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5"/>
  </p:notesMasterIdLst>
  <p:sldIdLst>
    <p:sldId id="256" r:id="rId2"/>
    <p:sldId id="260" r:id="rId3"/>
    <p:sldId id="263" r:id="rId4"/>
    <p:sldId id="261" r:id="rId5"/>
    <p:sldId id="289" r:id="rId6"/>
    <p:sldId id="264" r:id="rId7"/>
    <p:sldId id="292" r:id="rId8"/>
    <p:sldId id="267" r:id="rId9"/>
    <p:sldId id="272" r:id="rId10"/>
    <p:sldId id="271" r:id="rId11"/>
    <p:sldId id="273" r:id="rId12"/>
    <p:sldId id="268" r:id="rId13"/>
    <p:sldId id="269" r:id="rId14"/>
    <p:sldId id="277" r:id="rId15"/>
    <p:sldId id="276" r:id="rId16"/>
    <p:sldId id="293" r:id="rId17"/>
    <p:sldId id="295" r:id="rId18"/>
    <p:sldId id="296" r:id="rId19"/>
    <p:sldId id="300" r:id="rId20"/>
    <p:sldId id="299" r:id="rId21"/>
    <p:sldId id="298" r:id="rId22"/>
    <p:sldId id="280" r:id="rId23"/>
    <p:sldId id="279" r:id="rId24"/>
    <p:sldId id="281" r:id="rId25"/>
    <p:sldId id="282" r:id="rId26"/>
    <p:sldId id="283" r:id="rId27"/>
    <p:sldId id="285" r:id="rId28"/>
    <p:sldId id="286" r:id="rId29"/>
    <p:sldId id="284" r:id="rId30"/>
    <p:sldId id="287" r:id="rId31"/>
    <p:sldId id="288" r:id="rId32"/>
    <p:sldId id="290" r:id="rId33"/>
    <p:sldId id="291" r:id="rId3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5321"/>
    <a:srgbClr val="008000"/>
    <a:srgbClr val="9E5ECE"/>
    <a:srgbClr val="8439BD"/>
    <a:srgbClr val="A6431A"/>
    <a:srgbClr val="30BE30"/>
    <a:srgbClr val="D22830"/>
    <a:srgbClr val="C1252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E009A-C0CB-4DC7-A3B4-D2489CE2AB65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0C2DB-1C2B-43FE-BAE8-B92821A399F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606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0C2DB-1C2B-43FE-BAE8-B92821A399F5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308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34880"/>
            <a:ext cx="778720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4846320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Autofit/>
          </a:bodyPr>
          <a:lstStyle>
            <a:lvl1pPr>
              <a:defRPr sz="6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BB8D992-43B7-4839-8E20-D136298F36A1}" type="datetimeFigureOut">
              <a:rPr lang="th-TH" smtClean="0"/>
              <a:t>28/06/66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</a:t>
            </a:r>
            <a:r>
              <a:rPr lang="th-TH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โยง</a:t>
            </a:r>
            <a:br>
              <a:rPr lang="th-TH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(Linked </a:t>
            </a:r>
            <a:r>
              <a:rPr lang="en-US" sz="9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list)</a:t>
            </a:r>
            <a:endParaRPr lang="th-TH" sz="9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Engce124 data structure and algorithms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463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การกำหนดโครงสร้างส่วน</a:t>
            </a:r>
            <a:r>
              <a:rPr lang="th-TH" dirty="0" smtClean="0"/>
              <a:t>หัว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264" cy="4373563"/>
          </a:xfrm>
        </p:spPr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struct_List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struct_node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*head;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struct_List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th-TH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42692" y="4968464"/>
            <a:ext cx="2232248" cy="1052824"/>
            <a:chOff x="2339752" y="5229200"/>
            <a:chExt cx="2232248" cy="1052824"/>
          </a:xfrm>
        </p:grpSpPr>
        <p:sp>
          <p:nvSpPr>
            <p:cNvPr id="12" name="Rectangle 11"/>
            <p:cNvSpPr/>
            <p:nvPr/>
          </p:nvSpPr>
          <p:spPr>
            <a:xfrm>
              <a:off x="2339752" y="5229200"/>
              <a:ext cx="136815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07904" y="5229200"/>
              <a:ext cx="864096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2680439" y="5881914"/>
              <a:ext cx="8114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count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3779912" y="5878037"/>
              <a:ext cx="7553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head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5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การกำหนดโครงสร้างโหนด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0" dirty="0" smtClean="0"/>
              <a:t>โครงสร้างของโหนดประกอบด้วย</a:t>
            </a:r>
          </a:p>
          <a:p>
            <a:pPr marL="914400" lvl="1" indent="-457200"/>
            <a:r>
              <a:rPr lang="en-US" dirty="0" smtClean="0"/>
              <a:t>data </a:t>
            </a:r>
            <a:r>
              <a:rPr lang="th-TH" dirty="0" smtClean="0"/>
              <a:t>เก็บข้อมูล</a:t>
            </a:r>
          </a:p>
          <a:p>
            <a:pPr marL="914400" lvl="1" indent="-457200"/>
            <a:r>
              <a:rPr lang="en-US" dirty="0" smtClean="0"/>
              <a:t>link </a:t>
            </a:r>
            <a:r>
              <a:rPr lang="th-TH" dirty="0"/>
              <a:t>เป็นพอยเตอร์</a:t>
            </a:r>
            <a:r>
              <a:rPr lang="th-TH" dirty="0" smtClean="0"/>
              <a:t>ที่</a:t>
            </a:r>
            <a:r>
              <a:rPr lang="th-TH" dirty="0"/>
              <a:t>เป็นตัวเชื่อมไปยังโหนดถัดไป </a:t>
            </a:r>
          </a:p>
        </p:txBody>
      </p:sp>
      <p:grpSp>
        <p:nvGrpSpPr>
          <p:cNvPr id="7" name="กลุ่ม 27"/>
          <p:cNvGrpSpPr/>
          <p:nvPr/>
        </p:nvGrpSpPr>
        <p:grpSpPr>
          <a:xfrm>
            <a:off x="3275858" y="3645024"/>
            <a:ext cx="2400283" cy="851212"/>
            <a:chOff x="5799609" y="2094954"/>
            <a:chExt cx="1155700" cy="789568"/>
          </a:xfrm>
        </p:grpSpPr>
        <p:grpSp>
          <p:nvGrpSpPr>
            <p:cNvPr id="8" name="กลุ่ม 3"/>
            <p:cNvGrpSpPr>
              <a:grpSpLocks/>
            </p:cNvGrpSpPr>
            <p:nvPr/>
          </p:nvGrpSpPr>
          <p:grpSpPr bwMode="auto">
            <a:xfrm>
              <a:off x="5799609" y="2094954"/>
              <a:ext cx="1155700" cy="449263"/>
              <a:chOff x="1828800" y="1716505"/>
              <a:chExt cx="1155027" cy="449179"/>
            </a:xfrm>
          </p:grpSpPr>
          <p:sp>
            <p:nvSpPr>
              <p:cNvPr id="14" name="สี่เหลี่ยมผืนผ้า 4"/>
              <p:cNvSpPr/>
              <p:nvPr/>
            </p:nvSpPr>
            <p:spPr bwMode="auto">
              <a:xfrm>
                <a:off x="1828800" y="1716505"/>
                <a:ext cx="737757" cy="449179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  <p:sp>
            <p:nvSpPr>
              <p:cNvPr id="15" name="สี่เหลี่ยมผืนผ้า 5"/>
              <p:cNvSpPr/>
              <p:nvPr/>
            </p:nvSpPr>
            <p:spPr bwMode="auto">
              <a:xfrm>
                <a:off x="2566557" y="1716505"/>
                <a:ext cx="417270" cy="44917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952009" y="2487629"/>
              <a:ext cx="328951" cy="3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data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6598915" y="2513388"/>
              <a:ext cx="274923" cy="3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link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กลุ่ม 3"/>
          <p:cNvGrpSpPr>
            <a:grpSpLocks/>
          </p:cNvGrpSpPr>
          <p:nvPr/>
        </p:nvGrpSpPr>
        <p:grpSpPr bwMode="auto">
          <a:xfrm>
            <a:off x="1322384" y="5430628"/>
            <a:ext cx="1584324" cy="449262"/>
            <a:chOff x="1400172" y="1716505"/>
            <a:chExt cx="1583655" cy="449179"/>
          </a:xfrm>
        </p:grpSpPr>
        <p:sp>
          <p:nvSpPr>
            <p:cNvPr id="13" name="สี่เหลี่ยมผืนผ้า 4"/>
            <p:cNvSpPr/>
            <p:nvPr/>
          </p:nvSpPr>
          <p:spPr bwMode="auto">
            <a:xfrm>
              <a:off x="1400172" y="1716505"/>
              <a:ext cx="1166320" cy="449179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number</a:t>
              </a:r>
            </a:p>
          </p:txBody>
        </p:sp>
        <p:sp>
          <p:nvSpPr>
            <p:cNvPr id="16" name="สี่เหลี่ยมผืนผ้า 5"/>
            <p:cNvSpPr/>
            <p:nvPr/>
          </p:nvSpPr>
          <p:spPr bwMode="auto">
            <a:xfrm>
              <a:off x="2566492" y="1716505"/>
              <a:ext cx="417335" cy="44917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600" dirty="0">
                <a:solidFill>
                  <a:srgbClr val="C00000"/>
                </a:solidFill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3115" y="5430620"/>
            <a:ext cx="3892550" cy="449263"/>
            <a:chOff x="2357438" y="5143500"/>
            <a:chExt cx="3892550" cy="449263"/>
          </a:xfrm>
        </p:grpSpPr>
        <p:grpSp>
          <p:nvGrpSpPr>
            <p:cNvPr id="18" name="กลุ่ม 13"/>
            <p:cNvGrpSpPr>
              <a:grpSpLocks/>
            </p:cNvGrpSpPr>
            <p:nvPr/>
          </p:nvGrpSpPr>
          <p:grpSpPr bwMode="auto">
            <a:xfrm>
              <a:off x="4667250" y="5143500"/>
              <a:ext cx="1582738" cy="449263"/>
              <a:chOff x="1400172" y="1716505"/>
              <a:chExt cx="1583655" cy="449179"/>
            </a:xfrm>
          </p:grpSpPr>
          <p:sp>
            <p:nvSpPr>
              <p:cNvPr id="21" name="สี่เหลี่ยมผืนผ้า 14"/>
              <p:cNvSpPr/>
              <p:nvPr/>
            </p:nvSpPr>
            <p:spPr bwMode="auto">
              <a:xfrm>
                <a:off x="1400172" y="1716505"/>
                <a:ext cx="1165900" cy="449179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2000" dirty="0" smtClean="0">
                    <a:solidFill>
                      <a:srgbClr val="C00000"/>
                    </a:solidFill>
                    <a:latin typeface="Arial" charset="0"/>
                  </a:rPr>
                  <a:t>address</a:t>
                </a:r>
                <a:endParaRPr lang="en-US" sz="20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  <p:sp>
            <p:nvSpPr>
              <p:cNvPr id="22" name="สี่เหลี่ยมผืนผ้า 15"/>
              <p:cNvSpPr/>
              <p:nvPr/>
            </p:nvSpPr>
            <p:spPr bwMode="auto">
              <a:xfrm>
                <a:off x="2566072" y="1716505"/>
                <a:ext cx="417755" cy="44917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9" name="สี่เหลี่ยมผืนผ้า 17"/>
            <p:cNvSpPr/>
            <p:nvPr/>
          </p:nvSpPr>
          <p:spPr bwMode="auto">
            <a:xfrm>
              <a:off x="3500438" y="5143500"/>
              <a:ext cx="1166812" cy="44926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name</a:t>
              </a:r>
            </a:p>
          </p:txBody>
        </p:sp>
        <p:sp>
          <p:nvSpPr>
            <p:cNvPr id="20" name="สี่เหลี่ยมผืนผ้า 18"/>
            <p:cNvSpPr/>
            <p:nvPr/>
          </p:nvSpPr>
          <p:spPr bwMode="auto">
            <a:xfrm>
              <a:off x="2357438" y="5143500"/>
              <a:ext cx="1166812" cy="449263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ID</a:t>
              </a:r>
            </a:p>
          </p:txBody>
        </p:sp>
      </p:grp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374461" y="5978315"/>
            <a:ext cx="3466013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โหนด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ที่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บรรจุข้อมูลเพียง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ฟิลด์เดียว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5174172" y="5978315"/>
            <a:ext cx="2770310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โหนด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ที่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บรรจุข้อมูล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ฟิลด์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48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การกำหนดโครงสร้างโหนด (ต่อ)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93A299"/>
              </a:buClr>
            </a:pP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struct_node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>
              <a:buClr>
                <a:srgbClr val="93A299"/>
              </a:buClr>
            </a:pP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data;</a:t>
            </a:r>
          </a:p>
          <a:p>
            <a:pPr lvl="0">
              <a:buClr>
                <a:srgbClr val="93A299"/>
              </a:buClr>
            </a:pP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struct_node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*link;</a:t>
            </a:r>
          </a:p>
          <a:p>
            <a:pPr lvl="0">
              <a:buClr>
                <a:srgbClr val="93A299"/>
              </a:buClr>
            </a:pP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};</a:t>
            </a:r>
            <a:endParaRPr lang="en-US" sz="2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93A299"/>
              </a:buClr>
            </a:pP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struct_node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2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thaiDist"/>
            <a:endParaRPr lang="th-TH" dirty="0"/>
          </a:p>
        </p:txBody>
      </p:sp>
      <p:grpSp>
        <p:nvGrpSpPr>
          <p:cNvPr id="11" name="กลุ่ม 27"/>
          <p:cNvGrpSpPr/>
          <p:nvPr/>
        </p:nvGrpSpPr>
        <p:grpSpPr>
          <a:xfrm>
            <a:off x="3275858" y="4869159"/>
            <a:ext cx="2400283" cy="851212"/>
            <a:chOff x="5799609" y="2094954"/>
            <a:chExt cx="1155700" cy="789568"/>
          </a:xfrm>
        </p:grpSpPr>
        <p:grpSp>
          <p:nvGrpSpPr>
            <p:cNvPr id="12" name="กลุ่ม 3"/>
            <p:cNvGrpSpPr>
              <a:grpSpLocks/>
            </p:cNvGrpSpPr>
            <p:nvPr/>
          </p:nvGrpSpPr>
          <p:grpSpPr bwMode="auto">
            <a:xfrm>
              <a:off x="5799609" y="2094954"/>
              <a:ext cx="1155700" cy="449263"/>
              <a:chOff x="1828800" y="1716505"/>
              <a:chExt cx="1155027" cy="449179"/>
            </a:xfrm>
          </p:grpSpPr>
          <p:sp>
            <p:nvSpPr>
              <p:cNvPr id="15" name="สี่เหลี่ยมผืนผ้า 4"/>
              <p:cNvSpPr/>
              <p:nvPr/>
            </p:nvSpPr>
            <p:spPr bwMode="auto">
              <a:xfrm>
                <a:off x="1828800" y="1716505"/>
                <a:ext cx="737757" cy="449179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  <p:sp>
            <p:nvSpPr>
              <p:cNvPr id="16" name="สี่เหลี่ยมผืนผ้า 5"/>
              <p:cNvSpPr/>
              <p:nvPr/>
            </p:nvSpPr>
            <p:spPr bwMode="auto">
              <a:xfrm>
                <a:off x="2566557" y="1716505"/>
                <a:ext cx="417270" cy="44917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5952009" y="2487629"/>
              <a:ext cx="328951" cy="3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data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6598915" y="2513388"/>
              <a:ext cx="274923" cy="37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link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3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การสร้างรายการโยง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dirty="0" smtClean="0"/>
              <a:t>การสร้างรายการโยงเป็นการสร้างส่วนหัวของรายการโยงนั่นเอง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	List *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pList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pList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List*)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(List));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pList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-&gt;count=0;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pList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-&gt;head=NULL;</a:t>
            </a:r>
          </a:p>
          <a:p>
            <a:r>
              <a:rPr lang="en-US" sz="26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endParaRPr lang="th-TH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621383" y="5733256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pList</a:t>
            </a:r>
            <a:endParaRPr lang="th-TH" sz="2000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42692" y="5589240"/>
            <a:ext cx="2232248" cy="1052824"/>
            <a:chOff x="3342692" y="5589240"/>
            <a:chExt cx="2232248" cy="1052824"/>
          </a:xfrm>
        </p:grpSpPr>
        <p:grpSp>
          <p:nvGrpSpPr>
            <p:cNvPr id="6" name="Group 5"/>
            <p:cNvGrpSpPr/>
            <p:nvPr/>
          </p:nvGrpSpPr>
          <p:grpSpPr>
            <a:xfrm>
              <a:off x="3342692" y="5589240"/>
              <a:ext cx="2232248" cy="1052824"/>
              <a:chOff x="2339752" y="5229200"/>
              <a:chExt cx="2232248" cy="10528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39752" y="5229200"/>
                <a:ext cx="1368152" cy="6480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th-TH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07904" y="5229200"/>
                <a:ext cx="864096" cy="64807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TextBox 8"/>
              <p:cNvSpPr txBox="1">
                <a:spLocks noChangeArrowheads="1"/>
              </p:cNvSpPr>
              <p:nvPr/>
            </p:nvSpPr>
            <p:spPr bwMode="auto">
              <a:xfrm>
                <a:off x="2680439" y="5881914"/>
                <a:ext cx="8114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count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3779912" y="5878037"/>
                <a:ext cx="75533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head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4710844" y="5589240"/>
              <a:ext cx="864096" cy="6480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710844" y="5589240"/>
              <a:ext cx="827344" cy="6480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ular Callout 19"/>
          <p:cNvSpPr/>
          <p:nvPr/>
        </p:nvSpPr>
        <p:spPr>
          <a:xfrm>
            <a:off x="4067944" y="1268760"/>
            <a:ext cx="4392488" cy="2232248"/>
          </a:xfrm>
          <a:prstGeom prst="wedgeRoundRectCallout">
            <a:avLst>
              <a:gd name="adj1" fmla="val -31397"/>
              <a:gd name="adj2" fmla="val 6872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 </a:t>
            </a:r>
            <a:r>
              <a:rPr lang="en-US" dirty="0" err="1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malloc</a:t>
            </a:r>
            <a:r>
              <a:rPr lang="en-US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เป็นฟังก์ชันที่ทำหน้าที่ </a:t>
            </a:r>
            <a:r>
              <a:rPr lang="en-US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allocates a block of memory</a:t>
            </a:r>
            <a:r>
              <a:rPr lang="th-TH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</a:t>
            </a:r>
            <a:r>
              <a:rPr lang="th-TH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พอยน์เตอร์ที่ชี้ไปยังจุดเริ่มต้นของ</a:t>
            </a:r>
            <a:r>
              <a:rPr lang="en-US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block of memory</a:t>
            </a:r>
            <a:r>
              <a:rPr lang="th-TH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ใหม่นี้ หรือค่า </a:t>
            </a:r>
            <a:r>
              <a:rPr lang="en-US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null</a:t>
            </a:r>
            <a:r>
              <a:rPr lang="th-TH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ถ้ามีเยื้อที่ของ </a:t>
            </a:r>
            <a:r>
              <a:rPr lang="en-US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memory</a:t>
            </a:r>
            <a:r>
              <a:rPr lang="th-TH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ไม่พอ </a:t>
            </a:r>
          </a:p>
        </p:txBody>
      </p:sp>
    </p:spTree>
    <p:extLst>
      <p:ext uri="{BB962C8B-B14F-4D97-AF65-F5344CB8AC3E}">
        <p14:creationId xmlns:p14="http://schemas.microsoft.com/office/powerpoint/2010/main" val="21252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การเพิ่มข้อมูลในรายการโยงทางเดียว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dirty="0" smtClean="0"/>
              <a:t>	เมื่อ</a:t>
            </a:r>
            <a:r>
              <a:rPr lang="th-TH" b="0" dirty="0"/>
              <a:t>กำหนดโครงสร้างข้อมูลเรียบร้อยแล้ว ก็สามารถทำการเพิ่มข้อมูลในโครงสร้างได้   โดยการขอโหนดว่างจาก   </a:t>
            </a:r>
            <a:r>
              <a:rPr lang="en-US" b="0" dirty="0"/>
              <a:t>free  list  </a:t>
            </a:r>
            <a:r>
              <a:rPr lang="th-TH" b="0" dirty="0"/>
              <a:t>และนำมาเชื่อมโยงกับรายการข้อมูลที่มีอยู่เดิมในโครงสร้างตรงตำแหน่งที่ต้องการ </a:t>
            </a:r>
          </a:p>
          <a:p>
            <a:r>
              <a:rPr lang="th-TH" b="0" dirty="0"/>
              <a:t>	การเพิ่มข้อมูลในโครงสร้างข้อมูลลิงค์</a:t>
            </a:r>
            <a:r>
              <a:rPr lang="th-TH" b="0" dirty="0" smtClean="0"/>
              <a:t>ลิสต์ มี 3 กรณี  </a:t>
            </a:r>
            <a:r>
              <a:rPr lang="th-TH" b="0" dirty="0"/>
              <a:t>คือ</a:t>
            </a:r>
          </a:p>
          <a:p>
            <a:pPr marL="1600200" lvl="2" indent="-457200"/>
            <a:r>
              <a:rPr lang="th-TH" sz="3200" b="0" dirty="0" smtClean="0"/>
              <a:t>การ</a:t>
            </a:r>
            <a:r>
              <a:rPr lang="th-TH" sz="3200" b="0" dirty="0"/>
              <a:t>เพิ่มข้อมูลที่</a:t>
            </a:r>
            <a:r>
              <a:rPr lang="th-TH" sz="3200" b="0" dirty="0" smtClean="0"/>
              <a:t>จุดเริ่มต้น</a:t>
            </a:r>
          </a:p>
          <a:p>
            <a:pPr marL="1600200" lvl="2" indent="-457200"/>
            <a:r>
              <a:rPr lang="th-TH" sz="3200" dirty="0" smtClean="0"/>
              <a:t>การ</a:t>
            </a:r>
            <a:r>
              <a:rPr lang="th-TH" sz="3200" dirty="0"/>
              <a:t>เพิ่มข้อมูลที่จุดสุดท้าย</a:t>
            </a:r>
          </a:p>
          <a:p>
            <a:pPr marL="1600200" lvl="2" indent="-457200"/>
            <a:r>
              <a:rPr lang="th-TH" sz="3200" b="0" dirty="0" smtClean="0"/>
              <a:t>การ</a:t>
            </a:r>
            <a:r>
              <a:rPr lang="th-TH" sz="3200" b="0" dirty="0"/>
              <a:t>เพิ่ม</a:t>
            </a:r>
            <a:r>
              <a:rPr lang="th-TH" sz="3200" b="0" dirty="0" smtClean="0"/>
              <a:t>ข้อมูล</a:t>
            </a:r>
            <a:r>
              <a:rPr lang="th-TH" sz="3200" dirty="0"/>
              <a:t>ที่ตำแหน่งที่</a:t>
            </a:r>
            <a:r>
              <a:rPr lang="th-TH" sz="3200" dirty="0" smtClean="0"/>
              <a:t>ต้องการ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26950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การเพิ่มข้อมูลที่</a:t>
            </a:r>
            <a:r>
              <a:rPr lang="th-TH" dirty="0" smtClean="0"/>
              <a:t>จุดเริ่มต้น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Inserting at Beginning </a:t>
            </a:r>
          </a:p>
          <a:p>
            <a:r>
              <a:rPr lang="en-US" dirty="0"/>
              <a:t>	</a:t>
            </a:r>
            <a:r>
              <a:rPr lang="en-US" b="0" dirty="0"/>
              <a:t>Create a </a:t>
            </a:r>
            <a:r>
              <a:rPr lang="en-US" b="0" dirty="0" err="1"/>
              <a:t>newNode</a:t>
            </a:r>
            <a:r>
              <a:rPr lang="en-US" b="0" dirty="0"/>
              <a:t> with given value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    </a:t>
            </a:r>
            <a:r>
              <a:rPr lang="en-US" b="0" dirty="0" smtClean="0"/>
              <a:t>    	</a:t>
            </a:r>
            <a:r>
              <a:rPr lang="en-US" b="0" dirty="0" err="1" smtClean="0"/>
              <a:t>newNode</a:t>
            </a:r>
            <a:r>
              <a:rPr lang="en-US" b="0" dirty="0" smtClean="0"/>
              <a:t>-&gt;link = head </a:t>
            </a:r>
          </a:p>
          <a:p>
            <a:r>
              <a:rPr lang="en-US" b="0" dirty="0" smtClean="0"/>
              <a:t>	head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 smtClean="0"/>
          </a:p>
          <a:p>
            <a:r>
              <a:rPr lang="en-US" b="0" dirty="0"/>
              <a:t>	count = count+1</a:t>
            </a:r>
          </a:p>
          <a:p>
            <a:endParaRPr lang="th-TH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39752" y="4807422"/>
            <a:ext cx="1430501" cy="781818"/>
            <a:chOff x="2840767" y="5438650"/>
            <a:chExt cx="1430501" cy="781818"/>
          </a:xfrm>
        </p:grpSpPr>
        <p:sp>
          <p:nvSpPr>
            <p:cNvPr id="14" name="Rectangle 13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0</a:t>
              </a:r>
              <a:endParaRPr lang="th-TH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6888" y="4808813"/>
            <a:ext cx="447823" cy="447823"/>
            <a:chOff x="2918856" y="5312869"/>
            <a:chExt cx="447823" cy="44782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18856" y="5314173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912909" y="531881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การเพิ่มข้อมูลที่</a:t>
            </a:r>
            <a:r>
              <a:rPr lang="th-TH" dirty="0" smtClean="0"/>
              <a:t>จุดเริ่มต้น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Inserting at Beginning </a:t>
            </a:r>
          </a:p>
          <a:p>
            <a:r>
              <a:rPr lang="en-US" dirty="0"/>
              <a:t>	</a:t>
            </a:r>
            <a:r>
              <a:rPr lang="en-US" b="0" dirty="0">
                <a:solidFill>
                  <a:srgbClr val="0000FF"/>
                </a:solidFill>
              </a:rPr>
              <a:t>Create a </a:t>
            </a:r>
            <a:r>
              <a:rPr lang="en-US" b="0" dirty="0" err="1">
                <a:solidFill>
                  <a:srgbClr val="0000FF"/>
                </a:solidFill>
              </a:rPr>
              <a:t>newNode</a:t>
            </a:r>
            <a:r>
              <a:rPr lang="en-US" b="0" dirty="0">
                <a:solidFill>
                  <a:srgbClr val="0000FF"/>
                </a:solidFill>
              </a:rPr>
              <a:t> with given value</a:t>
            </a:r>
            <a:r>
              <a:rPr lang="en-US" b="0" dirty="0" smtClean="0">
                <a:solidFill>
                  <a:srgbClr val="0000FF"/>
                </a:solidFill>
              </a:rPr>
              <a:t>.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    </a:t>
            </a:r>
            <a:r>
              <a:rPr lang="en-US" b="0" dirty="0" smtClean="0"/>
              <a:t>    	</a:t>
            </a:r>
            <a:r>
              <a:rPr lang="en-US" b="0" dirty="0" err="1" smtClean="0"/>
              <a:t>newNode</a:t>
            </a:r>
            <a:r>
              <a:rPr lang="en-US" b="0" dirty="0" smtClean="0"/>
              <a:t>-&gt;link = head </a:t>
            </a:r>
          </a:p>
          <a:p>
            <a:r>
              <a:rPr lang="en-US" b="0" dirty="0" smtClean="0"/>
              <a:t>	head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 smtClean="0"/>
          </a:p>
          <a:p>
            <a:r>
              <a:rPr lang="en-US" b="0" dirty="0"/>
              <a:t>	count = count+1</a:t>
            </a:r>
          </a:p>
          <a:p>
            <a:endParaRPr lang="th-TH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39752" y="4807422"/>
            <a:ext cx="1430501" cy="781818"/>
            <a:chOff x="2840767" y="5438650"/>
            <a:chExt cx="1430501" cy="781818"/>
          </a:xfrm>
        </p:grpSpPr>
        <p:sp>
          <p:nvSpPr>
            <p:cNvPr id="14" name="Rectangle 13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0</a:t>
              </a:r>
              <a:endParaRPr lang="th-TH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6888" y="4808813"/>
            <a:ext cx="447823" cy="447823"/>
            <a:chOff x="2918856" y="5312869"/>
            <a:chExt cx="447823" cy="44782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18856" y="5314173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912909" y="531881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กลุ่ม 27"/>
          <p:cNvGrpSpPr/>
          <p:nvPr/>
        </p:nvGrpSpPr>
        <p:grpSpPr>
          <a:xfrm>
            <a:off x="5699171" y="4808190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0000FF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678365" y="407707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26437" y="4365152"/>
            <a:ext cx="0" cy="43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การเพิ่มข้อมูลที่</a:t>
            </a:r>
            <a:r>
              <a:rPr lang="th-TH" dirty="0" smtClean="0"/>
              <a:t>จุดเริ่มต้น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Inserting at Beginning </a:t>
            </a:r>
          </a:p>
          <a:p>
            <a:r>
              <a:rPr lang="en-US" dirty="0"/>
              <a:t>	</a:t>
            </a:r>
            <a:r>
              <a:rPr lang="en-US" b="0" dirty="0"/>
              <a:t>Create a </a:t>
            </a:r>
            <a:r>
              <a:rPr lang="en-US" b="0" dirty="0" err="1"/>
              <a:t>newNode</a:t>
            </a:r>
            <a:r>
              <a:rPr lang="en-US" b="0" dirty="0"/>
              <a:t> with given value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    </a:t>
            </a:r>
            <a:r>
              <a:rPr lang="en-US" b="0" dirty="0" smtClean="0"/>
              <a:t>    	</a:t>
            </a:r>
            <a:r>
              <a:rPr lang="en-US" b="0" dirty="0" err="1" smtClean="0">
                <a:solidFill>
                  <a:srgbClr val="0000FF"/>
                </a:solidFill>
              </a:rPr>
              <a:t>newNode</a:t>
            </a:r>
            <a:r>
              <a:rPr lang="en-US" b="0" dirty="0" smtClean="0">
                <a:solidFill>
                  <a:srgbClr val="0000FF"/>
                </a:solidFill>
              </a:rPr>
              <a:t>-&gt;link = head </a:t>
            </a:r>
          </a:p>
          <a:p>
            <a:r>
              <a:rPr lang="en-US" b="0" dirty="0" smtClean="0"/>
              <a:t>	head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 smtClean="0"/>
          </a:p>
          <a:p>
            <a:r>
              <a:rPr lang="en-US" b="0" dirty="0"/>
              <a:t>	count = count+1</a:t>
            </a:r>
          </a:p>
          <a:p>
            <a:endParaRPr lang="th-TH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39752" y="4807422"/>
            <a:ext cx="1430501" cy="781818"/>
            <a:chOff x="2840767" y="5438650"/>
            <a:chExt cx="1430501" cy="781818"/>
          </a:xfrm>
        </p:grpSpPr>
        <p:sp>
          <p:nvSpPr>
            <p:cNvPr id="14" name="Rectangle 13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0</a:t>
              </a:r>
              <a:endParaRPr lang="th-TH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6888" y="4808813"/>
            <a:ext cx="447823" cy="447823"/>
            <a:chOff x="2918856" y="5312869"/>
            <a:chExt cx="447823" cy="44782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18856" y="5314173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912909" y="531881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กลุ่ม 27"/>
          <p:cNvGrpSpPr/>
          <p:nvPr/>
        </p:nvGrpSpPr>
        <p:grpSpPr>
          <a:xfrm>
            <a:off x="5699171" y="4808190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</a:rPr>
                <a:t>l</a:t>
              </a:r>
              <a:r>
                <a:rPr lang="en-US" sz="1600" dirty="0" smtClean="0">
                  <a:solidFill>
                    <a:srgbClr val="0000FF"/>
                  </a:solidFill>
                </a:rPr>
                <a:t>ink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20754" y="4792507"/>
            <a:ext cx="453474" cy="436693"/>
            <a:chOff x="4791066" y="5311478"/>
            <a:chExt cx="453474" cy="43669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678365" y="407707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26437" y="4365152"/>
            <a:ext cx="0" cy="43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การเพิ่มข้อมูลที่</a:t>
            </a:r>
            <a:r>
              <a:rPr lang="th-TH" dirty="0" smtClean="0"/>
              <a:t>จุดเริ่มต้น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Inserting at Beginning </a:t>
            </a:r>
          </a:p>
          <a:p>
            <a:r>
              <a:rPr lang="en-US" dirty="0"/>
              <a:t>	</a:t>
            </a:r>
            <a:r>
              <a:rPr lang="en-US" b="0" dirty="0"/>
              <a:t>Create a </a:t>
            </a:r>
            <a:r>
              <a:rPr lang="en-US" b="0" dirty="0" err="1"/>
              <a:t>newNode</a:t>
            </a:r>
            <a:r>
              <a:rPr lang="en-US" b="0" dirty="0"/>
              <a:t> with given value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    </a:t>
            </a:r>
            <a:r>
              <a:rPr lang="en-US" b="0" dirty="0" smtClean="0"/>
              <a:t>    	</a:t>
            </a:r>
            <a:r>
              <a:rPr lang="en-US" b="0" dirty="0" err="1" smtClean="0"/>
              <a:t>newNode</a:t>
            </a:r>
            <a:r>
              <a:rPr lang="en-US" b="0" dirty="0" smtClean="0"/>
              <a:t>-&gt;link = head </a:t>
            </a:r>
          </a:p>
          <a:p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</a:rPr>
              <a:t>head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</a:rPr>
              <a:t>newNode</a:t>
            </a:r>
            <a:endParaRPr lang="en-US" b="0" dirty="0" smtClean="0">
              <a:solidFill>
                <a:srgbClr val="0000FF"/>
              </a:solidFill>
            </a:endParaRPr>
          </a:p>
          <a:p>
            <a:r>
              <a:rPr lang="en-US" b="0" dirty="0">
                <a:solidFill>
                  <a:srgbClr val="0000FF"/>
                </a:solidFill>
              </a:rPr>
              <a:t>	count = count+1</a:t>
            </a:r>
          </a:p>
          <a:p>
            <a:endParaRPr lang="th-TH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39752" y="4807422"/>
            <a:ext cx="1430501" cy="781818"/>
            <a:chOff x="2840767" y="5438650"/>
            <a:chExt cx="1430501" cy="781818"/>
          </a:xfrm>
        </p:grpSpPr>
        <p:sp>
          <p:nvSpPr>
            <p:cNvPr id="14" name="Rectangle 13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1</a:t>
              </a:r>
              <a:endParaRPr lang="th-TH" sz="1800" dirty="0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กลุ่ม 27"/>
          <p:cNvGrpSpPr/>
          <p:nvPr/>
        </p:nvGrpSpPr>
        <p:grpSpPr>
          <a:xfrm>
            <a:off x="5699171" y="4808190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20754" y="4807422"/>
            <a:ext cx="453474" cy="436693"/>
            <a:chOff x="4791066" y="5311478"/>
            <a:chExt cx="453474" cy="43669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678365" y="407707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26437" y="4365152"/>
            <a:ext cx="0" cy="43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>
            <a:off x="4553872" y="3898724"/>
            <a:ext cx="0" cy="2268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9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การเพิ่มข้อมูลที่</a:t>
            </a:r>
            <a:r>
              <a:rPr lang="th-TH" dirty="0" smtClean="0"/>
              <a:t>จุดเริ่มต้น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Inserting at Beginning </a:t>
            </a:r>
          </a:p>
          <a:p>
            <a:r>
              <a:rPr lang="en-US" dirty="0"/>
              <a:t>	</a:t>
            </a:r>
            <a:r>
              <a:rPr lang="en-US" b="0" dirty="0">
                <a:solidFill>
                  <a:srgbClr val="0000FF"/>
                </a:solidFill>
              </a:rPr>
              <a:t>Create a </a:t>
            </a:r>
            <a:r>
              <a:rPr lang="en-US" b="0" dirty="0" err="1">
                <a:solidFill>
                  <a:srgbClr val="0000FF"/>
                </a:solidFill>
              </a:rPr>
              <a:t>newNode</a:t>
            </a:r>
            <a:r>
              <a:rPr lang="en-US" b="0" dirty="0">
                <a:solidFill>
                  <a:srgbClr val="0000FF"/>
                </a:solidFill>
              </a:rPr>
              <a:t> with given value</a:t>
            </a:r>
            <a:r>
              <a:rPr lang="en-US" b="0" dirty="0" smtClean="0">
                <a:solidFill>
                  <a:srgbClr val="0000FF"/>
                </a:solidFill>
              </a:rPr>
              <a:t>.</a:t>
            </a:r>
            <a:endParaRPr lang="en-US" b="0" dirty="0">
              <a:solidFill>
                <a:srgbClr val="0000FF"/>
              </a:solidFill>
            </a:endParaRPr>
          </a:p>
          <a:p>
            <a:r>
              <a:rPr lang="en-US" b="0" dirty="0"/>
              <a:t>    </a:t>
            </a:r>
            <a:r>
              <a:rPr lang="en-US" b="0" dirty="0" smtClean="0"/>
              <a:t>    	</a:t>
            </a:r>
            <a:r>
              <a:rPr lang="en-US" b="0" dirty="0" err="1" smtClean="0"/>
              <a:t>newNode</a:t>
            </a:r>
            <a:r>
              <a:rPr lang="en-US" b="0" dirty="0" smtClean="0"/>
              <a:t>-&gt;link = head </a:t>
            </a:r>
          </a:p>
          <a:p>
            <a:r>
              <a:rPr lang="en-US" b="0" dirty="0" smtClean="0"/>
              <a:t>	head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 smtClean="0"/>
          </a:p>
          <a:p>
            <a:r>
              <a:rPr lang="en-US" b="0" dirty="0"/>
              <a:t>	count = count+1</a:t>
            </a:r>
          </a:p>
          <a:p>
            <a:endParaRPr lang="th-TH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39752" y="4807422"/>
            <a:ext cx="1430501" cy="781818"/>
            <a:chOff x="2840767" y="5438650"/>
            <a:chExt cx="1430501" cy="781818"/>
          </a:xfrm>
        </p:grpSpPr>
        <p:sp>
          <p:nvSpPr>
            <p:cNvPr id="14" name="Rectangle 13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1</a:t>
              </a:r>
              <a:endParaRPr lang="th-TH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กลุ่ม 27"/>
          <p:cNvGrpSpPr/>
          <p:nvPr/>
        </p:nvGrpSpPr>
        <p:grpSpPr>
          <a:xfrm>
            <a:off x="5699171" y="4808190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20754" y="4807422"/>
            <a:ext cx="453474" cy="436693"/>
            <a:chOff x="4791066" y="5311478"/>
            <a:chExt cx="453474" cy="43669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rot="16200000">
            <a:off x="4553872" y="3898724"/>
            <a:ext cx="0" cy="226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กลุ่ม 27"/>
          <p:cNvGrpSpPr/>
          <p:nvPr/>
        </p:nvGrpSpPr>
        <p:grpSpPr>
          <a:xfrm>
            <a:off x="4160758" y="5822108"/>
            <a:ext cx="1203330" cy="775244"/>
            <a:chOff x="5799611" y="2094955"/>
            <a:chExt cx="579385" cy="719102"/>
          </a:xfrm>
        </p:grpSpPr>
        <p:grpSp>
          <p:nvGrpSpPr>
            <p:cNvPr id="4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4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0000FF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  <p:sp>
            <p:nvSpPr>
              <p:cNvPr id="5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123728" y="590921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>
            <a:off x="3757600" y="5697297"/>
            <a:ext cx="0" cy="79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รายการโยง(</a:t>
            </a:r>
            <a:r>
              <a:rPr lang="en-US" sz="5400" dirty="0" smtClean="0"/>
              <a:t>linked list) 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thaiDist"/>
            <a:r>
              <a:rPr lang="th-TH" dirty="0" smtClean="0"/>
              <a:t>	</a:t>
            </a:r>
            <a:r>
              <a:rPr lang="th-TH" b="0" dirty="0"/>
              <a:t>รายการโยง (</a:t>
            </a:r>
            <a:r>
              <a:rPr lang="en-US" b="0" dirty="0"/>
              <a:t>Linked List) </a:t>
            </a:r>
            <a:r>
              <a:rPr lang="th-TH" b="0" dirty="0"/>
              <a:t>เป็นการจัดเก็บชุดข้อมูลเชื่อมโยงต่อเนื่องกันไปตามลำดับ </a:t>
            </a:r>
            <a:r>
              <a:rPr lang="th-TH" b="0" dirty="0" smtClean="0"/>
              <a:t>โครงสร้าง</a:t>
            </a:r>
            <a:r>
              <a:rPr lang="th-TH" b="0" dirty="0"/>
              <a:t>ข้อมูลแบบรายการโยงเป็นโครงสร้างที่มีความยืดหยุ่น</a:t>
            </a:r>
            <a:r>
              <a:rPr lang="th-TH" b="0" dirty="0" smtClean="0"/>
              <a:t>สูง</a:t>
            </a:r>
            <a:endParaRPr lang="th-TH" dirty="0"/>
          </a:p>
          <a:p>
            <a:pPr algn="thaiDist"/>
            <a:r>
              <a:rPr lang="th-TH" b="0" dirty="0"/>
              <a:t>โครงสร้างรายการโยงจะแบ่งออกเป็น 2 ส่วน </a:t>
            </a:r>
            <a:r>
              <a:rPr lang="th-TH" b="0" dirty="0" smtClean="0"/>
              <a:t>คือ</a:t>
            </a:r>
          </a:p>
          <a:p>
            <a:pPr marL="914400" lvl="1" indent="-457200" algn="thaiDist"/>
            <a:r>
              <a:rPr lang="th-TH" b="0" dirty="0" smtClean="0"/>
              <a:t>หัว </a:t>
            </a:r>
            <a:r>
              <a:rPr lang="th-TH" b="0" dirty="0"/>
              <a:t>(</a:t>
            </a:r>
            <a:r>
              <a:rPr lang="en-US" b="0" dirty="0" smtClean="0"/>
              <a:t>Head) </a:t>
            </a:r>
            <a:endParaRPr lang="th-TH" b="0" dirty="0" smtClean="0"/>
          </a:p>
          <a:p>
            <a:pPr marL="914400" lvl="1" indent="-457200" algn="thaiDist"/>
            <a:r>
              <a:rPr lang="th-TH" b="0" dirty="0" smtClean="0"/>
              <a:t>โหนด</a:t>
            </a:r>
            <a:r>
              <a:rPr lang="th-TH" b="0" dirty="0"/>
              <a:t>ข้อมูล (</a:t>
            </a:r>
            <a:r>
              <a:rPr lang="en-US" b="0" dirty="0"/>
              <a:t>Data </a:t>
            </a:r>
            <a:r>
              <a:rPr lang="en-US" b="0" dirty="0" smtClean="0"/>
              <a:t>node) </a:t>
            </a:r>
            <a:endParaRPr lang="th-TH" b="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1734667" y="5341114"/>
            <a:ext cx="5429621" cy="752182"/>
            <a:chOff x="1734667" y="5341114"/>
            <a:chExt cx="5429621" cy="752182"/>
          </a:xfrm>
        </p:grpSpPr>
        <p:sp>
          <p:nvSpPr>
            <p:cNvPr id="4" name="Rectangle 3"/>
            <p:cNvSpPr/>
            <p:nvPr/>
          </p:nvSpPr>
          <p:spPr>
            <a:xfrm>
              <a:off x="1804616" y="5341114"/>
              <a:ext cx="576064" cy="36004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500</a:t>
              </a:r>
              <a:endParaRPr lang="th-TH" sz="1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833712" y="5341114"/>
              <a:ext cx="1131144" cy="360040"/>
              <a:chOff x="1928688" y="3429000"/>
              <a:chExt cx="1131144" cy="3600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28688" y="3429000"/>
                <a:ext cx="610287" cy="36004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A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38976" y="3429000"/>
                <a:ext cx="520856" cy="3600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530</a:t>
                </a:r>
                <a:endParaRPr lang="th-TH" sz="1400" dirty="0"/>
              </a:p>
            </p:txBody>
          </p:sp>
        </p:grpSp>
        <p:sp>
          <p:nvSpPr>
            <p:cNvPr id="8" name="TextBox 94"/>
            <p:cNvSpPr txBox="1">
              <a:spLocks noChangeArrowheads="1"/>
            </p:cNvSpPr>
            <p:nvPr/>
          </p:nvSpPr>
          <p:spPr bwMode="auto">
            <a:xfrm>
              <a:off x="1734667" y="5723408"/>
              <a:ext cx="7159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solidFill>
                    <a:srgbClr val="C00000"/>
                  </a:solidFill>
                </a:rPr>
                <a:t>Head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170087" y="5348843"/>
              <a:ext cx="994201" cy="360040"/>
              <a:chOff x="1928688" y="3429000"/>
              <a:chExt cx="994201" cy="36004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28688" y="3429000"/>
                <a:ext cx="610287" cy="36004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538976" y="3429000"/>
                <a:ext cx="383913" cy="3600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14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02315" y="5362337"/>
              <a:ext cx="1131144" cy="360040"/>
              <a:chOff x="1928688" y="3429000"/>
              <a:chExt cx="1131144" cy="36004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928688" y="3429000"/>
                <a:ext cx="610287" cy="360040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38976" y="3429000"/>
                <a:ext cx="520856" cy="3600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28575"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470</a:t>
                </a:r>
                <a:endParaRPr lang="th-TH" sz="1400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6780374" y="5348843"/>
              <a:ext cx="383914" cy="35231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780373" y="5362339"/>
              <a:ext cx="383915" cy="350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3"/>
              <a:endCxn id="6" idx="1"/>
            </p:cNvCxnSpPr>
            <p:nvPr/>
          </p:nvCxnSpPr>
          <p:spPr>
            <a:xfrm>
              <a:off x="2380680" y="5521134"/>
              <a:ext cx="45303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17939" y="5517232"/>
              <a:ext cx="45303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695107" y="5517232"/>
              <a:ext cx="453032" cy="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2771800" y="5733256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Data node</a:t>
            </a: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4427984" y="5733256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Data node</a:t>
            </a:r>
          </a:p>
        </p:txBody>
      </p:sp>
      <p:sp>
        <p:nvSpPr>
          <p:cNvPr id="23" name="TextBox 94"/>
          <p:cNvSpPr txBox="1">
            <a:spLocks noChangeArrowheads="1"/>
          </p:cNvSpPr>
          <p:nvPr/>
        </p:nvSpPr>
        <p:spPr bwMode="auto">
          <a:xfrm>
            <a:off x="6059244" y="5733256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Data node</a:t>
            </a:r>
          </a:p>
        </p:txBody>
      </p:sp>
    </p:spTree>
    <p:extLst>
      <p:ext uri="{BB962C8B-B14F-4D97-AF65-F5344CB8AC3E}">
        <p14:creationId xmlns:p14="http://schemas.microsoft.com/office/powerpoint/2010/main" val="26920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การเพิ่มข้อมูลที่</a:t>
            </a:r>
            <a:r>
              <a:rPr lang="th-TH" dirty="0" smtClean="0"/>
              <a:t>จุดเริ่มต้น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Inserting at Beginning </a:t>
            </a:r>
          </a:p>
          <a:p>
            <a:r>
              <a:rPr lang="en-US" dirty="0"/>
              <a:t>	</a:t>
            </a:r>
            <a:r>
              <a:rPr lang="en-US" b="0" dirty="0"/>
              <a:t>Create a </a:t>
            </a:r>
            <a:r>
              <a:rPr lang="en-US" b="0" dirty="0" err="1"/>
              <a:t>newNode</a:t>
            </a:r>
            <a:r>
              <a:rPr lang="en-US" b="0" dirty="0"/>
              <a:t> with given value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    </a:t>
            </a:r>
            <a:r>
              <a:rPr lang="en-US" b="0" dirty="0" smtClean="0"/>
              <a:t>    	</a:t>
            </a:r>
            <a:r>
              <a:rPr lang="en-US" b="0" dirty="0" err="1" smtClean="0">
                <a:solidFill>
                  <a:srgbClr val="0000FF"/>
                </a:solidFill>
              </a:rPr>
              <a:t>newNode</a:t>
            </a:r>
            <a:r>
              <a:rPr lang="en-US" b="0" dirty="0" smtClean="0">
                <a:solidFill>
                  <a:srgbClr val="0000FF"/>
                </a:solidFill>
              </a:rPr>
              <a:t>-&gt;link = head </a:t>
            </a:r>
          </a:p>
          <a:p>
            <a:r>
              <a:rPr lang="en-US" b="0" dirty="0" smtClean="0"/>
              <a:t>	head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 smtClean="0"/>
          </a:p>
          <a:p>
            <a:r>
              <a:rPr lang="en-US" b="0" dirty="0"/>
              <a:t>	count = count+1</a:t>
            </a:r>
          </a:p>
          <a:p>
            <a:endParaRPr lang="th-TH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39752" y="4807422"/>
            <a:ext cx="1430501" cy="781818"/>
            <a:chOff x="2840767" y="5438650"/>
            <a:chExt cx="1430501" cy="781818"/>
          </a:xfrm>
        </p:grpSpPr>
        <p:sp>
          <p:nvSpPr>
            <p:cNvPr id="14" name="Rectangle 13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1</a:t>
              </a:r>
              <a:endParaRPr lang="th-TH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กลุ่ม 27"/>
          <p:cNvGrpSpPr/>
          <p:nvPr/>
        </p:nvGrpSpPr>
        <p:grpSpPr>
          <a:xfrm>
            <a:off x="5699171" y="4808190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20754" y="4807422"/>
            <a:ext cx="453474" cy="436693"/>
            <a:chOff x="4791066" y="5311478"/>
            <a:chExt cx="453474" cy="43669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>
          <a:xfrm rot="16200000">
            <a:off x="4553872" y="3898724"/>
            <a:ext cx="0" cy="226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กลุ่ม 27"/>
          <p:cNvGrpSpPr/>
          <p:nvPr/>
        </p:nvGrpSpPr>
        <p:grpSpPr>
          <a:xfrm>
            <a:off x="4160758" y="5822108"/>
            <a:ext cx="1203330" cy="775244"/>
            <a:chOff x="5799611" y="2094955"/>
            <a:chExt cx="579385" cy="719102"/>
          </a:xfrm>
        </p:grpSpPr>
        <p:grpSp>
          <p:nvGrpSpPr>
            <p:cNvPr id="4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4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00FF"/>
                  </a:solidFill>
                </a:rPr>
                <a:t>l</a:t>
              </a:r>
              <a:r>
                <a:rPr lang="en-US" sz="1600" dirty="0" smtClean="0">
                  <a:solidFill>
                    <a:srgbClr val="0000FF"/>
                  </a:solidFill>
                </a:rPr>
                <a:t>ink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123728" y="590921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>
            <a:off x="3757600" y="5697297"/>
            <a:ext cx="0" cy="79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03352" y="5301208"/>
            <a:ext cx="624615" cy="72008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การเพิ่มข้อมูลที่</a:t>
            </a:r>
            <a:r>
              <a:rPr lang="th-TH" dirty="0" smtClean="0"/>
              <a:t>จุดเริ่มต้น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Inserting at Beginning </a:t>
            </a:r>
          </a:p>
          <a:p>
            <a:r>
              <a:rPr lang="en-US" dirty="0"/>
              <a:t>	</a:t>
            </a:r>
            <a:r>
              <a:rPr lang="en-US" b="0" dirty="0"/>
              <a:t>Create a </a:t>
            </a:r>
            <a:r>
              <a:rPr lang="en-US" b="0" dirty="0" err="1"/>
              <a:t>newNode</a:t>
            </a:r>
            <a:r>
              <a:rPr lang="en-US" b="0" dirty="0"/>
              <a:t> with given value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    </a:t>
            </a:r>
            <a:r>
              <a:rPr lang="en-US" b="0" dirty="0" smtClean="0"/>
              <a:t>    	</a:t>
            </a:r>
            <a:r>
              <a:rPr lang="en-US" b="0" dirty="0" err="1" smtClean="0"/>
              <a:t>newNode</a:t>
            </a:r>
            <a:r>
              <a:rPr lang="en-US" b="0" dirty="0" smtClean="0"/>
              <a:t>-&gt;link = head </a:t>
            </a:r>
          </a:p>
          <a:p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</a:rPr>
              <a:t>head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</a:rPr>
              <a:t>newNode</a:t>
            </a:r>
            <a:endParaRPr lang="en-US" b="0" dirty="0" smtClean="0">
              <a:solidFill>
                <a:srgbClr val="0000FF"/>
              </a:solidFill>
            </a:endParaRPr>
          </a:p>
          <a:p>
            <a:r>
              <a:rPr lang="en-US" b="0" dirty="0">
                <a:solidFill>
                  <a:srgbClr val="0000FF"/>
                </a:solidFill>
              </a:rPr>
              <a:t>	count = count+1</a:t>
            </a:r>
          </a:p>
          <a:p>
            <a:endParaRPr lang="th-TH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39752" y="4807422"/>
            <a:ext cx="1430501" cy="781818"/>
            <a:chOff x="2840767" y="5438650"/>
            <a:chExt cx="1430501" cy="781818"/>
          </a:xfrm>
        </p:grpSpPr>
        <p:sp>
          <p:nvSpPr>
            <p:cNvPr id="14" name="Rectangle 13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2</a:t>
              </a:r>
              <a:endParaRPr lang="th-TH" sz="18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กลุ่ม 27"/>
          <p:cNvGrpSpPr/>
          <p:nvPr/>
        </p:nvGrpSpPr>
        <p:grpSpPr>
          <a:xfrm>
            <a:off x="5699171" y="4808190"/>
            <a:ext cx="1203330" cy="775244"/>
            <a:chOff x="5799611" y="2094955"/>
            <a:chExt cx="579385" cy="719102"/>
          </a:xfrm>
        </p:grpSpPr>
        <p:grpSp>
          <p:nvGrpSpPr>
            <p:cNvPr id="1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20754" y="4807422"/>
            <a:ext cx="453474" cy="436693"/>
            <a:chOff x="4791066" y="5311478"/>
            <a:chExt cx="453474" cy="43669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กลุ่ม 27"/>
          <p:cNvGrpSpPr/>
          <p:nvPr/>
        </p:nvGrpSpPr>
        <p:grpSpPr>
          <a:xfrm>
            <a:off x="4160758" y="5822108"/>
            <a:ext cx="1203330" cy="775244"/>
            <a:chOff x="5799611" y="2094955"/>
            <a:chExt cx="579385" cy="719102"/>
          </a:xfrm>
        </p:grpSpPr>
        <p:grpSp>
          <p:nvGrpSpPr>
            <p:cNvPr id="46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49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0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123728" y="5909210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>
            <a:off x="3757600" y="5697297"/>
            <a:ext cx="0" cy="79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03352" y="5301208"/>
            <a:ext cx="624615" cy="72008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61512" y="5085184"/>
            <a:ext cx="744847" cy="92728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การเพิ่มข้อมูล</a:t>
            </a:r>
            <a:r>
              <a:rPr lang="th-TH" dirty="0" smtClean="0"/>
              <a:t>ที่โหนดสุดท้าย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003232" cy="4373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Inserting at</a:t>
            </a:r>
            <a:r>
              <a:rPr lang="th-TH" dirty="0"/>
              <a:t> </a:t>
            </a:r>
            <a:r>
              <a:rPr lang="en-US" dirty="0"/>
              <a:t>End</a:t>
            </a:r>
            <a:r>
              <a:rPr lang="th-TH" dirty="0"/>
              <a:t> </a:t>
            </a:r>
            <a:endParaRPr lang="en-US" dirty="0"/>
          </a:p>
          <a:p>
            <a:r>
              <a:rPr lang="en-US" b="0" dirty="0" smtClean="0"/>
              <a:t>Create </a:t>
            </a:r>
            <a:r>
              <a:rPr lang="en-US" b="0" dirty="0"/>
              <a:t>a </a:t>
            </a:r>
            <a:r>
              <a:rPr lang="en-US" b="0" dirty="0" err="1"/>
              <a:t>newNode</a:t>
            </a:r>
            <a:r>
              <a:rPr lang="en-US" b="0" dirty="0"/>
              <a:t> with given value and </a:t>
            </a:r>
            <a:r>
              <a:rPr lang="en-US" b="0" dirty="0" err="1"/>
              <a:t>newNode</a:t>
            </a:r>
            <a:r>
              <a:rPr lang="th-TH" b="0" dirty="0"/>
              <a:t> -</a:t>
            </a:r>
            <a:r>
              <a:rPr lang="en-US" b="0" dirty="0"/>
              <a:t>&gt;link as NULL</a:t>
            </a:r>
            <a:r>
              <a:rPr lang="th-TH" b="0" dirty="0"/>
              <a:t>.</a:t>
            </a:r>
            <a:endParaRPr lang="en-US" b="0" dirty="0"/>
          </a:p>
          <a:p>
            <a:r>
              <a:rPr lang="en-US" b="0" dirty="0" smtClean="0"/>
              <a:t>if </a:t>
            </a:r>
            <a:r>
              <a:rPr lang="th-TH" b="0" dirty="0"/>
              <a:t>(</a:t>
            </a:r>
            <a:r>
              <a:rPr lang="en-US" b="0" dirty="0"/>
              <a:t>head </a:t>
            </a:r>
            <a:r>
              <a:rPr lang="th-TH" b="0" dirty="0"/>
              <a:t>==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</a:t>
            </a:r>
            <a:r>
              <a:rPr lang="en-US" b="0" dirty="0" smtClean="0"/>
              <a:t>head </a:t>
            </a:r>
            <a:r>
              <a:rPr lang="th-TH" b="0" dirty="0"/>
              <a:t>= </a:t>
            </a:r>
            <a:r>
              <a:rPr lang="en-US" b="0" dirty="0" err="1" smtClean="0"/>
              <a:t>newNode</a:t>
            </a:r>
            <a:endParaRPr lang="en-US" b="0" dirty="0" smtClean="0"/>
          </a:p>
          <a:p>
            <a:r>
              <a:rPr lang="en-US" b="0" dirty="0" smtClean="0"/>
              <a:t>else</a:t>
            </a:r>
            <a:endParaRPr lang="en-US" b="0" dirty="0" smtClean="0"/>
          </a:p>
          <a:p>
            <a:r>
              <a:rPr lang="en-US" b="0" dirty="0"/>
              <a:t>	</a:t>
            </a:r>
            <a:r>
              <a:rPr lang="en-US" b="0" dirty="0" smtClean="0"/>
              <a:t>define </a:t>
            </a:r>
            <a:r>
              <a:rPr lang="en-US" b="0" dirty="0"/>
              <a:t>a node pointer temp and initialize with head</a:t>
            </a:r>
          </a:p>
          <a:p>
            <a:r>
              <a:rPr lang="th-TH" b="0" dirty="0"/>
              <a:t>    </a:t>
            </a:r>
            <a:r>
              <a:rPr lang="en-US" b="0" dirty="0"/>
              <a:t>	</a:t>
            </a:r>
            <a:r>
              <a:rPr lang="en-US" b="0" dirty="0" smtClean="0"/>
              <a:t>Keep </a:t>
            </a:r>
            <a:r>
              <a:rPr lang="en-US" b="0" dirty="0"/>
              <a:t>moving the temp to its next node until it reaches to the last node in the list </a:t>
            </a:r>
            <a:r>
              <a:rPr lang="th-TH" b="0" dirty="0"/>
              <a:t>(</a:t>
            </a:r>
            <a:r>
              <a:rPr lang="en-US" b="0" dirty="0"/>
              <a:t>until temp </a:t>
            </a:r>
            <a:r>
              <a:rPr lang="th-TH" b="0" dirty="0"/>
              <a:t>-</a:t>
            </a:r>
            <a:r>
              <a:rPr lang="en-US" b="0" dirty="0"/>
              <a:t>&gt;link is equal to 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</a:t>
            </a:r>
            <a:r>
              <a:rPr lang="en-US" b="0" dirty="0" smtClean="0"/>
              <a:t>temp </a:t>
            </a:r>
            <a:r>
              <a:rPr lang="th-TH" b="0" dirty="0" smtClean="0"/>
              <a:t>-</a:t>
            </a:r>
            <a:r>
              <a:rPr lang="en-US" b="0" dirty="0" smtClean="0"/>
              <a:t>&gt;link</a:t>
            </a:r>
            <a:r>
              <a:rPr lang="th-TH" b="0" dirty="0" smtClean="0"/>
              <a:t> = </a:t>
            </a:r>
            <a:r>
              <a:rPr lang="en-US" b="0" dirty="0" err="1" smtClean="0"/>
              <a:t>newNode</a:t>
            </a:r>
            <a:endParaRPr lang="en-US" b="0" dirty="0" smtClean="0"/>
          </a:p>
          <a:p>
            <a:r>
              <a:rPr lang="en-US" b="0" dirty="0" smtClean="0"/>
              <a:t>count </a:t>
            </a:r>
            <a:r>
              <a:rPr lang="en-US" b="0" dirty="0"/>
              <a:t>= </a:t>
            </a:r>
            <a:r>
              <a:rPr lang="en-US" b="0" dirty="0" smtClean="0"/>
              <a:t>count+1</a:t>
            </a: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0" y="2708920"/>
            <a:ext cx="1430501" cy="781818"/>
            <a:chOff x="2840767" y="5438650"/>
            <a:chExt cx="1430501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0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39136" y="2710311"/>
            <a:ext cx="447823" cy="447823"/>
            <a:chOff x="2918856" y="5312869"/>
            <a:chExt cx="447823" cy="44782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18856" y="5314173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912909" y="531881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กลุ่ม 27"/>
          <p:cNvGrpSpPr/>
          <p:nvPr/>
        </p:nvGrpSpPr>
        <p:grpSpPr>
          <a:xfrm>
            <a:off x="7057664" y="2709688"/>
            <a:ext cx="1203330" cy="775244"/>
            <a:chOff x="5799611" y="2094955"/>
            <a:chExt cx="579385" cy="719102"/>
          </a:xfrm>
        </p:grpSpPr>
        <p:grpSp>
          <p:nvGrpSpPr>
            <p:cNvPr id="13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6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74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79247" y="2708920"/>
            <a:ext cx="453474" cy="436693"/>
            <a:chOff x="4791066" y="5311478"/>
            <a:chExt cx="453474" cy="43669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036858" y="2132856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84930" y="2420936"/>
            <a:ext cx="0" cy="28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>
            <a:off x="6326613" y="2250222"/>
            <a:ext cx="0" cy="136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6384" y="2737992"/>
            <a:ext cx="432048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187624" y="5887542"/>
            <a:ext cx="1430501" cy="781818"/>
            <a:chOff x="2840767" y="5438650"/>
            <a:chExt cx="1430501" cy="781818"/>
          </a:xfrm>
        </p:grpSpPr>
        <p:sp>
          <p:nvSpPr>
            <p:cNvPr id="68" name="Rectangle 67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2</a:t>
              </a:r>
              <a:endParaRPr lang="th-TH" sz="1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2" name="กลุ่ม 27"/>
          <p:cNvGrpSpPr/>
          <p:nvPr/>
        </p:nvGrpSpPr>
        <p:grpSpPr>
          <a:xfrm>
            <a:off x="4932040" y="5888310"/>
            <a:ext cx="1203330" cy="775244"/>
            <a:chOff x="5799611" y="2094955"/>
            <a:chExt cx="579385" cy="719102"/>
          </a:xfrm>
        </p:grpSpPr>
        <p:grpSp>
          <p:nvGrpSpPr>
            <p:cNvPr id="73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76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7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74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5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653623" y="5887542"/>
            <a:ext cx="453474" cy="436693"/>
            <a:chOff x="4791066" y="5311478"/>
            <a:chExt cx="453474" cy="436693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rot="16200000">
            <a:off x="2681744" y="5698844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กลุ่ม 27"/>
          <p:cNvGrpSpPr/>
          <p:nvPr/>
        </p:nvGrpSpPr>
        <p:grpSpPr>
          <a:xfrm>
            <a:off x="3125350" y="5890920"/>
            <a:ext cx="1203330" cy="775244"/>
            <a:chOff x="5799611" y="2094955"/>
            <a:chExt cx="579385" cy="719102"/>
          </a:xfrm>
        </p:grpSpPr>
        <p:grpSp>
          <p:nvGrpSpPr>
            <p:cNvPr id="83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86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87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84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86477" y="5173268"/>
            <a:ext cx="1269899" cy="720080"/>
            <a:chOff x="3419872" y="2420888"/>
            <a:chExt cx="1269899" cy="720080"/>
          </a:xfrm>
        </p:grpSpPr>
        <p:sp>
          <p:nvSpPr>
            <p:cNvPr id="89" name="TextBox 88"/>
            <p:cNvSpPr txBox="1"/>
            <p:nvPr/>
          </p:nvSpPr>
          <p:spPr>
            <a:xfrm>
              <a:off x="3419872" y="2420888"/>
              <a:ext cx="1269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</a:rPr>
                <a:t>newNode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4067944" y="2708968"/>
              <a:ext cx="0" cy="432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475656" y="5918216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16200000">
            <a:off x="4504392" y="567929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739398" y="5893348"/>
            <a:ext cx="1203330" cy="776012"/>
            <a:chOff x="6176982" y="4447382"/>
            <a:chExt cx="1203330" cy="776012"/>
          </a:xfrm>
        </p:grpSpPr>
        <p:grpSp>
          <p:nvGrpSpPr>
            <p:cNvPr id="94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98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101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02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99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3242204" y="5013446"/>
            <a:ext cx="753732" cy="879902"/>
            <a:chOff x="3707904" y="1684946"/>
            <a:chExt cx="753732" cy="879902"/>
          </a:xfrm>
        </p:grpSpPr>
        <p:sp>
          <p:nvSpPr>
            <p:cNvPr id="104" name="TextBox 103"/>
            <p:cNvSpPr txBox="1"/>
            <p:nvPr/>
          </p:nvSpPr>
          <p:spPr>
            <a:xfrm>
              <a:off x="3707904" y="1684946"/>
              <a:ext cx="753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4067944" y="2060848"/>
              <a:ext cx="0" cy="504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/>
          <p:nvPr/>
        </p:nvCxnSpPr>
        <p:spPr>
          <a:xfrm rot="16200000">
            <a:off x="6309440" y="567929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19913 1.1111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</a:t>
            </a:r>
            <a:r>
              <a:rPr lang="th-TH" dirty="0" smtClean="0"/>
              <a:t>ข้อมูล</a:t>
            </a:r>
            <a:r>
              <a:rPr lang="th-TH" dirty="0"/>
              <a:t>ที่ตำแหน่งที่</a:t>
            </a:r>
            <a:r>
              <a:rPr lang="th-TH" dirty="0" smtClean="0"/>
              <a:t>ต้องการ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003232" cy="4700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 Inserting at Specific location </a:t>
            </a:r>
          </a:p>
          <a:p>
            <a:r>
              <a:rPr lang="en-US" b="0" dirty="0" smtClean="0"/>
              <a:t>Create </a:t>
            </a:r>
            <a:r>
              <a:rPr lang="en-US" b="0" dirty="0"/>
              <a:t>a </a:t>
            </a:r>
            <a:r>
              <a:rPr lang="en-US" b="0" dirty="0" err="1"/>
              <a:t>newNode</a:t>
            </a:r>
            <a:r>
              <a:rPr lang="en-US" b="0" dirty="0"/>
              <a:t> with given value.</a:t>
            </a:r>
          </a:p>
          <a:p>
            <a:r>
              <a:rPr lang="en-US" b="0" dirty="0" smtClean="0"/>
              <a:t>if </a:t>
            </a:r>
            <a:r>
              <a:rPr lang="en-US" b="0" dirty="0"/>
              <a:t>(head == NULL)</a:t>
            </a:r>
          </a:p>
          <a:p>
            <a:r>
              <a:rPr lang="en-US" b="0" dirty="0"/>
              <a:t>    	</a:t>
            </a:r>
            <a:r>
              <a:rPr lang="en-US" b="0" dirty="0" err="1" smtClean="0"/>
              <a:t>newNode</a:t>
            </a:r>
            <a:r>
              <a:rPr lang="en-US" b="0" dirty="0" smtClean="0"/>
              <a:t> </a:t>
            </a:r>
            <a:r>
              <a:rPr lang="en-US" b="0" dirty="0"/>
              <a:t>-&gt; link = NULL </a:t>
            </a:r>
          </a:p>
          <a:p>
            <a:r>
              <a:rPr lang="en-US" b="0" dirty="0" smtClean="0"/>
              <a:t>	</a:t>
            </a:r>
            <a:r>
              <a:rPr lang="en-US" b="0" dirty="0" smtClean="0"/>
              <a:t>head </a:t>
            </a:r>
            <a:r>
              <a:rPr lang="en-US" b="0" dirty="0"/>
              <a:t>= </a:t>
            </a:r>
            <a:r>
              <a:rPr lang="en-US" b="0" dirty="0" err="1" smtClean="0"/>
              <a:t>newNode</a:t>
            </a:r>
            <a:endParaRPr lang="en-US" b="0" dirty="0"/>
          </a:p>
          <a:p>
            <a:r>
              <a:rPr lang="en-US" b="0" dirty="0"/>
              <a:t>    </a:t>
            </a:r>
            <a:r>
              <a:rPr lang="en-US" b="0" dirty="0" smtClean="0"/>
              <a:t>else</a:t>
            </a:r>
            <a:endParaRPr lang="en-US" b="0" dirty="0"/>
          </a:p>
          <a:p>
            <a:r>
              <a:rPr lang="en-US" b="0" dirty="0" smtClean="0"/>
              <a:t>	</a:t>
            </a:r>
            <a:r>
              <a:rPr lang="en-US" b="0" dirty="0" smtClean="0"/>
              <a:t>define </a:t>
            </a:r>
            <a:r>
              <a:rPr lang="en-US" b="0" dirty="0"/>
              <a:t>a node pointer temp and initialize with head</a:t>
            </a:r>
          </a:p>
          <a:p>
            <a:r>
              <a:rPr lang="en-US" b="0" dirty="0"/>
              <a:t>    	</a:t>
            </a:r>
            <a:r>
              <a:rPr lang="en-US" b="0" dirty="0" smtClean="0"/>
              <a:t>Keep </a:t>
            </a:r>
            <a:r>
              <a:rPr lang="en-US" b="0" dirty="0"/>
              <a:t>moving the temp to its next node until it reaches to the node after which we want to insert the </a:t>
            </a:r>
            <a:r>
              <a:rPr lang="en-US" b="0" dirty="0" err="1"/>
              <a:t>newNode</a:t>
            </a:r>
            <a:r>
              <a:rPr lang="en-US" b="0" dirty="0"/>
              <a:t> </a:t>
            </a:r>
          </a:p>
          <a:p>
            <a:r>
              <a:rPr lang="en-US" b="0" dirty="0"/>
              <a:t>    	</a:t>
            </a:r>
            <a:r>
              <a:rPr lang="en-US" b="0" dirty="0" err="1" smtClean="0"/>
              <a:t>newNode</a:t>
            </a:r>
            <a:r>
              <a:rPr lang="en-US" b="0" dirty="0" smtClean="0"/>
              <a:t> </a:t>
            </a:r>
            <a:r>
              <a:rPr lang="en-US" b="0" dirty="0"/>
              <a:t>-&gt; link = temp -&gt; link </a:t>
            </a:r>
          </a:p>
          <a:p>
            <a:r>
              <a:rPr lang="en-US" b="0" dirty="0" smtClean="0"/>
              <a:t>	</a:t>
            </a:r>
            <a:r>
              <a:rPr lang="en-US" b="0" dirty="0" smtClean="0"/>
              <a:t>temp </a:t>
            </a:r>
            <a:r>
              <a:rPr lang="en-US" b="0" dirty="0"/>
              <a:t>-&gt; link = </a:t>
            </a:r>
            <a:r>
              <a:rPr lang="en-US" b="0" dirty="0" err="1" smtClean="0"/>
              <a:t>newNode</a:t>
            </a:r>
            <a:endParaRPr lang="en-US" b="0" dirty="0" smtClean="0"/>
          </a:p>
          <a:p>
            <a:r>
              <a:rPr lang="en-US" b="0" dirty="0" smtClean="0"/>
              <a:t>count </a:t>
            </a:r>
            <a:r>
              <a:rPr lang="en-US" b="0" dirty="0"/>
              <a:t>= </a:t>
            </a:r>
            <a:r>
              <a:rPr lang="en-US" b="0" dirty="0" smtClean="0"/>
              <a:t>count+1</a:t>
            </a:r>
            <a:endParaRPr lang="en-US" b="0" dirty="0"/>
          </a:p>
          <a:p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4869691" y="2708920"/>
            <a:ext cx="1430501" cy="781818"/>
            <a:chOff x="2840767" y="5438650"/>
            <a:chExt cx="1430501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0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36827" y="2710311"/>
            <a:ext cx="447823" cy="447823"/>
            <a:chOff x="2918856" y="5312869"/>
            <a:chExt cx="447823" cy="44782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18856" y="5314173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912909" y="531881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กลุ่ม 27"/>
          <p:cNvGrpSpPr/>
          <p:nvPr/>
        </p:nvGrpSpPr>
        <p:grpSpPr>
          <a:xfrm>
            <a:off x="7355355" y="2709688"/>
            <a:ext cx="1203330" cy="775244"/>
            <a:chOff x="5799611" y="2094955"/>
            <a:chExt cx="579385" cy="719102"/>
          </a:xfrm>
        </p:grpSpPr>
        <p:grpSp>
          <p:nvGrpSpPr>
            <p:cNvPr id="13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6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74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7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76938" y="2708920"/>
            <a:ext cx="453474" cy="436693"/>
            <a:chOff x="4791066" y="5311478"/>
            <a:chExt cx="453474" cy="43669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334549" y="2132856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newNode</a:t>
            </a:r>
            <a:endParaRPr lang="th-TH" sz="2000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982621" y="2420936"/>
            <a:ext cx="0" cy="28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>
            <a:off x="6624304" y="2250222"/>
            <a:ext cx="0" cy="136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44075" y="2737992"/>
            <a:ext cx="432048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242831" y="5095184"/>
            <a:ext cx="1430501" cy="781818"/>
            <a:chOff x="2840767" y="5438650"/>
            <a:chExt cx="1430501" cy="781818"/>
          </a:xfrm>
        </p:grpSpPr>
        <p:sp>
          <p:nvSpPr>
            <p:cNvPr id="84" name="Rectangle 83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2</a:t>
              </a:r>
              <a:endParaRPr lang="th-TH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8" name="กลุ่ม 27"/>
          <p:cNvGrpSpPr/>
          <p:nvPr/>
        </p:nvGrpSpPr>
        <p:grpSpPr>
          <a:xfrm>
            <a:off x="7545134" y="5095952"/>
            <a:ext cx="1203330" cy="775244"/>
            <a:chOff x="5799611" y="2094955"/>
            <a:chExt cx="579385" cy="719102"/>
          </a:xfrm>
        </p:grpSpPr>
        <p:grpSp>
          <p:nvGrpSpPr>
            <p:cNvPr id="8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9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9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9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266717" y="5095184"/>
            <a:ext cx="453474" cy="436693"/>
            <a:chOff x="4791066" y="5311478"/>
            <a:chExt cx="453474" cy="436693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791066" y="531147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804751" y="531612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rot="16200000">
            <a:off x="5628951" y="5014486"/>
            <a:ext cx="0" cy="612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กลุ่ม 27"/>
          <p:cNvGrpSpPr/>
          <p:nvPr/>
        </p:nvGrpSpPr>
        <p:grpSpPr>
          <a:xfrm>
            <a:off x="5928461" y="5098562"/>
            <a:ext cx="1203330" cy="775244"/>
            <a:chOff x="5799611" y="2094955"/>
            <a:chExt cx="579385" cy="719102"/>
          </a:xfrm>
        </p:grpSpPr>
        <p:grpSp>
          <p:nvGrpSpPr>
            <p:cNvPr id="99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02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03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00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01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25092" y="5892366"/>
            <a:ext cx="1681141" cy="400110"/>
            <a:chOff x="3419872" y="2420888"/>
            <a:chExt cx="1681141" cy="400110"/>
          </a:xfrm>
        </p:grpSpPr>
        <p:sp>
          <p:nvSpPr>
            <p:cNvPr id="105" name="TextBox 104"/>
            <p:cNvSpPr txBox="1"/>
            <p:nvPr/>
          </p:nvSpPr>
          <p:spPr>
            <a:xfrm>
              <a:off x="3419872" y="2420888"/>
              <a:ext cx="1269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</a:rPr>
                <a:t>newNode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rot="16200000" flipH="1">
              <a:off x="4885013" y="2420912"/>
              <a:ext cx="0" cy="432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4530863" y="512585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rot="16200000">
            <a:off x="7217503" y="4976938"/>
            <a:ext cx="0" cy="64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กลุ่ม 27"/>
          <p:cNvGrpSpPr/>
          <p:nvPr/>
        </p:nvGrpSpPr>
        <p:grpSpPr>
          <a:xfrm>
            <a:off x="6707952" y="5877272"/>
            <a:ext cx="1203330" cy="775244"/>
            <a:chOff x="5799611" y="2094955"/>
            <a:chExt cx="579385" cy="719102"/>
          </a:xfrm>
        </p:grpSpPr>
        <p:grpSp>
          <p:nvGrpSpPr>
            <p:cNvPr id="1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74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045315" y="4221088"/>
            <a:ext cx="753732" cy="879902"/>
            <a:chOff x="3707904" y="1684946"/>
            <a:chExt cx="753732" cy="879902"/>
          </a:xfrm>
        </p:grpSpPr>
        <p:sp>
          <p:nvSpPr>
            <p:cNvPr id="116" name="TextBox 115"/>
            <p:cNvSpPr txBox="1"/>
            <p:nvPr/>
          </p:nvSpPr>
          <p:spPr>
            <a:xfrm>
              <a:off x="3707904" y="1684946"/>
              <a:ext cx="753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4067944" y="2060848"/>
              <a:ext cx="0" cy="504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>
            <a:endCxn id="113" idx="0"/>
          </p:cNvCxnSpPr>
          <p:nvPr/>
        </p:nvCxnSpPr>
        <p:spPr>
          <a:xfrm>
            <a:off x="6872098" y="5373216"/>
            <a:ext cx="218027" cy="5040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7679857" y="5542634"/>
            <a:ext cx="262172" cy="52794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1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การเข้าถึงข้อมูลในรายการโยง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Algorithm Traversing a linked lists</a:t>
            </a:r>
          </a:p>
          <a:p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b="0" dirty="0" smtClean="0"/>
              <a:t>if </a:t>
            </a:r>
            <a:r>
              <a:rPr lang="th-TH" b="0" dirty="0"/>
              <a:t>(</a:t>
            </a:r>
            <a:r>
              <a:rPr lang="en-US" b="0" dirty="0"/>
              <a:t>head </a:t>
            </a:r>
            <a:r>
              <a:rPr lang="th-TH" b="0" dirty="0"/>
              <a:t>==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</a:t>
            </a:r>
            <a:r>
              <a:rPr lang="en-US" b="0" dirty="0" smtClean="0"/>
              <a:t>	display “List </a:t>
            </a:r>
            <a:r>
              <a:rPr lang="en-US" b="0" dirty="0"/>
              <a:t>is Empty</a:t>
            </a:r>
            <a:r>
              <a:rPr lang="th-TH" b="0" dirty="0" smtClean="0"/>
              <a:t>!!!</a:t>
            </a:r>
            <a:r>
              <a:rPr lang="en-US" b="0" dirty="0" smtClean="0"/>
              <a:t>” </a:t>
            </a:r>
            <a:r>
              <a:rPr lang="en-US" b="0" dirty="0"/>
              <a:t>and terminate the function</a:t>
            </a:r>
          </a:p>
          <a:p>
            <a:r>
              <a:rPr lang="en-US" b="0" dirty="0"/>
              <a:t>   </a:t>
            </a:r>
            <a:r>
              <a:rPr lang="en-US" b="0" dirty="0" smtClean="0"/>
              <a:t>	else</a:t>
            </a:r>
            <a:endParaRPr lang="en-US" b="0" dirty="0"/>
          </a:p>
          <a:p>
            <a:r>
              <a:rPr lang="th-TH" b="0" dirty="0"/>
              <a:t> </a:t>
            </a:r>
            <a:r>
              <a:rPr lang="en-US" b="0" dirty="0"/>
              <a:t>	</a:t>
            </a:r>
            <a:r>
              <a:rPr lang="en-US" b="0" dirty="0" smtClean="0"/>
              <a:t>	define </a:t>
            </a:r>
            <a:r>
              <a:rPr lang="en-US" b="0" dirty="0"/>
              <a:t>a pointer </a:t>
            </a:r>
            <a:r>
              <a:rPr lang="en-US" b="0" dirty="0" smtClean="0"/>
              <a:t>‘temp’ </a:t>
            </a:r>
            <a:r>
              <a:rPr lang="en-US" b="0" dirty="0"/>
              <a:t>and initialize with head</a:t>
            </a:r>
          </a:p>
          <a:p>
            <a:r>
              <a:rPr lang="en-US" b="0" dirty="0" smtClean="0"/>
              <a:t>		while </a:t>
            </a:r>
            <a:r>
              <a:rPr lang="th-TH" b="0" dirty="0"/>
              <a:t>(</a:t>
            </a:r>
            <a:r>
              <a:rPr lang="en-US" b="0" dirty="0"/>
              <a:t>temp</a:t>
            </a:r>
            <a:r>
              <a:rPr lang="th-TH" b="0" dirty="0"/>
              <a:t> !=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/>
              <a:t>			process temp</a:t>
            </a:r>
          </a:p>
          <a:p>
            <a:r>
              <a:rPr lang="en-US" b="0" dirty="0"/>
              <a:t>			temp</a:t>
            </a:r>
            <a:r>
              <a:rPr lang="th-TH" b="0" dirty="0"/>
              <a:t>=</a:t>
            </a:r>
            <a:r>
              <a:rPr lang="en-US" b="0" dirty="0"/>
              <a:t>temp</a:t>
            </a:r>
            <a:r>
              <a:rPr lang="th-TH" b="0" dirty="0"/>
              <a:t>-</a:t>
            </a:r>
            <a:r>
              <a:rPr lang="en-US" b="0" dirty="0"/>
              <a:t>&gt;link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899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การลบข้อมูล</a:t>
            </a:r>
            <a:r>
              <a:rPr lang="th-TH" dirty="0"/>
              <a:t>ในรายการโยงทางเดียว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dirty="0"/>
              <a:t>	การลบ</a:t>
            </a:r>
            <a:r>
              <a:rPr lang="th-TH" b="0" dirty="0" smtClean="0"/>
              <a:t>ข้อมูลในรายการโยง เป็นการ</a:t>
            </a:r>
            <a:r>
              <a:rPr lang="th-TH" b="0" dirty="0"/>
              <a:t>เปลี่ยนค่าพอยน์</a:t>
            </a:r>
            <a:r>
              <a:rPr lang="th-TH" b="0" dirty="0" smtClean="0"/>
              <a:t>เตอร์ </a:t>
            </a:r>
            <a:r>
              <a:rPr lang="en-US" b="0" dirty="0" smtClean="0"/>
              <a:t>link</a:t>
            </a:r>
            <a:r>
              <a:rPr lang="th-TH" b="0" dirty="0" smtClean="0"/>
              <a:t>และ</a:t>
            </a:r>
            <a:r>
              <a:rPr lang="th-TH" b="0" dirty="0"/>
              <a:t>เมื่อทำการลบข้อมูลออกจากโครงสร้างแล้วจะต้องคืนโหนดที่ถูกลบให้กับ </a:t>
            </a:r>
            <a:r>
              <a:rPr lang="en-US" b="0" dirty="0"/>
              <a:t>Storage Pool </a:t>
            </a:r>
            <a:r>
              <a:rPr lang="th-TH" b="0" dirty="0"/>
              <a:t>เพื่อที่จะได้สามารถนำหน่วยความจำส่วนนั้นไปใช้งาน</a:t>
            </a:r>
            <a:r>
              <a:rPr lang="th-TH" b="0" dirty="0" smtClean="0"/>
              <a:t>ต่อไป</a:t>
            </a:r>
          </a:p>
          <a:p>
            <a:r>
              <a:rPr lang="th-TH" b="0" dirty="0" smtClean="0"/>
              <a:t>	การลบข้อมูล มี 3 กรณี  คือ</a:t>
            </a:r>
          </a:p>
          <a:p>
            <a:pPr marL="1600200" lvl="2" indent="-457200"/>
            <a:r>
              <a:rPr lang="th-TH" sz="3200" b="0" dirty="0" smtClean="0"/>
              <a:t>การลบข้อมูลที่โหนดแรกของ</a:t>
            </a:r>
            <a:r>
              <a:rPr lang="th-TH" sz="3200" dirty="0" smtClean="0"/>
              <a:t>รายการโยง</a:t>
            </a:r>
          </a:p>
          <a:p>
            <a:pPr marL="1600200" lvl="2" indent="-457200"/>
            <a:r>
              <a:rPr lang="th-TH" sz="3200" dirty="0"/>
              <a:t>การลบข้อมูลที่โหนดสุดท้าย</a:t>
            </a:r>
          </a:p>
          <a:p>
            <a:pPr marL="1600200" lvl="2" indent="-457200"/>
            <a:r>
              <a:rPr lang="th-TH" sz="3200" dirty="0" smtClean="0"/>
              <a:t>การ</a:t>
            </a:r>
            <a:r>
              <a:rPr lang="th-TH" sz="3200" dirty="0"/>
              <a:t>ลบ</a:t>
            </a:r>
            <a:r>
              <a:rPr lang="th-TH" sz="3200" dirty="0" smtClean="0"/>
              <a:t>ข้อมูลที่ต้องการ</a:t>
            </a:r>
          </a:p>
        </p:txBody>
      </p:sp>
    </p:spTree>
    <p:extLst>
      <p:ext uri="{BB962C8B-B14F-4D97-AF65-F5344CB8AC3E}">
        <p14:creationId xmlns:p14="http://schemas.microsoft.com/office/powerpoint/2010/main" val="13247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การลบข้อมูลที่โหนด</a:t>
            </a:r>
            <a:r>
              <a:rPr lang="th-TH" dirty="0" smtClean="0"/>
              <a:t>แรก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003232" cy="34024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Deleting at Beginning </a:t>
            </a:r>
          </a:p>
          <a:p>
            <a:r>
              <a:rPr lang="en-US" b="0" dirty="0" smtClean="0"/>
              <a:t>	if </a:t>
            </a:r>
            <a:r>
              <a:rPr lang="th-TH" b="0" dirty="0"/>
              <a:t>(</a:t>
            </a:r>
            <a:r>
              <a:rPr lang="en-US" b="0" dirty="0"/>
              <a:t>head </a:t>
            </a:r>
            <a:r>
              <a:rPr lang="th-TH" b="0" dirty="0"/>
              <a:t>==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en-US" b="0" dirty="0" smtClean="0"/>
              <a:t>		display </a:t>
            </a:r>
            <a:r>
              <a:rPr lang="en-US" b="0" dirty="0"/>
              <a:t>'List is Empty</a:t>
            </a:r>
            <a:r>
              <a:rPr lang="th-TH" b="0" dirty="0"/>
              <a:t>!!! </a:t>
            </a:r>
            <a:r>
              <a:rPr lang="en-US" b="0" dirty="0"/>
              <a:t>Deletion is not possible' </a:t>
            </a:r>
          </a:p>
          <a:p>
            <a:r>
              <a:rPr lang="th-TH" b="0" dirty="0"/>
              <a:t>   </a:t>
            </a:r>
            <a:r>
              <a:rPr lang="en-US" b="0" dirty="0"/>
              <a:t>	else</a:t>
            </a:r>
          </a:p>
          <a:p>
            <a:r>
              <a:rPr lang="en-US" b="0" dirty="0" smtClean="0"/>
              <a:t>		define </a:t>
            </a:r>
            <a:r>
              <a:rPr lang="en-US" b="0" dirty="0"/>
              <a:t>a Node pointer 'temp' and initialize with head</a:t>
            </a:r>
            <a:r>
              <a:rPr lang="th-TH" b="0" dirty="0"/>
              <a:t>.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	head </a:t>
            </a:r>
            <a:r>
              <a:rPr lang="th-TH" b="0" dirty="0"/>
              <a:t>= </a:t>
            </a:r>
            <a:r>
              <a:rPr lang="en-US" b="0" dirty="0"/>
              <a:t>temp </a:t>
            </a:r>
            <a:r>
              <a:rPr lang="th-TH" b="0" dirty="0"/>
              <a:t>-</a:t>
            </a:r>
            <a:r>
              <a:rPr lang="en-US" b="0" dirty="0"/>
              <a:t>&gt; link</a:t>
            </a:r>
          </a:p>
          <a:p>
            <a:r>
              <a:rPr lang="en-US" b="0" dirty="0" smtClean="0"/>
              <a:t>		delete temp</a:t>
            </a:r>
          </a:p>
          <a:p>
            <a:r>
              <a:rPr lang="en-US" b="0" dirty="0"/>
              <a:t>	</a:t>
            </a:r>
            <a:r>
              <a:rPr lang="en-US" b="0" dirty="0" smtClean="0"/>
              <a:t>	count = count-1</a:t>
            </a:r>
            <a:endParaRPr lang="en-US" b="0" dirty="0"/>
          </a:p>
          <a:p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5527232"/>
            <a:ext cx="1430501" cy="781818"/>
            <a:chOff x="2840767" y="5438650"/>
            <a:chExt cx="1430501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932040" y="5528000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6200000">
            <a:off x="2681744" y="5338534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กลุ่ม 27"/>
          <p:cNvGrpSpPr/>
          <p:nvPr/>
        </p:nvGrpSpPr>
        <p:grpSpPr>
          <a:xfrm>
            <a:off x="3125350" y="5530610"/>
            <a:ext cx="1203330" cy="775244"/>
            <a:chOff x="5799611" y="2094955"/>
            <a:chExt cx="579385" cy="719102"/>
          </a:xfrm>
        </p:grpSpPr>
        <p:grpSp>
          <p:nvGrpSpPr>
            <p:cNvPr id="2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75656" y="554452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6200000">
            <a:off x="4504392" y="531898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739398" y="5533038"/>
            <a:ext cx="1203330" cy="776012"/>
            <a:chOff x="6176982" y="4447382"/>
            <a:chExt cx="1203330" cy="776012"/>
          </a:xfrm>
        </p:grpSpPr>
        <p:grpSp>
          <p:nvGrpSpPr>
            <p:cNvPr id="31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35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8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6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3242204" y="4839635"/>
            <a:ext cx="753732" cy="641533"/>
            <a:chOff x="3707904" y="1519504"/>
            <a:chExt cx="753732" cy="1045344"/>
          </a:xfrm>
        </p:grpSpPr>
        <p:sp>
          <p:nvSpPr>
            <p:cNvPr id="41" name="TextBox 40"/>
            <p:cNvSpPr txBox="1"/>
            <p:nvPr/>
          </p:nvSpPr>
          <p:spPr>
            <a:xfrm>
              <a:off x="3707904" y="1519504"/>
              <a:ext cx="753732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067944" y="2060848"/>
              <a:ext cx="0" cy="504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rot="16200000">
            <a:off x="6309440" y="531898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3581744" y="4527272"/>
            <a:ext cx="36000" cy="2664000"/>
          </a:xfrm>
          <a:prstGeom prst="bentConnector4">
            <a:avLst>
              <a:gd name="adj1" fmla="val 1860392"/>
              <a:gd name="adj2" fmla="val 8136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การลบข้อมูลที่โหนด</a:t>
            </a:r>
            <a:r>
              <a:rPr lang="th-TH" dirty="0" smtClean="0"/>
              <a:t>สุดท้าย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Deleting at End</a:t>
            </a:r>
            <a:r>
              <a:rPr lang="th-TH" dirty="0"/>
              <a:t> </a:t>
            </a:r>
            <a:endParaRPr lang="en-US" dirty="0"/>
          </a:p>
          <a:p>
            <a:r>
              <a:rPr lang="en-US" b="0" dirty="0"/>
              <a:t>	if </a:t>
            </a:r>
            <a:r>
              <a:rPr lang="th-TH" b="0" dirty="0"/>
              <a:t>(</a:t>
            </a:r>
            <a:r>
              <a:rPr lang="en-US" b="0" dirty="0"/>
              <a:t>head </a:t>
            </a:r>
            <a:r>
              <a:rPr lang="th-TH" b="0" dirty="0"/>
              <a:t>==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	display </a:t>
            </a:r>
            <a:r>
              <a:rPr lang="en-US" b="0" dirty="0" smtClean="0"/>
              <a:t>“List </a:t>
            </a:r>
            <a:r>
              <a:rPr lang="en-US" b="0" dirty="0"/>
              <a:t>is Empty</a:t>
            </a:r>
            <a:r>
              <a:rPr lang="th-TH" b="0" dirty="0"/>
              <a:t>!!! </a:t>
            </a:r>
            <a:r>
              <a:rPr lang="en-US" b="0" dirty="0"/>
              <a:t>Deletion is not </a:t>
            </a:r>
            <a:r>
              <a:rPr lang="en-US" b="0" dirty="0" smtClean="0"/>
              <a:t>possible”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else</a:t>
            </a:r>
          </a:p>
          <a:p>
            <a:r>
              <a:rPr lang="en-US" b="0" dirty="0" smtClean="0"/>
              <a:t>		define </a:t>
            </a:r>
            <a:r>
              <a:rPr lang="en-US" b="0" dirty="0"/>
              <a:t>two Node pointers </a:t>
            </a:r>
            <a:r>
              <a:rPr lang="en-US" b="0" dirty="0" smtClean="0"/>
              <a:t>‘temp1’ </a:t>
            </a:r>
            <a:r>
              <a:rPr lang="en-US" b="0" dirty="0"/>
              <a:t>and </a:t>
            </a:r>
            <a:r>
              <a:rPr lang="en-US" b="0" dirty="0" smtClean="0"/>
              <a:t>‘temp2’ </a:t>
            </a:r>
            <a:r>
              <a:rPr lang="en-US" b="0" dirty="0"/>
              <a:t>and initialize </a:t>
            </a:r>
            <a:r>
              <a:rPr lang="en-US" b="0" dirty="0" smtClean="0"/>
              <a:t>‘temp1’ </a:t>
            </a:r>
            <a:r>
              <a:rPr lang="en-US" b="0" dirty="0"/>
              <a:t>with head</a:t>
            </a:r>
            <a:r>
              <a:rPr lang="th-TH" b="0" dirty="0"/>
              <a:t>.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	if </a:t>
            </a:r>
            <a:r>
              <a:rPr lang="th-TH" b="0" dirty="0"/>
              <a:t>(</a:t>
            </a:r>
            <a:r>
              <a:rPr lang="en-US" b="0" dirty="0"/>
              <a:t>temp1 </a:t>
            </a:r>
            <a:r>
              <a:rPr lang="th-TH" b="0" dirty="0"/>
              <a:t>-</a:t>
            </a:r>
            <a:r>
              <a:rPr lang="en-US" b="0" dirty="0"/>
              <a:t>&gt; link </a:t>
            </a:r>
            <a:r>
              <a:rPr lang="th-TH" b="0" dirty="0"/>
              <a:t>== </a:t>
            </a:r>
            <a:r>
              <a:rPr lang="en-US" b="0" dirty="0"/>
              <a:t>NULL</a:t>
            </a:r>
            <a:r>
              <a:rPr lang="th-TH" b="0" dirty="0"/>
              <a:t>)</a:t>
            </a:r>
            <a:endParaRPr lang="en-US" b="0" dirty="0"/>
          </a:p>
          <a:p>
            <a:r>
              <a:rPr lang="th-TH" b="0" dirty="0"/>
              <a:t>    </a:t>
            </a:r>
            <a:r>
              <a:rPr lang="en-US" b="0" dirty="0"/>
              <a:t>			head </a:t>
            </a:r>
            <a:r>
              <a:rPr lang="th-TH" b="0" dirty="0"/>
              <a:t>= </a:t>
            </a:r>
            <a:r>
              <a:rPr lang="en-US" b="0" dirty="0"/>
              <a:t>NULL </a:t>
            </a:r>
          </a:p>
          <a:p>
            <a:r>
              <a:rPr lang="en-US" b="0" dirty="0" smtClean="0"/>
              <a:t>			delete temp1</a:t>
            </a:r>
            <a:endParaRPr lang="en-US" b="0" dirty="0"/>
          </a:p>
          <a:p>
            <a:r>
              <a:rPr lang="th-TH" dirty="0" smtClean="0"/>
              <a:t> </a:t>
            </a:r>
            <a:r>
              <a:rPr lang="en-US" dirty="0" smtClean="0"/>
              <a:t>			</a:t>
            </a:r>
            <a:r>
              <a:rPr lang="en-US" b="0" dirty="0" smtClean="0"/>
              <a:t>count = count - 1</a:t>
            </a: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6902" y="4944899"/>
            <a:ext cx="1430501" cy="781818"/>
            <a:chOff x="2840767" y="5438650"/>
            <a:chExt cx="1430501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1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13840" y="4948277"/>
            <a:ext cx="447823" cy="447823"/>
            <a:chOff x="2918856" y="5312869"/>
            <a:chExt cx="447823" cy="44782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2918856" y="5314173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912909" y="5318817"/>
              <a:ext cx="447823" cy="4359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57102" y="4944899"/>
            <a:ext cx="1203330" cy="776012"/>
            <a:chOff x="4139952" y="4807422"/>
            <a:chExt cx="1203330" cy="776012"/>
          </a:xfrm>
        </p:grpSpPr>
        <p:grpSp>
          <p:nvGrpSpPr>
            <p:cNvPr id="12" name="กลุ่ม 27"/>
            <p:cNvGrpSpPr/>
            <p:nvPr/>
          </p:nvGrpSpPr>
          <p:grpSpPr>
            <a:xfrm>
              <a:off x="4139952" y="4808190"/>
              <a:ext cx="1203330" cy="775244"/>
              <a:chOff x="5799611" y="2094955"/>
              <a:chExt cx="579385" cy="719102"/>
            </a:xfrm>
          </p:grpSpPr>
          <p:grpSp>
            <p:nvGrpSpPr>
              <p:cNvPr id="13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16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39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7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4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860032" y="4807422"/>
              <a:ext cx="453474" cy="436693"/>
              <a:chOff x="4791066" y="5311478"/>
              <a:chExt cx="453474" cy="436693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/>
          <p:cNvCxnSpPr/>
          <p:nvPr/>
        </p:nvCxnSpPr>
        <p:spPr>
          <a:xfrm rot="16200000">
            <a:off x="6897022" y="4810201"/>
            <a:ext cx="0" cy="720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7776" y="4966281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80312" y="4293096"/>
            <a:ext cx="896399" cy="641533"/>
            <a:chOff x="3597540" y="1519504"/>
            <a:chExt cx="896399" cy="1045344"/>
          </a:xfrm>
        </p:grpSpPr>
        <p:sp>
          <p:nvSpPr>
            <p:cNvPr id="27" name="TextBox 26"/>
            <p:cNvSpPr txBox="1"/>
            <p:nvPr/>
          </p:nvSpPr>
          <p:spPr>
            <a:xfrm>
              <a:off x="3597540" y="1519504"/>
              <a:ext cx="896399" cy="651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temp1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067944" y="2060848"/>
              <a:ext cx="0" cy="504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92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การลบข้อมูลที่โหนด</a:t>
            </a:r>
            <a:r>
              <a:rPr lang="th-TH" dirty="0" smtClean="0"/>
              <a:t>สุดท้าย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Algorithm</a:t>
            </a:r>
            <a:r>
              <a:rPr lang="th-TH" sz="2800" dirty="0"/>
              <a:t> </a:t>
            </a:r>
            <a:r>
              <a:rPr lang="en-US" sz="2800" dirty="0"/>
              <a:t>Deleting at End</a:t>
            </a:r>
            <a:r>
              <a:rPr lang="th-TH" sz="2800" dirty="0"/>
              <a:t> </a:t>
            </a:r>
            <a:r>
              <a:rPr lang="en-US" sz="2800" dirty="0"/>
              <a:t>(cont.) </a:t>
            </a:r>
            <a:endParaRPr lang="en-US" sz="2800" dirty="0" smtClean="0"/>
          </a:p>
          <a:p>
            <a:pPr>
              <a:spcAft>
                <a:spcPts val="0"/>
              </a:spcAft>
            </a:pPr>
            <a:r>
              <a:rPr lang="en-US" sz="2800" dirty="0" smtClean="0"/>
              <a:t>	</a:t>
            </a:r>
            <a:r>
              <a:rPr lang="en-US" sz="2800" b="0" dirty="0" smtClean="0"/>
              <a:t>	else</a:t>
            </a:r>
            <a:endParaRPr lang="en-US" sz="2800" b="0" dirty="0"/>
          </a:p>
          <a:p>
            <a:pPr>
              <a:spcAft>
                <a:spcPts val="0"/>
              </a:spcAft>
            </a:pPr>
            <a:r>
              <a:rPr lang="en-US" sz="2800" b="0" dirty="0"/>
              <a:t>			for (</a:t>
            </a:r>
            <a:r>
              <a:rPr lang="en-US" sz="2800" b="0" dirty="0" err="1"/>
              <a:t>i</a:t>
            </a:r>
            <a:r>
              <a:rPr lang="en-US" sz="2800" b="0" dirty="0"/>
              <a:t>=1; </a:t>
            </a:r>
            <a:r>
              <a:rPr lang="en-US" sz="2800" b="0" dirty="0" err="1"/>
              <a:t>i</a:t>
            </a:r>
            <a:r>
              <a:rPr lang="en-US" sz="2800" b="0" dirty="0" smtClean="0"/>
              <a:t>&lt; </a:t>
            </a:r>
            <a:r>
              <a:rPr lang="en-US" sz="2800" b="0" dirty="0"/>
              <a:t>count-1; </a:t>
            </a:r>
            <a:r>
              <a:rPr lang="en-US" sz="2800" b="0" dirty="0" err="1"/>
              <a:t>i</a:t>
            </a:r>
            <a:r>
              <a:rPr lang="en-US" sz="2800" b="0" dirty="0"/>
              <a:t>=i+1)</a:t>
            </a:r>
          </a:p>
          <a:p>
            <a:pPr>
              <a:spcAft>
                <a:spcPts val="0"/>
              </a:spcAft>
            </a:pPr>
            <a:r>
              <a:rPr lang="en-US" sz="2800" b="0" dirty="0" smtClean="0"/>
              <a:t>				temp1 </a:t>
            </a:r>
            <a:r>
              <a:rPr lang="th-TH" sz="2800" b="0" dirty="0"/>
              <a:t>= </a:t>
            </a:r>
            <a:r>
              <a:rPr lang="en-US" sz="2800" b="0" dirty="0"/>
              <a:t>temp1</a:t>
            </a:r>
            <a:r>
              <a:rPr lang="th-TH" sz="2800" b="0" dirty="0"/>
              <a:t>-</a:t>
            </a:r>
            <a:r>
              <a:rPr lang="en-US" sz="2800" b="0" dirty="0"/>
              <a:t>&gt;link</a:t>
            </a:r>
          </a:p>
          <a:p>
            <a:pPr>
              <a:spcAft>
                <a:spcPts val="0"/>
              </a:spcAft>
            </a:pPr>
            <a:r>
              <a:rPr lang="en-US" sz="2800" b="0" dirty="0"/>
              <a:t>			temp2 = temp1-&gt;link</a:t>
            </a:r>
          </a:p>
          <a:p>
            <a:pPr>
              <a:spcAft>
                <a:spcPts val="0"/>
              </a:spcAft>
            </a:pPr>
            <a:r>
              <a:rPr lang="en-US" sz="2800" b="0" dirty="0" smtClean="0"/>
              <a:t>			temp1 </a:t>
            </a:r>
            <a:r>
              <a:rPr lang="th-TH" sz="2800" b="0" dirty="0"/>
              <a:t>-</a:t>
            </a:r>
            <a:r>
              <a:rPr lang="en-US" sz="2800" b="0" dirty="0"/>
              <a:t>&gt; link</a:t>
            </a:r>
            <a:r>
              <a:rPr lang="th-TH" sz="2800" b="0" dirty="0"/>
              <a:t> = </a:t>
            </a:r>
            <a:r>
              <a:rPr lang="en-US" sz="2800" b="0" dirty="0"/>
              <a:t>NULL </a:t>
            </a:r>
          </a:p>
          <a:p>
            <a:pPr>
              <a:spcAft>
                <a:spcPts val="0"/>
              </a:spcAft>
            </a:pPr>
            <a:r>
              <a:rPr lang="en-US" sz="2800" b="0" dirty="0" smtClean="0"/>
              <a:t>			delete </a:t>
            </a:r>
            <a:r>
              <a:rPr lang="en-US" sz="2800" b="0" dirty="0"/>
              <a:t>temp2</a:t>
            </a:r>
          </a:p>
          <a:p>
            <a:pPr>
              <a:spcAft>
                <a:spcPts val="0"/>
              </a:spcAft>
            </a:pPr>
            <a:r>
              <a:rPr lang="en-US" sz="2800" b="0" dirty="0"/>
              <a:t>		</a:t>
            </a:r>
            <a:r>
              <a:rPr lang="en-US" sz="2800" b="0" dirty="0" smtClean="0"/>
              <a:t>	count </a:t>
            </a:r>
            <a:r>
              <a:rPr lang="en-US" sz="2800" b="0" dirty="0"/>
              <a:t>= count - 1</a:t>
            </a:r>
          </a:p>
          <a:p>
            <a:endParaRPr lang="th-TH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87624" y="5887542"/>
            <a:ext cx="1430501" cy="781818"/>
            <a:chOff x="2840767" y="5438650"/>
            <a:chExt cx="1430501" cy="781818"/>
          </a:xfrm>
        </p:grpSpPr>
        <p:sp>
          <p:nvSpPr>
            <p:cNvPr id="40" name="Rectangle 39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กลุ่ม 27"/>
          <p:cNvGrpSpPr/>
          <p:nvPr/>
        </p:nvGrpSpPr>
        <p:grpSpPr>
          <a:xfrm>
            <a:off x="4932040" y="5888310"/>
            <a:ext cx="1203330" cy="775244"/>
            <a:chOff x="5799611" y="2094955"/>
            <a:chExt cx="579385" cy="719102"/>
          </a:xfrm>
        </p:grpSpPr>
        <p:grpSp>
          <p:nvGrpSpPr>
            <p:cNvPr id="45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48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9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46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rot="16200000">
            <a:off x="2681744" y="5698844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กลุ่ม 27"/>
          <p:cNvGrpSpPr/>
          <p:nvPr/>
        </p:nvGrpSpPr>
        <p:grpSpPr>
          <a:xfrm>
            <a:off x="3125350" y="5890920"/>
            <a:ext cx="1203330" cy="775244"/>
            <a:chOff x="5799611" y="2094955"/>
            <a:chExt cx="579385" cy="719102"/>
          </a:xfrm>
        </p:grpSpPr>
        <p:grpSp>
          <p:nvGrpSpPr>
            <p:cNvPr id="52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55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6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475656" y="590483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16200000">
            <a:off x="4504392" y="567929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739398" y="5893348"/>
            <a:ext cx="1203330" cy="776012"/>
            <a:chOff x="6176982" y="4447382"/>
            <a:chExt cx="1203330" cy="776012"/>
          </a:xfrm>
        </p:grpSpPr>
        <p:grpSp>
          <p:nvGrpSpPr>
            <p:cNvPr id="60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64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67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68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65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6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3171545" y="5199945"/>
            <a:ext cx="896399" cy="641533"/>
            <a:chOff x="3637245" y="1519504"/>
            <a:chExt cx="896399" cy="1045344"/>
          </a:xfrm>
        </p:grpSpPr>
        <p:sp>
          <p:nvSpPr>
            <p:cNvPr id="70" name="TextBox 69"/>
            <p:cNvSpPr txBox="1"/>
            <p:nvPr/>
          </p:nvSpPr>
          <p:spPr>
            <a:xfrm>
              <a:off x="3637245" y="1519504"/>
              <a:ext cx="896399" cy="651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temp1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067944" y="2060848"/>
              <a:ext cx="0" cy="504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rot="16200000">
            <a:off x="6309440" y="5679297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915004" y="5229200"/>
            <a:ext cx="896399" cy="641533"/>
            <a:chOff x="3637245" y="1519504"/>
            <a:chExt cx="896399" cy="1045344"/>
          </a:xfrm>
        </p:grpSpPr>
        <p:sp>
          <p:nvSpPr>
            <p:cNvPr id="75" name="TextBox 74"/>
            <p:cNvSpPr txBox="1"/>
            <p:nvPr/>
          </p:nvSpPr>
          <p:spPr>
            <a:xfrm>
              <a:off x="3637245" y="1519504"/>
              <a:ext cx="896399" cy="651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temp2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4067944" y="2060848"/>
              <a:ext cx="0" cy="504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5652120" y="5877272"/>
            <a:ext cx="453474" cy="436693"/>
            <a:chOff x="7613381" y="6045748"/>
            <a:chExt cx="453474" cy="436693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613381" y="6045748"/>
              <a:ext cx="453474" cy="43669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7627066" y="6050395"/>
              <a:ext cx="439789" cy="42813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6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59259E-6 L 0.21545 0.001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การลบ</a:t>
            </a:r>
            <a:r>
              <a:rPr lang="th-TH" dirty="0" smtClean="0"/>
              <a:t>ข้อมูลที่ต้องการ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Deleting at Specific location </a:t>
            </a:r>
            <a:endParaRPr lang="en-US" b="0" dirty="0"/>
          </a:p>
          <a:p>
            <a:r>
              <a:rPr lang="en-US" b="0" dirty="0"/>
              <a:t>	if (head == NULL)</a:t>
            </a:r>
          </a:p>
          <a:p>
            <a:r>
              <a:rPr lang="en-US" b="0" dirty="0"/>
              <a:t>    		display "List is Empty!!! Deletion is not possible"</a:t>
            </a:r>
          </a:p>
          <a:p>
            <a:r>
              <a:rPr lang="en-US" b="0" dirty="0"/>
              <a:t>    	else</a:t>
            </a:r>
          </a:p>
          <a:p>
            <a:r>
              <a:rPr lang="en-US" b="0" dirty="0"/>
              <a:t>		define two Node pointers 'temp1' and 'temp2' and initialize 'temp1' with head.</a:t>
            </a:r>
          </a:p>
          <a:p>
            <a:r>
              <a:rPr lang="en-US" b="0" dirty="0"/>
              <a:t>		while(temp1 -&gt; data != </a:t>
            </a:r>
            <a:r>
              <a:rPr lang="en-US" b="0" dirty="0" err="1"/>
              <a:t>delValue</a:t>
            </a:r>
            <a:r>
              <a:rPr lang="en-US" b="0" dirty="0"/>
              <a:t>)        </a:t>
            </a:r>
          </a:p>
          <a:p>
            <a:r>
              <a:rPr lang="en-US" b="0" dirty="0" smtClean="0"/>
              <a:t>			if </a:t>
            </a:r>
            <a:r>
              <a:rPr lang="en-US" b="0" dirty="0"/>
              <a:t>(temp1 -&gt; link == NULL)</a:t>
            </a:r>
          </a:p>
          <a:p>
            <a:r>
              <a:rPr lang="en-US" b="0" dirty="0"/>
              <a:t>				display </a:t>
            </a:r>
            <a:r>
              <a:rPr lang="en-US" b="0" dirty="0" smtClean="0"/>
              <a:t>“Not </a:t>
            </a:r>
            <a:r>
              <a:rPr lang="en-US" b="0" dirty="0"/>
              <a:t>found in the list!!!”</a:t>
            </a:r>
          </a:p>
          <a:p>
            <a:r>
              <a:rPr lang="en-US" b="0" dirty="0"/>
              <a:t>            				terminate the </a:t>
            </a:r>
            <a:r>
              <a:rPr lang="en-US" b="0" dirty="0" smtClean="0"/>
              <a:t>function</a:t>
            </a: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5887542"/>
            <a:ext cx="1430501" cy="781818"/>
            <a:chOff x="2840767" y="5438650"/>
            <a:chExt cx="1430501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2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91880" y="5887542"/>
            <a:ext cx="1203330" cy="776012"/>
            <a:chOff x="3491880" y="5887542"/>
            <a:chExt cx="1203330" cy="776012"/>
          </a:xfrm>
        </p:grpSpPr>
        <p:grpSp>
          <p:nvGrpSpPr>
            <p:cNvPr id="9" name="กลุ่ม 27"/>
            <p:cNvGrpSpPr/>
            <p:nvPr/>
          </p:nvGrpSpPr>
          <p:grpSpPr>
            <a:xfrm>
              <a:off x="3491880" y="5888310"/>
              <a:ext cx="1203330" cy="775244"/>
              <a:chOff x="5799611" y="2094955"/>
              <a:chExt cx="579385" cy="719102"/>
            </a:xfrm>
          </p:grpSpPr>
          <p:grpSp>
            <p:nvGrpSpPr>
              <p:cNvPr id="10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13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39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14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1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11960" y="5887542"/>
              <a:ext cx="453474" cy="436693"/>
              <a:chOff x="4791066" y="5311478"/>
              <a:chExt cx="453474" cy="43669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/>
          <p:cNvCxnSpPr/>
          <p:nvPr/>
        </p:nvCxnSpPr>
        <p:spPr>
          <a:xfrm rot="16200000">
            <a:off x="1673648" y="5842844"/>
            <a:ext cx="0" cy="540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กลุ่ม 27"/>
          <p:cNvGrpSpPr/>
          <p:nvPr/>
        </p:nvGrpSpPr>
        <p:grpSpPr>
          <a:xfrm>
            <a:off x="1966732" y="5890920"/>
            <a:ext cx="1203330" cy="775244"/>
            <a:chOff x="5799611" y="2094955"/>
            <a:chExt cx="579385" cy="719102"/>
          </a:xfrm>
        </p:grpSpPr>
        <p:grpSp>
          <p:nvGrpSpPr>
            <p:cNvPr id="2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16200000">
            <a:off x="3201774" y="5823296"/>
            <a:ext cx="0" cy="540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083586" y="5213370"/>
            <a:ext cx="896399" cy="663902"/>
            <a:chOff x="3707904" y="1684946"/>
            <a:chExt cx="896399" cy="663902"/>
          </a:xfrm>
        </p:grpSpPr>
        <p:sp>
          <p:nvSpPr>
            <p:cNvPr id="41" name="TextBox 40"/>
            <p:cNvSpPr txBox="1"/>
            <p:nvPr/>
          </p:nvSpPr>
          <p:spPr>
            <a:xfrm>
              <a:off x="3707904" y="1684946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temp1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067944" y="2060848"/>
              <a:ext cx="0" cy="288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292080" y="5919663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found in the list!!!</a:t>
            </a:r>
            <a:endParaRPr lang="th-TH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16805 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คุณสมบัติของรายการโยง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373563"/>
          </a:xfrm>
        </p:spPr>
        <p:txBody>
          <a:bodyPr/>
          <a:lstStyle/>
          <a:p>
            <a:pPr marL="914400" lvl="1" indent="-457200"/>
            <a:r>
              <a:rPr lang="th-TH" dirty="0" smtClean="0"/>
              <a:t>รายการโยงจะใช้ส่วนหัวเป็นตัวชี้ไปยังโหนดแรกของรายการโยง</a:t>
            </a:r>
          </a:p>
          <a:p>
            <a:pPr marL="914400" lvl="1" indent="-457200"/>
            <a:r>
              <a:rPr lang="en-US" dirty="0" smtClean="0"/>
              <a:t>Link </a:t>
            </a:r>
            <a:r>
              <a:rPr lang="th-TH" dirty="0" smtClean="0"/>
              <a:t>ของแต่ละโหนดจะเชื่อมโยงไปยังโหนดถัดไป</a:t>
            </a:r>
          </a:p>
          <a:p>
            <a:pPr marL="914400" lvl="1" indent="-457200"/>
            <a:r>
              <a:rPr lang="th-TH" dirty="0" smtClean="0"/>
              <a:t>ค่าของ </a:t>
            </a:r>
            <a:r>
              <a:rPr lang="en-US" dirty="0" smtClean="0"/>
              <a:t>link </a:t>
            </a:r>
            <a:r>
              <a:rPr lang="th-TH" dirty="0" smtClean="0"/>
              <a:t>ในโหนดสุดท้ายจะเป็น </a:t>
            </a:r>
            <a:r>
              <a:rPr lang="en-US" dirty="0" smtClean="0"/>
              <a:t>null </a:t>
            </a:r>
            <a:r>
              <a:rPr lang="th-TH" dirty="0" smtClean="0"/>
              <a:t>ซึ่งใช้สัญลักษณ์        แทน</a:t>
            </a:r>
          </a:p>
          <a:p>
            <a:pPr marL="914400" lvl="1" indent="-457200"/>
            <a:r>
              <a:rPr lang="th-TH" dirty="0" smtClean="0"/>
              <a:t>กรณีที่</a:t>
            </a:r>
            <a:r>
              <a:rPr lang="en-US" dirty="0" smtClean="0"/>
              <a:t> head pointer </a:t>
            </a:r>
            <a:r>
              <a:rPr lang="th-TH" dirty="0" smtClean="0"/>
              <a:t>ไม่มีตัวชี้ หรือไม่มีสมาชิกในรายการโยง </a:t>
            </a:r>
            <a:r>
              <a:rPr lang="en-US" dirty="0" smtClean="0"/>
              <a:t>head pointer </a:t>
            </a:r>
            <a:r>
              <a:rPr lang="th-TH" dirty="0" smtClean="0"/>
              <a:t>จะมีค่าเป็น </a:t>
            </a:r>
            <a:r>
              <a:rPr lang="en-US" dirty="0" smtClean="0"/>
              <a:t>null</a:t>
            </a:r>
          </a:p>
          <a:p>
            <a:pPr marL="914400" lvl="1" indent="-457200"/>
            <a:r>
              <a:rPr lang="th-TH" dirty="0" smtClean="0"/>
              <a:t>ข้อมูลที่จัดเก็บในหน่วยความจำไม่จำเป็นต้องอยู่ติดกัน</a:t>
            </a:r>
            <a:endParaRPr lang="th-TH" dirty="0"/>
          </a:p>
        </p:txBody>
      </p:sp>
      <p:grpSp>
        <p:nvGrpSpPr>
          <p:cNvPr id="8" name="Group 7"/>
          <p:cNvGrpSpPr/>
          <p:nvPr/>
        </p:nvGrpSpPr>
        <p:grpSpPr>
          <a:xfrm>
            <a:off x="7596336" y="2852936"/>
            <a:ext cx="360040" cy="360040"/>
            <a:chOff x="7740352" y="3356992"/>
            <a:chExt cx="360040" cy="360040"/>
          </a:xfrm>
        </p:grpSpPr>
        <p:sp>
          <p:nvSpPr>
            <p:cNvPr id="4" name="Rectangle 3"/>
            <p:cNvSpPr/>
            <p:nvPr/>
          </p:nvSpPr>
          <p:spPr>
            <a:xfrm>
              <a:off x="7740352" y="3356992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740352" y="3356992"/>
              <a:ext cx="360040" cy="36004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7740352" y="3356992"/>
              <a:ext cx="360040" cy="36004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การลบ</a:t>
            </a:r>
            <a:r>
              <a:rPr lang="th-TH" dirty="0" smtClean="0"/>
              <a:t>ข้อมูลที่ต้องการ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Deleting at Specific </a:t>
            </a:r>
            <a:r>
              <a:rPr lang="en-US" dirty="0" smtClean="0"/>
              <a:t>location (cont.) </a:t>
            </a:r>
            <a:endParaRPr lang="en-US" b="0" dirty="0" smtClean="0"/>
          </a:p>
          <a:p>
            <a:r>
              <a:rPr lang="en-US" b="0" dirty="0"/>
              <a:t>			else</a:t>
            </a:r>
          </a:p>
          <a:p>
            <a:r>
              <a:rPr lang="en-US" b="0" dirty="0"/>
              <a:t>            			</a:t>
            </a:r>
            <a:r>
              <a:rPr lang="en-US" b="0" dirty="0" smtClean="0"/>
              <a:t>	temp2 </a:t>
            </a:r>
            <a:r>
              <a:rPr lang="en-US" b="0" dirty="0"/>
              <a:t>= </a:t>
            </a:r>
            <a:r>
              <a:rPr lang="en-US" b="0" dirty="0" smtClean="0"/>
              <a:t>temp1</a:t>
            </a:r>
            <a:endParaRPr lang="en-US" b="0" dirty="0"/>
          </a:p>
          <a:p>
            <a:r>
              <a:rPr lang="en-US" b="0" dirty="0"/>
              <a:t>            			</a:t>
            </a:r>
            <a:r>
              <a:rPr lang="en-US" b="0" dirty="0" smtClean="0"/>
              <a:t>	temp1 </a:t>
            </a:r>
            <a:r>
              <a:rPr lang="en-US" b="0" dirty="0"/>
              <a:t>= temp1 </a:t>
            </a:r>
            <a:r>
              <a:rPr lang="en-US" b="0" dirty="0" smtClean="0"/>
              <a:t>-&gt;</a:t>
            </a:r>
            <a:r>
              <a:rPr lang="th-TH" b="0" dirty="0" smtClean="0"/>
              <a:t> </a:t>
            </a:r>
            <a:r>
              <a:rPr lang="en-US" b="0" dirty="0" smtClean="0"/>
              <a:t>link</a:t>
            </a:r>
            <a:r>
              <a:rPr lang="th-TH" b="0" dirty="0"/>
              <a:t>	</a:t>
            </a:r>
            <a:endParaRPr lang="th-TH" b="0" dirty="0" smtClean="0"/>
          </a:p>
          <a:p>
            <a:r>
              <a:rPr lang="en-US" b="0" dirty="0" smtClean="0"/>
              <a:t>		if (count </a:t>
            </a:r>
            <a:r>
              <a:rPr lang="en-US" b="0" dirty="0"/>
              <a:t>== </a:t>
            </a:r>
            <a:r>
              <a:rPr lang="en-US" b="0" dirty="0" smtClean="0"/>
              <a:t>1</a:t>
            </a:r>
            <a:r>
              <a:rPr lang="en-US" b="0" dirty="0"/>
              <a:t>)</a:t>
            </a:r>
          </a:p>
          <a:p>
            <a:r>
              <a:rPr lang="en-US" b="0" dirty="0"/>
              <a:t>         			head = temp1 -&gt; link</a:t>
            </a:r>
          </a:p>
          <a:p>
            <a:r>
              <a:rPr lang="en-US" b="0" dirty="0"/>
              <a:t>         			delete temp1</a:t>
            </a:r>
          </a:p>
          <a:p>
            <a:r>
              <a:rPr lang="en-US" b="0" dirty="0"/>
              <a:t>			count = count </a:t>
            </a:r>
            <a:r>
              <a:rPr lang="en-US" b="0" dirty="0" smtClean="0"/>
              <a:t>– 1</a:t>
            </a:r>
          </a:p>
          <a:p>
            <a:endParaRPr lang="en-US" b="0" dirty="0"/>
          </a:p>
          <a:p>
            <a:r>
              <a:rPr lang="en-US" b="0" dirty="0"/>
              <a:t>      		</a:t>
            </a:r>
            <a:endParaRPr lang="th-TH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5743526"/>
            <a:ext cx="1430501" cy="781818"/>
            <a:chOff x="2840767" y="5438650"/>
            <a:chExt cx="1430501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932040" y="5744294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6200000">
            <a:off x="2681744" y="5554828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กลุ่ม 27"/>
          <p:cNvGrpSpPr/>
          <p:nvPr/>
        </p:nvGrpSpPr>
        <p:grpSpPr>
          <a:xfrm>
            <a:off x="3125350" y="5746904"/>
            <a:ext cx="1203330" cy="775244"/>
            <a:chOff x="5799611" y="2094955"/>
            <a:chExt cx="579385" cy="719102"/>
          </a:xfrm>
        </p:grpSpPr>
        <p:grpSp>
          <p:nvGrpSpPr>
            <p:cNvPr id="2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10681" y="5768676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6200000">
            <a:off x="4504392" y="5535280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739398" y="5749332"/>
            <a:ext cx="1203330" cy="776012"/>
            <a:chOff x="6176982" y="4447382"/>
            <a:chExt cx="1203330" cy="776012"/>
          </a:xfrm>
        </p:grpSpPr>
        <p:grpSp>
          <p:nvGrpSpPr>
            <p:cNvPr id="31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35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8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6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3242204" y="5085184"/>
            <a:ext cx="896399" cy="663902"/>
            <a:chOff x="3707904" y="1684946"/>
            <a:chExt cx="896399" cy="663902"/>
          </a:xfrm>
        </p:grpSpPr>
        <p:sp>
          <p:nvSpPr>
            <p:cNvPr id="41" name="TextBox 40"/>
            <p:cNvSpPr txBox="1"/>
            <p:nvPr/>
          </p:nvSpPr>
          <p:spPr>
            <a:xfrm>
              <a:off x="3707904" y="1684946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temp1</a:t>
              </a:r>
              <a:endParaRPr lang="th-TH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067944" y="2060848"/>
              <a:ext cx="0" cy="288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rot="16200000">
            <a:off x="6309440" y="5535281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3581744" y="4743296"/>
            <a:ext cx="36000" cy="2664000"/>
          </a:xfrm>
          <a:prstGeom prst="bentConnector4">
            <a:avLst>
              <a:gd name="adj1" fmla="val 1860392"/>
              <a:gd name="adj2" fmla="val 8136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16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การลบ</a:t>
            </a:r>
            <a:r>
              <a:rPr lang="th-TH" dirty="0" smtClean="0"/>
              <a:t>ข้อมูลที่ต้องการ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003232" cy="41203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</a:t>
            </a:r>
            <a:r>
              <a:rPr lang="th-TH" dirty="0"/>
              <a:t> </a:t>
            </a:r>
            <a:r>
              <a:rPr lang="en-US" dirty="0"/>
              <a:t>Deleting at Specific </a:t>
            </a:r>
            <a:r>
              <a:rPr lang="en-US" dirty="0" smtClean="0"/>
              <a:t>location (cont.) </a:t>
            </a:r>
            <a:endParaRPr lang="en-US" b="0" dirty="0" smtClean="0"/>
          </a:p>
          <a:p>
            <a:r>
              <a:rPr lang="en-US" b="0" dirty="0"/>
              <a:t>			</a:t>
            </a:r>
            <a:r>
              <a:rPr lang="en-US" sz="2800" b="0" dirty="0"/>
              <a:t>else</a:t>
            </a:r>
          </a:p>
          <a:p>
            <a:r>
              <a:rPr lang="en-US" sz="2800" b="0" dirty="0"/>
              <a:t>            			</a:t>
            </a:r>
            <a:r>
              <a:rPr lang="en-US" sz="2800" b="0" dirty="0" smtClean="0"/>
              <a:t>	temp2 </a:t>
            </a:r>
            <a:r>
              <a:rPr lang="en-US" sz="2800" b="0" dirty="0"/>
              <a:t>= </a:t>
            </a:r>
            <a:r>
              <a:rPr lang="en-US" sz="2800" b="0" dirty="0" smtClean="0"/>
              <a:t>temp1</a:t>
            </a:r>
            <a:endParaRPr lang="en-US" sz="2800" b="0" dirty="0"/>
          </a:p>
          <a:p>
            <a:r>
              <a:rPr lang="en-US" sz="2800" b="0" dirty="0"/>
              <a:t>            			</a:t>
            </a:r>
            <a:r>
              <a:rPr lang="en-US" sz="2800" b="0" dirty="0" smtClean="0"/>
              <a:t>	temp1 </a:t>
            </a:r>
            <a:r>
              <a:rPr lang="en-US" sz="2800" b="0" dirty="0"/>
              <a:t>= temp1 -&gt; next</a:t>
            </a:r>
            <a:r>
              <a:rPr lang="en-US" sz="2800" b="0" dirty="0" smtClean="0"/>
              <a:t>;</a:t>
            </a:r>
            <a:r>
              <a:rPr lang="th-TH" sz="2800" b="0" dirty="0"/>
              <a:t>	</a:t>
            </a:r>
            <a:endParaRPr lang="th-TH" sz="2800" b="0" dirty="0" smtClean="0"/>
          </a:p>
          <a:p>
            <a:r>
              <a:rPr lang="en-US" sz="2800" b="0" dirty="0" smtClean="0"/>
              <a:t>		if </a:t>
            </a:r>
            <a:r>
              <a:rPr lang="en-US" sz="2800" b="0" dirty="0"/>
              <a:t>(count == 1)</a:t>
            </a:r>
          </a:p>
          <a:p>
            <a:r>
              <a:rPr lang="en-US" sz="2800" b="0" dirty="0" smtClean="0"/>
              <a:t>         			…</a:t>
            </a:r>
            <a:endParaRPr lang="en-US" sz="2800" b="0" dirty="0"/>
          </a:p>
          <a:p>
            <a:r>
              <a:rPr lang="en-US" sz="2800" b="0" dirty="0"/>
              <a:t>      		else</a:t>
            </a:r>
          </a:p>
          <a:p>
            <a:r>
              <a:rPr lang="en-US" sz="2800" b="0" dirty="0" smtClean="0"/>
              <a:t>			temp2 -&gt; link = temp1 -&gt; link</a:t>
            </a:r>
          </a:p>
          <a:p>
            <a:r>
              <a:rPr lang="en-US" sz="2800" b="0" dirty="0" smtClean="0"/>
              <a:t>			delete temp1</a:t>
            </a:r>
          </a:p>
          <a:p>
            <a:r>
              <a:rPr lang="en-US" sz="2800" b="0" dirty="0"/>
              <a:t>			count = count - </a:t>
            </a:r>
            <a:r>
              <a:rPr lang="en-US" sz="2800" b="0" dirty="0" smtClean="0"/>
              <a:t>1</a:t>
            </a:r>
            <a:endParaRPr lang="en-US" sz="2800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5815534"/>
            <a:ext cx="1430501" cy="781818"/>
            <a:chOff x="2840767" y="5438650"/>
            <a:chExt cx="1430501" cy="781818"/>
          </a:xfrm>
        </p:grpSpPr>
        <p:sp>
          <p:nvSpPr>
            <p:cNvPr id="5" name="Rectangle 4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909466" y="5881914"/>
              <a:ext cx="6864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count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631349" y="5878037"/>
              <a:ext cx="6399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rgbClr val="C00000"/>
                  </a:solidFill>
                </a:rPr>
                <a:t>head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" name="กลุ่ม 27"/>
          <p:cNvGrpSpPr/>
          <p:nvPr/>
        </p:nvGrpSpPr>
        <p:grpSpPr>
          <a:xfrm>
            <a:off x="4932040" y="5816302"/>
            <a:ext cx="1203330" cy="775244"/>
            <a:chOff x="5799611" y="2094955"/>
            <a:chExt cx="579385" cy="719102"/>
          </a:xfrm>
        </p:grpSpPr>
        <p:grpSp>
          <p:nvGrpSpPr>
            <p:cNvPr id="1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1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39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16200000">
            <a:off x="2681744" y="5626836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กลุ่ม 27"/>
          <p:cNvGrpSpPr/>
          <p:nvPr/>
        </p:nvGrpSpPr>
        <p:grpSpPr>
          <a:xfrm>
            <a:off x="3125350" y="5818912"/>
            <a:ext cx="1203330" cy="775244"/>
            <a:chOff x="5799611" y="2094955"/>
            <a:chExt cx="579385" cy="719102"/>
          </a:xfrm>
        </p:grpSpPr>
        <p:grpSp>
          <p:nvGrpSpPr>
            <p:cNvPr id="20" name="กลุ่ม 3"/>
            <p:cNvGrpSpPr>
              <a:grpSpLocks/>
            </p:cNvGrpSpPr>
            <p:nvPr/>
          </p:nvGrpSpPr>
          <p:grpSpPr bwMode="auto">
            <a:xfrm>
              <a:off x="5799611" y="2094955"/>
              <a:ext cx="565774" cy="404358"/>
              <a:chOff x="1828800" y="1716504"/>
              <a:chExt cx="565444" cy="404282"/>
            </a:xfrm>
          </p:grpSpPr>
          <p:sp>
            <p:nvSpPr>
              <p:cNvPr id="23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chemeClr val="tx1"/>
                    </a:solidFill>
                    <a:latin typeface="Arial" charset="0"/>
                  </a:rPr>
                  <a:t>52</a:t>
                </a:r>
                <a:endParaRPr 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5835004" y="2495680"/>
              <a:ext cx="281098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d</a:t>
              </a:r>
              <a:r>
                <a:rPr lang="en-US" sz="1600" dirty="0" smtClean="0">
                  <a:solidFill>
                    <a:srgbClr val="C00000"/>
                  </a:solidFill>
                </a:rPr>
                <a:t>ata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6142664" y="2500021"/>
              <a:ext cx="236332" cy="314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</a:rPr>
                <a:t>l</a:t>
              </a:r>
              <a:r>
                <a:rPr lang="en-US" sz="1600" dirty="0" smtClean="0">
                  <a:solidFill>
                    <a:srgbClr val="C00000"/>
                  </a:solidFill>
                </a:rPr>
                <a:t>ink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83513" y="5229184"/>
            <a:ext cx="825867" cy="576080"/>
            <a:chOff x="3419872" y="2420888"/>
            <a:chExt cx="825867" cy="576080"/>
          </a:xfrm>
        </p:grpSpPr>
        <p:sp>
          <p:nvSpPr>
            <p:cNvPr id="26" name="TextBox 25"/>
            <p:cNvSpPr txBox="1"/>
            <p:nvPr/>
          </p:nvSpPr>
          <p:spPr>
            <a:xfrm>
              <a:off x="3419872" y="2420888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</a:rPr>
                <a:t>temp2</a:t>
              </a:r>
              <a:endParaRPr lang="th-TH" sz="1800" dirty="0">
                <a:solidFill>
                  <a:srgbClr val="0000FF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97683" y="2708968"/>
              <a:ext cx="0" cy="288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475656" y="5867980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th-TH" sz="1800" dirty="0">
              <a:latin typeface="Arial" panose="020B06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6200000">
            <a:off x="4504392" y="5607288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739398" y="5821340"/>
            <a:ext cx="1203330" cy="776012"/>
            <a:chOff x="6176982" y="4447382"/>
            <a:chExt cx="1203330" cy="776012"/>
          </a:xfrm>
        </p:grpSpPr>
        <p:grpSp>
          <p:nvGrpSpPr>
            <p:cNvPr id="31" name="กลุ่ม 27"/>
            <p:cNvGrpSpPr/>
            <p:nvPr/>
          </p:nvGrpSpPr>
          <p:grpSpPr>
            <a:xfrm>
              <a:off x="6176982" y="4448150"/>
              <a:ext cx="1203330" cy="775244"/>
              <a:chOff x="5799611" y="2094955"/>
              <a:chExt cx="579385" cy="719102"/>
            </a:xfrm>
          </p:grpSpPr>
          <p:grpSp>
            <p:nvGrpSpPr>
              <p:cNvPr id="35" name="กลุ่ม 3"/>
              <p:cNvGrpSpPr>
                <a:grpSpLocks/>
              </p:cNvGrpSpPr>
              <p:nvPr/>
            </p:nvGrpSpPr>
            <p:grpSpPr bwMode="auto">
              <a:xfrm>
                <a:off x="5799611" y="2094955"/>
                <a:ext cx="565774" cy="404358"/>
                <a:chOff x="1828800" y="1716504"/>
                <a:chExt cx="565444" cy="404282"/>
              </a:xfrm>
            </p:grpSpPr>
            <p:sp>
              <p:nvSpPr>
                <p:cNvPr id="38" name="สี่เหลี่ยมผืนผ้า 4"/>
                <p:cNvSpPr/>
                <p:nvPr/>
              </p:nvSpPr>
              <p:spPr bwMode="auto">
                <a:xfrm>
                  <a:off x="1828800" y="1716506"/>
                  <a:ext cx="367806" cy="404280"/>
                </a:xfrm>
                <a:prstGeom prst="rect">
                  <a:avLst/>
                </a:prstGeom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</a:rPr>
                    <a:t>74</a:t>
                  </a:r>
                  <a:endParaRPr lang="en-US" sz="1600" dirty="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39" name="สี่เหลี่ยมผืนผ้า 5"/>
                <p:cNvSpPr/>
                <p:nvPr/>
              </p:nvSpPr>
              <p:spPr bwMode="auto">
                <a:xfrm>
                  <a:off x="2176029" y="1716504"/>
                  <a:ext cx="218215" cy="40427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1600" dirty="0">
                    <a:solidFill>
                      <a:srgbClr val="C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36" name="TextBox 7"/>
              <p:cNvSpPr txBox="1">
                <a:spLocks noChangeArrowheads="1"/>
              </p:cNvSpPr>
              <p:nvPr/>
            </p:nvSpPr>
            <p:spPr bwMode="auto">
              <a:xfrm>
                <a:off x="5835004" y="2495680"/>
                <a:ext cx="281098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d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ata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TextBox 8"/>
              <p:cNvSpPr txBox="1">
                <a:spLocks noChangeArrowheads="1"/>
              </p:cNvSpPr>
              <p:nvPr/>
            </p:nvSpPr>
            <p:spPr bwMode="auto">
              <a:xfrm>
                <a:off x="6142664" y="2500021"/>
                <a:ext cx="236332" cy="314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ink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3603593" y="5157192"/>
            <a:ext cx="825867" cy="663902"/>
            <a:chOff x="3707904" y="1684946"/>
            <a:chExt cx="825867" cy="663902"/>
          </a:xfrm>
        </p:grpSpPr>
        <p:sp>
          <p:nvSpPr>
            <p:cNvPr id="41" name="TextBox 40"/>
            <p:cNvSpPr txBox="1"/>
            <p:nvPr/>
          </p:nvSpPr>
          <p:spPr>
            <a:xfrm>
              <a:off x="3707904" y="1684946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</a:rPr>
                <a:t>temp1</a:t>
              </a:r>
              <a:endParaRPr lang="th-TH" sz="1800" dirty="0">
                <a:solidFill>
                  <a:srgbClr val="0000FF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067944" y="2060848"/>
              <a:ext cx="0" cy="2880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rot="16200000">
            <a:off x="6309440" y="5607289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6200000" flipH="1">
            <a:off x="5382240" y="4815304"/>
            <a:ext cx="36000" cy="2664000"/>
          </a:xfrm>
          <a:prstGeom prst="bentConnector4">
            <a:avLst>
              <a:gd name="adj1" fmla="val 1519197"/>
              <a:gd name="adj2" fmla="val 8136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16823 -0.001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ข้อดีของรายการโยง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thaiDist"/>
            <a:r>
              <a:rPr lang="th-TH" dirty="0" smtClean="0"/>
              <a:t>ข้อมูล</a:t>
            </a:r>
            <a:r>
              <a:rPr lang="th-TH" dirty="0"/>
              <a:t>แต่ละหน่วยไม่จำเป็นต้องอยู่เรียงติดกันภายในหน่วยความจำ ทำให้การเปลี่ยนแปลงลำดับข้อมูลภายในลิสต์ รวมถึงการย้ายข้อมูลระหว่างลิสต์ทำได้รวดเร็ว</a:t>
            </a:r>
          </a:p>
          <a:p>
            <a:pPr marL="914400" lvl="1" indent="-457200" algn="thaiDist"/>
            <a:r>
              <a:rPr lang="th-TH" dirty="0" smtClean="0"/>
              <a:t>เป็น</a:t>
            </a:r>
            <a:r>
              <a:rPr lang="th-TH" dirty="0"/>
              <a:t>โครงสร้างข้อมูลที่ใช้หน่วยความจำได้อย่างมีประสิทธิภาพ เนื่องจากสามารถบรรจุข้อมูลเพิ่มขึ้นได้มากตามต้องการ โดยไม่ต้องจองล่วงหน้าให้พอเหมือนกับ</a:t>
            </a:r>
            <a:r>
              <a:rPr lang="th-TH" dirty="0" smtClean="0"/>
              <a:t>อาร์เรย์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096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ข้อเสียของรายการโยง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algn="thaiDist"/>
            <a:r>
              <a:rPr lang="th-TH" dirty="0"/>
              <a:t>การเข้าถึงข้อมูลลำดับต่าง ๆ จะใช้เวลามากกว่าการใช้อาร์เรย์ เนื่องจากต้องไล่ลำดับข้อมูลตั้งแต่ตำแหน่งเริ่มต้น แล้วเลื่อนตำแหน่งไปจนถึงตำแหน่งที่ต้องการเข้าถึง ทำให้การเข้าถึงข้อมูลตำแหน่งท้าย ๆ ทำได้ช้ามากขึ้นเมื่อข้อมูลที่บรรจุมีปริมาณมาก</a:t>
            </a:r>
          </a:p>
          <a:p>
            <a:pPr marL="914400" lvl="1" indent="-457200" algn="thaiDist"/>
            <a:r>
              <a:rPr lang="th-TH" dirty="0" smtClean="0"/>
              <a:t>ถ้า</a:t>
            </a:r>
            <a:r>
              <a:rPr lang="th-TH" dirty="0"/>
              <a:t>ข้อมูลแต่ละหน่วยมีขนาดเล็ก การใช้ลิงค์จะใช้หน่วยความจำมากขึ้นเมื่อเทียบกับการใช้อาร์เรย์ธรรมดา ซึ่ง</a:t>
            </a:r>
            <a:r>
              <a:rPr lang="th-TH" dirty="0" smtClean="0"/>
              <a:t>อาจใช้หน่วยความจำ</a:t>
            </a:r>
            <a:r>
              <a:rPr lang="th-TH" dirty="0"/>
              <a:t>มากกว่า 2 เท่าของหน่วยความจำที่ใช้เก็บข้อมูลจริง</a:t>
            </a:r>
          </a:p>
          <a:p>
            <a:pPr marL="914400" lvl="1" indent="-457200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732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dirty="0"/>
              <a:t>การ</a:t>
            </a:r>
            <a:r>
              <a:rPr lang="th-TH" b="0" dirty="0" smtClean="0"/>
              <a:t>แทนที่ใน</a:t>
            </a:r>
            <a:r>
              <a:rPr lang="th-TH" b="0" dirty="0"/>
              <a:t>หน่วยความจำหลัก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thaiDist"/>
            <a:r>
              <a:rPr lang="th-TH" b="0" dirty="0" smtClean="0"/>
              <a:t> 	การ</a:t>
            </a:r>
            <a:r>
              <a:rPr lang="th-TH" b="0" dirty="0"/>
              <a:t>แทนที่รายการโยงในหน่วยความจำหลักไม่ต้องจองเนื้อที่หน่วยความจำไว้ล่วงหน้า สามารถจองหรือปล่อย (</a:t>
            </a:r>
            <a:r>
              <a:rPr lang="en-US" b="0" dirty="0"/>
              <a:t>Free) </a:t>
            </a:r>
            <a:r>
              <a:rPr lang="th-TH" b="0" dirty="0"/>
              <a:t>หน่วยความจำได้ขณะที่โปรแกรมกำลังทำงาน</a:t>
            </a:r>
          </a:p>
          <a:p>
            <a:endParaRPr lang="th-TH" dirty="0"/>
          </a:p>
        </p:txBody>
      </p:sp>
      <p:sp>
        <p:nvSpPr>
          <p:cNvPr id="27" name="Rectangle 26"/>
          <p:cNvSpPr/>
          <p:nvPr/>
        </p:nvSpPr>
        <p:spPr>
          <a:xfrm>
            <a:off x="609501" y="4405010"/>
            <a:ext cx="576064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500</a:t>
            </a:r>
            <a:endParaRPr lang="th-TH" sz="1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38597" y="4405010"/>
            <a:ext cx="1131144" cy="360040"/>
            <a:chOff x="1928688" y="3429000"/>
            <a:chExt cx="1131144" cy="360040"/>
          </a:xfrm>
        </p:grpSpPr>
        <p:sp>
          <p:nvSpPr>
            <p:cNvPr id="28" name="Rectangle 27"/>
            <p:cNvSpPr/>
            <p:nvPr/>
          </p:nvSpPr>
          <p:spPr>
            <a:xfrm>
              <a:off x="1928688" y="3429000"/>
              <a:ext cx="610287" cy="36004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</a:t>
              </a:r>
              <a:endParaRPr lang="th-TH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38976" y="3429000"/>
              <a:ext cx="520856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530</a:t>
              </a:r>
              <a:endParaRPr lang="th-TH" sz="1400" dirty="0"/>
            </a:p>
          </p:txBody>
        </p:sp>
      </p:grp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539552" y="4787304"/>
            <a:ext cx="715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C00000"/>
                </a:solidFill>
              </a:rPr>
              <a:t>Head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74972" y="4412739"/>
            <a:ext cx="994201" cy="360040"/>
            <a:chOff x="1928688" y="3429000"/>
            <a:chExt cx="994201" cy="360040"/>
          </a:xfrm>
        </p:grpSpPr>
        <p:sp>
          <p:nvSpPr>
            <p:cNvPr id="33" name="Rectangle 32"/>
            <p:cNvSpPr/>
            <p:nvPr/>
          </p:nvSpPr>
          <p:spPr>
            <a:xfrm>
              <a:off x="1928688" y="3429000"/>
              <a:ext cx="610287" cy="36004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th-TH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38976" y="3429000"/>
              <a:ext cx="383913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307200" y="4426233"/>
            <a:ext cx="1131144" cy="360040"/>
            <a:chOff x="1928688" y="3429000"/>
            <a:chExt cx="1131144" cy="360040"/>
          </a:xfrm>
        </p:grpSpPr>
        <p:sp>
          <p:nvSpPr>
            <p:cNvPr id="36" name="Rectangle 35"/>
            <p:cNvSpPr/>
            <p:nvPr/>
          </p:nvSpPr>
          <p:spPr>
            <a:xfrm>
              <a:off x="1928688" y="3429000"/>
              <a:ext cx="610287" cy="36004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th-TH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38976" y="3429000"/>
              <a:ext cx="520856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470</a:t>
              </a:r>
              <a:endParaRPr lang="th-TH" sz="1400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5585259" y="4412739"/>
            <a:ext cx="383914" cy="3523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85258" y="4426235"/>
            <a:ext cx="383915" cy="3507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3"/>
            <a:endCxn id="28" idx="1"/>
          </p:cNvCxnSpPr>
          <p:nvPr/>
        </p:nvCxnSpPr>
        <p:spPr>
          <a:xfrm>
            <a:off x="1185565" y="4585030"/>
            <a:ext cx="45303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822824" y="4581128"/>
            <a:ext cx="45303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499992" y="4581128"/>
            <a:ext cx="453032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16086"/>
              </p:ext>
            </p:extLst>
          </p:nvPr>
        </p:nvGraphicFramePr>
        <p:xfrm>
          <a:off x="6300192" y="2939563"/>
          <a:ext cx="1942028" cy="3657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77">
                  <a:extLst>
                    <a:ext uri="{9D8B030D-6E8A-4147-A177-3AD203B41FA5}">
                      <a16:colId xmlns:a16="http://schemas.microsoft.com/office/drawing/2014/main" val="3783850162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33434443"/>
                    </a:ext>
                  </a:extLst>
                </a:gridCol>
              </a:tblGrid>
              <a:tr h="2387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460</a:t>
                      </a:r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</a:t>
                      </a:r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9960608"/>
                  </a:ext>
                </a:extLst>
              </a:tr>
              <a:tr h="510005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864063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470</a:t>
                      </a:r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7665618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471</a:t>
                      </a:r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null</a:t>
                      </a:r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50190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989985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6887960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501</a:t>
                      </a:r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530</a:t>
                      </a:r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47599691"/>
                  </a:ext>
                </a:extLst>
              </a:tr>
              <a:tr h="510128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10153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530</a:t>
                      </a:r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8263569"/>
                  </a:ext>
                </a:extLst>
              </a:tr>
              <a:tr h="2066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531</a:t>
                      </a:r>
                      <a:endParaRPr lang="th-TH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470</a:t>
                      </a:r>
                      <a:endParaRPr lang="th-TH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4681829"/>
                  </a:ext>
                </a:extLst>
              </a:tr>
            </a:tbl>
          </a:graphicData>
        </a:graphic>
      </p:graphicFrame>
      <p:sp>
        <p:nvSpPr>
          <p:cNvPr id="53" name="Arc 52"/>
          <p:cNvSpPr/>
          <p:nvPr/>
        </p:nvSpPr>
        <p:spPr>
          <a:xfrm>
            <a:off x="7666156" y="3067824"/>
            <a:ext cx="817320" cy="1975296"/>
          </a:xfrm>
          <a:prstGeom prst="arc">
            <a:avLst>
              <a:gd name="adj1" fmla="val 16417043"/>
              <a:gd name="adj2" fmla="val 5363571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Arc 53"/>
          <p:cNvSpPr/>
          <p:nvPr/>
        </p:nvSpPr>
        <p:spPr>
          <a:xfrm>
            <a:off x="7738164" y="5288252"/>
            <a:ext cx="745312" cy="870959"/>
          </a:xfrm>
          <a:prstGeom prst="arc">
            <a:avLst>
              <a:gd name="adj1" fmla="val 16417043"/>
              <a:gd name="adj2" fmla="val 5363571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Arc 54"/>
          <p:cNvSpPr/>
          <p:nvPr/>
        </p:nvSpPr>
        <p:spPr>
          <a:xfrm>
            <a:off x="6804248" y="3861048"/>
            <a:ext cx="2088232" cy="2592288"/>
          </a:xfrm>
          <a:prstGeom prst="arc">
            <a:avLst>
              <a:gd name="adj1" fmla="val 16417043"/>
              <a:gd name="adj2" fmla="val 5363571"/>
            </a:avLst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17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dirty="0"/>
              <a:t>การแทนที่ในหน่วยความจำ</a:t>
            </a:r>
            <a:r>
              <a:rPr lang="th-TH" b="0" dirty="0" smtClean="0"/>
              <a:t>หลัก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การแทนที่รายการโยงแบบไดนามิก</a:t>
            </a:r>
          </a:p>
          <a:p>
            <a:pPr algn="thaiDist"/>
            <a:r>
              <a:rPr lang="th-TH" dirty="0"/>
              <a:t>	</a:t>
            </a:r>
            <a:r>
              <a:rPr lang="th-TH" b="0" dirty="0" smtClean="0"/>
              <a:t>เป็นการนำชนิดข้อมูล </a:t>
            </a:r>
            <a:r>
              <a:rPr lang="en-US" b="0" dirty="0" smtClean="0"/>
              <a:t>pointer </a:t>
            </a:r>
            <a:r>
              <a:rPr lang="th-TH" b="0" dirty="0" smtClean="0"/>
              <a:t>มาประยุกต์ใช้ในการสร้างรายการโยง การใช้งานหน่วยความจำจะใช้หน่วยความจำในส่วนของ </a:t>
            </a:r>
            <a:r>
              <a:rPr lang="en-US" b="0" dirty="0" smtClean="0"/>
              <a:t>storage pool </a:t>
            </a:r>
            <a:r>
              <a:rPr lang="th-TH" b="0" dirty="0" smtClean="0"/>
              <a:t>ซึ่งเป็นเนื้อที่ส่วนหนึ่งในหน่วยความจำหลัก โดยภายใน </a:t>
            </a:r>
            <a:r>
              <a:rPr lang="en-US" b="0" dirty="0"/>
              <a:t>storage pool </a:t>
            </a:r>
            <a:r>
              <a:rPr lang="th-TH" b="0" dirty="0" smtClean="0"/>
              <a:t>จะเก็บโหนดอิสระ (</a:t>
            </a:r>
            <a:r>
              <a:rPr lang="en-US" b="0" dirty="0" smtClean="0"/>
              <a:t>free node) </a:t>
            </a:r>
            <a:r>
              <a:rPr lang="th-TH" b="0" dirty="0" smtClean="0"/>
              <a:t>ที่ยังไม่ได้ถูกนำไปใช้งาน ทุกครั้งที่มีการเพิ่มโหนดใหม่เข้าสูรายการโยง ต้องขอโหนดอิสระจาก </a:t>
            </a:r>
            <a:r>
              <a:rPr lang="th-TH" b="0" dirty="0"/>
              <a:t>ของ </a:t>
            </a:r>
            <a:r>
              <a:rPr lang="en-US" b="0" dirty="0"/>
              <a:t>storage pool </a:t>
            </a:r>
            <a:r>
              <a:rPr lang="th-TH" b="0" dirty="0" smtClean="0"/>
              <a:t>เสมอ</a:t>
            </a:r>
            <a:endParaRPr lang="th-TH" b="0" dirty="0"/>
          </a:p>
        </p:txBody>
      </p:sp>
    </p:spTree>
    <p:extLst>
      <p:ext uri="{BB962C8B-B14F-4D97-AF65-F5344CB8AC3E}">
        <p14:creationId xmlns:p14="http://schemas.microsoft.com/office/powerpoint/2010/main" val="34788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ประเภทของรายการโยง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th-TH" dirty="0"/>
              <a:t>รายการโยงทางเดียว (</a:t>
            </a:r>
            <a:r>
              <a:rPr lang="en-US" dirty="0"/>
              <a:t>Single Linked List</a:t>
            </a:r>
            <a:r>
              <a:rPr lang="th-TH" dirty="0"/>
              <a:t>) </a:t>
            </a:r>
            <a:endParaRPr lang="th-TH" dirty="0" smtClean="0"/>
          </a:p>
          <a:p>
            <a:pPr lvl="1" indent="0">
              <a:buNone/>
            </a:pPr>
            <a:endParaRPr lang="th-TH" dirty="0" smtClean="0"/>
          </a:p>
          <a:p>
            <a:pPr lvl="1" indent="0">
              <a:buNone/>
            </a:pPr>
            <a:endParaRPr lang="th-TH" dirty="0" smtClean="0"/>
          </a:p>
          <a:p>
            <a:pPr marL="914400" lvl="1" indent="-457200"/>
            <a:r>
              <a:rPr lang="th-TH" dirty="0"/>
              <a:t>รายการโยงสองทาง (</a:t>
            </a:r>
            <a:r>
              <a:rPr lang="en-US" dirty="0"/>
              <a:t>Doubly Linked List</a:t>
            </a:r>
            <a:r>
              <a:rPr lang="en-US" dirty="0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th-TH" dirty="0" smtClean="0"/>
          </a:p>
          <a:p>
            <a:pPr marL="914400" lvl="1" indent="-457200"/>
            <a:r>
              <a:rPr lang="th-TH" dirty="0"/>
              <a:t>รายการโยงแบบวงกลม (</a:t>
            </a:r>
            <a:r>
              <a:rPr lang="en-US" dirty="0"/>
              <a:t>Circularly Linked List</a:t>
            </a:r>
            <a:r>
              <a:rPr lang="th-TH" dirty="0"/>
              <a:t>)</a:t>
            </a:r>
            <a:endParaRPr lang="en-US" dirty="0"/>
          </a:p>
          <a:p>
            <a:pPr lvl="1" indent="0">
              <a:buNone/>
            </a:pP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04864"/>
            <a:ext cx="3400425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5301208"/>
            <a:ext cx="341947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3941812"/>
            <a:ext cx="4305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h-TH" sz="9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รายการโยงทางเดียว</a:t>
            </a:r>
            <a:br>
              <a:rPr lang="th-TH" sz="9600" b="1" dirty="0" smtClean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(Single 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Linked </a:t>
            </a:r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List)</a:t>
            </a:r>
            <a:endParaRPr lang="th-TH" sz="6600" dirty="0">
              <a:solidFill>
                <a:schemeClr val="tx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87624" y="5661248"/>
            <a:ext cx="1314959" cy="438621"/>
            <a:chOff x="2840767" y="5438650"/>
            <a:chExt cx="1314959" cy="438621"/>
          </a:xfrm>
        </p:grpSpPr>
        <p:sp>
          <p:nvSpPr>
            <p:cNvPr id="10" name="Rectangle 9"/>
            <p:cNvSpPr/>
            <p:nvPr/>
          </p:nvSpPr>
          <p:spPr>
            <a:xfrm>
              <a:off x="2840767" y="5438651"/>
              <a:ext cx="867136" cy="4386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3</a:t>
              </a:r>
              <a:endParaRPr lang="th-TH" sz="1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07904" y="5438650"/>
              <a:ext cx="447822" cy="438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5" name="กลุ่ม 3"/>
          <p:cNvGrpSpPr>
            <a:grpSpLocks/>
          </p:cNvGrpSpPr>
          <p:nvPr/>
        </p:nvGrpSpPr>
        <p:grpSpPr bwMode="auto">
          <a:xfrm>
            <a:off x="4932038" y="5662015"/>
            <a:ext cx="1175061" cy="435927"/>
            <a:chOff x="1828800" y="1716504"/>
            <a:chExt cx="565444" cy="404282"/>
          </a:xfrm>
        </p:grpSpPr>
        <p:sp>
          <p:nvSpPr>
            <p:cNvPr id="18" name="สี่เหลี่ยมผืนผ้า 4"/>
            <p:cNvSpPr/>
            <p:nvPr/>
          </p:nvSpPr>
          <p:spPr bwMode="auto">
            <a:xfrm>
              <a:off x="1828800" y="1716506"/>
              <a:ext cx="367806" cy="404280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19" name="สี่เหลี่ยมผืนผ้า 5"/>
            <p:cNvSpPr/>
            <p:nvPr/>
          </p:nvSpPr>
          <p:spPr bwMode="auto">
            <a:xfrm>
              <a:off x="2176029" y="1716504"/>
              <a:ext cx="218215" cy="4042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600" dirty="0">
                <a:solidFill>
                  <a:srgbClr val="C00000"/>
                </a:solidFill>
                <a:latin typeface="Arial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6200000">
            <a:off x="2681744" y="5472550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กลุ่ม 3"/>
          <p:cNvGrpSpPr>
            <a:grpSpLocks/>
          </p:cNvGrpSpPr>
          <p:nvPr/>
        </p:nvGrpSpPr>
        <p:grpSpPr bwMode="auto">
          <a:xfrm>
            <a:off x="3125348" y="5664625"/>
            <a:ext cx="1175061" cy="435927"/>
            <a:chOff x="1828800" y="1716504"/>
            <a:chExt cx="565444" cy="404282"/>
          </a:xfrm>
        </p:grpSpPr>
        <p:sp>
          <p:nvSpPr>
            <p:cNvPr id="25" name="สี่เหลี่ยมผืนผ้า 4"/>
            <p:cNvSpPr/>
            <p:nvPr/>
          </p:nvSpPr>
          <p:spPr bwMode="auto">
            <a:xfrm>
              <a:off x="1828800" y="1716506"/>
              <a:ext cx="367806" cy="404280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6" name="สี่เหลี่ยมผืนผ้า 5"/>
            <p:cNvSpPr/>
            <p:nvPr/>
          </p:nvSpPr>
          <p:spPr bwMode="auto">
            <a:xfrm>
              <a:off x="2176029" y="1716504"/>
              <a:ext cx="218215" cy="40427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600" dirty="0">
                <a:solidFill>
                  <a:srgbClr val="C00000"/>
                </a:solidFill>
                <a:latin typeface="Arial" charset="0"/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rot="16200000">
            <a:off x="4504392" y="5453002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739396" y="5667054"/>
            <a:ext cx="1175061" cy="436694"/>
            <a:chOff x="6176980" y="4447382"/>
            <a:chExt cx="1175061" cy="436694"/>
          </a:xfrm>
        </p:grpSpPr>
        <p:grpSp>
          <p:nvGrpSpPr>
            <p:cNvPr id="34" name="กลุ่ม 3"/>
            <p:cNvGrpSpPr>
              <a:grpSpLocks/>
            </p:cNvGrpSpPr>
            <p:nvPr/>
          </p:nvGrpSpPr>
          <p:grpSpPr bwMode="auto">
            <a:xfrm>
              <a:off x="6176980" y="4448149"/>
              <a:ext cx="1175061" cy="435927"/>
              <a:chOff x="1828800" y="1716504"/>
              <a:chExt cx="565444" cy="404282"/>
            </a:xfrm>
          </p:grpSpPr>
          <p:sp>
            <p:nvSpPr>
              <p:cNvPr id="37" name="สี่เหลี่ยมผืนผ้า 4"/>
              <p:cNvSpPr/>
              <p:nvPr/>
            </p:nvSpPr>
            <p:spPr bwMode="auto">
              <a:xfrm>
                <a:off x="1828800" y="1716506"/>
                <a:ext cx="367806" cy="404280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8" name="สี่เหลี่ยมผืนผ้า 5"/>
              <p:cNvSpPr/>
              <p:nvPr/>
            </p:nvSpPr>
            <p:spPr bwMode="auto">
              <a:xfrm>
                <a:off x="2176029" y="1716504"/>
                <a:ext cx="218215" cy="40427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600" dirty="0">
                  <a:solidFill>
                    <a:srgbClr val="C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898565" y="4447382"/>
              <a:ext cx="453474" cy="436693"/>
              <a:chOff x="4791066" y="5311478"/>
              <a:chExt cx="453474" cy="43669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791066" y="5311478"/>
                <a:ext cx="453474" cy="436693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4804751" y="5316125"/>
                <a:ext cx="439789" cy="428134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/>
          <p:cNvCxnSpPr/>
          <p:nvPr/>
        </p:nvCxnSpPr>
        <p:spPr>
          <a:xfrm rot="16200000">
            <a:off x="6309440" y="5453003"/>
            <a:ext cx="0" cy="8280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</a:t>
            </a:r>
            <a:r>
              <a:rPr lang="th-TH" dirty="0" smtClean="0"/>
              <a:t>โครงสร้างรายการโยง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/>
              <a:t>การกำหนดโครงสร้างรายการ</a:t>
            </a:r>
            <a:r>
              <a:rPr lang="th-TH" b="0" dirty="0" smtClean="0"/>
              <a:t>โยง เป็นการเตรียมโครงสร้างสำหรับรายการโยง โดยจะแบ่งออกเป็น </a:t>
            </a:r>
            <a:r>
              <a:rPr lang="en-US" b="0" dirty="0" smtClean="0"/>
              <a:t>2 </a:t>
            </a:r>
            <a:r>
              <a:rPr lang="th-TH" b="0" dirty="0" smtClean="0"/>
              <a:t>ส่วนคือ </a:t>
            </a:r>
          </a:p>
          <a:p>
            <a:pPr marL="914400" lvl="1" indent="-457200" algn="thaiDist"/>
            <a:r>
              <a:rPr lang="th-TH" dirty="0" smtClean="0"/>
              <a:t>ส่วนหัว </a:t>
            </a:r>
            <a:r>
              <a:rPr lang="th-TH" dirty="0"/>
              <a:t>(</a:t>
            </a:r>
            <a:r>
              <a:rPr lang="en-US" dirty="0"/>
              <a:t>Head) </a:t>
            </a:r>
            <a:endParaRPr lang="th-TH" dirty="0"/>
          </a:p>
          <a:p>
            <a:pPr marL="914400" lvl="1" indent="-457200" algn="thaiDist"/>
            <a:r>
              <a:rPr lang="th-TH" dirty="0"/>
              <a:t>โหนดข้อมูล (</a:t>
            </a:r>
            <a:r>
              <a:rPr lang="en-US" dirty="0"/>
              <a:t>Data node) </a:t>
            </a:r>
            <a:endParaRPr lang="th-TH" dirty="0"/>
          </a:p>
          <a:p>
            <a:endParaRPr lang="th-TH" b="0" dirty="0" smtClean="0"/>
          </a:p>
          <a:p>
            <a:r>
              <a:rPr lang="th-TH" b="0" dirty="0"/>
              <a:t>	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093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</a:t>
            </a:r>
            <a:r>
              <a:rPr lang="th-TH" dirty="0" smtClean="0"/>
              <a:t>โครงสร้างส่วนหัว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โครงสร้างของ</a:t>
            </a:r>
            <a:r>
              <a:rPr lang="th-TH" b="0" dirty="0"/>
              <a:t> </a:t>
            </a:r>
            <a:r>
              <a:rPr lang="en-US" b="0" dirty="0" smtClean="0"/>
              <a:t>head</a:t>
            </a:r>
            <a:r>
              <a:rPr lang="th-TH" b="0" dirty="0" smtClean="0"/>
              <a:t> ประกอบด้วย</a:t>
            </a:r>
          </a:p>
          <a:p>
            <a:pPr marL="914400" lvl="1" indent="-457200"/>
            <a:r>
              <a:rPr lang="en-US" dirty="0" smtClean="0"/>
              <a:t>count </a:t>
            </a:r>
            <a:r>
              <a:rPr lang="th-TH" dirty="0" smtClean="0"/>
              <a:t>เป็นตัวแปรที่ทำหน้าที่นับจำนวนโหนดในรายการโยง</a:t>
            </a:r>
          </a:p>
          <a:p>
            <a:pPr marL="914400" lvl="1" indent="-457200"/>
            <a:r>
              <a:rPr lang="en-US" dirty="0" smtClean="0"/>
              <a:t>head </a:t>
            </a:r>
            <a:r>
              <a:rPr lang="th-TH" dirty="0"/>
              <a:t>เป็นพอยเตอร์ที่ชี้ไปยังโหนด</a:t>
            </a:r>
            <a:r>
              <a:rPr lang="th-TH" dirty="0" smtClean="0"/>
              <a:t>ข้อมูล</a:t>
            </a:r>
            <a:r>
              <a:rPr lang="th-TH" dirty="0"/>
              <a:t>แรกของรายการโยง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42692" y="4293096"/>
            <a:ext cx="2232248" cy="1052824"/>
            <a:chOff x="2339752" y="5229200"/>
            <a:chExt cx="2232248" cy="1052824"/>
          </a:xfrm>
        </p:grpSpPr>
        <p:sp>
          <p:nvSpPr>
            <p:cNvPr id="6" name="Rectangle 5"/>
            <p:cNvSpPr/>
            <p:nvPr/>
          </p:nvSpPr>
          <p:spPr>
            <a:xfrm>
              <a:off x="2339752" y="5229200"/>
              <a:ext cx="1368152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7904" y="5229200"/>
              <a:ext cx="864096" cy="6480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680439" y="5881914"/>
              <a:ext cx="8114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count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3779912" y="5878037"/>
              <a:ext cx="7553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marL="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C00000"/>
                  </a:solidFill>
                </a:rPr>
                <a:t>head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3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760E8C-9BEF-49A1-B858-B15E386141F2}"/>
</file>

<file path=customXml/itemProps2.xml><?xml version="1.0" encoding="utf-8"?>
<ds:datastoreItem xmlns:ds="http://schemas.openxmlformats.org/officeDocument/2006/customXml" ds:itemID="{66F46DED-1559-4650-B830-914C803A5248}"/>
</file>

<file path=customXml/itemProps3.xml><?xml version="1.0" encoding="utf-8"?>
<ds:datastoreItem xmlns:ds="http://schemas.openxmlformats.org/officeDocument/2006/customXml" ds:itemID="{E8506103-CCBF-4D34-9EE2-CC937BADA03A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4396</TotalTime>
  <Words>2046</Words>
  <Application>Microsoft Office PowerPoint</Application>
  <PresentationFormat>On-screen Show (4:3)</PresentationFormat>
  <Paragraphs>445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Angsana New</vt:lpstr>
      <vt:lpstr>Arial</vt:lpstr>
      <vt:lpstr>Arial Black</vt:lpstr>
      <vt:lpstr>Calibri</vt:lpstr>
      <vt:lpstr>Cordia New</vt:lpstr>
      <vt:lpstr>Courier New</vt:lpstr>
      <vt:lpstr>TH Sarabun New</vt:lpstr>
      <vt:lpstr>TH SarabunPSK</vt:lpstr>
      <vt:lpstr>Essential</vt:lpstr>
      <vt:lpstr>รายการโยง (Linked list)</vt:lpstr>
      <vt:lpstr>รายการโยง(linked list) </vt:lpstr>
      <vt:lpstr>คุณสมบัติของรายการโยง</vt:lpstr>
      <vt:lpstr>การแทนที่ในหน่วยความจำหลัก</vt:lpstr>
      <vt:lpstr>การแทนที่ในหน่วยความจำหลัก (ต่อ)</vt:lpstr>
      <vt:lpstr>ประเภทของรายการโยง</vt:lpstr>
      <vt:lpstr>รายการโยงทางเดียว (Single Linked List)</vt:lpstr>
      <vt:lpstr>การกำหนดโครงสร้างรายการโยง</vt:lpstr>
      <vt:lpstr>การกำหนดโครงสร้างส่วนหัว</vt:lpstr>
      <vt:lpstr>การกำหนดโครงสร้างส่วนหัว (ต่อ)</vt:lpstr>
      <vt:lpstr>การกำหนดโครงสร้างโหนด</vt:lpstr>
      <vt:lpstr>การกำหนดโครงสร้างโหนด (ต่อ) </vt:lpstr>
      <vt:lpstr>การสร้างรายการโยง</vt:lpstr>
      <vt:lpstr>การเพิ่มข้อมูลในรายการโยงทางเดียว</vt:lpstr>
      <vt:lpstr>การเพิ่มข้อมูลที่จุดเริ่มต้น</vt:lpstr>
      <vt:lpstr>การเพิ่มข้อมูลที่จุดเริ่มต้น</vt:lpstr>
      <vt:lpstr>การเพิ่มข้อมูลที่จุดเริ่มต้น</vt:lpstr>
      <vt:lpstr>การเพิ่มข้อมูลที่จุดเริ่มต้น</vt:lpstr>
      <vt:lpstr>การเพิ่มข้อมูลที่จุดเริ่มต้น (ต่อ)</vt:lpstr>
      <vt:lpstr>การเพิ่มข้อมูลที่จุดเริ่มต้น (ต่อ)</vt:lpstr>
      <vt:lpstr>การเพิ่มข้อมูลที่จุดเริ่มต้น (ต่อ)</vt:lpstr>
      <vt:lpstr>การเพิ่มข้อมูลที่โหนดสุดท้าย</vt:lpstr>
      <vt:lpstr>การเพิ่มข้อมูลที่ตำแหน่งที่ต้องการ</vt:lpstr>
      <vt:lpstr>การเข้าถึงข้อมูลในรายการโยง</vt:lpstr>
      <vt:lpstr>การลบข้อมูลในรายการโยงทางเดียว</vt:lpstr>
      <vt:lpstr>การลบข้อมูลที่โหนดแรก</vt:lpstr>
      <vt:lpstr>การลบข้อมูลที่โหนดสุดท้าย</vt:lpstr>
      <vt:lpstr>การลบข้อมูลที่โหนดสุดท้าย (ต่อ)</vt:lpstr>
      <vt:lpstr>การลบข้อมูลที่ต้องการ</vt:lpstr>
      <vt:lpstr>การลบข้อมูลที่ต้องการ (ต่อ)</vt:lpstr>
      <vt:lpstr>การลบข้อมูลที่ต้องการ (ต่อ)</vt:lpstr>
      <vt:lpstr>ข้อดีของรายการโยง</vt:lpstr>
      <vt:lpstr>ข้อเสียของรายการโยง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cpetc</dc:creator>
  <cp:lastModifiedBy>Natsima</cp:lastModifiedBy>
  <cp:revision>276</cp:revision>
  <dcterms:created xsi:type="dcterms:W3CDTF">2017-05-15T08:47:42Z</dcterms:created>
  <dcterms:modified xsi:type="dcterms:W3CDTF">2023-06-28T03:17:14Z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