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0" r:id="rId3"/>
    <p:sldId id="263" r:id="rId4"/>
    <p:sldId id="294" r:id="rId5"/>
    <p:sldId id="296" r:id="rId6"/>
    <p:sldId id="299" r:id="rId7"/>
    <p:sldId id="303" r:id="rId8"/>
    <p:sldId id="325" r:id="rId9"/>
    <p:sldId id="326" r:id="rId10"/>
    <p:sldId id="327" r:id="rId11"/>
    <p:sldId id="328" r:id="rId12"/>
    <p:sldId id="300" r:id="rId13"/>
    <p:sldId id="304" r:id="rId14"/>
    <p:sldId id="330" r:id="rId15"/>
    <p:sldId id="332" r:id="rId16"/>
    <p:sldId id="331" r:id="rId17"/>
    <p:sldId id="301" r:id="rId18"/>
    <p:sldId id="298" r:id="rId19"/>
    <p:sldId id="312" r:id="rId20"/>
    <p:sldId id="314" r:id="rId21"/>
    <p:sldId id="316" r:id="rId22"/>
    <p:sldId id="335" r:id="rId23"/>
    <p:sldId id="336" r:id="rId24"/>
    <p:sldId id="337" r:id="rId25"/>
    <p:sldId id="338" r:id="rId26"/>
    <p:sldId id="339" r:id="rId27"/>
    <p:sldId id="340" r:id="rId28"/>
    <p:sldId id="320" r:id="rId29"/>
    <p:sldId id="302" r:id="rId30"/>
    <p:sldId id="306" r:id="rId31"/>
    <p:sldId id="307" r:id="rId32"/>
    <p:sldId id="341" r:id="rId33"/>
    <p:sldId id="308" r:id="rId34"/>
    <p:sldId id="342" r:id="rId35"/>
    <p:sldId id="343" r:id="rId36"/>
    <p:sldId id="310" r:id="rId37"/>
  </p:sldIdLst>
  <p:sldSz cx="9144000" cy="6858000" type="screen4x3"/>
  <p:notesSz cx="6888163" cy="100203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439BD"/>
    <a:srgbClr val="008000"/>
    <a:srgbClr val="F5860B"/>
    <a:srgbClr val="D15321"/>
    <a:srgbClr val="E97E09"/>
    <a:srgbClr val="9E5ECE"/>
    <a:srgbClr val="A6431A"/>
    <a:srgbClr val="30BE30"/>
    <a:srgbClr val="D22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94660"/>
  </p:normalViewPr>
  <p:slideViewPr>
    <p:cSldViewPr>
      <p:cViewPr varScale="1">
        <p:scale>
          <a:sx n="70" d="100"/>
          <a:sy n="70" d="100"/>
        </p:scale>
        <p:origin x="13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notesViewPr>
    <p:cSldViewPr>
      <p:cViewPr>
        <p:scale>
          <a:sx n="100" d="100"/>
          <a:sy n="100" d="100"/>
        </p:scale>
        <p:origin x="187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35144" y="546955"/>
            <a:ext cx="600295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pPr algn="ctr"/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เอกสารประกอบการบรรยายสัปดาห์ที่ </a:t>
            </a:r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7:</a:t>
            </a:r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โครงสร้างข้อมูลคิว (</a:t>
            </a:r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Queue)</a:t>
            </a:r>
            <a:endParaRPr lang="th-TH" sz="1800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09670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184E009A-C0CB-4DC7-A3B4-D2489CE2AB65}" type="datetimeFigureOut">
              <a:rPr lang="th-TH" smtClean="0"/>
              <a:t>23/07/66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9C0C2DB-1C2B-43FE-BAE8-B92821A399F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6063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72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034880"/>
            <a:ext cx="7787208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23/07/66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4846320"/>
            <a:ext cx="81369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23/07/66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23/07/66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1371600"/>
          </a:xfrm>
        </p:spPr>
        <p:txBody>
          <a:bodyPr>
            <a:noAutofit/>
          </a:bodyPr>
          <a:lstStyle>
            <a:lvl1pPr>
              <a:defRPr sz="54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03232" cy="437356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36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spcBef>
                <a:spcPts val="0"/>
              </a:spcBef>
              <a:defRPr sz="360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spcBef>
                <a:spcPts val="0"/>
              </a:spcBef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spcBef>
                <a:spcPts val="0"/>
              </a:spcBef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spcBef>
                <a:spcPts val="0"/>
              </a:spcBef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23/07/66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23/07/66</a:t>
            </a:fld>
            <a:endParaRPr lang="th-T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7544" y="1340768"/>
            <a:ext cx="81369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23/07/66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23/07/66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23/07/66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23/07/66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23/07/66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23/07/66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BB8D992-43B7-4839-8E20-D136298F36A1}" type="datetimeFigureOut">
              <a:rPr lang="th-TH" smtClean="0"/>
              <a:t>23/07/66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sz="9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แถวคอย</a:t>
            </a:r>
            <a:r>
              <a:rPr lang="en-US" sz="9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9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96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QUeue</a:t>
            </a:r>
            <a:r>
              <a:rPr lang="en-US" sz="9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9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Engce124 data structure and algorithms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046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การนำข้อมูล</a:t>
            </a:r>
            <a:r>
              <a:rPr lang="th-TH" dirty="0" smtClean="0"/>
              <a:t>เข้า</a:t>
            </a:r>
            <a:r>
              <a:rPr lang="en-US" dirty="0" smtClean="0"/>
              <a:t> (array)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44352" y="4221731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856988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60296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2720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3497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77711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14331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77857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8859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9835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692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65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th-TH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[5]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[6]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[7]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[8]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[9]</a:t>
                      </a:r>
                      <a:endParaRPr lang="th-TH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29246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07976" y="4808595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Front</a:t>
            </a:r>
            <a:endParaRPr lang="th-TH" sz="3600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740024" y="4592571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95313" y="4223239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25</a:t>
            </a:r>
            <a:endParaRPr lang="th-TH" sz="1800" dirty="0">
              <a:solidFill>
                <a:srgbClr val="8439B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5024" y="4232531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47</a:t>
            </a:r>
            <a:endParaRPr lang="th-TH" sz="1800" dirty="0">
              <a:solidFill>
                <a:srgbClr val="8439B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06496" y="3238067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Rear</a:t>
            </a:r>
            <a:endParaRPr lang="th-TH" sz="3600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166536" y="3742123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51919" y="5168635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Front =</a:t>
            </a:r>
            <a:endParaRPr lang="th-TH" sz="3600" dirty="0">
              <a:solidFill>
                <a:srgbClr val="008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51919" y="5688544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Rear =</a:t>
            </a:r>
            <a:endParaRPr lang="th-TH" sz="3600" dirty="0">
              <a:solidFill>
                <a:srgbClr val="008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0032" y="5272581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0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0031" y="5816707"/>
            <a:ext cx="50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2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23216" y="4223239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91</a:t>
            </a:r>
            <a:endParaRPr lang="th-TH" sz="1800" dirty="0">
              <a:solidFill>
                <a:srgbClr val="8439BD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8832" y="2070550"/>
            <a:ext cx="2626984" cy="1224136"/>
            <a:chOff x="288832" y="2420888"/>
            <a:chExt cx="2626984" cy="1224136"/>
          </a:xfrm>
        </p:grpSpPr>
        <p:sp>
          <p:nvSpPr>
            <p:cNvPr id="32" name="TextBox 9"/>
            <p:cNvSpPr txBox="1">
              <a:spLocks noChangeArrowheads="1"/>
            </p:cNvSpPr>
            <p:nvPr/>
          </p:nvSpPr>
          <p:spPr bwMode="auto">
            <a:xfrm>
              <a:off x="720880" y="2780928"/>
              <a:ext cx="165981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 eaLnBrk="1" hangingPunct="1"/>
              <a:r>
                <a:rPr lang="en-US" b="1" dirty="0" err="1" smtClean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Enqueue</a:t>
              </a:r>
              <a:r>
                <a:rPr lang="en-US" b="1" dirty="0" smtClean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(91)</a:t>
              </a:r>
              <a:endParaRPr lang="th-TH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9" name="Explosion 1 8"/>
            <p:cNvSpPr/>
            <p:nvPr/>
          </p:nvSpPr>
          <p:spPr>
            <a:xfrm>
              <a:off x="288832" y="2420888"/>
              <a:ext cx="2626984" cy="1224136"/>
            </a:xfrm>
            <a:prstGeom prst="irregularSeal1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39553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การนำข้อมูล</a:t>
            </a:r>
            <a:r>
              <a:rPr lang="th-TH" dirty="0" smtClean="0"/>
              <a:t>เข้า</a:t>
            </a:r>
            <a:r>
              <a:rPr lang="en-US" dirty="0" smtClean="0"/>
              <a:t> (array)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44352" y="4221731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856988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60296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2720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3497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77711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14331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77857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8859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9835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692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65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th-TH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[5]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[6]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[7]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[8]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[9]</a:t>
                      </a:r>
                      <a:endParaRPr lang="th-TH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29246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07976" y="4808595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Front</a:t>
            </a:r>
            <a:endParaRPr lang="th-TH" sz="3600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82560" y="3238067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Rear</a:t>
            </a:r>
            <a:endParaRPr lang="th-TH" sz="3600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740024" y="4592571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42600" y="3742123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95313" y="4223239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25</a:t>
            </a:r>
            <a:endParaRPr lang="th-TH" sz="1800" dirty="0">
              <a:solidFill>
                <a:srgbClr val="8439B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5024" y="4232531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47</a:t>
            </a:r>
            <a:endParaRPr lang="th-TH" sz="1800" dirty="0">
              <a:solidFill>
                <a:srgbClr val="8439BD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51919" y="5168635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Front =</a:t>
            </a:r>
            <a:endParaRPr lang="th-TH" sz="3600" dirty="0">
              <a:solidFill>
                <a:srgbClr val="008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51919" y="5688544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Rear =</a:t>
            </a:r>
            <a:endParaRPr lang="th-TH" sz="3600" dirty="0">
              <a:solidFill>
                <a:srgbClr val="008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0032" y="5272581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0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0031" y="5816707"/>
            <a:ext cx="50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3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23216" y="4223239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91</a:t>
            </a:r>
            <a:endParaRPr lang="th-TH" sz="1800" dirty="0">
              <a:solidFill>
                <a:srgbClr val="8439BD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26577" y="4232531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72</a:t>
            </a:r>
            <a:endParaRPr lang="th-TH" sz="1800" dirty="0">
              <a:solidFill>
                <a:srgbClr val="8439BD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8832" y="2070550"/>
            <a:ext cx="2626984" cy="1224136"/>
            <a:chOff x="288832" y="2420888"/>
            <a:chExt cx="2626984" cy="1224136"/>
          </a:xfrm>
        </p:grpSpPr>
        <p:sp>
          <p:nvSpPr>
            <p:cNvPr id="32" name="TextBox 9"/>
            <p:cNvSpPr txBox="1">
              <a:spLocks noChangeArrowheads="1"/>
            </p:cNvSpPr>
            <p:nvPr/>
          </p:nvSpPr>
          <p:spPr bwMode="auto">
            <a:xfrm>
              <a:off x="720880" y="2780928"/>
              <a:ext cx="165981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 eaLnBrk="1" hangingPunct="1"/>
              <a:r>
                <a:rPr lang="en-US" b="1" dirty="0" err="1" smtClean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Enqueue</a:t>
              </a:r>
              <a:r>
                <a:rPr lang="en-US" b="1" dirty="0" smtClean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(72)</a:t>
              </a:r>
              <a:endParaRPr lang="th-TH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9" name="Explosion 1 8"/>
            <p:cNvSpPr/>
            <p:nvPr/>
          </p:nvSpPr>
          <p:spPr>
            <a:xfrm>
              <a:off x="288832" y="2420888"/>
              <a:ext cx="2626984" cy="1224136"/>
            </a:xfrm>
            <a:prstGeom prst="irregularSeal1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20703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การนำข้อมูลเข้า</a:t>
            </a:r>
            <a:r>
              <a:rPr lang="en-US" dirty="0"/>
              <a:t> (array)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Algorithm </a:t>
            </a:r>
            <a:r>
              <a:rPr lang="en-US" dirty="0" err="1" smtClean="0"/>
              <a:t>EnQueue</a:t>
            </a:r>
            <a:r>
              <a:rPr lang="en-US" dirty="0" smtClean="0"/>
              <a:t>(value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0" dirty="0" smtClean="0"/>
              <a:t>If queue </a:t>
            </a:r>
            <a:r>
              <a:rPr lang="en-US" b="0" dirty="0"/>
              <a:t>is </a:t>
            </a:r>
            <a:r>
              <a:rPr lang="en-US" b="0" dirty="0">
                <a:solidFill>
                  <a:srgbClr val="0000FF"/>
                </a:solidFill>
              </a:rPr>
              <a:t>FULL</a:t>
            </a:r>
            <a:r>
              <a:rPr lang="en-US" b="0" dirty="0"/>
              <a:t>. (</a:t>
            </a:r>
            <a:r>
              <a:rPr lang="en-US" b="0" dirty="0">
                <a:solidFill>
                  <a:srgbClr val="0000FF"/>
                </a:solidFill>
              </a:rPr>
              <a:t>rear </a:t>
            </a:r>
            <a:r>
              <a:rPr lang="en-US" b="0" dirty="0" smtClean="0">
                <a:solidFill>
                  <a:srgbClr val="0000FF"/>
                </a:solidFill>
              </a:rPr>
              <a:t>== </a:t>
            </a:r>
            <a:r>
              <a:rPr lang="en-US" b="0" dirty="0">
                <a:solidFill>
                  <a:srgbClr val="0000FF"/>
                </a:solidFill>
              </a:rPr>
              <a:t>SIZE-1</a:t>
            </a:r>
            <a:r>
              <a:rPr lang="en-US" b="0" dirty="0"/>
              <a:t>)</a:t>
            </a:r>
          </a:p>
          <a:p>
            <a:r>
              <a:rPr lang="en-US" b="0" dirty="0" smtClean="0"/>
              <a:t>	display </a:t>
            </a:r>
            <a:r>
              <a:rPr lang="en-US" b="0" dirty="0"/>
              <a:t>"Queue is FULL!!! </a:t>
            </a:r>
            <a:r>
              <a:rPr lang="en-US" b="0" dirty="0" smtClean="0"/>
              <a:t>and </a:t>
            </a:r>
            <a:r>
              <a:rPr lang="en-US" b="0" dirty="0"/>
              <a:t>terminate the function.</a:t>
            </a:r>
          </a:p>
          <a:p>
            <a:r>
              <a:rPr lang="en-US" b="0" dirty="0"/>
              <a:t> </a:t>
            </a:r>
            <a:r>
              <a:rPr lang="en-US" b="0" dirty="0" smtClean="0"/>
              <a:t>     else</a:t>
            </a:r>
          </a:p>
          <a:p>
            <a:r>
              <a:rPr lang="en-US" b="0" dirty="0"/>
              <a:t>	</a:t>
            </a:r>
            <a:r>
              <a:rPr lang="en-US" b="0" dirty="0" smtClean="0"/>
              <a:t>increment </a:t>
            </a:r>
            <a:r>
              <a:rPr lang="en-US" b="0" dirty="0"/>
              <a:t>rear value by one (</a:t>
            </a:r>
            <a:r>
              <a:rPr lang="en-US" b="0" dirty="0">
                <a:solidFill>
                  <a:srgbClr val="008000"/>
                </a:solidFill>
              </a:rPr>
              <a:t>rear++</a:t>
            </a:r>
            <a:r>
              <a:rPr lang="en-US" b="0" dirty="0"/>
              <a:t>) </a:t>
            </a:r>
            <a:endParaRPr lang="en-US" b="0" dirty="0" smtClean="0"/>
          </a:p>
          <a:p>
            <a:r>
              <a:rPr lang="en-US" b="0" dirty="0"/>
              <a:t>	</a:t>
            </a:r>
            <a:r>
              <a:rPr lang="en-US" b="0" dirty="0" smtClean="0"/>
              <a:t>queue[rear</a:t>
            </a:r>
            <a:r>
              <a:rPr lang="en-US" b="0" dirty="0"/>
              <a:t>] = value.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9015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</a:t>
            </a:r>
            <a:r>
              <a:rPr lang="th-TH" dirty="0" smtClean="0"/>
              <a:t>ข้อมูลออก</a:t>
            </a:r>
            <a:r>
              <a:rPr lang="en-US" dirty="0" smtClean="0"/>
              <a:t> </a:t>
            </a:r>
            <a:r>
              <a:rPr lang="en-US" dirty="0"/>
              <a:t>(array)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780762"/>
              </p:ext>
            </p:extLst>
          </p:nvPr>
        </p:nvGraphicFramePr>
        <p:xfrm>
          <a:off x="1572344" y="34182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856988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60296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2720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3497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77711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14331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77857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8859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9835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692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439BD"/>
                          </a:solidFill>
                        </a:rPr>
                        <a:t>35</a:t>
                      </a:r>
                      <a:endParaRPr lang="th-TH" dirty="0">
                        <a:solidFill>
                          <a:srgbClr val="8439BD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65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th-TH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[5]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[6]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[7]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[8]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[9]</a:t>
                      </a:r>
                      <a:endParaRPr lang="th-TH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29246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56248" y="4005064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Rear</a:t>
            </a:r>
            <a:endParaRPr lang="th-TH" sz="3600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188296" y="3789040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23305" y="3419708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25</a:t>
            </a:r>
            <a:endParaRPr lang="th-TH" sz="1800" dirty="0">
              <a:solidFill>
                <a:srgbClr val="8439B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3016" y="3429000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47</a:t>
            </a:r>
            <a:endParaRPr lang="th-TH" sz="1800" dirty="0">
              <a:solidFill>
                <a:srgbClr val="8439BD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24200" y="450912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Front =</a:t>
            </a:r>
            <a:endParaRPr lang="th-TH" sz="3600" dirty="0">
              <a:solidFill>
                <a:srgbClr val="008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24200" y="501317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Rear =</a:t>
            </a:r>
            <a:endParaRPr lang="th-TH" sz="3600" dirty="0">
              <a:solidFill>
                <a:srgbClr val="008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32313" y="465777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0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32312" y="5157192"/>
            <a:ext cx="50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4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51992" y="2420888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Front</a:t>
            </a:r>
            <a:endParaRPr lang="th-TH" sz="3600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84040" y="2924944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51208" y="3419708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91</a:t>
            </a:r>
            <a:endParaRPr lang="th-TH" sz="1800" dirty="0">
              <a:solidFill>
                <a:srgbClr val="8439BD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54569" y="3429000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72</a:t>
            </a:r>
            <a:endParaRPr lang="th-TH" sz="1800" dirty="0">
              <a:solidFill>
                <a:srgbClr val="8439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57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</a:t>
            </a:r>
            <a:r>
              <a:rPr lang="th-TH" dirty="0" smtClean="0"/>
              <a:t>ข้อมูลออก</a:t>
            </a:r>
            <a:r>
              <a:rPr lang="en-US" dirty="0" smtClean="0"/>
              <a:t> </a:t>
            </a:r>
            <a:r>
              <a:rPr lang="en-US" dirty="0"/>
              <a:t>(array)</a:t>
            </a:r>
            <a:endParaRPr lang="th-T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745835"/>
              </p:ext>
            </p:extLst>
          </p:nvPr>
        </p:nvGraphicFramePr>
        <p:xfrm>
          <a:off x="1572344" y="3996005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856988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60296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2720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3497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77711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14331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77857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8859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9835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692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439BD"/>
                          </a:solidFill>
                        </a:rPr>
                        <a:t>35</a:t>
                      </a:r>
                      <a:endParaRPr lang="th-TH" dirty="0">
                        <a:solidFill>
                          <a:srgbClr val="8439BD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65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th-TH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[5]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[6]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[7]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[8]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[9]</a:t>
                      </a:r>
                      <a:endParaRPr lang="th-TH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29246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56248" y="4582869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Rear</a:t>
            </a:r>
            <a:endParaRPr lang="th-TH" sz="3600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188296" y="4366845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13016" y="4006805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47</a:t>
            </a:r>
            <a:endParaRPr lang="th-TH" sz="1800" dirty="0">
              <a:solidFill>
                <a:srgbClr val="8439BD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24200" y="5086925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Front =</a:t>
            </a:r>
            <a:endParaRPr lang="th-TH" sz="3600" dirty="0">
              <a:solidFill>
                <a:srgbClr val="008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24200" y="5590981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Rear =</a:t>
            </a:r>
            <a:endParaRPr lang="th-TH" sz="3600" dirty="0">
              <a:solidFill>
                <a:srgbClr val="008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32313" y="5235583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1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32312" y="5734997"/>
            <a:ext cx="50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4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2768" y="2998693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Front</a:t>
            </a:r>
            <a:endParaRPr lang="th-TH" sz="3600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460104" y="3502749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51208" y="3997513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91</a:t>
            </a:r>
            <a:endParaRPr lang="th-TH" sz="1800" dirty="0">
              <a:solidFill>
                <a:srgbClr val="8439BD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54569" y="4006805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72</a:t>
            </a:r>
            <a:endParaRPr lang="th-TH" sz="1800" dirty="0">
              <a:solidFill>
                <a:srgbClr val="8439BD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79512" y="1916832"/>
            <a:ext cx="2626984" cy="1224136"/>
            <a:chOff x="288832" y="2420888"/>
            <a:chExt cx="2626984" cy="1224136"/>
          </a:xfrm>
        </p:grpSpPr>
        <p:sp>
          <p:nvSpPr>
            <p:cNvPr id="27" name="TextBox 9"/>
            <p:cNvSpPr txBox="1">
              <a:spLocks noChangeArrowheads="1"/>
            </p:cNvSpPr>
            <p:nvPr/>
          </p:nvSpPr>
          <p:spPr bwMode="auto">
            <a:xfrm>
              <a:off x="720880" y="2780928"/>
              <a:ext cx="165981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 eaLnBrk="1" hangingPunct="1"/>
              <a:r>
                <a:rPr lang="en-US" b="1" dirty="0" err="1" smtClean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Dequeue</a:t>
              </a:r>
              <a:r>
                <a:rPr lang="en-US" b="1" dirty="0" smtClean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()</a:t>
              </a:r>
              <a:endParaRPr lang="th-TH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8" name="Explosion 1 27"/>
            <p:cNvSpPr/>
            <p:nvPr/>
          </p:nvSpPr>
          <p:spPr>
            <a:xfrm>
              <a:off x="288832" y="2420888"/>
              <a:ext cx="2626984" cy="1224136"/>
            </a:xfrm>
            <a:prstGeom prst="irregularSeal1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178430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</a:t>
            </a:r>
            <a:r>
              <a:rPr lang="th-TH" dirty="0" smtClean="0"/>
              <a:t>ข้อมูลออก</a:t>
            </a:r>
            <a:r>
              <a:rPr lang="en-US" dirty="0" smtClean="0"/>
              <a:t> </a:t>
            </a:r>
            <a:r>
              <a:rPr lang="en-US" dirty="0"/>
              <a:t>(array)</a:t>
            </a:r>
            <a:endParaRPr lang="th-T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72344" y="3996005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856988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60296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2720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3497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77711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14331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77857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8859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9835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692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439BD"/>
                          </a:solidFill>
                        </a:rPr>
                        <a:t>35</a:t>
                      </a:r>
                      <a:endParaRPr lang="th-TH" dirty="0">
                        <a:solidFill>
                          <a:srgbClr val="8439BD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65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th-TH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[5]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[6]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[7]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[8]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[9]</a:t>
                      </a:r>
                      <a:endParaRPr lang="th-TH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29246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56248" y="4582869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Rear</a:t>
            </a:r>
            <a:endParaRPr lang="th-TH" sz="3600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188296" y="4366845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34488" y="3012341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Front</a:t>
            </a:r>
            <a:endParaRPr lang="th-TH" sz="3600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94528" y="3516397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24200" y="5086925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Front =</a:t>
            </a:r>
            <a:endParaRPr lang="th-TH" sz="3600" dirty="0">
              <a:solidFill>
                <a:srgbClr val="008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24200" y="5590981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Rear =</a:t>
            </a:r>
            <a:endParaRPr lang="th-TH" sz="3600" dirty="0">
              <a:solidFill>
                <a:srgbClr val="008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32313" y="5235583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2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32312" y="5734997"/>
            <a:ext cx="50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4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51208" y="3997513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91</a:t>
            </a:r>
            <a:endParaRPr lang="th-TH" sz="1800" dirty="0">
              <a:solidFill>
                <a:srgbClr val="8439BD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54569" y="4006805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72</a:t>
            </a:r>
            <a:endParaRPr lang="th-TH" sz="1800" dirty="0">
              <a:solidFill>
                <a:srgbClr val="8439BD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79512" y="1916832"/>
            <a:ext cx="2626984" cy="1224136"/>
            <a:chOff x="288832" y="2420888"/>
            <a:chExt cx="2626984" cy="1224136"/>
          </a:xfrm>
        </p:grpSpPr>
        <p:sp>
          <p:nvSpPr>
            <p:cNvPr id="27" name="TextBox 9"/>
            <p:cNvSpPr txBox="1">
              <a:spLocks noChangeArrowheads="1"/>
            </p:cNvSpPr>
            <p:nvPr/>
          </p:nvSpPr>
          <p:spPr bwMode="auto">
            <a:xfrm>
              <a:off x="720880" y="2780928"/>
              <a:ext cx="165981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 eaLnBrk="1" hangingPunct="1"/>
              <a:r>
                <a:rPr lang="en-US" b="1" dirty="0" err="1" smtClean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Dequeue</a:t>
              </a:r>
              <a:r>
                <a:rPr lang="en-US" b="1" dirty="0" smtClean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()</a:t>
              </a:r>
              <a:endParaRPr lang="th-TH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8" name="Explosion 1 27"/>
            <p:cNvSpPr/>
            <p:nvPr/>
          </p:nvSpPr>
          <p:spPr>
            <a:xfrm>
              <a:off x="288832" y="2420888"/>
              <a:ext cx="2626984" cy="1224136"/>
            </a:xfrm>
            <a:prstGeom prst="irregularSeal1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32368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</a:t>
            </a:r>
            <a:r>
              <a:rPr lang="th-TH" dirty="0" smtClean="0"/>
              <a:t>ข้อมูลออก</a:t>
            </a:r>
            <a:r>
              <a:rPr lang="en-US" dirty="0" smtClean="0"/>
              <a:t> </a:t>
            </a:r>
            <a:r>
              <a:rPr lang="en-US" dirty="0"/>
              <a:t>(array)</a:t>
            </a:r>
            <a:endParaRPr lang="th-T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72344" y="3996005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856988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60296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2720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3497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77711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14331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77857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8859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9835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692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439BD"/>
                          </a:solidFill>
                        </a:rPr>
                        <a:t>35</a:t>
                      </a:r>
                      <a:endParaRPr lang="th-TH" dirty="0">
                        <a:solidFill>
                          <a:srgbClr val="8439BD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65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th-TH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[5]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[6]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[7]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[8]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[9]</a:t>
                      </a:r>
                      <a:endParaRPr lang="th-TH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29246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56248" y="4582869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Rear</a:t>
            </a:r>
            <a:endParaRPr lang="th-TH" sz="3600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0552" y="3012341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Front</a:t>
            </a:r>
            <a:endParaRPr lang="th-TH" sz="3600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188296" y="4366845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70592" y="3516397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24200" y="5086925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Front =</a:t>
            </a:r>
            <a:endParaRPr lang="th-TH" sz="3600" dirty="0">
              <a:solidFill>
                <a:srgbClr val="008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24200" y="5590981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Rear =</a:t>
            </a:r>
            <a:endParaRPr lang="th-TH" sz="3600" dirty="0">
              <a:solidFill>
                <a:srgbClr val="008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32313" y="5235583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3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32312" y="5734997"/>
            <a:ext cx="50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4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54569" y="4006805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72</a:t>
            </a:r>
            <a:endParaRPr lang="th-TH" sz="1800" dirty="0">
              <a:solidFill>
                <a:srgbClr val="8439BD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79512" y="1916832"/>
            <a:ext cx="2626984" cy="1224136"/>
            <a:chOff x="288832" y="2420888"/>
            <a:chExt cx="2626984" cy="1224136"/>
          </a:xfrm>
        </p:grpSpPr>
        <p:sp>
          <p:nvSpPr>
            <p:cNvPr id="27" name="TextBox 9"/>
            <p:cNvSpPr txBox="1">
              <a:spLocks noChangeArrowheads="1"/>
            </p:cNvSpPr>
            <p:nvPr/>
          </p:nvSpPr>
          <p:spPr bwMode="auto">
            <a:xfrm>
              <a:off x="720880" y="2780928"/>
              <a:ext cx="165981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 eaLnBrk="1" hangingPunct="1"/>
              <a:r>
                <a:rPr lang="en-US" b="1" dirty="0" err="1" smtClean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Dequeue</a:t>
              </a:r>
              <a:r>
                <a:rPr lang="en-US" b="1" dirty="0" smtClean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()</a:t>
              </a:r>
              <a:endParaRPr lang="th-TH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8" name="Explosion 1 27"/>
            <p:cNvSpPr/>
            <p:nvPr/>
          </p:nvSpPr>
          <p:spPr>
            <a:xfrm>
              <a:off x="288832" y="2420888"/>
              <a:ext cx="2626984" cy="1224136"/>
            </a:xfrm>
            <a:prstGeom prst="irregularSeal1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108068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การนำข้อมูลออก</a:t>
            </a:r>
            <a:r>
              <a:rPr lang="en-US" dirty="0"/>
              <a:t> (array)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Algorithm </a:t>
            </a:r>
            <a:r>
              <a:rPr lang="en-US" dirty="0" err="1"/>
              <a:t>D</a:t>
            </a:r>
            <a:r>
              <a:rPr lang="en-US" dirty="0" err="1" smtClean="0"/>
              <a:t>eQueue</a:t>
            </a:r>
            <a:r>
              <a:rPr lang="en-US" dirty="0" smtClean="0"/>
              <a:t>( )</a:t>
            </a:r>
            <a:endParaRPr lang="en-US" dirty="0"/>
          </a:p>
          <a:p>
            <a:r>
              <a:rPr lang="en-US" b="0" dirty="0" smtClean="0"/>
              <a:t>  If</a:t>
            </a:r>
            <a:r>
              <a:rPr lang="en-US" dirty="0" smtClean="0"/>
              <a:t> </a:t>
            </a:r>
            <a:r>
              <a:rPr lang="en-US" b="0" dirty="0" smtClean="0"/>
              <a:t>queue </a:t>
            </a:r>
            <a:r>
              <a:rPr lang="en-US" b="0" dirty="0"/>
              <a:t>is </a:t>
            </a:r>
            <a:r>
              <a:rPr lang="en-US" b="0" dirty="0" smtClean="0">
                <a:solidFill>
                  <a:srgbClr val="008000"/>
                </a:solidFill>
              </a:rPr>
              <a:t>EMPTY</a:t>
            </a:r>
            <a:r>
              <a:rPr lang="en-US" b="0" dirty="0" smtClean="0"/>
              <a:t> </a:t>
            </a:r>
            <a:r>
              <a:rPr lang="en-US" b="0" dirty="0"/>
              <a:t>(</a:t>
            </a:r>
            <a:r>
              <a:rPr lang="en-US" b="0" dirty="0">
                <a:solidFill>
                  <a:srgbClr val="008000"/>
                </a:solidFill>
              </a:rPr>
              <a:t>front </a:t>
            </a:r>
            <a:r>
              <a:rPr lang="en-US" b="0" dirty="0" smtClean="0">
                <a:solidFill>
                  <a:srgbClr val="008000"/>
                </a:solidFill>
              </a:rPr>
              <a:t>== rear==-1</a:t>
            </a:r>
            <a:r>
              <a:rPr lang="en-US" b="0" dirty="0" smtClean="0"/>
              <a:t>)</a:t>
            </a:r>
            <a:endParaRPr lang="en-US" b="0" dirty="0"/>
          </a:p>
          <a:p>
            <a:r>
              <a:rPr lang="en-US" b="0" dirty="0"/>
              <a:t>    </a:t>
            </a:r>
            <a:r>
              <a:rPr lang="en-US" b="0" dirty="0" smtClean="0"/>
              <a:t>	display </a:t>
            </a:r>
            <a:r>
              <a:rPr lang="en-US" b="0" dirty="0"/>
              <a:t>"Queue is EMPTY!!! </a:t>
            </a:r>
            <a:r>
              <a:rPr lang="en-US" b="0" dirty="0" smtClean="0"/>
              <a:t>and </a:t>
            </a:r>
            <a:r>
              <a:rPr lang="en-US" b="0" dirty="0"/>
              <a:t>terminate the </a:t>
            </a:r>
            <a:r>
              <a:rPr lang="en-US" b="0" dirty="0" smtClean="0"/>
              <a:t>function</a:t>
            </a:r>
            <a:endParaRPr lang="en-US" b="0" dirty="0"/>
          </a:p>
          <a:p>
            <a:r>
              <a:rPr lang="en-US" b="0" dirty="0"/>
              <a:t>  </a:t>
            </a:r>
            <a:r>
              <a:rPr lang="en-US" b="0" dirty="0" smtClean="0"/>
              <a:t>else</a:t>
            </a:r>
          </a:p>
          <a:p>
            <a:r>
              <a:rPr lang="en-US" b="0" dirty="0"/>
              <a:t>	</a:t>
            </a:r>
            <a:r>
              <a:rPr lang="en-US" b="0" dirty="0" smtClean="0"/>
              <a:t>If </a:t>
            </a:r>
            <a:r>
              <a:rPr lang="en-US" b="0" dirty="0">
                <a:solidFill>
                  <a:schemeClr val="accent5"/>
                </a:solidFill>
              </a:rPr>
              <a:t>front and rear are equal </a:t>
            </a:r>
            <a:r>
              <a:rPr lang="en-US" b="0" dirty="0"/>
              <a:t>(front == </a:t>
            </a:r>
            <a:r>
              <a:rPr lang="en-US" b="0" dirty="0" smtClean="0"/>
              <a:t>rear)</a:t>
            </a:r>
          </a:p>
          <a:p>
            <a:r>
              <a:rPr lang="en-US" b="0" dirty="0"/>
              <a:t>	</a:t>
            </a:r>
            <a:r>
              <a:rPr lang="en-US" b="0" dirty="0" smtClean="0"/>
              <a:t>	</a:t>
            </a:r>
            <a:r>
              <a:rPr lang="en-US" b="0" dirty="0" smtClean="0">
                <a:solidFill>
                  <a:srgbClr val="8439BD"/>
                </a:solidFill>
              </a:rPr>
              <a:t>front </a:t>
            </a:r>
            <a:r>
              <a:rPr lang="en-US" b="0" dirty="0">
                <a:solidFill>
                  <a:srgbClr val="8439BD"/>
                </a:solidFill>
              </a:rPr>
              <a:t>= rear = -</a:t>
            </a:r>
            <a:r>
              <a:rPr lang="en-US" b="0" dirty="0" smtClean="0">
                <a:solidFill>
                  <a:srgbClr val="8439BD"/>
                </a:solidFill>
              </a:rPr>
              <a:t>1</a:t>
            </a:r>
          </a:p>
          <a:p>
            <a:r>
              <a:rPr lang="en-US" b="0" dirty="0"/>
              <a:t>	</a:t>
            </a:r>
            <a:r>
              <a:rPr lang="en-US" b="0" dirty="0" smtClean="0"/>
              <a:t>else</a:t>
            </a:r>
          </a:p>
          <a:p>
            <a:r>
              <a:rPr lang="en-US" b="0" dirty="0"/>
              <a:t>	</a:t>
            </a:r>
            <a:r>
              <a:rPr lang="en-US" b="0" dirty="0" smtClean="0"/>
              <a:t>	</a:t>
            </a:r>
            <a:r>
              <a:rPr lang="en-US" b="0" dirty="0" smtClean="0">
                <a:solidFill>
                  <a:srgbClr val="0000FF"/>
                </a:solidFill>
              </a:rPr>
              <a:t>front ++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107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queue full?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b="0" dirty="0"/>
              <a:t>	เมื่อมีการ </a:t>
            </a:r>
            <a:r>
              <a:rPr lang="en-US" b="0" dirty="0" err="1">
                <a:solidFill>
                  <a:srgbClr val="0000FF"/>
                </a:solidFill>
              </a:rPr>
              <a:t>Dequeue</a:t>
            </a:r>
            <a:r>
              <a:rPr lang="en-US" b="0" dirty="0">
                <a:solidFill>
                  <a:srgbClr val="0000FF"/>
                </a:solidFill>
              </a:rPr>
              <a:t> </a:t>
            </a:r>
            <a:r>
              <a:rPr lang="th-TH" b="0" dirty="0"/>
              <a:t>และ </a:t>
            </a:r>
            <a:r>
              <a:rPr lang="en-US" b="0" dirty="0" err="1">
                <a:solidFill>
                  <a:srgbClr val="0000FF"/>
                </a:solidFill>
              </a:rPr>
              <a:t>Enqueue</a:t>
            </a:r>
            <a:r>
              <a:rPr lang="en-US" b="0" dirty="0"/>
              <a:t> </a:t>
            </a:r>
            <a:r>
              <a:rPr lang="th-TH" b="0" dirty="0"/>
              <a:t>อาจจะทำให้พื้นที่ด้านหลังของอาร์เรย์เต็ม แต่ช่องว่างด้านหน้าของอาร์เรย์ยังว่าง</a:t>
            </a:r>
            <a:r>
              <a:rPr lang="th-TH" b="0" dirty="0" smtClean="0"/>
              <a:t>อยู่</a:t>
            </a:r>
          </a:p>
          <a:p>
            <a:endParaRPr lang="th-TH" b="0" dirty="0"/>
          </a:p>
          <a:p>
            <a:endParaRPr lang="th-TH" b="0" dirty="0" smtClean="0"/>
          </a:p>
          <a:p>
            <a:endParaRPr lang="th-TH" b="0" dirty="0"/>
          </a:p>
          <a:p>
            <a:r>
              <a:rPr lang="th-TH" b="0" dirty="0" smtClean="0"/>
              <a:t>	</a:t>
            </a:r>
          </a:p>
          <a:p>
            <a:r>
              <a:rPr lang="th-TH" b="0" dirty="0"/>
              <a:t>	</a:t>
            </a:r>
            <a:r>
              <a:rPr lang="th-TH" b="0" dirty="0" smtClean="0"/>
              <a:t>ถ้า</a:t>
            </a:r>
            <a:r>
              <a:rPr lang="th-TH" b="0" dirty="0"/>
              <a:t>ท้ายคิวไปอยู่ที่ตำแหน่งท้ายสุดของคิวแล้ว ถึงแม้จะมีช่องว่างเหลือที่หัวคิวก็ไม่สามารถนำข้อมูลใหม่ไปเก็บได้ จนกว่าจะนำข้อมูลในคิวออกให้หมดก่อนจึงเริ่มนำข้อมูลใหม่ไปเก็บ</a:t>
            </a:r>
            <a:r>
              <a:rPr lang="th-TH" b="0" dirty="0" smtClean="0"/>
              <a:t>ได้</a:t>
            </a:r>
            <a:endParaRPr lang="th-TH" b="0" dirty="0"/>
          </a:p>
          <a:p>
            <a:endParaRPr lang="th-TH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55895"/>
              </p:ext>
            </p:extLst>
          </p:nvPr>
        </p:nvGraphicFramePr>
        <p:xfrm>
          <a:off x="1524000" y="3562216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856988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60296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2720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3497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77711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14331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77857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8859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9835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692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60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85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47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19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91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72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81</a:t>
                      </a:r>
                      <a:endParaRPr lang="th-TH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65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th-TH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[5]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[6]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[7]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[8]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[9]</a:t>
                      </a:r>
                      <a:endParaRPr lang="th-TH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29246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75856" y="2564904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Front</a:t>
            </a:r>
            <a:endParaRPr lang="th-TH" sz="3600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2564904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Rear</a:t>
            </a:r>
            <a:endParaRPr lang="th-TH" sz="3600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07904" y="3068960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308304" y="3068960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93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การสร้างคิวโดยใช้ </a:t>
            </a:r>
            <a:r>
              <a:rPr lang="en-US" dirty="0" smtClean="0"/>
              <a:t>Linked list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th-TH" b="0" dirty="0" smtClean="0"/>
              <a:t>	ปัญหา</a:t>
            </a:r>
            <a:r>
              <a:rPr lang="th-TH" b="0" dirty="0"/>
              <a:t>สำคัญที่เกิดขึ้นกับคิวโดยใช้</a:t>
            </a:r>
            <a:r>
              <a:rPr lang="th-TH" b="0" dirty="0" smtClean="0"/>
              <a:t>อาร์เรย์ คือ จะ</a:t>
            </a:r>
            <a:r>
              <a:rPr lang="th-TH" b="0" dirty="0"/>
              <a:t>ทำงานได้เฉพาะข้อมูล</a:t>
            </a:r>
            <a:r>
              <a:rPr lang="th-TH" b="0" dirty="0" smtClean="0"/>
              <a:t>ที่รู้ขนาดของข้อมูลเท่านั้น </a:t>
            </a:r>
            <a:r>
              <a:rPr lang="th-TH" b="0" dirty="0" smtClean="0">
                <a:solidFill>
                  <a:srgbClr val="0000FF"/>
                </a:solidFill>
              </a:rPr>
              <a:t>การใช้อาร์เรย์จึงไม่</a:t>
            </a:r>
            <a:r>
              <a:rPr lang="th-TH" b="0" dirty="0">
                <a:solidFill>
                  <a:srgbClr val="0000FF"/>
                </a:solidFill>
              </a:rPr>
              <a:t>เหมาะเมื่อ</a:t>
            </a:r>
            <a:r>
              <a:rPr lang="th-TH" b="0" dirty="0" smtClean="0">
                <a:solidFill>
                  <a:srgbClr val="0000FF"/>
                </a:solidFill>
              </a:rPr>
              <a:t>เรานำมาใช้กับข้อมูลที่ไม่ท</a:t>
            </a:r>
            <a:r>
              <a:rPr lang="th-TH" b="0" dirty="0">
                <a:solidFill>
                  <a:srgbClr val="0000FF"/>
                </a:solidFill>
              </a:rPr>
              <a:t>ราบ</a:t>
            </a:r>
            <a:r>
              <a:rPr lang="th-TH" b="0" dirty="0" smtClean="0">
                <a:solidFill>
                  <a:srgbClr val="0000FF"/>
                </a:solidFill>
              </a:rPr>
              <a:t>ขนาด </a:t>
            </a:r>
            <a:r>
              <a:rPr lang="th-TH" b="0" dirty="0" smtClean="0"/>
              <a:t>การสร้างคิว</a:t>
            </a:r>
            <a:r>
              <a:rPr lang="th-TH" b="0" dirty="0"/>
              <a:t>โดยใช้</a:t>
            </a:r>
            <a:r>
              <a:rPr lang="th-TH" b="0" dirty="0" smtClean="0"/>
              <a:t>รายการโยง</a:t>
            </a:r>
            <a:r>
              <a:rPr lang="th-TH" b="0" dirty="0"/>
              <a:t>สามารถทำงานกับขนาดข้อมูลที่หลากหลายได้ (ไม่จำเป็นต้องกำหนดขนาดเมื่อเริ่มต้นใช้งาน)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46442" y="4653136"/>
            <a:ext cx="1340733" cy="781818"/>
            <a:chOff x="2840767" y="5438650"/>
            <a:chExt cx="1340733" cy="781818"/>
          </a:xfrm>
        </p:grpSpPr>
        <p:sp>
          <p:nvSpPr>
            <p:cNvPr id="5" name="Rectangle 4"/>
            <p:cNvSpPr/>
            <p:nvPr/>
          </p:nvSpPr>
          <p:spPr>
            <a:xfrm>
              <a:off x="2840767" y="5438651"/>
              <a:ext cx="867136" cy="4386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3</a:t>
              </a:r>
              <a:endParaRPr lang="th-TH" sz="1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07904" y="5438650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909466" y="5881914"/>
              <a:ext cx="6864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count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631349" y="5878037"/>
              <a:ext cx="55015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0000FF"/>
                  </a:solidFill>
                </a:rPr>
                <a:t>rear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" name="กลุ่ม 27"/>
          <p:cNvGrpSpPr/>
          <p:nvPr/>
        </p:nvGrpSpPr>
        <p:grpSpPr>
          <a:xfrm>
            <a:off x="4074434" y="5744294"/>
            <a:ext cx="1203330" cy="775244"/>
            <a:chOff x="5799611" y="2094955"/>
            <a:chExt cx="579385" cy="719102"/>
          </a:xfrm>
        </p:grpSpPr>
        <p:grpSp>
          <p:nvGrpSpPr>
            <p:cNvPr id="10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13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39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4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11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กลุ่ม 27"/>
          <p:cNvGrpSpPr/>
          <p:nvPr/>
        </p:nvGrpSpPr>
        <p:grpSpPr>
          <a:xfrm>
            <a:off x="2267744" y="5746904"/>
            <a:ext cx="1203330" cy="775244"/>
            <a:chOff x="5799611" y="2094955"/>
            <a:chExt cx="579385" cy="719102"/>
          </a:xfrm>
        </p:grpSpPr>
        <p:grpSp>
          <p:nvGrpSpPr>
            <p:cNvPr id="17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20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52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1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18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rot="16200000">
            <a:off x="3646786" y="5535280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881792" y="5749332"/>
            <a:ext cx="1203330" cy="776012"/>
            <a:chOff x="6176982" y="4447382"/>
            <a:chExt cx="1203330" cy="776012"/>
          </a:xfrm>
        </p:grpSpPr>
        <p:grpSp>
          <p:nvGrpSpPr>
            <p:cNvPr id="25" name="กลุ่ม 27"/>
            <p:cNvGrpSpPr/>
            <p:nvPr/>
          </p:nvGrpSpPr>
          <p:grpSpPr>
            <a:xfrm>
              <a:off x="6176982" y="4448150"/>
              <a:ext cx="1203330" cy="775244"/>
              <a:chOff x="5799611" y="2094955"/>
              <a:chExt cx="579385" cy="719102"/>
            </a:xfrm>
          </p:grpSpPr>
          <p:grpSp>
            <p:nvGrpSpPr>
              <p:cNvPr id="29" name="กลุ่ม 3"/>
              <p:cNvGrpSpPr>
                <a:grpSpLocks/>
              </p:cNvGrpSpPr>
              <p:nvPr/>
            </p:nvGrpSpPr>
            <p:grpSpPr bwMode="auto">
              <a:xfrm>
                <a:off x="5799611" y="2094955"/>
                <a:ext cx="565774" cy="404358"/>
                <a:chOff x="1828800" y="1716504"/>
                <a:chExt cx="565444" cy="404282"/>
              </a:xfrm>
            </p:grpSpPr>
            <p:sp>
              <p:nvSpPr>
                <p:cNvPr id="32" name="สี่เหลี่ยมผืนผ้า 4"/>
                <p:cNvSpPr/>
                <p:nvPr/>
              </p:nvSpPr>
              <p:spPr bwMode="auto">
                <a:xfrm>
                  <a:off x="1828800" y="1716506"/>
                  <a:ext cx="367806" cy="40428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600" dirty="0" smtClean="0">
                      <a:solidFill>
                        <a:schemeClr val="tx1"/>
                      </a:solidFill>
                      <a:latin typeface="Arial" charset="0"/>
                    </a:rPr>
                    <a:t>74</a:t>
                  </a:r>
                  <a:endParaRPr lang="en-US" sz="1600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33" name="สี่เหลี่ยมผืนผ้า 5"/>
                <p:cNvSpPr/>
                <p:nvPr/>
              </p:nvSpPr>
              <p:spPr bwMode="auto">
                <a:xfrm>
                  <a:off x="2176029" y="1716504"/>
                  <a:ext cx="218215" cy="40427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600" dirty="0">
                    <a:solidFill>
                      <a:srgbClr val="C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30" name="TextBox 7"/>
              <p:cNvSpPr txBox="1">
                <a:spLocks noChangeArrowheads="1"/>
              </p:cNvSpPr>
              <p:nvPr/>
            </p:nvSpPr>
            <p:spPr bwMode="auto">
              <a:xfrm>
                <a:off x="5835004" y="2495680"/>
                <a:ext cx="281098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d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ata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TextBox 8"/>
              <p:cNvSpPr txBox="1">
                <a:spLocks noChangeArrowheads="1"/>
              </p:cNvSpPr>
              <p:nvPr/>
            </p:nvSpPr>
            <p:spPr bwMode="auto">
              <a:xfrm>
                <a:off x="6142664" y="2500021"/>
                <a:ext cx="236332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l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ink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898565" y="4447382"/>
              <a:ext cx="453474" cy="436693"/>
              <a:chOff x="4791066" y="5311478"/>
              <a:chExt cx="453474" cy="436693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4791066" y="5311478"/>
                <a:ext cx="453474" cy="436693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4804751" y="5316125"/>
                <a:ext cx="439789" cy="428134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7" name="Straight Arrow Connector 36"/>
          <p:cNvCxnSpPr/>
          <p:nvPr/>
        </p:nvCxnSpPr>
        <p:spPr>
          <a:xfrm rot="16200000">
            <a:off x="5451834" y="5535281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698620" y="4653136"/>
            <a:ext cx="447822" cy="4386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3611322" y="5085184"/>
            <a:ext cx="5966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00FF"/>
                </a:solidFill>
              </a:rPr>
              <a:t>front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778290" y="4869160"/>
            <a:ext cx="1080120" cy="875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277764" y="4869160"/>
            <a:ext cx="1172934" cy="875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63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dirty="0" smtClean="0"/>
              <a:t>แถวคอย (</a:t>
            </a:r>
            <a:r>
              <a:rPr lang="en-US" sz="5400" dirty="0" smtClean="0"/>
              <a:t>queue) </a:t>
            </a:r>
            <a:endParaRPr lang="th-T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th-TH" dirty="0" smtClean="0"/>
              <a:t>	</a:t>
            </a:r>
            <a:r>
              <a:rPr lang="th-TH" b="0" dirty="0" smtClean="0"/>
              <a:t>แถวคอย (</a:t>
            </a:r>
            <a:r>
              <a:rPr lang="en-US" b="0" dirty="0" smtClean="0"/>
              <a:t>Queue) </a:t>
            </a:r>
            <a:r>
              <a:rPr lang="th-TH" b="0" dirty="0" smtClean="0"/>
              <a:t>เป็นโครงสร้างข้อมูลที่มี</a:t>
            </a:r>
            <a:r>
              <a:rPr lang="th-TH" b="0" dirty="0"/>
              <a:t>การจัดลำดับการเข้าและ</a:t>
            </a:r>
            <a:r>
              <a:rPr lang="th-TH" b="0" dirty="0" smtClean="0"/>
              <a:t>ออกของข้อมูล</a:t>
            </a:r>
            <a:r>
              <a:rPr lang="th-TH" b="0" dirty="0"/>
              <a:t>อย่างเป็นลำดับ ข้อมูลใดเข้ามาก่อนก็จะดำเนินการก่อน  หากข้อมูลใดเข้ามาทีหลังก็จะดำเนินการทีหลัง เรียกลักษณะของการดำเนินการ</a:t>
            </a:r>
            <a:r>
              <a:rPr lang="th-TH" b="0" dirty="0" smtClean="0"/>
              <a:t>แบบนี้ว่า</a:t>
            </a:r>
            <a:r>
              <a:rPr lang="th-TH" b="0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First In First Out (FIFO) </a:t>
            </a:r>
            <a:r>
              <a:rPr lang="th-TH" b="0" dirty="0" smtClean="0"/>
              <a:t>หรือ </a:t>
            </a:r>
            <a:r>
              <a:rPr lang="th-TH" dirty="0" smtClean="0">
                <a:solidFill>
                  <a:srgbClr val="0000FF"/>
                </a:solidFill>
              </a:rPr>
              <a:t>เข้า</a:t>
            </a:r>
            <a:r>
              <a:rPr lang="th-TH" dirty="0">
                <a:solidFill>
                  <a:srgbClr val="0000FF"/>
                </a:solidFill>
              </a:rPr>
              <a:t>ก่อนออก</a:t>
            </a:r>
            <a:r>
              <a:rPr lang="th-TH" dirty="0" smtClean="0">
                <a:solidFill>
                  <a:srgbClr val="0000FF"/>
                </a:solidFill>
              </a:rPr>
              <a:t>ก่อน</a:t>
            </a:r>
            <a:endParaRPr lang="th-TH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0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dirty="0"/>
              <a:t>ส่วนประกอบของคิวแบบ </a:t>
            </a:r>
            <a:r>
              <a:rPr lang="en-US" sz="5400" dirty="0"/>
              <a:t>Linked list</a:t>
            </a:r>
            <a:endParaRPr lang="th-T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03232" cy="4628728"/>
          </a:xfrm>
        </p:spPr>
        <p:txBody>
          <a:bodyPr>
            <a:normAutofit/>
          </a:bodyPr>
          <a:lstStyle/>
          <a:p>
            <a:pPr marL="914400" lvl="1" indent="-457200" algn="thaiDist"/>
            <a:r>
              <a:rPr lang="th-TH" dirty="0"/>
              <a:t>ส่วนหัว (</a:t>
            </a:r>
            <a:r>
              <a:rPr lang="en-US" dirty="0"/>
              <a:t>Head) </a:t>
            </a:r>
            <a:endParaRPr lang="en-US" dirty="0" smtClean="0"/>
          </a:p>
          <a:p>
            <a:pPr marL="914400" lvl="1" indent="-457200" algn="thaiDist"/>
            <a:endParaRPr lang="en-US" dirty="0"/>
          </a:p>
          <a:p>
            <a:pPr lvl="1" indent="0" algn="thaiDist">
              <a:buNone/>
            </a:pPr>
            <a:endParaRPr lang="en-US" dirty="0" smtClean="0"/>
          </a:p>
          <a:p>
            <a:pPr lvl="1" indent="0" algn="thaiDist">
              <a:buNone/>
            </a:pPr>
            <a:endParaRPr lang="th-TH" dirty="0"/>
          </a:p>
          <a:p>
            <a:pPr marL="914400" lvl="1" indent="-457200" algn="thaiDist"/>
            <a:r>
              <a:rPr lang="th-TH" dirty="0" smtClean="0"/>
              <a:t>โหนด</a:t>
            </a:r>
            <a:r>
              <a:rPr lang="th-TH" dirty="0"/>
              <a:t>ข้อมูล (</a:t>
            </a:r>
            <a:r>
              <a:rPr lang="en-US" dirty="0"/>
              <a:t>Data node) </a:t>
            </a:r>
            <a:endParaRPr lang="th-TH" dirty="0"/>
          </a:p>
          <a:p>
            <a:endParaRPr lang="en-US" dirty="0" smtClean="0"/>
          </a:p>
        </p:txBody>
      </p:sp>
      <p:grpSp>
        <p:nvGrpSpPr>
          <p:cNvPr id="9" name="กลุ่ม 27"/>
          <p:cNvGrpSpPr/>
          <p:nvPr/>
        </p:nvGrpSpPr>
        <p:grpSpPr>
          <a:xfrm>
            <a:off x="3467861" y="4522003"/>
            <a:ext cx="2400283" cy="851212"/>
            <a:chOff x="5799609" y="2094954"/>
            <a:chExt cx="1155700" cy="789568"/>
          </a:xfrm>
        </p:grpSpPr>
        <p:grpSp>
          <p:nvGrpSpPr>
            <p:cNvPr id="10" name="กลุ่ม 3"/>
            <p:cNvGrpSpPr>
              <a:grpSpLocks/>
            </p:cNvGrpSpPr>
            <p:nvPr/>
          </p:nvGrpSpPr>
          <p:grpSpPr bwMode="auto">
            <a:xfrm>
              <a:off x="5799609" y="2094954"/>
              <a:ext cx="1155700" cy="449263"/>
              <a:chOff x="1828800" y="1716505"/>
              <a:chExt cx="1155027" cy="449179"/>
            </a:xfrm>
          </p:grpSpPr>
          <p:sp>
            <p:nvSpPr>
              <p:cNvPr id="13" name="สี่เหลี่ยมผืนผ้า 4"/>
              <p:cNvSpPr/>
              <p:nvPr/>
            </p:nvSpPr>
            <p:spPr bwMode="auto">
              <a:xfrm>
                <a:off x="1828800" y="1716505"/>
                <a:ext cx="737757" cy="449179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  <p:sp>
            <p:nvSpPr>
              <p:cNvPr id="14" name="สี่เหลี่ยมผืนผ้า 5"/>
              <p:cNvSpPr/>
              <p:nvPr/>
            </p:nvSpPr>
            <p:spPr bwMode="auto">
              <a:xfrm>
                <a:off x="2566557" y="1716505"/>
                <a:ext cx="417270" cy="44917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11" name="TextBox 7"/>
            <p:cNvSpPr txBox="1">
              <a:spLocks noChangeArrowheads="1"/>
            </p:cNvSpPr>
            <p:nvPr/>
          </p:nvSpPr>
          <p:spPr bwMode="auto">
            <a:xfrm>
              <a:off x="5952009" y="2487629"/>
              <a:ext cx="328951" cy="37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C00000"/>
                  </a:solidFill>
                </a:rPr>
                <a:t>data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6608601" y="2513388"/>
              <a:ext cx="274923" cy="37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C00000"/>
                  </a:solidFill>
                </a:rPr>
                <a:t>link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31840" y="2664208"/>
            <a:ext cx="3096344" cy="836800"/>
            <a:chOff x="2483768" y="2664208"/>
            <a:chExt cx="3096344" cy="836800"/>
          </a:xfrm>
        </p:grpSpPr>
        <p:grpSp>
          <p:nvGrpSpPr>
            <p:cNvPr id="4" name="Group 3"/>
            <p:cNvGrpSpPr/>
            <p:nvPr/>
          </p:nvGrpSpPr>
          <p:grpSpPr>
            <a:xfrm>
              <a:off x="3347864" y="2664973"/>
              <a:ext cx="2232248" cy="836035"/>
              <a:chOff x="2339752" y="5229200"/>
              <a:chExt cx="2232248" cy="83603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339752" y="5229200"/>
                <a:ext cx="1368152" cy="468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707904" y="5229200"/>
                <a:ext cx="864096" cy="468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>
                <a:off x="2680439" y="5665125"/>
                <a:ext cx="81144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count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>
                <a:off x="3779912" y="5661248"/>
                <a:ext cx="6399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rear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2483768" y="2664208"/>
              <a:ext cx="864096" cy="468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2555776" y="3096256"/>
              <a:ext cx="6960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C00000"/>
                  </a:solidFill>
                </a:rPr>
                <a:t>front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53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การนำข้อมูลเข้า </a:t>
            </a:r>
            <a:r>
              <a:rPr lang="th-TH" dirty="0" smtClean="0"/>
              <a:t>(</a:t>
            </a:r>
            <a:r>
              <a:rPr lang="en-US" dirty="0" smtClean="0"/>
              <a:t>linked list)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Algorithm</a:t>
            </a:r>
            <a:r>
              <a:rPr lang="th-TH" sz="2800" dirty="0"/>
              <a:t> </a:t>
            </a:r>
            <a:r>
              <a:rPr lang="en-US" sz="2800" dirty="0" err="1" smtClean="0"/>
              <a:t>EnQueue</a:t>
            </a:r>
            <a:r>
              <a:rPr lang="en-US" sz="2800" dirty="0" smtClean="0"/>
              <a:t>(value)</a:t>
            </a:r>
            <a:endParaRPr lang="en-US" sz="2800" b="0" dirty="0"/>
          </a:p>
          <a:p>
            <a:r>
              <a:rPr lang="en-US" sz="2800" b="0" dirty="0" smtClean="0">
                <a:solidFill>
                  <a:srgbClr val="0000FF"/>
                </a:solidFill>
              </a:rPr>
              <a:t>Create </a:t>
            </a:r>
            <a:r>
              <a:rPr lang="en-US" sz="2800" b="0" dirty="0">
                <a:solidFill>
                  <a:srgbClr val="0000FF"/>
                </a:solidFill>
              </a:rPr>
              <a:t>a </a:t>
            </a:r>
            <a:r>
              <a:rPr lang="en-US" sz="2800" b="0" dirty="0" err="1">
                <a:solidFill>
                  <a:srgbClr val="0000FF"/>
                </a:solidFill>
              </a:rPr>
              <a:t>newNode</a:t>
            </a:r>
            <a:r>
              <a:rPr lang="en-US" sz="2800" b="0" dirty="0">
                <a:solidFill>
                  <a:srgbClr val="0000FF"/>
                </a:solidFill>
              </a:rPr>
              <a:t> with given value and set </a:t>
            </a:r>
            <a:r>
              <a:rPr lang="en-US" sz="2800" b="0" dirty="0" err="1" smtClean="0">
                <a:solidFill>
                  <a:srgbClr val="0000FF"/>
                </a:solidFill>
              </a:rPr>
              <a:t>newNode</a:t>
            </a:r>
            <a:r>
              <a:rPr lang="en-US" sz="2800" b="0" dirty="0" smtClean="0">
                <a:solidFill>
                  <a:srgbClr val="0000FF"/>
                </a:solidFill>
              </a:rPr>
              <a:t> -&gt; link to NULL.</a:t>
            </a:r>
          </a:p>
          <a:p>
            <a:r>
              <a:rPr lang="en-US" sz="2800" b="0" dirty="0" smtClean="0"/>
              <a:t>If  queue </a:t>
            </a:r>
            <a:r>
              <a:rPr lang="en-US" sz="2800" b="0" dirty="0"/>
              <a:t>is Empty (rear == NULL)</a:t>
            </a:r>
          </a:p>
          <a:p>
            <a:r>
              <a:rPr lang="en-US" sz="2800" b="0" dirty="0" smtClean="0"/>
              <a:t>     front </a:t>
            </a:r>
            <a:r>
              <a:rPr lang="en-US" sz="2800" b="0" dirty="0"/>
              <a:t>= </a:t>
            </a:r>
            <a:r>
              <a:rPr lang="en-US" sz="2800" b="0" dirty="0" err="1"/>
              <a:t>newNode</a:t>
            </a:r>
            <a:r>
              <a:rPr lang="en-US" sz="2800" b="0" dirty="0"/>
              <a:t> and rear = </a:t>
            </a:r>
            <a:r>
              <a:rPr lang="en-US" sz="2800" b="0" dirty="0" err="1" smtClean="0"/>
              <a:t>newNode</a:t>
            </a:r>
            <a:endParaRPr lang="en-US" sz="2800" b="0" dirty="0" smtClean="0"/>
          </a:p>
          <a:p>
            <a:r>
              <a:rPr lang="en-US" sz="2800" b="0" dirty="0" smtClean="0"/>
              <a:t>else</a:t>
            </a:r>
            <a:endParaRPr lang="en-US" sz="2800" b="0" dirty="0"/>
          </a:p>
          <a:p>
            <a:r>
              <a:rPr lang="en-US" sz="2800" b="0" dirty="0"/>
              <a:t> </a:t>
            </a:r>
            <a:r>
              <a:rPr lang="en-US" sz="2800" b="0" dirty="0" smtClean="0"/>
              <a:t>    rear -&gt;link </a:t>
            </a:r>
            <a:r>
              <a:rPr lang="en-US" sz="2800" b="0" dirty="0"/>
              <a:t>= </a:t>
            </a:r>
            <a:r>
              <a:rPr lang="en-US" sz="2800" b="0" dirty="0" err="1"/>
              <a:t>newNode</a:t>
            </a:r>
            <a:r>
              <a:rPr lang="en-US" sz="2800" b="0" dirty="0"/>
              <a:t> and rear = </a:t>
            </a:r>
            <a:r>
              <a:rPr lang="en-US" sz="2800" b="0" dirty="0" err="1" smtClean="0"/>
              <a:t>newNode</a:t>
            </a:r>
            <a:endParaRPr lang="en-US" sz="2800" b="0" dirty="0"/>
          </a:p>
          <a:p>
            <a:endParaRPr lang="th-TH" sz="2800" dirty="0"/>
          </a:p>
        </p:txBody>
      </p:sp>
      <p:grpSp>
        <p:nvGrpSpPr>
          <p:cNvPr id="18" name="กลุ่ม 27"/>
          <p:cNvGrpSpPr/>
          <p:nvPr/>
        </p:nvGrpSpPr>
        <p:grpSpPr>
          <a:xfrm>
            <a:off x="5528910" y="5462068"/>
            <a:ext cx="1203330" cy="775244"/>
            <a:chOff x="5799611" y="2094955"/>
            <a:chExt cx="579385" cy="719102"/>
          </a:xfrm>
        </p:grpSpPr>
        <p:grpSp>
          <p:nvGrpSpPr>
            <p:cNvPr id="19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22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39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3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20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250493" y="5461300"/>
            <a:ext cx="453474" cy="436693"/>
            <a:chOff x="4791066" y="5311478"/>
            <a:chExt cx="453474" cy="436693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791066" y="5311478"/>
              <a:ext cx="453474" cy="436693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804751" y="5316125"/>
              <a:ext cx="439789" cy="42813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3825799" y="5461300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</a:rPr>
              <a:t>newNode</a:t>
            </a:r>
            <a:endParaRPr lang="th-TH" sz="2000" dirty="0">
              <a:solidFill>
                <a:srgbClr val="0000FF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16200000">
            <a:off x="5292104" y="5451054"/>
            <a:ext cx="0" cy="432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967448" y="4219709"/>
            <a:ext cx="1899160" cy="784758"/>
            <a:chOff x="5967448" y="4156378"/>
            <a:chExt cx="1899160" cy="784758"/>
          </a:xfrm>
        </p:grpSpPr>
        <p:sp>
          <p:nvSpPr>
            <p:cNvPr id="28" name="Rectangle 27"/>
            <p:cNvSpPr/>
            <p:nvPr/>
          </p:nvSpPr>
          <p:spPr>
            <a:xfrm>
              <a:off x="6078053" y="4157757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525875" y="4156378"/>
              <a:ext cx="1340733" cy="784758"/>
              <a:chOff x="2840767" y="5435710"/>
              <a:chExt cx="1340733" cy="784758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707904" y="5435710"/>
                <a:ext cx="447822" cy="438621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40767" y="5438651"/>
                <a:ext cx="867136" cy="43862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/>
                  <a:t>0</a:t>
                </a:r>
                <a:endParaRPr lang="th-TH" sz="1800" dirty="0"/>
              </a:p>
            </p:txBody>
          </p:sp>
          <p:sp>
            <p:nvSpPr>
              <p:cNvPr id="16" name="TextBox 15"/>
              <p:cNvSpPr txBox="1">
                <a:spLocks noChangeArrowheads="1"/>
              </p:cNvSpPr>
              <p:nvPr/>
            </p:nvSpPr>
            <p:spPr bwMode="auto">
              <a:xfrm>
                <a:off x="2909466" y="5881914"/>
                <a:ext cx="68640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smtClean="0">
                    <a:solidFill>
                      <a:srgbClr val="C00000"/>
                    </a:solidFill>
                  </a:rPr>
                  <a:t>count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TextBox 16"/>
              <p:cNvSpPr txBox="1">
                <a:spLocks noChangeArrowheads="1"/>
              </p:cNvSpPr>
              <p:nvPr/>
            </p:nvSpPr>
            <p:spPr bwMode="auto">
              <a:xfrm>
                <a:off x="3631349" y="5878037"/>
                <a:ext cx="55015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smtClean="0">
                    <a:solidFill>
                      <a:srgbClr val="C00000"/>
                    </a:solidFill>
                  </a:rPr>
                  <a:t>rear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5967448" y="4581128"/>
              <a:ext cx="5966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front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393011" y="4221088"/>
            <a:ext cx="447823" cy="449575"/>
            <a:chOff x="2918856" y="6579857"/>
            <a:chExt cx="447823" cy="449575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2918856" y="6579857"/>
              <a:ext cx="447823" cy="4359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>
              <a:off x="2912909" y="6587557"/>
              <a:ext cx="447823" cy="4359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068393" y="4221088"/>
            <a:ext cx="447823" cy="449575"/>
            <a:chOff x="2918856" y="6579857"/>
            <a:chExt cx="447823" cy="449575"/>
          </a:xfrm>
        </p:grpSpPr>
        <p:cxnSp>
          <p:nvCxnSpPr>
            <p:cNvPr id="37" name="Straight Connector 36"/>
            <p:cNvCxnSpPr/>
            <p:nvPr/>
          </p:nvCxnSpPr>
          <p:spPr>
            <a:xfrm flipH="1">
              <a:off x="2918856" y="6579857"/>
              <a:ext cx="447823" cy="4359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>
              <a:off x="2912909" y="6587557"/>
              <a:ext cx="447823" cy="4359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217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การนำข้อมูลเข้า </a:t>
            </a:r>
            <a:r>
              <a:rPr lang="th-TH" dirty="0" smtClean="0"/>
              <a:t>(</a:t>
            </a:r>
            <a:r>
              <a:rPr lang="en-US" dirty="0" smtClean="0"/>
              <a:t>linked list)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Algorithm</a:t>
            </a:r>
            <a:r>
              <a:rPr lang="th-TH" sz="2800" dirty="0"/>
              <a:t> </a:t>
            </a:r>
            <a:r>
              <a:rPr lang="en-US" sz="2800" dirty="0" err="1" smtClean="0"/>
              <a:t>EnQueue</a:t>
            </a:r>
            <a:r>
              <a:rPr lang="en-US" sz="2800" dirty="0" smtClean="0"/>
              <a:t>(value)</a:t>
            </a:r>
            <a:endParaRPr lang="en-US" sz="2800" b="0" dirty="0"/>
          </a:p>
          <a:p>
            <a:r>
              <a:rPr lang="en-US" sz="2800" b="0" dirty="0" smtClean="0"/>
              <a:t>Create </a:t>
            </a:r>
            <a:r>
              <a:rPr lang="en-US" sz="2800" b="0" dirty="0"/>
              <a:t>a </a:t>
            </a:r>
            <a:r>
              <a:rPr lang="en-US" sz="2800" b="0" dirty="0" err="1"/>
              <a:t>newNode</a:t>
            </a:r>
            <a:r>
              <a:rPr lang="en-US" sz="2800" b="0" dirty="0"/>
              <a:t> with given value and set </a:t>
            </a:r>
            <a:r>
              <a:rPr lang="en-US" sz="2800" b="0" dirty="0" err="1" smtClean="0"/>
              <a:t>newNode</a:t>
            </a:r>
            <a:r>
              <a:rPr lang="en-US" sz="2800" b="0" dirty="0" smtClean="0"/>
              <a:t> -&gt; link to NULL.</a:t>
            </a:r>
          </a:p>
          <a:p>
            <a:r>
              <a:rPr lang="en-US" sz="2800" b="0" dirty="0" smtClean="0">
                <a:solidFill>
                  <a:srgbClr val="0000FF"/>
                </a:solidFill>
              </a:rPr>
              <a:t>If  queue </a:t>
            </a:r>
            <a:r>
              <a:rPr lang="en-US" sz="2800" b="0" dirty="0">
                <a:solidFill>
                  <a:srgbClr val="0000FF"/>
                </a:solidFill>
              </a:rPr>
              <a:t>is Empty (rear == NULL)</a:t>
            </a:r>
          </a:p>
          <a:p>
            <a:r>
              <a:rPr lang="en-US" sz="2800" b="0" dirty="0" smtClean="0">
                <a:solidFill>
                  <a:srgbClr val="0000FF"/>
                </a:solidFill>
              </a:rPr>
              <a:t>     front </a:t>
            </a:r>
            <a:r>
              <a:rPr lang="en-US" sz="2800" b="0" dirty="0">
                <a:solidFill>
                  <a:srgbClr val="0000FF"/>
                </a:solidFill>
              </a:rPr>
              <a:t>= </a:t>
            </a:r>
            <a:r>
              <a:rPr lang="en-US" sz="2800" b="0" dirty="0" err="1">
                <a:solidFill>
                  <a:srgbClr val="0000FF"/>
                </a:solidFill>
              </a:rPr>
              <a:t>newNode</a:t>
            </a:r>
            <a:r>
              <a:rPr lang="en-US" sz="2800" b="0" dirty="0">
                <a:solidFill>
                  <a:srgbClr val="0000FF"/>
                </a:solidFill>
              </a:rPr>
              <a:t> and rear = </a:t>
            </a:r>
            <a:r>
              <a:rPr lang="en-US" sz="2800" b="0" dirty="0" err="1" smtClean="0">
                <a:solidFill>
                  <a:srgbClr val="0000FF"/>
                </a:solidFill>
              </a:rPr>
              <a:t>newNode</a:t>
            </a:r>
            <a:endParaRPr lang="en-US" sz="2800" b="0" dirty="0" smtClean="0">
              <a:solidFill>
                <a:srgbClr val="0000FF"/>
              </a:solidFill>
            </a:endParaRPr>
          </a:p>
          <a:p>
            <a:r>
              <a:rPr lang="en-US" sz="2800" b="0" dirty="0" smtClean="0"/>
              <a:t>else</a:t>
            </a:r>
            <a:endParaRPr lang="en-US" sz="2800" b="0" dirty="0"/>
          </a:p>
          <a:p>
            <a:r>
              <a:rPr lang="en-US" sz="2800" b="0" dirty="0"/>
              <a:t> </a:t>
            </a:r>
            <a:r>
              <a:rPr lang="en-US" sz="2800" b="0" dirty="0" smtClean="0"/>
              <a:t>    rear -&gt;link </a:t>
            </a:r>
            <a:r>
              <a:rPr lang="en-US" sz="2800" b="0" dirty="0"/>
              <a:t>= </a:t>
            </a:r>
            <a:r>
              <a:rPr lang="en-US" sz="2800" b="0" dirty="0" err="1"/>
              <a:t>newNode</a:t>
            </a:r>
            <a:r>
              <a:rPr lang="en-US" sz="2800" b="0" dirty="0"/>
              <a:t> and rear = </a:t>
            </a:r>
            <a:r>
              <a:rPr lang="en-US" sz="2800" b="0" dirty="0" err="1" smtClean="0"/>
              <a:t>newNode</a:t>
            </a:r>
            <a:endParaRPr lang="en-US" sz="2800" b="0" dirty="0"/>
          </a:p>
          <a:p>
            <a:endParaRPr lang="th-TH" sz="2800" dirty="0"/>
          </a:p>
        </p:txBody>
      </p:sp>
      <p:grpSp>
        <p:nvGrpSpPr>
          <p:cNvPr id="18" name="กลุ่ม 27"/>
          <p:cNvGrpSpPr/>
          <p:nvPr/>
        </p:nvGrpSpPr>
        <p:grpSpPr>
          <a:xfrm>
            <a:off x="5528910" y="5462068"/>
            <a:ext cx="1203330" cy="775244"/>
            <a:chOff x="5799611" y="2094955"/>
            <a:chExt cx="579385" cy="719102"/>
          </a:xfrm>
        </p:grpSpPr>
        <p:grpSp>
          <p:nvGrpSpPr>
            <p:cNvPr id="19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22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39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3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20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250493" y="5461300"/>
            <a:ext cx="453474" cy="436693"/>
            <a:chOff x="4791066" y="5311478"/>
            <a:chExt cx="453474" cy="436693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791066" y="5311478"/>
              <a:ext cx="453474" cy="436693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804751" y="5316125"/>
              <a:ext cx="439789" cy="42813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3825799" y="5461300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</a:rPr>
              <a:t>newNode</a:t>
            </a:r>
            <a:endParaRPr lang="th-TH" sz="2000" dirty="0">
              <a:solidFill>
                <a:srgbClr val="0000FF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16200000">
            <a:off x="5292104" y="5451054"/>
            <a:ext cx="0" cy="432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967448" y="4219709"/>
            <a:ext cx="1899160" cy="784758"/>
            <a:chOff x="5967448" y="4156378"/>
            <a:chExt cx="1899160" cy="784758"/>
          </a:xfrm>
        </p:grpSpPr>
        <p:sp>
          <p:nvSpPr>
            <p:cNvPr id="28" name="Rectangle 27"/>
            <p:cNvSpPr/>
            <p:nvPr/>
          </p:nvSpPr>
          <p:spPr>
            <a:xfrm>
              <a:off x="6078053" y="4157757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525875" y="4156378"/>
              <a:ext cx="1340733" cy="784758"/>
              <a:chOff x="2840767" y="5435710"/>
              <a:chExt cx="1340733" cy="784758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707904" y="5435710"/>
                <a:ext cx="447822" cy="438621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40767" y="5438651"/>
                <a:ext cx="867136" cy="43862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>
                    <a:solidFill>
                      <a:srgbClr val="0000FF"/>
                    </a:solidFill>
                  </a:rPr>
                  <a:t>1</a:t>
                </a:r>
                <a:endParaRPr lang="th-TH" sz="18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" name="TextBox 15"/>
              <p:cNvSpPr txBox="1">
                <a:spLocks noChangeArrowheads="1"/>
              </p:cNvSpPr>
              <p:nvPr/>
            </p:nvSpPr>
            <p:spPr bwMode="auto">
              <a:xfrm>
                <a:off x="2909466" y="5881914"/>
                <a:ext cx="68640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smtClean="0">
                    <a:solidFill>
                      <a:srgbClr val="C00000"/>
                    </a:solidFill>
                  </a:rPr>
                  <a:t>count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TextBox 16"/>
              <p:cNvSpPr txBox="1">
                <a:spLocks noChangeArrowheads="1"/>
              </p:cNvSpPr>
              <p:nvPr/>
            </p:nvSpPr>
            <p:spPr bwMode="auto">
              <a:xfrm>
                <a:off x="3631349" y="5878037"/>
                <a:ext cx="55015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smtClean="0">
                    <a:solidFill>
                      <a:srgbClr val="C00000"/>
                    </a:solidFill>
                  </a:rPr>
                  <a:t>rear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5967448" y="4581128"/>
              <a:ext cx="5966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front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flipH="1">
            <a:off x="5702768" y="4437112"/>
            <a:ext cx="597425" cy="1019933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401140" y="4446751"/>
            <a:ext cx="1209836" cy="990599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55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การนำข้อมูลเข้า </a:t>
            </a:r>
            <a:r>
              <a:rPr lang="th-TH" dirty="0" smtClean="0"/>
              <a:t>(</a:t>
            </a:r>
            <a:r>
              <a:rPr lang="en-US" dirty="0" smtClean="0"/>
              <a:t>linked list)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Algorithm</a:t>
            </a:r>
            <a:r>
              <a:rPr lang="th-TH" sz="2800" dirty="0"/>
              <a:t> </a:t>
            </a:r>
            <a:r>
              <a:rPr lang="en-US" sz="2800" dirty="0" err="1" smtClean="0"/>
              <a:t>EnQueue</a:t>
            </a:r>
            <a:r>
              <a:rPr lang="en-US" sz="2800" dirty="0" smtClean="0"/>
              <a:t>(value)</a:t>
            </a:r>
            <a:endParaRPr lang="en-US" sz="2800" b="0" dirty="0"/>
          </a:p>
          <a:p>
            <a:r>
              <a:rPr lang="en-US" sz="2800" b="0" dirty="0" smtClean="0">
                <a:solidFill>
                  <a:srgbClr val="0000FF"/>
                </a:solidFill>
              </a:rPr>
              <a:t>Create </a:t>
            </a:r>
            <a:r>
              <a:rPr lang="en-US" sz="2800" b="0" dirty="0">
                <a:solidFill>
                  <a:srgbClr val="0000FF"/>
                </a:solidFill>
              </a:rPr>
              <a:t>a </a:t>
            </a:r>
            <a:r>
              <a:rPr lang="en-US" sz="2800" b="0" dirty="0" err="1">
                <a:solidFill>
                  <a:srgbClr val="0000FF"/>
                </a:solidFill>
              </a:rPr>
              <a:t>newNode</a:t>
            </a:r>
            <a:r>
              <a:rPr lang="en-US" sz="2800" b="0" dirty="0">
                <a:solidFill>
                  <a:srgbClr val="0000FF"/>
                </a:solidFill>
              </a:rPr>
              <a:t> with given value and set </a:t>
            </a:r>
            <a:r>
              <a:rPr lang="en-US" sz="2800" b="0" dirty="0" err="1" smtClean="0">
                <a:solidFill>
                  <a:srgbClr val="0000FF"/>
                </a:solidFill>
              </a:rPr>
              <a:t>newNode</a:t>
            </a:r>
            <a:r>
              <a:rPr lang="en-US" sz="2800" b="0" dirty="0" smtClean="0">
                <a:solidFill>
                  <a:srgbClr val="0000FF"/>
                </a:solidFill>
              </a:rPr>
              <a:t> -&gt; link to NULL.</a:t>
            </a:r>
          </a:p>
          <a:p>
            <a:r>
              <a:rPr lang="en-US" sz="2800" b="0" dirty="0" smtClean="0">
                <a:solidFill>
                  <a:srgbClr val="0000FF"/>
                </a:solidFill>
              </a:rPr>
              <a:t>If  queue </a:t>
            </a:r>
            <a:r>
              <a:rPr lang="en-US" sz="2800" b="0" dirty="0">
                <a:solidFill>
                  <a:srgbClr val="0000FF"/>
                </a:solidFill>
              </a:rPr>
              <a:t>is Empty (rear == NULL)</a:t>
            </a:r>
          </a:p>
          <a:p>
            <a:r>
              <a:rPr lang="en-US" sz="2800" b="0" dirty="0" smtClean="0"/>
              <a:t>     front </a:t>
            </a:r>
            <a:r>
              <a:rPr lang="en-US" sz="2800" b="0" dirty="0"/>
              <a:t>= </a:t>
            </a:r>
            <a:r>
              <a:rPr lang="en-US" sz="2800" b="0" dirty="0" err="1"/>
              <a:t>newNode</a:t>
            </a:r>
            <a:r>
              <a:rPr lang="en-US" sz="2800" b="0" dirty="0"/>
              <a:t> and rear = </a:t>
            </a:r>
            <a:r>
              <a:rPr lang="en-US" sz="2800" b="0" dirty="0" err="1" smtClean="0"/>
              <a:t>newNode</a:t>
            </a:r>
            <a:endParaRPr lang="en-US" sz="2800" b="0" dirty="0" smtClean="0"/>
          </a:p>
          <a:p>
            <a:r>
              <a:rPr lang="en-US" sz="2800" b="0" dirty="0" smtClean="0"/>
              <a:t>else</a:t>
            </a:r>
            <a:endParaRPr lang="en-US" sz="2800" b="0" dirty="0"/>
          </a:p>
          <a:p>
            <a:r>
              <a:rPr lang="en-US" sz="2800" b="0" dirty="0"/>
              <a:t> </a:t>
            </a:r>
            <a:r>
              <a:rPr lang="en-US" sz="2800" b="0" dirty="0" smtClean="0"/>
              <a:t>    rear -&gt;link </a:t>
            </a:r>
            <a:r>
              <a:rPr lang="en-US" sz="2800" b="0" dirty="0"/>
              <a:t>= </a:t>
            </a:r>
            <a:r>
              <a:rPr lang="en-US" sz="2800" b="0" dirty="0" err="1"/>
              <a:t>newNode</a:t>
            </a:r>
            <a:r>
              <a:rPr lang="en-US" sz="2800" b="0" dirty="0"/>
              <a:t> and rear = </a:t>
            </a:r>
            <a:r>
              <a:rPr lang="en-US" sz="2800" b="0" dirty="0" err="1" smtClean="0"/>
              <a:t>newNode</a:t>
            </a:r>
            <a:endParaRPr lang="en-US" sz="2800" b="0" dirty="0"/>
          </a:p>
          <a:p>
            <a:endParaRPr lang="th-TH" sz="2800" dirty="0"/>
          </a:p>
        </p:txBody>
      </p:sp>
      <p:grpSp>
        <p:nvGrpSpPr>
          <p:cNvPr id="18" name="กลุ่ม 27"/>
          <p:cNvGrpSpPr/>
          <p:nvPr/>
        </p:nvGrpSpPr>
        <p:grpSpPr>
          <a:xfrm>
            <a:off x="5528910" y="5462068"/>
            <a:ext cx="1203330" cy="775244"/>
            <a:chOff x="5799611" y="2094955"/>
            <a:chExt cx="579385" cy="719102"/>
          </a:xfrm>
        </p:grpSpPr>
        <p:grpSp>
          <p:nvGrpSpPr>
            <p:cNvPr id="19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22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39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3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20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250493" y="5461300"/>
            <a:ext cx="453474" cy="436693"/>
            <a:chOff x="4791066" y="5311478"/>
            <a:chExt cx="453474" cy="436693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791066" y="5311478"/>
              <a:ext cx="453474" cy="436693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804751" y="5316125"/>
              <a:ext cx="439789" cy="42813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967448" y="4219709"/>
            <a:ext cx="1899160" cy="784758"/>
            <a:chOff x="5967448" y="4156378"/>
            <a:chExt cx="1899160" cy="784758"/>
          </a:xfrm>
        </p:grpSpPr>
        <p:sp>
          <p:nvSpPr>
            <p:cNvPr id="28" name="Rectangle 27"/>
            <p:cNvSpPr/>
            <p:nvPr/>
          </p:nvSpPr>
          <p:spPr>
            <a:xfrm>
              <a:off x="6078053" y="4157757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525875" y="4156378"/>
              <a:ext cx="1340733" cy="784758"/>
              <a:chOff x="2840767" y="5435710"/>
              <a:chExt cx="1340733" cy="784758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707904" y="5435710"/>
                <a:ext cx="447822" cy="438621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40767" y="5438651"/>
                <a:ext cx="867136" cy="43862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/>
                  <a:t>1</a:t>
                </a:r>
                <a:endParaRPr lang="th-TH" sz="1800" dirty="0"/>
              </a:p>
            </p:txBody>
          </p:sp>
          <p:sp>
            <p:nvSpPr>
              <p:cNvPr id="16" name="TextBox 15"/>
              <p:cNvSpPr txBox="1">
                <a:spLocks noChangeArrowheads="1"/>
              </p:cNvSpPr>
              <p:nvPr/>
            </p:nvSpPr>
            <p:spPr bwMode="auto">
              <a:xfrm>
                <a:off x="2909466" y="5881914"/>
                <a:ext cx="68640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smtClean="0">
                    <a:solidFill>
                      <a:srgbClr val="C00000"/>
                    </a:solidFill>
                  </a:rPr>
                  <a:t>count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TextBox 16"/>
              <p:cNvSpPr txBox="1">
                <a:spLocks noChangeArrowheads="1"/>
              </p:cNvSpPr>
              <p:nvPr/>
            </p:nvSpPr>
            <p:spPr bwMode="auto">
              <a:xfrm>
                <a:off x="3631349" y="5878037"/>
                <a:ext cx="55015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smtClean="0">
                    <a:solidFill>
                      <a:srgbClr val="C00000"/>
                    </a:solidFill>
                  </a:rPr>
                  <a:t>rear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5967448" y="4581128"/>
              <a:ext cx="5966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front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flipH="1">
            <a:off x="5702768" y="4437112"/>
            <a:ext cx="597425" cy="101993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401140" y="4446751"/>
            <a:ext cx="1209836" cy="99059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กลุ่ม 27"/>
          <p:cNvGrpSpPr/>
          <p:nvPr/>
        </p:nvGrpSpPr>
        <p:grpSpPr>
          <a:xfrm>
            <a:off x="7164288" y="5462068"/>
            <a:ext cx="1203330" cy="775244"/>
            <a:chOff x="5799611" y="2094955"/>
            <a:chExt cx="579385" cy="719102"/>
          </a:xfrm>
        </p:grpSpPr>
        <p:grpSp>
          <p:nvGrpSpPr>
            <p:cNvPr id="46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49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52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50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47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8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884368" y="5458872"/>
            <a:ext cx="453474" cy="436693"/>
            <a:chOff x="4791066" y="5311478"/>
            <a:chExt cx="453474" cy="436693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791066" y="5311478"/>
              <a:ext cx="453474" cy="436693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804751" y="5316125"/>
              <a:ext cx="439789" cy="42813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6581924" y="6283671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</a:rPr>
              <a:t>newNode</a:t>
            </a:r>
            <a:endParaRPr lang="th-TH" sz="2000" dirty="0">
              <a:solidFill>
                <a:srgbClr val="0000FF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7097703" y="5898376"/>
            <a:ext cx="183277" cy="43162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90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การนำข้อมูลเข้า </a:t>
            </a:r>
            <a:r>
              <a:rPr lang="th-TH" dirty="0" smtClean="0"/>
              <a:t>(</a:t>
            </a:r>
            <a:r>
              <a:rPr lang="en-US" dirty="0" smtClean="0"/>
              <a:t>linked list)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Algorithm</a:t>
            </a:r>
            <a:r>
              <a:rPr lang="th-TH" sz="2800" dirty="0"/>
              <a:t> </a:t>
            </a:r>
            <a:r>
              <a:rPr lang="en-US" sz="2800" dirty="0" err="1" smtClean="0"/>
              <a:t>EnQueue</a:t>
            </a:r>
            <a:r>
              <a:rPr lang="en-US" sz="2800" dirty="0" smtClean="0"/>
              <a:t>(value)</a:t>
            </a:r>
            <a:endParaRPr lang="en-US" sz="2800" b="0" dirty="0"/>
          </a:p>
          <a:p>
            <a:r>
              <a:rPr lang="en-US" sz="2800" b="0" dirty="0" smtClean="0"/>
              <a:t>Create </a:t>
            </a:r>
            <a:r>
              <a:rPr lang="en-US" sz="2800" b="0" dirty="0"/>
              <a:t>a </a:t>
            </a:r>
            <a:r>
              <a:rPr lang="en-US" sz="2800" b="0" dirty="0" err="1"/>
              <a:t>newNode</a:t>
            </a:r>
            <a:r>
              <a:rPr lang="en-US" sz="2800" b="0" dirty="0"/>
              <a:t> with given value and set </a:t>
            </a:r>
            <a:r>
              <a:rPr lang="en-US" sz="2800" b="0" dirty="0" err="1" smtClean="0"/>
              <a:t>newNode</a:t>
            </a:r>
            <a:r>
              <a:rPr lang="en-US" sz="2800" b="0" dirty="0" smtClean="0"/>
              <a:t> -&gt; link to NULL.</a:t>
            </a:r>
          </a:p>
          <a:p>
            <a:r>
              <a:rPr lang="en-US" sz="2800" b="0" dirty="0" smtClean="0"/>
              <a:t>If  queue </a:t>
            </a:r>
            <a:r>
              <a:rPr lang="en-US" sz="2800" b="0" dirty="0"/>
              <a:t>is Empty (rear == NULL)</a:t>
            </a:r>
          </a:p>
          <a:p>
            <a:r>
              <a:rPr lang="en-US" sz="2800" b="0" dirty="0" smtClean="0"/>
              <a:t>     front </a:t>
            </a:r>
            <a:r>
              <a:rPr lang="en-US" sz="2800" b="0" dirty="0"/>
              <a:t>= </a:t>
            </a:r>
            <a:r>
              <a:rPr lang="en-US" sz="2800" b="0" dirty="0" err="1"/>
              <a:t>newNode</a:t>
            </a:r>
            <a:r>
              <a:rPr lang="en-US" sz="2800" b="0" dirty="0"/>
              <a:t> and rear = </a:t>
            </a:r>
            <a:r>
              <a:rPr lang="en-US" sz="2800" b="0" dirty="0" err="1" smtClean="0"/>
              <a:t>newNode</a:t>
            </a:r>
            <a:endParaRPr lang="en-US" sz="2800" b="0" dirty="0" smtClean="0"/>
          </a:p>
          <a:p>
            <a:r>
              <a:rPr lang="en-US" sz="2800" b="0" dirty="0" smtClean="0">
                <a:solidFill>
                  <a:srgbClr val="0000FF"/>
                </a:solidFill>
              </a:rPr>
              <a:t>else</a:t>
            </a:r>
            <a:endParaRPr lang="en-US" sz="2800" b="0" dirty="0">
              <a:solidFill>
                <a:srgbClr val="0000FF"/>
              </a:solidFill>
            </a:endParaRPr>
          </a:p>
          <a:p>
            <a:r>
              <a:rPr lang="en-US" sz="2800" b="0" dirty="0">
                <a:solidFill>
                  <a:srgbClr val="0000FF"/>
                </a:solidFill>
              </a:rPr>
              <a:t> </a:t>
            </a:r>
            <a:r>
              <a:rPr lang="en-US" sz="2800" b="0" dirty="0" smtClean="0">
                <a:solidFill>
                  <a:srgbClr val="0000FF"/>
                </a:solidFill>
              </a:rPr>
              <a:t>    rear -&gt;link </a:t>
            </a:r>
            <a:r>
              <a:rPr lang="en-US" sz="2800" b="0" dirty="0">
                <a:solidFill>
                  <a:srgbClr val="0000FF"/>
                </a:solidFill>
              </a:rPr>
              <a:t>= </a:t>
            </a:r>
            <a:r>
              <a:rPr lang="en-US" sz="2800" b="0" dirty="0" err="1">
                <a:solidFill>
                  <a:srgbClr val="0000FF"/>
                </a:solidFill>
              </a:rPr>
              <a:t>newNode</a:t>
            </a:r>
            <a:r>
              <a:rPr lang="en-US" sz="2800" b="0" dirty="0">
                <a:solidFill>
                  <a:srgbClr val="0000FF"/>
                </a:solidFill>
              </a:rPr>
              <a:t> and rear = </a:t>
            </a:r>
            <a:r>
              <a:rPr lang="en-US" sz="2800" b="0" dirty="0" err="1" smtClean="0">
                <a:solidFill>
                  <a:srgbClr val="0000FF"/>
                </a:solidFill>
              </a:rPr>
              <a:t>newNode</a:t>
            </a:r>
            <a:endParaRPr lang="en-US" sz="2800" b="0" dirty="0">
              <a:solidFill>
                <a:srgbClr val="0000FF"/>
              </a:solidFill>
            </a:endParaRPr>
          </a:p>
          <a:p>
            <a:endParaRPr lang="th-TH" sz="2800" dirty="0"/>
          </a:p>
        </p:txBody>
      </p:sp>
      <p:grpSp>
        <p:nvGrpSpPr>
          <p:cNvPr id="18" name="กลุ่ม 27"/>
          <p:cNvGrpSpPr/>
          <p:nvPr/>
        </p:nvGrpSpPr>
        <p:grpSpPr>
          <a:xfrm>
            <a:off x="5528910" y="5462068"/>
            <a:ext cx="1203330" cy="775244"/>
            <a:chOff x="5799611" y="2094955"/>
            <a:chExt cx="579385" cy="719102"/>
          </a:xfrm>
        </p:grpSpPr>
        <p:grpSp>
          <p:nvGrpSpPr>
            <p:cNvPr id="19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22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39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3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20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67448" y="4219709"/>
            <a:ext cx="1899160" cy="784758"/>
            <a:chOff x="5967448" y="4156378"/>
            <a:chExt cx="1899160" cy="784758"/>
          </a:xfrm>
        </p:grpSpPr>
        <p:sp>
          <p:nvSpPr>
            <p:cNvPr id="28" name="Rectangle 27"/>
            <p:cNvSpPr/>
            <p:nvPr/>
          </p:nvSpPr>
          <p:spPr>
            <a:xfrm>
              <a:off x="6078053" y="4157757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525875" y="4156378"/>
              <a:ext cx="1340733" cy="784758"/>
              <a:chOff x="2840767" y="5435710"/>
              <a:chExt cx="1340733" cy="784758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707904" y="5435710"/>
                <a:ext cx="447822" cy="438621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40767" y="5438651"/>
                <a:ext cx="867136" cy="43862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>
                    <a:solidFill>
                      <a:srgbClr val="0000FF"/>
                    </a:solidFill>
                  </a:rPr>
                  <a:t>2</a:t>
                </a:r>
                <a:endParaRPr lang="th-TH" sz="18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" name="TextBox 15"/>
              <p:cNvSpPr txBox="1">
                <a:spLocks noChangeArrowheads="1"/>
              </p:cNvSpPr>
              <p:nvPr/>
            </p:nvSpPr>
            <p:spPr bwMode="auto">
              <a:xfrm>
                <a:off x="2909466" y="5881914"/>
                <a:ext cx="68640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smtClean="0">
                    <a:solidFill>
                      <a:srgbClr val="C00000"/>
                    </a:solidFill>
                  </a:rPr>
                  <a:t>count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TextBox 16"/>
              <p:cNvSpPr txBox="1">
                <a:spLocks noChangeArrowheads="1"/>
              </p:cNvSpPr>
              <p:nvPr/>
            </p:nvSpPr>
            <p:spPr bwMode="auto">
              <a:xfrm>
                <a:off x="3631349" y="5878037"/>
                <a:ext cx="55015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smtClean="0">
                    <a:solidFill>
                      <a:srgbClr val="C00000"/>
                    </a:solidFill>
                  </a:rPr>
                  <a:t>rear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5967448" y="4581128"/>
              <a:ext cx="5966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front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flipH="1">
            <a:off x="5702768" y="4437112"/>
            <a:ext cx="597425" cy="101993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กลุ่ม 27"/>
          <p:cNvGrpSpPr/>
          <p:nvPr/>
        </p:nvGrpSpPr>
        <p:grpSpPr>
          <a:xfrm>
            <a:off x="7164288" y="5462068"/>
            <a:ext cx="1203330" cy="775244"/>
            <a:chOff x="5799611" y="2094955"/>
            <a:chExt cx="579385" cy="719102"/>
          </a:xfrm>
        </p:grpSpPr>
        <p:grpSp>
          <p:nvGrpSpPr>
            <p:cNvPr id="46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49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52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50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47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8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884368" y="5458872"/>
            <a:ext cx="453474" cy="436693"/>
            <a:chOff x="4791066" y="5311478"/>
            <a:chExt cx="453474" cy="436693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791066" y="5311478"/>
              <a:ext cx="453474" cy="436693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804751" y="5316125"/>
              <a:ext cx="439789" cy="42813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 rot="16200000">
            <a:off x="6817856" y="5314896"/>
            <a:ext cx="0" cy="72000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581924" y="6283671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</a:rPr>
              <a:t>newNode</a:t>
            </a:r>
            <a:endParaRPr lang="th-TH" sz="2000" dirty="0">
              <a:solidFill>
                <a:srgbClr val="0000FF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7097703" y="5898376"/>
            <a:ext cx="183277" cy="43162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610976" y="4446751"/>
            <a:ext cx="129376" cy="1010294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27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</a:t>
            </a:r>
            <a:r>
              <a:rPr lang="th-TH" dirty="0" smtClean="0"/>
              <a:t>ข้อมูลออก (</a:t>
            </a:r>
            <a:r>
              <a:rPr lang="en-US" dirty="0"/>
              <a:t>linked list)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Algorithm</a:t>
            </a:r>
            <a:r>
              <a:rPr lang="th-TH" sz="2800" dirty="0"/>
              <a:t> </a:t>
            </a:r>
            <a:r>
              <a:rPr lang="en-US" sz="2800" dirty="0" err="1" smtClean="0"/>
              <a:t>DeQueue</a:t>
            </a:r>
            <a:r>
              <a:rPr lang="en-US" sz="2800" dirty="0" smtClean="0"/>
              <a:t>( )</a:t>
            </a:r>
            <a:endParaRPr lang="en-US" sz="2800" dirty="0"/>
          </a:p>
          <a:p>
            <a:r>
              <a:rPr lang="en-US" sz="2800" b="0" dirty="0" smtClean="0">
                <a:solidFill>
                  <a:srgbClr val="0000FF"/>
                </a:solidFill>
              </a:rPr>
              <a:t>If queue </a:t>
            </a:r>
            <a:r>
              <a:rPr lang="en-US" sz="2800" b="0" dirty="0">
                <a:solidFill>
                  <a:srgbClr val="0000FF"/>
                </a:solidFill>
              </a:rPr>
              <a:t>is Empty (front == NULL).</a:t>
            </a:r>
          </a:p>
          <a:p>
            <a:r>
              <a:rPr lang="en-US" sz="2800" b="0" dirty="0">
                <a:solidFill>
                  <a:srgbClr val="0000FF"/>
                </a:solidFill>
              </a:rPr>
              <a:t> </a:t>
            </a:r>
            <a:r>
              <a:rPr lang="en-US" sz="2800" b="0" dirty="0" smtClean="0">
                <a:solidFill>
                  <a:srgbClr val="0000FF"/>
                </a:solidFill>
              </a:rPr>
              <a:t>       display </a:t>
            </a:r>
            <a:r>
              <a:rPr lang="en-US" sz="2800" b="0" dirty="0">
                <a:solidFill>
                  <a:srgbClr val="0000FF"/>
                </a:solidFill>
              </a:rPr>
              <a:t>"Queue is Empty!!! </a:t>
            </a:r>
            <a:r>
              <a:rPr lang="en-US" sz="2800" b="0" dirty="0" smtClean="0">
                <a:solidFill>
                  <a:srgbClr val="0000FF"/>
                </a:solidFill>
              </a:rPr>
              <a:t>" </a:t>
            </a:r>
            <a:r>
              <a:rPr lang="en-US" sz="2800" b="0" dirty="0">
                <a:solidFill>
                  <a:srgbClr val="0000FF"/>
                </a:solidFill>
              </a:rPr>
              <a:t>and terminate from the function</a:t>
            </a:r>
          </a:p>
          <a:p>
            <a:r>
              <a:rPr lang="en-US" sz="2800" b="0" dirty="0" smtClean="0"/>
              <a:t>Else</a:t>
            </a:r>
          </a:p>
          <a:p>
            <a:r>
              <a:rPr lang="en-US" sz="2800" b="0" dirty="0" smtClean="0"/>
              <a:t>        define </a:t>
            </a:r>
            <a:r>
              <a:rPr lang="en-US" sz="2800" b="0" dirty="0"/>
              <a:t>a Node pointer 'temp' and set it to 'front'.</a:t>
            </a:r>
          </a:p>
          <a:p>
            <a:r>
              <a:rPr lang="en-US" sz="2800" b="0" dirty="0" smtClean="0"/>
              <a:t>        front </a:t>
            </a:r>
            <a:r>
              <a:rPr lang="en-US" sz="2800" b="0" dirty="0"/>
              <a:t>= front </a:t>
            </a:r>
            <a:r>
              <a:rPr lang="en-US" sz="2800" b="0" dirty="0" smtClean="0"/>
              <a:t>-&gt; next</a:t>
            </a:r>
          </a:p>
          <a:p>
            <a:r>
              <a:rPr lang="en-US" sz="2800" b="0" dirty="0" smtClean="0"/>
              <a:t>        delete </a:t>
            </a:r>
            <a:r>
              <a:rPr lang="en-US" sz="2800" b="0" dirty="0"/>
              <a:t>'temp</a:t>
            </a:r>
            <a:r>
              <a:rPr lang="en-US" sz="2800" b="0" dirty="0" smtClean="0"/>
              <a:t>'</a:t>
            </a:r>
            <a:endParaRPr lang="th-TH" sz="2800" dirty="0"/>
          </a:p>
        </p:txBody>
      </p:sp>
      <p:grpSp>
        <p:nvGrpSpPr>
          <p:cNvPr id="4" name="กลุ่ม 27"/>
          <p:cNvGrpSpPr/>
          <p:nvPr/>
        </p:nvGrpSpPr>
        <p:grpSpPr>
          <a:xfrm>
            <a:off x="4932040" y="5888310"/>
            <a:ext cx="1203330" cy="775244"/>
            <a:chOff x="5799611" y="2094955"/>
            <a:chExt cx="579385" cy="719102"/>
          </a:xfrm>
        </p:grpSpPr>
        <p:grpSp>
          <p:nvGrpSpPr>
            <p:cNvPr id="5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8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39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9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6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3" name="กลุ่ม 27"/>
          <p:cNvGrpSpPr/>
          <p:nvPr/>
        </p:nvGrpSpPr>
        <p:grpSpPr>
          <a:xfrm>
            <a:off x="3125350" y="5890920"/>
            <a:ext cx="1203330" cy="775244"/>
            <a:chOff x="5799611" y="2094955"/>
            <a:chExt cx="579385" cy="719102"/>
          </a:xfrm>
        </p:grpSpPr>
        <p:grpSp>
          <p:nvGrpSpPr>
            <p:cNvPr id="14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17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52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8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15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rot="16200000">
            <a:off x="4504392" y="5679296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739398" y="5893348"/>
            <a:ext cx="1203330" cy="776012"/>
            <a:chOff x="6176982" y="4447382"/>
            <a:chExt cx="1203330" cy="776012"/>
          </a:xfrm>
        </p:grpSpPr>
        <p:grpSp>
          <p:nvGrpSpPr>
            <p:cNvPr id="24" name="กลุ่ม 27"/>
            <p:cNvGrpSpPr/>
            <p:nvPr/>
          </p:nvGrpSpPr>
          <p:grpSpPr>
            <a:xfrm>
              <a:off x="6176982" y="4448150"/>
              <a:ext cx="1203330" cy="775244"/>
              <a:chOff x="5799611" y="2094955"/>
              <a:chExt cx="579385" cy="719102"/>
            </a:xfrm>
          </p:grpSpPr>
          <p:grpSp>
            <p:nvGrpSpPr>
              <p:cNvPr id="28" name="กลุ่ม 3"/>
              <p:cNvGrpSpPr>
                <a:grpSpLocks/>
              </p:cNvGrpSpPr>
              <p:nvPr/>
            </p:nvGrpSpPr>
            <p:grpSpPr bwMode="auto">
              <a:xfrm>
                <a:off x="5799611" y="2094955"/>
                <a:ext cx="565774" cy="404358"/>
                <a:chOff x="1828800" y="1716504"/>
                <a:chExt cx="565444" cy="404282"/>
              </a:xfrm>
            </p:grpSpPr>
            <p:sp>
              <p:nvSpPr>
                <p:cNvPr id="31" name="สี่เหลี่ยมผืนผ้า 4"/>
                <p:cNvSpPr/>
                <p:nvPr/>
              </p:nvSpPr>
              <p:spPr bwMode="auto">
                <a:xfrm>
                  <a:off x="1828800" y="1716506"/>
                  <a:ext cx="367806" cy="40428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600" dirty="0" smtClean="0">
                      <a:solidFill>
                        <a:schemeClr val="tx1"/>
                      </a:solidFill>
                      <a:latin typeface="Arial" charset="0"/>
                    </a:rPr>
                    <a:t>74</a:t>
                  </a:r>
                  <a:endParaRPr lang="en-US" sz="1600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32" name="สี่เหลี่ยมผืนผ้า 5"/>
                <p:cNvSpPr/>
                <p:nvPr/>
              </p:nvSpPr>
              <p:spPr bwMode="auto">
                <a:xfrm>
                  <a:off x="2176029" y="1716504"/>
                  <a:ext cx="218215" cy="40427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600" dirty="0">
                    <a:solidFill>
                      <a:srgbClr val="C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29" name="TextBox 7"/>
              <p:cNvSpPr txBox="1">
                <a:spLocks noChangeArrowheads="1"/>
              </p:cNvSpPr>
              <p:nvPr/>
            </p:nvSpPr>
            <p:spPr bwMode="auto">
              <a:xfrm>
                <a:off x="5835004" y="2495680"/>
                <a:ext cx="281098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d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ata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TextBox 8"/>
              <p:cNvSpPr txBox="1">
                <a:spLocks noChangeArrowheads="1"/>
              </p:cNvSpPr>
              <p:nvPr/>
            </p:nvSpPr>
            <p:spPr bwMode="auto">
              <a:xfrm>
                <a:off x="6142664" y="2500021"/>
                <a:ext cx="236332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l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ink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898565" y="4447382"/>
              <a:ext cx="453474" cy="436693"/>
              <a:chOff x="4791066" y="5311478"/>
              <a:chExt cx="453474" cy="436693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4791066" y="5311478"/>
                <a:ext cx="453474" cy="436693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4804751" y="5316125"/>
                <a:ext cx="439789" cy="428134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Straight Arrow Connector 35"/>
          <p:cNvCxnSpPr/>
          <p:nvPr/>
        </p:nvCxnSpPr>
        <p:spPr>
          <a:xfrm rot="16200000">
            <a:off x="6309440" y="5679297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716016" y="4588458"/>
            <a:ext cx="1899160" cy="784758"/>
            <a:chOff x="5967448" y="4156378"/>
            <a:chExt cx="1899160" cy="784758"/>
          </a:xfrm>
        </p:grpSpPr>
        <p:sp>
          <p:nvSpPr>
            <p:cNvPr id="38" name="Rectangle 37"/>
            <p:cNvSpPr/>
            <p:nvPr/>
          </p:nvSpPr>
          <p:spPr>
            <a:xfrm>
              <a:off x="6078053" y="4157757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6525875" y="4156378"/>
              <a:ext cx="1340733" cy="784758"/>
              <a:chOff x="2840767" y="5435710"/>
              <a:chExt cx="1340733" cy="78475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707904" y="5435710"/>
                <a:ext cx="447822" cy="438621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840767" y="5438651"/>
                <a:ext cx="867136" cy="43862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3</a:t>
                </a:r>
                <a:endParaRPr lang="th-TH" sz="1800" dirty="0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2909466" y="5881914"/>
                <a:ext cx="68640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smtClean="0">
                    <a:solidFill>
                      <a:srgbClr val="C00000"/>
                    </a:solidFill>
                  </a:rPr>
                  <a:t>count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4" name="TextBox 43"/>
              <p:cNvSpPr txBox="1">
                <a:spLocks noChangeArrowheads="1"/>
              </p:cNvSpPr>
              <p:nvPr/>
            </p:nvSpPr>
            <p:spPr bwMode="auto">
              <a:xfrm>
                <a:off x="3631349" y="5878037"/>
                <a:ext cx="55015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smtClean="0">
                    <a:solidFill>
                      <a:srgbClr val="C00000"/>
                    </a:solidFill>
                  </a:rPr>
                  <a:t>rear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0" name="TextBox 39"/>
            <p:cNvSpPr txBox="1">
              <a:spLocks noChangeArrowheads="1"/>
            </p:cNvSpPr>
            <p:nvPr/>
          </p:nvSpPr>
          <p:spPr bwMode="auto">
            <a:xfrm>
              <a:off x="5967448" y="4581128"/>
              <a:ext cx="5966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front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3782673" y="4797152"/>
            <a:ext cx="1222875" cy="109039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398906" y="4797152"/>
            <a:ext cx="997815" cy="109696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</a:t>
            </a:r>
            <a:r>
              <a:rPr lang="th-TH" dirty="0" smtClean="0"/>
              <a:t>ข้อมูลออก (</a:t>
            </a:r>
            <a:r>
              <a:rPr lang="en-US" dirty="0"/>
              <a:t>linked list)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Algorithm</a:t>
            </a:r>
            <a:r>
              <a:rPr lang="th-TH" sz="2800" dirty="0"/>
              <a:t> </a:t>
            </a:r>
            <a:r>
              <a:rPr lang="en-US" sz="2800" dirty="0" err="1" smtClean="0"/>
              <a:t>DeQueue</a:t>
            </a:r>
            <a:r>
              <a:rPr lang="en-US" sz="2800" dirty="0" smtClean="0"/>
              <a:t>( )</a:t>
            </a:r>
            <a:endParaRPr lang="en-US" sz="2800" dirty="0"/>
          </a:p>
          <a:p>
            <a:r>
              <a:rPr lang="en-US" sz="2800" b="0" dirty="0" smtClean="0"/>
              <a:t>If queue </a:t>
            </a:r>
            <a:r>
              <a:rPr lang="en-US" sz="2800" b="0" dirty="0"/>
              <a:t>is Empty (front == NULL).</a:t>
            </a:r>
          </a:p>
          <a:p>
            <a:r>
              <a:rPr lang="en-US" sz="2800" b="0" dirty="0"/>
              <a:t> </a:t>
            </a:r>
            <a:r>
              <a:rPr lang="en-US" sz="2800" b="0" dirty="0" smtClean="0"/>
              <a:t>       display </a:t>
            </a:r>
            <a:r>
              <a:rPr lang="en-US" sz="2800" b="0" dirty="0"/>
              <a:t>"Queue is Empty!!! </a:t>
            </a:r>
            <a:r>
              <a:rPr lang="en-US" sz="2800" b="0" dirty="0" smtClean="0"/>
              <a:t>" </a:t>
            </a:r>
            <a:r>
              <a:rPr lang="en-US" sz="2800" b="0" dirty="0"/>
              <a:t>and terminate from the function</a:t>
            </a:r>
          </a:p>
          <a:p>
            <a:r>
              <a:rPr lang="en-US" sz="2800" b="0" dirty="0" smtClean="0">
                <a:solidFill>
                  <a:srgbClr val="0000FF"/>
                </a:solidFill>
              </a:rPr>
              <a:t>Else</a:t>
            </a:r>
          </a:p>
          <a:p>
            <a:r>
              <a:rPr lang="en-US" sz="2800" b="0" dirty="0" smtClean="0">
                <a:solidFill>
                  <a:srgbClr val="0000FF"/>
                </a:solidFill>
              </a:rPr>
              <a:t>        define </a:t>
            </a:r>
            <a:r>
              <a:rPr lang="en-US" sz="2800" b="0" dirty="0">
                <a:solidFill>
                  <a:srgbClr val="0000FF"/>
                </a:solidFill>
              </a:rPr>
              <a:t>a Node pointer 'temp' and set it to 'front'.</a:t>
            </a:r>
          </a:p>
          <a:p>
            <a:r>
              <a:rPr lang="en-US" sz="2800" b="0" dirty="0" smtClean="0"/>
              <a:t>        front </a:t>
            </a:r>
            <a:r>
              <a:rPr lang="en-US" sz="2800" b="0" dirty="0"/>
              <a:t>= front </a:t>
            </a:r>
            <a:r>
              <a:rPr lang="en-US" sz="2800" b="0" dirty="0" smtClean="0"/>
              <a:t>-&gt; next</a:t>
            </a:r>
          </a:p>
          <a:p>
            <a:r>
              <a:rPr lang="en-US" sz="2800" b="0" dirty="0" smtClean="0"/>
              <a:t>        delete </a:t>
            </a:r>
            <a:r>
              <a:rPr lang="en-US" sz="2800" b="0" dirty="0"/>
              <a:t>'temp</a:t>
            </a:r>
            <a:r>
              <a:rPr lang="en-US" sz="2800" b="0" dirty="0" smtClean="0"/>
              <a:t>'</a:t>
            </a:r>
            <a:endParaRPr lang="th-TH" sz="2800" dirty="0"/>
          </a:p>
        </p:txBody>
      </p:sp>
      <p:grpSp>
        <p:nvGrpSpPr>
          <p:cNvPr id="4" name="กลุ่ม 27"/>
          <p:cNvGrpSpPr/>
          <p:nvPr/>
        </p:nvGrpSpPr>
        <p:grpSpPr>
          <a:xfrm>
            <a:off x="4932040" y="5888310"/>
            <a:ext cx="1203330" cy="775244"/>
            <a:chOff x="5799611" y="2094955"/>
            <a:chExt cx="579385" cy="719102"/>
          </a:xfrm>
        </p:grpSpPr>
        <p:grpSp>
          <p:nvGrpSpPr>
            <p:cNvPr id="5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8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39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9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6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3" name="กลุ่ม 27"/>
          <p:cNvGrpSpPr/>
          <p:nvPr/>
        </p:nvGrpSpPr>
        <p:grpSpPr>
          <a:xfrm>
            <a:off x="3125350" y="5890920"/>
            <a:ext cx="1203330" cy="775244"/>
            <a:chOff x="5799611" y="2094955"/>
            <a:chExt cx="579385" cy="719102"/>
          </a:xfrm>
        </p:grpSpPr>
        <p:grpSp>
          <p:nvGrpSpPr>
            <p:cNvPr id="14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17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52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8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15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15816" y="5173268"/>
            <a:ext cx="753732" cy="720080"/>
            <a:chOff x="3681659" y="2420888"/>
            <a:chExt cx="753732" cy="720080"/>
          </a:xfrm>
        </p:grpSpPr>
        <p:sp>
          <p:nvSpPr>
            <p:cNvPr id="20" name="TextBox 19"/>
            <p:cNvSpPr txBox="1"/>
            <p:nvPr/>
          </p:nvSpPr>
          <p:spPr>
            <a:xfrm>
              <a:off x="3681659" y="2420888"/>
              <a:ext cx="753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temp</a:t>
              </a:r>
              <a:endParaRPr lang="th-TH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067944" y="2708968"/>
              <a:ext cx="0" cy="432000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 rot="16200000">
            <a:off x="4504392" y="5679296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739398" y="5893348"/>
            <a:ext cx="1203330" cy="776012"/>
            <a:chOff x="6176982" y="4447382"/>
            <a:chExt cx="1203330" cy="776012"/>
          </a:xfrm>
        </p:grpSpPr>
        <p:grpSp>
          <p:nvGrpSpPr>
            <p:cNvPr id="24" name="กลุ่ม 27"/>
            <p:cNvGrpSpPr/>
            <p:nvPr/>
          </p:nvGrpSpPr>
          <p:grpSpPr>
            <a:xfrm>
              <a:off x="6176982" y="4448150"/>
              <a:ext cx="1203330" cy="775244"/>
              <a:chOff x="5799611" y="2094955"/>
              <a:chExt cx="579385" cy="719102"/>
            </a:xfrm>
          </p:grpSpPr>
          <p:grpSp>
            <p:nvGrpSpPr>
              <p:cNvPr id="28" name="กลุ่ม 3"/>
              <p:cNvGrpSpPr>
                <a:grpSpLocks/>
              </p:cNvGrpSpPr>
              <p:nvPr/>
            </p:nvGrpSpPr>
            <p:grpSpPr bwMode="auto">
              <a:xfrm>
                <a:off x="5799611" y="2094955"/>
                <a:ext cx="565774" cy="404358"/>
                <a:chOff x="1828800" y="1716504"/>
                <a:chExt cx="565444" cy="404282"/>
              </a:xfrm>
            </p:grpSpPr>
            <p:sp>
              <p:nvSpPr>
                <p:cNvPr id="31" name="สี่เหลี่ยมผืนผ้า 4"/>
                <p:cNvSpPr/>
                <p:nvPr/>
              </p:nvSpPr>
              <p:spPr bwMode="auto">
                <a:xfrm>
                  <a:off x="1828800" y="1716506"/>
                  <a:ext cx="367806" cy="40428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600" dirty="0" smtClean="0">
                      <a:solidFill>
                        <a:schemeClr val="tx1"/>
                      </a:solidFill>
                      <a:latin typeface="Arial" charset="0"/>
                    </a:rPr>
                    <a:t>74</a:t>
                  </a:r>
                  <a:endParaRPr lang="en-US" sz="1600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32" name="สี่เหลี่ยมผืนผ้า 5"/>
                <p:cNvSpPr/>
                <p:nvPr/>
              </p:nvSpPr>
              <p:spPr bwMode="auto">
                <a:xfrm>
                  <a:off x="2176029" y="1716504"/>
                  <a:ext cx="218215" cy="40427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600" dirty="0">
                    <a:solidFill>
                      <a:srgbClr val="C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29" name="TextBox 7"/>
              <p:cNvSpPr txBox="1">
                <a:spLocks noChangeArrowheads="1"/>
              </p:cNvSpPr>
              <p:nvPr/>
            </p:nvSpPr>
            <p:spPr bwMode="auto">
              <a:xfrm>
                <a:off x="5835004" y="2495680"/>
                <a:ext cx="281098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d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ata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TextBox 8"/>
              <p:cNvSpPr txBox="1">
                <a:spLocks noChangeArrowheads="1"/>
              </p:cNvSpPr>
              <p:nvPr/>
            </p:nvSpPr>
            <p:spPr bwMode="auto">
              <a:xfrm>
                <a:off x="6142664" y="2500021"/>
                <a:ext cx="236332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l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ink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898565" y="4447382"/>
              <a:ext cx="453474" cy="436693"/>
              <a:chOff x="4791066" y="5311478"/>
              <a:chExt cx="453474" cy="436693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4791066" y="5311478"/>
                <a:ext cx="453474" cy="436693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4804751" y="5316125"/>
                <a:ext cx="439789" cy="428134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Straight Arrow Connector 35"/>
          <p:cNvCxnSpPr/>
          <p:nvPr/>
        </p:nvCxnSpPr>
        <p:spPr>
          <a:xfrm rot="16200000">
            <a:off x="6309440" y="5679297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716016" y="4588458"/>
            <a:ext cx="1899160" cy="784758"/>
            <a:chOff x="5967448" y="4156378"/>
            <a:chExt cx="1899160" cy="784758"/>
          </a:xfrm>
        </p:grpSpPr>
        <p:sp>
          <p:nvSpPr>
            <p:cNvPr id="38" name="Rectangle 37"/>
            <p:cNvSpPr/>
            <p:nvPr/>
          </p:nvSpPr>
          <p:spPr>
            <a:xfrm>
              <a:off x="6078053" y="4157757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6525875" y="4156378"/>
              <a:ext cx="1340733" cy="784758"/>
              <a:chOff x="2840767" y="5435710"/>
              <a:chExt cx="1340733" cy="78475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707904" y="5435710"/>
                <a:ext cx="447822" cy="438621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840767" y="5438651"/>
                <a:ext cx="867136" cy="43862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3</a:t>
                </a:r>
                <a:endParaRPr lang="th-TH" sz="1800" dirty="0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2909466" y="5881914"/>
                <a:ext cx="68640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smtClean="0">
                    <a:solidFill>
                      <a:srgbClr val="C00000"/>
                    </a:solidFill>
                  </a:rPr>
                  <a:t>count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4" name="TextBox 43"/>
              <p:cNvSpPr txBox="1">
                <a:spLocks noChangeArrowheads="1"/>
              </p:cNvSpPr>
              <p:nvPr/>
            </p:nvSpPr>
            <p:spPr bwMode="auto">
              <a:xfrm>
                <a:off x="3631349" y="5878037"/>
                <a:ext cx="55015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smtClean="0">
                    <a:solidFill>
                      <a:srgbClr val="C00000"/>
                    </a:solidFill>
                  </a:rPr>
                  <a:t>rear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0" name="TextBox 39"/>
            <p:cNvSpPr txBox="1">
              <a:spLocks noChangeArrowheads="1"/>
            </p:cNvSpPr>
            <p:nvPr/>
          </p:nvSpPr>
          <p:spPr bwMode="auto">
            <a:xfrm>
              <a:off x="5967448" y="4581128"/>
              <a:ext cx="5966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front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3782673" y="4797152"/>
            <a:ext cx="1222875" cy="109039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398906" y="4797152"/>
            <a:ext cx="997815" cy="109696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6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</a:t>
            </a:r>
            <a:r>
              <a:rPr lang="th-TH" dirty="0" smtClean="0"/>
              <a:t>ข้อมูลออก (</a:t>
            </a:r>
            <a:r>
              <a:rPr lang="en-US" dirty="0"/>
              <a:t>linked list)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Algorithm</a:t>
            </a:r>
            <a:r>
              <a:rPr lang="th-TH" sz="2800" dirty="0"/>
              <a:t> </a:t>
            </a:r>
            <a:r>
              <a:rPr lang="en-US" sz="2800" dirty="0" err="1" smtClean="0"/>
              <a:t>DeQueue</a:t>
            </a:r>
            <a:r>
              <a:rPr lang="en-US" sz="2800" dirty="0" smtClean="0"/>
              <a:t>( )</a:t>
            </a:r>
            <a:endParaRPr lang="en-US" sz="2800" dirty="0"/>
          </a:p>
          <a:p>
            <a:r>
              <a:rPr lang="en-US" sz="2800" b="0" dirty="0" smtClean="0"/>
              <a:t>If queue </a:t>
            </a:r>
            <a:r>
              <a:rPr lang="en-US" sz="2800" b="0" dirty="0"/>
              <a:t>is Empty (front == NULL).</a:t>
            </a:r>
          </a:p>
          <a:p>
            <a:r>
              <a:rPr lang="en-US" sz="2800" b="0" dirty="0"/>
              <a:t> </a:t>
            </a:r>
            <a:r>
              <a:rPr lang="en-US" sz="2800" b="0" dirty="0" smtClean="0"/>
              <a:t>       display </a:t>
            </a:r>
            <a:r>
              <a:rPr lang="en-US" sz="2800" b="0" dirty="0"/>
              <a:t>"Queue is Empty!!! </a:t>
            </a:r>
            <a:r>
              <a:rPr lang="en-US" sz="2800" b="0" dirty="0" smtClean="0"/>
              <a:t>" </a:t>
            </a:r>
            <a:r>
              <a:rPr lang="en-US" sz="2800" b="0" dirty="0"/>
              <a:t>and terminate from the function</a:t>
            </a:r>
          </a:p>
          <a:p>
            <a:r>
              <a:rPr lang="en-US" sz="2800" b="0" dirty="0" smtClean="0"/>
              <a:t>Else</a:t>
            </a:r>
          </a:p>
          <a:p>
            <a:r>
              <a:rPr lang="en-US" sz="2800" b="0" dirty="0" smtClean="0"/>
              <a:t>        define </a:t>
            </a:r>
            <a:r>
              <a:rPr lang="en-US" sz="2800" b="0" dirty="0"/>
              <a:t>a Node pointer 'temp' and set it to 'front'.</a:t>
            </a:r>
          </a:p>
          <a:p>
            <a:r>
              <a:rPr lang="en-US" sz="2800" b="0" dirty="0" smtClean="0"/>
              <a:t>        </a:t>
            </a:r>
            <a:r>
              <a:rPr lang="en-US" sz="2800" b="0" dirty="0" smtClean="0">
                <a:solidFill>
                  <a:srgbClr val="0000FF"/>
                </a:solidFill>
              </a:rPr>
              <a:t>front </a:t>
            </a:r>
            <a:r>
              <a:rPr lang="en-US" sz="2800" b="0" dirty="0">
                <a:solidFill>
                  <a:srgbClr val="0000FF"/>
                </a:solidFill>
              </a:rPr>
              <a:t>= front </a:t>
            </a:r>
            <a:r>
              <a:rPr lang="en-US" sz="2800" b="0" dirty="0" smtClean="0">
                <a:solidFill>
                  <a:srgbClr val="0000FF"/>
                </a:solidFill>
              </a:rPr>
              <a:t>-&gt; next</a:t>
            </a:r>
          </a:p>
          <a:p>
            <a:r>
              <a:rPr lang="en-US" sz="2800" b="0" dirty="0" smtClean="0"/>
              <a:t>        delete </a:t>
            </a:r>
            <a:r>
              <a:rPr lang="en-US" sz="2800" b="0" dirty="0"/>
              <a:t>'temp</a:t>
            </a:r>
            <a:r>
              <a:rPr lang="en-US" sz="2800" b="0" dirty="0" smtClean="0"/>
              <a:t>'</a:t>
            </a:r>
            <a:endParaRPr lang="th-TH" sz="2800" dirty="0"/>
          </a:p>
        </p:txBody>
      </p:sp>
      <p:grpSp>
        <p:nvGrpSpPr>
          <p:cNvPr id="4" name="กลุ่ม 27"/>
          <p:cNvGrpSpPr/>
          <p:nvPr/>
        </p:nvGrpSpPr>
        <p:grpSpPr>
          <a:xfrm>
            <a:off x="4932040" y="5888310"/>
            <a:ext cx="1203330" cy="775244"/>
            <a:chOff x="5799611" y="2094955"/>
            <a:chExt cx="579385" cy="719102"/>
          </a:xfrm>
        </p:grpSpPr>
        <p:grpSp>
          <p:nvGrpSpPr>
            <p:cNvPr id="5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8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39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9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6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3" name="กลุ่ม 27"/>
          <p:cNvGrpSpPr/>
          <p:nvPr/>
        </p:nvGrpSpPr>
        <p:grpSpPr>
          <a:xfrm>
            <a:off x="3125350" y="5890920"/>
            <a:ext cx="1203330" cy="775244"/>
            <a:chOff x="5799611" y="2094955"/>
            <a:chExt cx="579385" cy="719102"/>
          </a:xfrm>
        </p:grpSpPr>
        <p:grpSp>
          <p:nvGrpSpPr>
            <p:cNvPr id="14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17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52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8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15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15816" y="5173268"/>
            <a:ext cx="753732" cy="720080"/>
            <a:chOff x="3681659" y="2420888"/>
            <a:chExt cx="753732" cy="720080"/>
          </a:xfrm>
        </p:grpSpPr>
        <p:sp>
          <p:nvSpPr>
            <p:cNvPr id="20" name="TextBox 19"/>
            <p:cNvSpPr txBox="1"/>
            <p:nvPr/>
          </p:nvSpPr>
          <p:spPr>
            <a:xfrm>
              <a:off x="3681659" y="2420888"/>
              <a:ext cx="753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temp</a:t>
              </a:r>
              <a:endParaRPr lang="th-TH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067944" y="2708968"/>
              <a:ext cx="0" cy="4320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 rot="16200000">
            <a:off x="4504392" y="5679296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739398" y="5893348"/>
            <a:ext cx="1203330" cy="776012"/>
            <a:chOff x="6176982" y="4447382"/>
            <a:chExt cx="1203330" cy="776012"/>
          </a:xfrm>
        </p:grpSpPr>
        <p:grpSp>
          <p:nvGrpSpPr>
            <p:cNvPr id="24" name="กลุ่ม 27"/>
            <p:cNvGrpSpPr/>
            <p:nvPr/>
          </p:nvGrpSpPr>
          <p:grpSpPr>
            <a:xfrm>
              <a:off x="6176982" y="4448150"/>
              <a:ext cx="1203330" cy="775244"/>
              <a:chOff x="5799611" y="2094955"/>
              <a:chExt cx="579385" cy="719102"/>
            </a:xfrm>
          </p:grpSpPr>
          <p:grpSp>
            <p:nvGrpSpPr>
              <p:cNvPr id="28" name="กลุ่ม 3"/>
              <p:cNvGrpSpPr>
                <a:grpSpLocks/>
              </p:cNvGrpSpPr>
              <p:nvPr/>
            </p:nvGrpSpPr>
            <p:grpSpPr bwMode="auto">
              <a:xfrm>
                <a:off x="5799611" y="2094955"/>
                <a:ext cx="565774" cy="404358"/>
                <a:chOff x="1828800" y="1716504"/>
                <a:chExt cx="565444" cy="404282"/>
              </a:xfrm>
            </p:grpSpPr>
            <p:sp>
              <p:nvSpPr>
                <p:cNvPr id="31" name="สี่เหลี่ยมผืนผ้า 4"/>
                <p:cNvSpPr/>
                <p:nvPr/>
              </p:nvSpPr>
              <p:spPr bwMode="auto">
                <a:xfrm>
                  <a:off x="1828800" y="1716506"/>
                  <a:ext cx="367806" cy="40428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600" dirty="0" smtClean="0">
                      <a:solidFill>
                        <a:schemeClr val="tx1"/>
                      </a:solidFill>
                      <a:latin typeface="Arial" charset="0"/>
                    </a:rPr>
                    <a:t>74</a:t>
                  </a:r>
                  <a:endParaRPr lang="en-US" sz="1600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32" name="สี่เหลี่ยมผืนผ้า 5"/>
                <p:cNvSpPr/>
                <p:nvPr/>
              </p:nvSpPr>
              <p:spPr bwMode="auto">
                <a:xfrm>
                  <a:off x="2176029" y="1716504"/>
                  <a:ext cx="218215" cy="40427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600" dirty="0">
                    <a:solidFill>
                      <a:srgbClr val="C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29" name="TextBox 7"/>
              <p:cNvSpPr txBox="1">
                <a:spLocks noChangeArrowheads="1"/>
              </p:cNvSpPr>
              <p:nvPr/>
            </p:nvSpPr>
            <p:spPr bwMode="auto">
              <a:xfrm>
                <a:off x="5835004" y="2495680"/>
                <a:ext cx="281098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d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ata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TextBox 8"/>
              <p:cNvSpPr txBox="1">
                <a:spLocks noChangeArrowheads="1"/>
              </p:cNvSpPr>
              <p:nvPr/>
            </p:nvSpPr>
            <p:spPr bwMode="auto">
              <a:xfrm>
                <a:off x="6142664" y="2500021"/>
                <a:ext cx="236332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l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ink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898565" y="4447382"/>
              <a:ext cx="453474" cy="436693"/>
              <a:chOff x="4791066" y="5311478"/>
              <a:chExt cx="453474" cy="436693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4791066" y="5311478"/>
                <a:ext cx="453474" cy="436693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4804751" y="5316125"/>
                <a:ext cx="439789" cy="428134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Straight Arrow Connector 35"/>
          <p:cNvCxnSpPr/>
          <p:nvPr/>
        </p:nvCxnSpPr>
        <p:spPr>
          <a:xfrm rot="16200000">
            <a:off x="6309440" y="5679297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716016" y="4588458"/>
            <a:ext cx="1899160" cy="784758"/>
            <a:chOff x="5967448" y="4156378"/>
            <a:chExt cx="1899160" cy="784758"/>
          </a:xfrm>
        </p:grpSpPr>
        <p:sp>
          <p:nvSpPr>
            <p:cNvPr id="38" name="Rectangle 37"/>
            <p:cNvSpPr/>
            <p:nvPr/>
          </p:nvSpPr>
          <p:spPr>
            <a:xfrm>
              <a:off x="6078053" y="4157757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6525875" y="4156378"/>
              <a:ext cx="1340733" cy="784758"/>
              <a:chOff x="2840767" y="5435710"/>
              <a:chExt cx="1340733" cy="78475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707904" y="5435710"/>
                <a:ext cx="447822" cy="438621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840767" y="5438651"/>
                <a:ext cx="867136" cy="43862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3</a:t>
                </a:r>
                <a:endParaRPr lang="th-TH" sz="1800" dirty="0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2909466" y="5881914"/>
                <a:ext cx="68640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smtClean="0">
                    <a:solidFill>
                      <a:srgbClr val="C00000"/>
                    </a:solidFill>
                  </a:rPr>
                  <a:t>count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4" name="TextBox 43"/>
              <p:cNvSpPr txBox="1">
                <a:spLocks noChangeArrowheads="1"/>
              </p:cNvSpPr>
              <p:nvPr/>
            </p:nvSpPr>
            <p:spPr bwMode="auto">
              <a:xfrm>
                <a:off x="3631349" y="5878037"/>
                <a:ext cx="55015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smtClean="0">
                    <a:solidFill>
                      <a:srgbClr val="C00000"/>
                    </a:solidFill>
                  </a:rPr>
                  <a:t>rear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0" name="TextBox 39"/>
            <p:cNvSpPr txBox="1">
              <a:spLocks noChangeArrowheads="1"/>
            </p:cNvSpPr>
            <p:nvPr/>
          </p:nvSpPr>
          <p:spPr bwMode="auto">
            <a:xfrm>
              <a:off x="5967448" y="4581128"/>
              <a:ext cx="5966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front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>
            <a:off x="6398906" y="4797152"/>
            <a:ext cx="997815" cy="109696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031344" y="4797152"/>
            <a:ext cx="474031" cy="109039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9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</a:t>
            </a:r>
            <a:r>
              <a:rPr lang="th-TH" dirty="0" smtClean="0"/>
              <a:t>ข้อมูลออก (</a:t>
            </a:r>
            <a:r>
              <a:rPr lang="en-US" dirty="0"/>
              <a:t>linked list)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Algorithm</a:t>
            </a:r>
            <a:r>
              <a:rPr lang="th-TH" sz="2800" dirty="0"/>
              <a:t> </a:t>
            </a:r>
            <a:r>
              <a:rPr lang="en-US" sz="2800" dirty="0" err="1" smtClean="0"/>
              <a:t>DeQueue</a:t>
            </a:r>
            <a:r>
              <a:rPr lang="en-US" sz="2800" dirty="0" smtClean="0"/>
              <a:t>( )</a:t>
            </a:r>
            <a:endParaRPr lang="en-US" sz="2800" dirty="0"/>
          </a:p>
          <a:p>
            <a:r>
              <a:rPr lang="en-US" sz="2800" b="0" dirty="0" smtClean="0"/>
              <a:t>If queue </a:t>
            </a:r>
            <a:r>
              <a:rPr lang="en-US" sz="2800" b="0" dirty="0"/>
              <a:t>is Empty (front == NULL).</a:t>
            </a:r>
          </a:p>
          <a:p>
            <a:r>
              <a:rPr lang="en-US" sz="2800" b="0" dirty="0"/>
              <a:t> </a:t>
            </a:r>
            <a:r>
              <a:rPr lang="en-US" sz="2800" b="0" dirty="0" smtClean="0"/>
              <a:t>       display </a:t>
            </a:r>
            <a:r>
              <a:rPr lang="en-US" sz="2800" b="0" dirty="0"/>
              <a:t>"Queue is Empty!!! </a:t>
            </a:r>
            <a:r>
              <a:rPr lang="en-US" sz="2800" b="0" dirty="0" smtClean="0"/>
              <a:t>" </a:t>
            </a:r>
            <a:r>
              <a:rPr lang="en-US" sz="2800" b="0" dirty="0"/>
              <a:t>and terminate from the function</a:t>
            </a:r>
          </a:p>
          <a:p>
            <a:r>
              <a:rPr lang="en-US" sz="2800" b="0" dirty="0" smtClean="0"/>
              <a:t>Else</a:t>
            </a:r>
          </a:p>
          <a:p>
            <a:r>
              <a:rPr lang="en-US" sz="2800" b="0" dirty="0" smtClean="0"/>
              <a:t>        define </a:t>
            </a:r>
            <a:r>
              <a:rPr lang="en-US" sz="2800" b="0" dirty="0"/>
              <a:t>a Node pointer 'temp' and set it to 'front'.</a:t>
            </a:r>
          </a:p>
          <a:p>
            <a:r>
              <a:rPr lang="en-US" sz="2800" b="0" dirty="0" smtClean="0"/>
              <a:t>        front </a:t>
            </a:r>
            <a:r>
              <a:rPr lang="en-US" sz="2800" b="0" dirty="0"/>
              <a:t>= front </a:t>
            </a:r>
            <a:r>
              <a:rPr lang="en-US" sz="2800" b="0" dirty="0" smtClean="0"/>
              <a:t>-&gt; next</a:t>
            </a:r>
          </a:p>
          <a:p>
            <a:r>
              <a:rPr lang="en-US" sz="2800" b="0" dirty="0" smtClean="0">
                <a:solidFill>
                  <a:srgbClr val="0000FF"/>
                </a:solidFill>
              </a:rPr>
              <a:t>        delete </a:t>
            </a:r>
            <a:r>
              <a:rPr lang="en-US" sz="2800" b="0" dirty="0">
                <a:solidFill>
                  <a:srgbClr val="0000FF"/>
                </a:solidFill>
              </a:rPr>
              <a:t>'temp</a:t>
            </a:r>
            <a:r>
              <a:rPr lang="en-US" sz="2800" b="0" dirty="0" smtClean="0">
                <a:solidFill>
                  <a:srgbClr val="0000FF"/>
                </a:solidFill>
              </a:rPr>
              <a:t>'</a:t>
            </a:r>
            <a:endParaRPr lang="th-TH" sz="2800" dirty="0">
              <a:solidFill>
                <a:srgbClr val="0000FF"/>
              </a:solidFill>
            </a:endParaRPr>
          </a:p>
        </p:txBody>
      </p:sp>
      <p:grpSp>
        <p:nvGrpSpPr>
          <p:cNvPr id="4" name="กลุ่ม 27"/>
          <p:cNvGrpSpPr/>
          <p:nvPr/>
        </p:nvGrpSpPr>
        <p:grpSpPr>
          <a:xfrm>
            <a:off x="4932040" y="5888310"/>
            <a:ext cx="1203330" cy="775244"/>
            <a:chOff x="5799611" y="2094955"/>
            <a:chExt cx="579385" cy="719102"/>
          </a:xfrm>
        </p:grpSpPr>
        <p:grpSp>
          <p:nvGrpSpPr>
            <p:cNvPr id="5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8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39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9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6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739398" y="5893348"/>
            <a:ext cx="1203330" cy="776012"/>
            <a:chOff x="6176982" y="4447382"/>
            <a:chExt cx="1203330" cy="776012"/>
          </a:xfrm>
        </p:grpSpPr>
        <p:grpSp>
          <p:nvGrpSpPr>
            <p:cNvPr id="24" name="กลุ่ม 27"/>
            <p:cNvGrpSpPr/>
            <p:nvPr/>
          </p:nvGrpSpPr>
          <p:grpSpPr>
            <a:xfrm>
              <a:off x="6176982" y="4448150"/>
              <a:ext cx="1203330" cy="775244"/>
              <a:chOff x="5799611" y="2094955"/>
              <a:chExt cx="579385" cy="719102"/>
            </a:xfrm>
          </p:grpSpPr>
          <p:grpSp>
            <p:nvGrpSpPr>
              <p:cNvPr id="28" name="กลุ่ม 3"/>
              <p:cNvGrpSpPr>
                <a:grpSpLocks/>
              </p:cNvGrpSpPr>
              <p:nvPr/>
            </p:nvGrpSpPr>
            <p:grpSpPr bwMode="auto">
              <a:xfrm>
                <a:off x="5799611" y="2094955"/>
                <a:ext cx="565774" cy="404358"/>
                <a:chOff x="1828800" y="1716504"/>
                <a:chExt cx="565444" cy="404282"/>
              </a:xfrm>
            </p:grpSpPr>
            <p:sp>
              <p:nvSpPr>
                <p:cNvPr id="31" name="สี่เหลี่ยมผืนผ้า 4"/>
                <p:cNvSpPr/>
                <p:nvPr/>
              </p:nvSpPr>
              <p:spPr bwMode="auto">
                <a:xfrm>
                  <a:off x="1828800" y="1716506"/>
                  <a:ext cx="367806" cy="40428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600" dirty="0" smtClean="0">
                      <a:solidFill>
                        <a:schemeClr val="tx1"/>
                      </a:solidFill>
                      <a:latin typeface="Arial" charset="0"/>
                    </a:rPr>
                    <a:t>74</a:t>
                  </a:r>
                  <a:endParaRPr lang="en-US" sz="1600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32" name="สี่เหลี่ยมผืนผ้า 5"/>
                <p:cNvSpPr/>
                <p:nvPr/>
              </p:nvSpPr>
              <p:spPr bwMode="auto">
                <a:xfrm>
                  <a:off x="2176029" y="1716504"/>
                  <a:ext cx="218215" cy="40427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600" dirty="0">
                    <a:solidFill>
                      <a:srgbClr val="C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29" name="TextBox 7"/>
              <p:cNvSpPr txBox="1">
                <a:spLocks noChangeArrowheads="1"/>
              </p:cNvSpPr>
              <p:nvPr/>
            </p:nvSpPr>
            <p:spPr bwMode="auto">
              <a:xfrm>
                <a:off x="5835004" y="2495680"/>
                <a:ext cx="281098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d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ata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TextBox 8"/>
              <p:cNvSpPr txBox="1">
                <a:spLocks noChangeArrowheads="1"/>
              </p:cNvSpPr>
              <p:nvPr/>
            </p:nvSpPr>
            <p:spPr bwMode="auto">
              <a:xfrm>
                <a:off x="6142664" y="2500021"/>
                <a:ext cx="236332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l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ink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898565" y="4447382"/>
              <a:ext cx="453474" cy="436693"/>
              <a:chOff x="4791066" y="5311478"/>
              <a:chExt cx="453474" cy="436693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4791066" y="5311478"/>
                <a:ext cx="453474" cy="436693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4804751" y="5316125"/>
                <a:ext cx="439789" cy="428134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Straight Arrow Connector 35"/>
          <p:cNvCxnSpPr/>
          <p:nvPr/>
        </p:nvCxnSpPr>
        <p:spPr>
          <a:xfrm rot="16200000">
            <a:off x="6309440" y="5679297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716016" y="4588458"/>
            <a:ext cx="1899160" cy="784758"/>
            <a:chOff x="5967448" y="4156378"/>
            <a:chExt cx="1899160" cy="784758"/>
          </a:xfrm>
        </p:grpSpPr>
        <p:sp>
          <p:nvSpPr>
            <p:cNvPr id="38" name="Rectangle 37"/>
            <p:cNvSpPr/>
            <p:nvPr/>
          </p:nvSpPr>
          <p:spPr>
            <a:xfrm>
              <a:off x="6078053" y="4157757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6525875" y="4156378"/>
              <a:ext cx="1340733" cy="784758"/>
              <a:chOff x="2840767" y="5435710"/>
              <a:chExt cx="1340733" cy="78475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707904" y="5435710"/>
                <a:ext cx="447822" cy="438621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840767" y="5438651"/>
                <a:ext cx="867136" cy="43862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rgbClr val="0000FF"/>
                    </a:solidFill>
                  </a:rPr>
                  <a:t>2</a:t>
                </a:r>
                <a:endParaRPr lang="th-TH" sz="18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2909466" y="5881914"/>
                <a:ext cx="68640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smtClean="0">
                    <a:solidFill>
                      <a:srgbClr val="C00000"/>
                    </a:solidFill>
                  </a:rPr>
                  <a:t>count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4" name="TextBox 43"/>
              <p:cNvSpPr txBox="1">
                <a:spLocks noChangeArrowheads="1"/>
              </p:cNvSpPr>
              <p:nvPr/>
            </p:nvSpPr>
            <p:spPr bwMode="auto">
              <a:xfrm>
                <a:off x="3631349" y="5878037"/>
                <a:ext cx="55015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smtClean="0">
                    <a:solidFill>
                      <a:srgbClr val="C00000"/>
                    </a:solidFill>
                  </a:rPr>
                  <a:t>rear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0" name="TextBox 39"/>
            <p:cNvSpPr txBox="1">
              <a:spLocks noChangeArrowheads="1"/>
            </p:cNvSpPr>
            <p:nvPr/>
          </p:nvSpPr>
          <p:spPr bwMode="auto">
            <a:xfrm>
              <a:off x="5967448" y="4581128"/>
              <a:ext cx="5966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front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>
            <a:off x="6398906" y="4797152"/>
            <a:ext cx="997815" cy="109696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031344" y="4797152"/>
            <a:ext cx="474031" cy="109039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คิววงกลม </a:t>
            </a:r>
            <a:r>
              <a:rPr lang="th-TH" dirty="0"/>
              <a:t>(</a:t>
            </a:r>
            <a:r>
              <a:rPr lang="en-US" dirty="0"/>
              <a:t>Circular Queue)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dirty="0" smtClean="0"/>
              <a:t>	คิว</a:t>
            </a:r>
            <a:r>
              <a:rPr lang="th-TH" b="0" dirty="0"/>
              <a:t>วงกลม หมายถึง คิวที่ถูกออกแบบมาให้มีลักษณะเป็นวงกลมเพื่อให้สามารถนำข้อมูลใหม่ไปเก็บไว้ที่ช่องว่างด้านหน้าคิวได้ คิววงกลมออกแบบมาเพื่อแก้ปัญหาคิวธรรมดา</a:t>
            </a:r>
          </a:p>
          <a:p>
            <a:endParaRPr lang="th-TH" dirty="0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364088" y="4451830"/>
            <a:ext cx="3208246" cy="2001506"/>
            <a:chOff x="1680" y="683"/>
            <a:chExt cx="4033" cy="2448"/>
          </a:xfrm>
        </p:grpSpPr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2304" y="1307"/>
              <a:ext cx="1296" cy="12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h-TH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1680" y="683"/>
              <a:ext cx="2592" cy="24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h-TH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 flipV="1">
              <a:off x="2976" y="683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976" y="2603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1680" y="202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600" y="1979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3264" y="875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3504" y="1307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504" y="2267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312" y="2507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2448" y="2555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1968" y="2315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1824" y="1355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 flipV="1">
              <a:off x="2304" y="875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3542" y="1068"/>
              <a:ext cx="315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th-TH" sz="1600" dirty="0"/>
                <a:t>F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3782" y="1500"/>
              <a:ext cx="351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th-TH" sz="1600" dirty="0"/>
                <a:t>G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3734" y="2028"/>
              <a:ext cx="33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th-TH" sz="1600" dirty="0"/>
                <a:t>H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542" y="2412"/>
              <a:ext cx="247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th-TH" sz="1600" dirty="0"/>
                <a:t>I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3168" y="2699"/>
              <a:ext cx="116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h-TH" sz="1600" dirty="0"/>
                <a:t>J</a:t>
              </a:r>
            </a:p>
          </p:txBody>
        </p:sp>
        <p:cxnSp>
          <p:nvCxnSpPr>
            <p:cNvPr id="24" name="AutoShape 21"/>
            <p:cNvCxnSpPr>
              <a:cxnSpLocks noChangeShapeType="1"/>
              <a:endCxn id="6" idx="7"/>
            </p:cNvCxnSpPr>
            <p:nvPr/>
          </p:nvCxnSpPr>
          <p:spPr bwMode="auto">
            <a:xfrm rot="10800000">
              <a:off x="3892" y="1042"/>
              <a:ext cx="1004" cy="191"/>
            </a:xfrm>
            <a:prstGeom prst="curvedConnector4">
              <a:avLst>
                <a:gd name="adj1" fmla="val 2039"/>
                <a:gd name="adj2" fmla="val 124205"/>
              </a:avLst>
            </a:prstGeom>
            <a:ln>
              <a:headEnd/>
              <a:tailEnd type="triangle" w="med" len="med"/>
            </a:ln>
            <a:extLst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4550" y="1193"/>
              <a:ext cx="1163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th-TH" sz="1800" b="1" dirty="0" err="1">
                  <a:solidFill>
                    <a:srgbClr val="8439BD"/>
                  </a:solidFill>
                </a:rPr>
                <a:t>front</a:t>
              </a:r>
              <a:r>
                <a:rPr lang="th-TH" sz="1800" b="1" dirty="0">
                  <a:solidFill>
                    <a:srgbClr val="8439BD"/>
                  </a:solidFill>
                </a:rPr>
                <a:t>=</a:t>
              </a:r>
              <a:r>
                <a:rPr lang="en-US" sz="1800" b="1" dirty="0">
                  <a:solidFill>
                    <a:srgbClr val="8439BD"/>
                  </a:solidFill>
                </a:rPr>
                <a:t>1</a:t>
              </a:r>
              <a:endParaRPr lang="th-TH" sz="1800" dirty="0">
                <a:solidFill>
                  <a:srgbClr val="8439BD"/>
                </a:solidFill>
              </a:endParaRPr>
            </a:p>
          </p:txBody>
        </p:sp>
        <p:cxnSp>
          <p:nvCxnSpPr>
            <p:cNvPr id="26" name="AutoShape 23"/>
            <p:cNvCxnSpPr>
              <a:cxnSpLocks noChangeShapeType="1"/>
              <a:stCxn id="27" idx="1"/>
            </p:cNvCxnSpPr>
            <p:nvPr/>
          </p:nvCxnSpPr>
          <p:spPr bwMode="auto">
            <a:xfrm rot="10800000" flipV="1">
              <a:off x="3264" y="2886"/>
              <a:ext cx="1079" cy="210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4343" y="2641"/>
              <a:ext cx="1141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th-TH" sz="2000" b="1" dirty="0" err="1">
                  <a:solidFill>
                    <a:srgbClr val="008000"/>
                  </a:solidFill>
                </a:rPr>
                <a:t>rear</a:t>
              </a:r>
              <a:r>
                <a:rPr lang="th-TH" sz="2000" b="1" dirty="0">
                  <a:solidFill>
                    <a:srgbClr val="008000"/>
                  </a:solidFill>
                </a:rPr>
                <a:t>=</a:t>
              </a:r>
              <a:r>
                <a:rPr lang="en-US" sz="2000" b="1" dirty="0">
                  <a:solidFill>
                    <a:srgbClr val="008000"/>
                  </a:solidFill>
                </a:rPr>
                <a:t>5</a:t>
              </a:r>
              <a:endParaRPr lang="th-TH" sz="2000" dirty="0">
                <a:solidFill>
                  <a:srgbClr val="008000"/>
                </a:solidFill>
              </a:endParaRPr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80404"/>
              </p:ext>
            </p:extLst>
          </p:nvPr>
        </p:nvGraphicFramePr>
        <p:xfrm>
          <a:off x="323528" y="4077072"/>
          <a:ext cx="5015880" cy="610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588">
                  <a:extLst>
                    <a:ext uri="{9D8B030D-6E8A-4147-A177-3AD203B41FA5}">
                      <a16:colId xmlns:a16="http://schemas.microsoft.com/office/drawing/2014/main" val="2985698887"/>
                    </a:ext>
                  </a:extLst>
                </a:gridCol>
                <a:gridCol w="501588">
                  <a:extLst>
                    <a:ext uri="{9D8B030D-6E8A-4147-A177-3AD203B41FA5}">
                      <a16:colId xmlns:a16="http://schemas.microsoft.com/office/drawing/2014/main" val="3326029654"/>
                    </a:ext>
                  </a:extLst>
                </a:gridCol>
                <a:gridCol w="501588">
                  <a:extLst>
                    <a:ext uri="{9D8B030D-6E8A-4147-A177-3AD203B41FA5}">
                      <a16:colId xmlns:a16="http://schemas.microsoft.com/office/drawing/2014/main" val="3532720773"/>
                    </a:ext>
                  </a:extLst>
                </a:gridCol>
                <a:gridCol w="501588">
                  <a:extLst>
                    <a:ext uri="{9D8B030D-6E8A-4147-A177-3AD203B41FA5}">
                      <a16:colId xmlns:a16="http://schemas.microsoft.com/office/drawing/2014/main" val="3493497250"/>
                    </a:ext>
                  </a:extLst>
                </a:gridCol>
                <a:gridCol w="501588">
                  <a:extLst>
                    <a:ext uri="{9D8B030D-6E8A-4147-A177-3AD203B41FA5}">
                      <a16:colId xmlns:a16="http://schemas.microsoft.com/office/drawing/2014/main" val="1467771102"/>
                    </a:ext>
                  </a:extLst>
                </a:gridCol>
                <a:gridCol w="501588">
                  <a:extLst>
                    <a:ext uri="{9D8B030D-6E8A-4147-A177-3AD203B41FA5}">
                      <a16:colId xmlns:a16="http://schemas.microsoft.com/office/drawing/2014/main" val="3591433166"/>
                    </a:ext>
                  </a:extLst>
                </a:gridCol>
                <a:gridCol w="501588">
                  <a:extLst>
                    <a:ext uri="{9D8B030D-6E8A-4147-A177-3AD203B41FA5}">
                      <a16:colId xmlns:a16="http://schemas.microsoft.com/office/drawing/2014/main" val="2867785742"/>
                    </a:ext>
                  </a:extLst>
                </a:gridCol>
                <a:gridCol w="501588">
                  <a:extLst>
                    <a:ext uri="{9D8B030D-6E8A-4147-A177-3AD203B41FA5}">
                      <a16:colId xmlns:a16="http://schemas.microsoft.com/office/drawing/2014/main" val="1818859287"/>
                    </a:ext>
                  </a:extLst>
                </a:gridCol>
                <a:gridCol w="501588">
                  <a:extLst>
                    <a:ext uri="{9D8B030D-6E8A-4147-A177-3AD203B41FA5}">
                      <a16:colId xmlns:a16="http://schemas.microsoft.com/office/drawing/2014/main" val="282983567"/>
                    </a:ext>
                  </a:extLst>
                </a:gridCol>
                <a:gridCol w="501588">
                  <a:extLst>
                    <a:ext uri="{9D8B030D-6E8A-4147-A177-3AD203B41FA5}">
                      <a16:colId xmlns:a16="http://schemas.microsoft.com/office/drawing/2014/main" val="2056927695"/>
                    </a:ext>
                  </a:extLst>
                </a:gridCol>
              </a:tblGrid>
              <a:tr h="305133">
                <a:tc>
                  <a:txBody>
                    <a:bodyPr/>
                    <a:lstStyle/>
                    <a:p>
                      <a:pPr algn="ctr"/>
                      <a:endParaRPr lang="th-TH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5238" marR="75238" marT="37619" marB="3761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5238" marR="75238" marT="37619" marB="3761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5238" marR="75238" marT="37619" marB="3761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5238" marR="75238" marT="37619" marB="3761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5238" marR="75238" marT="37619" marB="3761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FF"/>
                          </a:solidFill>
                        </a:rPr>
                        <a:t>F</a:t>
                      </a:r>
                      <a:endParaRPr lang="th-TH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5238" marR="75238" marT="37619" marB="3761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FF"/>
                          </a:solidFill>
                        </a:rPr>
                        <a:t>G</a:t>
                      </a:r>
                      <a:endParaRPr lang="th-TH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5238" marR="75238" marT="37619" marB="3761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FF"/>
                          </a:solidFill>
                        </a:rPr>
                        <a:t>H</a:t>
                      </a:r>
                      <a:endParaRPr lang="th-TH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5238" marR="75238" marT="37619" marB="3761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FF"/>
                          </a:solidFill>
                        </a:rPr>
                        <a:t>I</a:t>
                      </a:r>
                      <a:endParaRPr lang="th-TH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5238" marR="75238" marT="37619" marB="3761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FF"/>
                          </a:solidFill>
                        </a:rPr>
                        <a:t>J</a:t>
                      </a:r>
                      <a:endParaRPr lang="th-TH" sz="15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75238" marR="75238" marT="37619" marB="3761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650946"/>
                  </a:ext>
                </a:extLst>
              </a:tr>
              <a:tr h="30513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[0]</a:t>
                      </a:r>
                      <a:endParaRPr lang="th-TH" sz="1500" dirty="0"/>
                    </a:p>
                  </a:txBody>
                  <a:tcPr marL="75238" marR="75238" marT="37619" marB="37619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[1]</a:t>
                      </a:r>
                      <a:endParaRPr lang="th-TH" sz="15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[2]</a:t>
                      </a:r>
                      <a:endParaRPr lang="th-TH" sz="15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[3]</a:t>
                      </a:r>
                      <a:endParaRPr lang="th-TH" sz="15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[4]</a:t>
                      </a:r>
                      <a:endParaRPr lang="th-TH" sz="15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[5]</a:t>
                      </a:r>
                      <a:endParaRPr lang="th-TH" sz="15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[6]</a:t>
                      </a:r>
                      <a:endParaRPr lang="th-TH" sz="15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[7]</a:t>
                      </a:r>
                      <a:endParaRPr lang="th-TH" sz="15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[8]</a:t>
                      </a:r>
                      <a:endParaRPr lang="th-TH" sz="15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[9]</a:t>
                      </a:r>
                      <a:endParaRPr lang="th-TH" sz="1500" dirty="0" smtClean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292460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627784" y="3140968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Front</a:t>
            </a:r>
            <a:endParaRPr lang="th-TH" sz="3600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16016" y="3140968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Rear</a:t>
            </a:r>
            <a:endParaRPr lang="th-TH" sz="3600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059832" y="3645024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076056" y="3645024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14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ลักษณะของแถวคอย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19256" cy="4373563"/>
          </a:xfrm>
        </p:spPr>
        <p:txBody>
          <a:bodyPr>
            <a:normAutofit/>
          </a:bodyPr>
          <a:lstStyle/>
          <a:p>
            <a:pPr marL="914400" lvl="1" indent="-457200"/>
            <a:r>
              <a:rPr lang="th-TH" dirty="0" smtClean="0"/>
              <a:t>โครงสร้าง</a:t>
            </a:r>
            <a:r>
              <a:rPr lang="th-TH" dirty="0"/>
              <a:t>ข้อมูลแบบคิวเป็นโครงสร้างเชิง</a:t>
            </a:r>
            <a:r>
              <a:rPr lang="th-TH" dirty="0" smtClean="0"/>
              <a:t>เส้น</a:t>
            </a:r>
          </a:p>
          <a:p>
            <a:pPr marL="914400" lvl="1" indent="-457200"/>
            <a:r>
              <a:rPr lang="th-TH" dirty="0" smtClean="0"/>
              <a:t>มี</a:t>
            </a:r>
            <a:r>
              <a:rPr lang="th-TH" dirty="0"/>
              <a:t>ทางเข้าและออก 2  ทาง</a:t>
            </a:r>
          </a:p>
          <a:p>
            <a:pPr marL="914400" lvl="1" indent="-457200"/>
            <a:r>
              <a:rPr lang="th-TH" dirty="0" smtClean="0"/>
              <a:t>เมื่อนำข้อมูล</a:t>
            </a:r>
            <a:r>
              <a:rPr lang="th-TH" dirty="0"/>
              <a:t>เข้า</a:t>
            </a:r>
            <a:r>
              <a:rPr lang="th-TH" dirty="0" smtClean="0"/>
              <a:t>จะต้อง</a:t>
            </a:r>
            <a:r>
              <a:rPr lang="th-TH" dirty="0"/>
              <a:t>จัดเรียงในลักษณะการต่อท้ายกัน</a:t>
            </a:r>
          </a:p>
          <a:p>
            <a:pPr marL="914400" lvl="1" indent="-457200"/>
            <a:r>
              <a:rPr lang="th-TH" dirty="0"/>
              <a:t>ข้อมูลที่อยู่ส่วนท้ายของการเก็บข้อมูล เรียกว่า  </a:t>
            </a:r>
            <a:r>
              <a:rPr lang="en-US" dirty="0"/>
              <a:t>Rear </a:t>
            </a:r>
          </a:p>
          <a:p>
            <a:pPr marL="914400" lvl="1" indent="-457200"/>
            <a:r>
              <a:rPr lang="th-TH" dirty="0"/>
              <a:t>ข้อมูลที่อยู่ส่วนหัวของการเก็บข้อมูล ซึ่งจะเรียกว่า  </a:t>
            </a:r>
            <a:r>
              <a:rPr lang="en-US" dirty="0"/>
              <a:t>Front</a:t>
            </a:r>
          </a:p>
          <a:p>
            <a:pPr marL="914400" lvl="1" indent="-457200"/>
            <a:r>
              <a:rPr lang="th-TH" dirty="0"/>
              <a:t>การนำข้อมูล</a:t>
            </a:r>
            <a:r>
              <a:rPr lang="th-TH" dirty="0">
                <a:solidFill>
                  <a:srgbClr val="0000FF"/>
                </a:solidFill>
              </a:rPr>
              <a:t>เข้า</a:t>
            </a:r>
            <a:r>
              <a:rPr lang="th-TH" dirty="0"/>
              <a:t>ไปในคิว  เรียกว่า </a:t>
            </a:r>
            <a:r>
              <a:rPr lang="en-US" dirty="0" err="1" smtClean="0"/>
              <a:t>Enqueue</a:t>
            </a:r>
            <a:endParaRPr lang="en-US" dirty="0"/>
          </a:p>
          <a:p>
            <a:pPr marL="914400" lvl="1" indent="-457200"/>
            <a:r>
              <a:rPr lang="th-TH" dirty="0"/>
              <a:t>การนำข้อมูล</a:t>
            </a:r>
            <a:r>
              <a:rPr lang="th-TH" dirty="0">
                <a:solidFill>
                  <a:srgbClr val="0000FF"/>
                </a:solidFill>
              </a:rPr>
              <a:t>ออก</a:t>
            </a:r>
            <a:r>
              <a:rPr lang="th-TH" dirty="0"/>
              <a:t>จากคิว เรียกว่า </a:t>
            </a:r>
            <a:r>
              <a:rPr lang="en-US" dirty="0" err="1" smtClean="0"/>
              <a:t>Dequeue</a:t>
            </a:r>
            <a:endParaRPr lang="en-US" dirty="0"/>
          </a:p>
          <a:p>
            <a:pPr marL="9144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ลักษณะของคิวแบบวงกลม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0" lvl="1" indent="-457200"/>
            <a:r>
              <a:rPr lang="th-TH" b="0" dirty="0">
                <a:solidFill>
                  <a:srgbClr val="008000"/>
                </a:solidFill>
              </a:rPr>
              <a:t>เหมือน</a:t>
            </a:r>
            <a:r>
              <a:rPr lang="th-TH" b="0" dirty="0"/>
              <a:t>คิว</a:t>
            </a:r>
            <a:r>
              <a:rPr lang="th-TH" b="0" dirty="0" smtClean="0"/>
              <a:t>ธรรมดา คือ มี</a:t>
            </a:r>
            <a:r>
              <a:rPr lang="th-TH" b="0" dirty="0"/>
              <a:t>ตัวชี้ 2 ตัวคือ </a:t>
            </a:r>
            <a:r>
              <a:rPr lang="en-US" b="0" dirty="0">
                <a:solidFill>
                  <a:srgbClr val="0000FF"/>
                </a:solidFill>
              </a:rPr>
              <a:t>front</a:t>
            </a:r>
            <a:r>
              <a:rPr lang="en-US" b="0" dirty="0"/>
              <a:t> </a:t>
            </a:r>
            <a:r>
              <a:rPr lang="th-TH" b="0" dirty="0"/>
              <a:t>และ </a:t>
            </a:r>
            <a:r>
              <a:rPr lang="en-US" b="0" dirty="0">
                <a:solidFill>
                  <a:srgbClr val="0000FF"/>
                </a:solidFill>
              </a:rPr>
              <a:t>rear </a:t>
            </a:r>
            <a:r>
              <a:rPr lang="th-TH" b="0" dirty="0"/>
              <a:t>สำหรับแสดงตำแหน่งหัวคิวและท้ายคิว</a:t>
            </a:r>
            <a:r>
              <a:rPr lang="th-TH" b="0" dirty="0" smtClean="0"/>
              <a:t>ตามลำดับ</a:t>
            </a:r>
          </a:p>
          <a:p>
            <a:pPr marL="914400" lvl="1" indent="-457200"/>
            <a:r>
              <a:rPr lang="th-TH" dirty="0">
                <a:solidFill>
                  <a:srgbClr val="D15321"/>
                </a:solidFill>
              </a:rPr>
              <a:t>แตกต่าง</a:t>
            </a:r>
            <a:r>
              <a:rPr lang="th-TH" dirty="0"/>
              <a:t>จากคิว</a:t>
            </a:r>
            <a:r>
              <a:rPr lang="th-TH" dirty="0" smtClean="0"/>
              <a:t>ธรรมดา คือ คิว</a:t>
            </a:r>
            <a:r>
              <a:rPr lang="th-TH" dirty="0"/>
              <a:t>วงกลมจัดการ</a:t>
            </a:r>
            <a:r>
              <a:rPr lang="th-TH" dirty="0" smtClean="0"/>
              <a:t>ปัญหา กรณี </a:t>
            </a:r>
            <a:r>
              <a:rPr lang="en-US" dirty="0"/>
              <a:t>rear </a:t>
            </a:r>
            <a:r>
              <a:rPr lang="th-TH" dirty="0"/>
              <a:t>ชี้อยู่ที่ตำแหน่งสุดท้ายของคิว ถ้าหากมีการเพิ่มข้อมูล ค่าของ </a:t>
            </a:r>
            <a:r>
              <a:rPr lang="en-US" dirty="0"/>
              <a:t>rear </a:t>
            </a:r>
            <a:r>
              <a:rPr lang="th-TH" dirty="0"/>
              <a:t>จะสามารถวนกลับมาชี้ยังตำแหน่งแรกสุดของคิวได้ </a:t>
            </a:r>
          </a:p>
          <a:p>
            <a:pPr marL="914400" lvl="1" indent="-457200"/>
            <a:r>
              <a:rPr lang="th-TH" dirty="0"/>
              <a:t>ดังนั้นคิววงกลมจะสามารถเพิ่มข้อมูลเข้าไปในคิวได้ จนกว่าคิวจะเต็มจริง ๆ</a:t>
            </a:r>
          </a:p>
          <a:p>
            <a:pPr marL="914400" lvl="1" indent="-457200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9330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การนำข้อมูลเข้าคิว</a:t>
            </a:r>
            <a:r>
              <a:rPr lang="th-TH" dirty="0" smtClean="0"/>
              <a:t>วงกลม</a:t>
            </a:r>
            <a:endParaRPr lang="th-TH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831707"/>
              </p:ext>
            </p:extLst>
          </p:nvPr>
        </p:nvGraphicFramePr>
        <p:xfrm>
          <a:off x="827584" y="2749882"/>
          <a:ext cx="4176464" cy="319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126222791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47621072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99188406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10147263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330375535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31163843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98574019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4222744641"/>
                    </a:ext>
                  </a:extLst>
                </a:gridCol>
              </a:tblGrid>
              <a:tr h="305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[0]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[3]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[5]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[7]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591365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894868"/>
              </p:ext>
            </p:extLst>
          </p:nvPr>
        </p:nvGraphicFramePr>
        <p:xfrm>
          <a:off x="827586" y="2173818"/>
          <a:ext cx="4176464" cy="57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206347815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33222402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20322298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kumimoji="0" lang="th-TH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850208" y="1453738"/>
            <a:ext cx="871513" cy="667236"/>
            <a:chOff x="1623072" y="4116228"/>
            <a:chExt cx="871519" cy="667245"/>
          </a:xfrm>
        </p:grpSpPr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1623072" y="4116228"/>
              <a:ext cx="871519" cy="52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th-TH" b="1" dirty="0" err="1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front</a:t>
              </a:r>
              <a:r>
                <a:rPr lang="th-TH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H="1">
              <a:off x="1846531" y="4639471"/>
              <a:ext cx="2880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4577705" y="1459249"/>
            <a:ext cx="714375" cy="661691"/>
            <a:chOff x="2279137" y="4131440"/>
            <a:chExt cx="714380" cy="661696"/>
          </a:xfrm>
        </p:grpSpPr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2279137" y="4131440"/>
              <a:ext cx="71438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rear</a:t>
              </a:r>
              <a:r>
                <a:rPr lang="th-TH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6200000" flipH="1">
              <a:off x="2428528" y="4648341"/>
              <a:ext cx="28800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827584" y="3553197"/>
            <a:ext cx="2000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b="1" dirty="0" err="1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Enqueue</a:t>
            </a:r>
            <a:r>
              <a:rPr lang="en-US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(A)</a:t>
            </a:r>
            <a:endParaRPr lang="th-TH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33" name="Group 5"/>
          <p:cNvGrpSpPr>
            <a:grpSpLocks/>
          </p:cNvGrpSpPr>
          <p:nvPr/>
        </p:nvGrpSpPr>
        <p:grpSpPr bwMode="auto">
          <a:xfrm>
            <a:off x="3779912" y="4201924"/>
            <a:ext cx="871513" cy="667236"/>
            <a:chOff x="1623072" y="4116228"/>
            <a:chExt cx="871519" cy="667245"/>
          </a:xfrm>
        </p:grpSpPr>
        <p:sp>
          <p:nvSpPr>
            <p:cNvPr id="34" name="TextBox 6"/>
            <p:cNvSpPr txBox="1">
              <a:spLocks noChangeArrowheads="1"/>
            </p:cNvSpPr>
            <p:nvPr/>
          </p:nvSpPr>
          <p:spPr bwMode="auto">
            <a:xfrm>
              <a:off x="1623072" y="4116228"/>
              <a:ext cx="871519" cy="52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th-TH" b="1" dirty="0" err="1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front</a:t>
              </a:r>
              <a:r>
                <a:rPr lang="th-TH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16200000" flipH="1">
              <a:off x="1846531" y="4639471"/>
              <a:ext cx="2880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8"/>
          <p:cNvGrpSpPr>
            <a:grpSpLocks/>
          </p:cNvGrpSpPr>
          <p:nvPr/>
        </p:nvGrpSpPr>
        <p:grpSpPr bwMode="auto">
          <a:xfrm>
            <a:off x="761281" y="4207469"/>
            <a:ext cx="714375" cy="661691"/>
            <a:chOff x="2279137" y="4131440"/>
            <a:chExt cx="714380" cy="661696"/>
          </a:xfrm>
        </p:grpSpPr>
        <p:sp>
          <p:nvSpPr>
            <p:cNvPr id="37" name="TextBox 9"/>
            <p:cNvSpPr txBox="1">
              <a:spLocks noChangeArrowheads="1"/>
            </p:cNvSpPr>
            <p:nvPr/>
          </p:nvSpPr>
          <p:spPr bwMode="auto">
            <a:xfrm>
              <a:off x="2279137" y="4131440"/>
              <a:ext cx="71438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rear</a:t>
              </a:r>
              <a:r>
                <a:rPr lang="th-TH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rot="16200000" flipH="1">
              <a:off x="2428528" y="4648341"/>
              <a:ext cx="28800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6084170" y="4437112"/>
            <a:ext cx="2088232" cy="20882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9" name="Oval 38"/>
          <p:cNvSpPr/>
          <p:nvPr/>
        </p:nvSpPr>
        <p:spPr>
          <a:xfrm>
            <a:off x="6601872" y="4971284"/>
            <a:ext cx="1036356" cy="10363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6" name="Straight Connector 15"/>
          <p:cNvCxnSpPr>
            <a:stCxn id="14" idx="0"/>
            <a:endCxn id="39" idx="0"/>
          </p:cNvCxnSpPr>
          <p:nvPr/>
        </p:nvCxnSpPr>
        <p:spPr>
          <a:xfrm flipH="1">
            <a:off x="7120050" y="4437112"/>
            <a:ext cx="8236" cy="53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7"/>
            <a:endCxn id="39" idx="7"/>
          </p:cNvCxnSpPr>
          <p:nvPr/>
        </p:nvCxnSpPr>
        <p:spPr>
          <a:xfrm flipH="1">
            <a:off x="7486457" y="4742926"/>
            <a:ext cx="380131" cy="380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4" idx="1"/>
            <a:endCxn id="39" idx="1"/>
          </p:cNvCxnSpPr>
          <p:nvPr/>
        </p:nvCxnSpPr>
        <p:spPr>
          <a:xfrm>
            <a:off x="6389984" y="4742926"/>
            <a:ext cx="363659" cy="380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4" idx="2"/>
            <a:endCxn id="39" idx="2"/>
          </p:cNvCxnSpPr>
          <p:nvPr/>
        </p:nvCxnSpPr>
        <p:spPr>
          <a:xfrm>
            <a:off x="6084170" y="5481228"/>
            <a:ext cx="517702" cy="8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4" idx="3"/>
            <a:endCxn id="39" idx="3"/>
          </p:cNvCxnSpPr>
          <p:nvPr/>
        </p:nvCxnSpPr>
        <p:spPr>
          <a:xfrm flipV="1">
            <a:off x="6389984" y="5855869"/>
            <a:ext cx="363659" cy="36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4"/>
            <a:endCxn id="39" idx="4"/>
          </p:cNvCxnSpPr>
          <p:nvPr/>
        </p:nvCxnSpPr>
        <p:spPr>
          <a:xfrm flipH="1" flipV="1">
            <a:off x="7120050" y="6007640"/>
            <a:ext cx="8236" cy="517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5"/>
            <a:endCxn id="39" idx="5"/>
          </p:cNvCxnSpPr>
          <p:nvPr/>
        </p:nvCxnSpPr>
        <p:spPr>
          <a:xfrm flipH="1" flipV="1">
            <a:off x="7486457" y="5855869"/>
            <a:ext cx="380131" cy="36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4" idx="6"/>
            <a:endCxn id="39" idx="6"/>
          </p:cNvCxnSpPr>
          <p:nvPr/>
        </p:nvCxnSpPr>
        <p:spPr>
          <a:xfrm flipH="1">
            <a:off x="7638228" y="5481228"/>
            <a:ext cx="534174" cy="8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6548194"/>
              </p:ext>
            </p:extLst>
          </p:nvPr>
        </p:nvGraphicFramePr>
        <p:xfrm>
          <a:off x="755574" y="5445224"/>
          <a:ext cx="4176464" cy="319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126222791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47621072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99188406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10147263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330375535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31163843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98574019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4222744641"/>
                    </a:ext>
                  </a:extLst>
                </a:gridCol>
              </a:tblGrid>
              <a:tr h="305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[0]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[3]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[5]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[7]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5913654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66748"/>
              </p:ext>
            </p:extLst>
          </p:nvPr>
        </p:nvGraphicFramePr>
        <p:xfrm>
          <a:off x="755576" y="4869160"/>
          <a:ext cx="4176464" cy="57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206347815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33222402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20322298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kumimoji="0" lang="th-TH" sz="20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kumimoji="0" lang="th-TH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6372200" y="41490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[0]</a:t>
            </a:r>
            <a:endParaRPr lang="th-TH" sz="1800" dirty="0"/>
          </a:p>
        </p:txBody>
      </p:sp>
      <p:sp>
        <p:nvSpPr>
          <p:cNvPr id="89" name="TextBox 88"/>
          <p:cNvSpPr txBox="1"/>
          <p:nvPr/>
        </p:nvSpPr>
        <p:spPr>
          <a:xfrm>
            <a:off x="7371214" y="41490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[1]</a:t>
            </a:r>
            <a:endParaRPr lang="th-TH" sz="1800" dirty="0"/>
          </a:p>
        </p:txBody>
      </p:sp>
      <p:sp>
        <p:nvSpPr>
          <p:cNvPr id="90" name="TextBox 89"/>
          <p:cNvSpPr txBox="1"/>
          <p:nvPr/>
        </p:nvSpPr>
        <p:spPr>
          <a:xfrm>
            <a:off x="8019286" y="47878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[2]</a:t>
            </a:r>
            <a:endParaRPr lang="th-TH" sz="1800" dirty="0"/>
          </a:p>
        </p:txBody>
      </p:sp>
      <p:sp>
        <p:nvSpPr>
          <p:cNvPr id="91" name="TextBox 90"/>
          <p:cNvSpPr txBox="1"/>
          <p:nvPr/>
        </p:nvSpPr>
        <p:spPr>
          <a:xfrm>
            <a:off x="8091294" y="56519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[3]</a:t>
            </a:r>
            <a:endParaRPr lang="th-TH" sz="1800" dirty="0"/>
          </a:p>
        </p:txBody>
      </p:sp>
      <p:sp>
        <p:nvSpPr>
          <p:cNvPr id="92" name="TextBox 91"/>
          <p:cNvSpPr txBox="1"/>
          <p:nvPr/>
        </p:nvSpPr>
        <p:spPr>
          <a:xfrm>
            <a:off x="7515230" y="63720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[4]</a:t>
            </a:r>
            <a:endParaRPr lang="th-TH" sz="1800" dirty="0"/>
          </a:p>
        </p:txBody>
      </p:sp>
      <p:sp>
        <p:nvSpPr>
          <p:cNvPr id="93" name="TextBox 92"/>
          <p:cNvSpPr txBox="1"/>
          <p:nvPr/>
        </p:nvSpPr>
        <p:spPr>
          <a:xfrm>
            <a:off x="6444208" y="638132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[5]</a:t>
            </a:r>
            <a:endParaRPr lang="th-TH" sz="1800" dirty="0"/>
          </a:p>
        </p:txBody>
      </p:sp>
      <p:sp>
        <p:nvSpPr>
          <p:cNvPr id="94" name="TextBox 93"/>
          <p:cNvSpPr txBox="1"/>
          <p:nvPr/>
        </p:nvSpPr>
        <p:spPr>
          <a:xfrm>
            <a:off x="5715030" y="4869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[7]</a:t>
            </a:r>
            <a:endParaRPr lang="th-TH" sz="1800" dirty="0"/>
          </a:p>
        </p:txBody>
      </p:sp>
      <p:sp>
        <p:nvSpPr>
          <p:cNvPr id="95" name="TextBox 94"/>
          <p:cNvSpPr txBox="1"/>
          <p:nvPr/>
        </p:nvSpPr>
        <p:spPr>
          <a:xfrm>
            <a:off x="5787038" y="57239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[6]</a:t>
            </a:r>
            <a:endParaRPr lang="th-TH" sz="1800" dirty="0"/>
          </a:p>
        </p:txBody>
      </p:sp>
      <p:sp>
        <p:nvSpPr>
          <p:cNvPr id="96" name="TextBox 95"/>
          <p:cNvSpPr txBox="1"/>
          <p:nvPr/>
        </p:nvSpPr>
        <p:spPr>
          <a:xfrm>
            <a:off x="6217610" y="558924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</a:t>
            </a:r>
            <a:endParaRPr lang="th-TH" sz="20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228184" y="504511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</a:t>
            </a:r>
            <a:endParaRPr lang="th-TH" sz="20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649658" y="458112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</a:t>
            </a:r>
            <a:endParaRPr lang="th-TH" sz="2000" b="1" dirty="0">
              <a:solidFill>
                <a:srgbClr val="FF0000"/>
              </a:solidFill>
            </a:endParaRPr>
          </a:p>
        </p:txBody>
      </p:sp>
      <p:grpSp>
        <p:nvGrpSpPr>
          <p:cNvPr id="99" name="Group 5"/>
          <p:cNvGrpSpPr>
            <a:grpSpLocks/>
          </p:cNvGrpSpPr>
          <p:nvPr/>
        </p:nvGrpSpPr>
        <p:grpSpPr bwMode="auto">
          <a:xfrm>
            <a:off x="6724823" y="4994011"/>
            <a:ext cx="871513" cy="657912"/>
            <a:chOff x="1623072" y="4116228"/>
            <a:chExt cx="871519" cy="657921"/>
          </a:xfrm>
        </p:grpSpPr>
        <p:sp>
          <p:nvSpPr>
            <p:cNvPr id="100" name="TextBox 6"/>
            <p:cNvSpPr txBox="1">
              <a:spLocks noChangeArrowheads="1"/>
            </p:cNvSpPr>
            <p:nvPr/>
          </p:nvSpPr>
          <p:spPr bwMode="auto">
            <a:xfrm>
              <a:off x="1623072" y="4116228"/>
              <a:ext cx="871519" cy="52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th-TH" b="1" dirty="0" err="1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front</a:t>
              </a:r>
              <a:r>
                <a:rPr lang="th-TH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 flipH="1">
              <a:off x="1630489" y="4495437"/>
              <a:ext cx="278937" cy="2787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8"/>
          <p:cNvGrpSpPr>
            <a:grpSpLocks/>
          </p:cNvGrpSpPr>
          <p:nvPr/>
        </p:nvGrpSpPr>
        <p:grpSpPr bwMode="auto">
          <a:xfrm>
            <a:off x="5508103" y="4149080"/>
            <a:ext cx="1029129" cy="523216"/>
            <a:chOff x="2057408" y="4073044"/>
            <a:chExt cx="1029138" cy="523220"/>
          </a:xfrm>
        </p:grpSpPr>
        <p:sp>
          <p:nvSpPr>
            <p:cNvPr id="104" name="TextBox 9"/>
            <p:cNvSpPr txBox="1">
              <a:spLocks noChangeArrowheads="1"/>
            </p:cNvSpPr>
            <p:nvPr/>
          </p:nvSpPr>
          <p:spPr bwMode="auto">
            <a:xfrm>
              <a:off x="2057408" y="4073044"/>
              <a:ext cx="71438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rear</a:t>
              </a:r>
              <a:r>
                <a:rPr lang="th-TH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2633479" y="4341920"/>
              <a:ext cx="453067" cy="16318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Oval 105"/>
          <p:cNvSpPr/>
          <p:nvPr/>
        </p:nvSpPr>
        <p:spPr>
          <a:xfrm>
            <a:off x="6236570" y="1412778"/>
            <a:ext cx="2088232" cy="20882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07" name="Oval 106"/>
          <p:cNvSpPr/>
          <p:nvPr/>
        </p:nvSpPr>
        <p:spPr>
          <a:xfrm>
            <a:off x="6754272" y="1946950"/>
            <a:ext cx="1036356" cy="10363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08" name="Straight Connector 107"/>
          <p:cNvCxnSpPr>
            <a:stCxn id="106" idx="0"/>
            <a:endCxn id="107" idx="0"/>
          </p:cNvCxnSpPr>
          <p:nvPr/>
        </p:nvCxnSpPr>
        <p:spPr>
          <a:xfrm flipH="1">
            <a:off x="7272450" y="1412778"/>
            <a:ext cx="8236" cy="53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6" idx="7"/>
            <a:endCxn id="107" idx="7"/>
          </p:cNvCxnSpPr>
          <p:nvPr/>
        </p:nvCxnSpPr>
        <p:spPr>
          <a:xfrm flipH="1">
            <a:off x="7638857" y="1718592"/>
            <a:ext cx="380131" cy="380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6" idx="1"/>
            <a:endCxn id="107" idx="1"/>
          </p:cNvCxnSpPr>
          <p:nvPr/>
        </p:nvCxnSpPr>
        <p:spPr>
          <a:xfrm>
            <a:off x="6542384" y="1718592"/>
            <a:ext cx="363659" cy="380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6" idx="2"/>
            <a:endCxn id="107" idx="2"/>
          </p:cNvCxnSpPr>
          <p:nvPr/>
        </p:nvCxnSpPr>
        <p:spPr>
          <a:xfrm>
            <a:off x="6236570" y="2456894"/>
            <a:ext cx="517702" cy="8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6" idx="3"/>
            <a:endCxn id="107" idx="3"/>
          </p:cNvCxnSpPr>
          <p:nvPr/>
        </p:nvCxnSpPr>
        <p:spPr>
          <a:xfrm flipV="1">
            <a:off x="6542384" y="2831535"/>
            <a:ext cx="363659" cy="36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6" idx="4"/>
            <a:endCxn id="107" idx="4"/>
          </p:cNvCxnSpPr>
          <p:nvPr/>
        </p:nvCxnSpPr>
        <p:spPr>
          <a:xfrm flipH="1" flipV="1">
            <a:off x="7272450" y="2983306"/>
            <a:ext cx="8236" cy="517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6" idx="5"/>
            <a:endCxn id="107" idx="5"/>
          </p:cNvCxnSpPr>
          <p:nvPr/>
        </p:nvCxnSpPr>
        <p:spPr>
          <a:xfrm flipH="1" flipV="1">
            <a:off x="7638857" y="2831535"/>
            <a:ext cx="380131" cy="36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6" idx="6"/>
            <a:endCxn id="107" idx="6"/>
          </p:cNvCxnSpPr>
          <p:nvPr/>
        </p:nvCxnSpPr>
        <p:spPr>
          <a:xfrm flipH="1">
            <a:off x="7790628" y="2456894"/>
            <a:ext cx="534174" cy="8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524600" y="11247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[0]</a:t>
            </a:r>
            <a:endParaRPr lang="th-TH" sz="1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523614" y="11247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[1]</a:t>
            </a:r>
            <a:endParaRPr lang="th-TH" sz="1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8171686" y="17635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[2]</a:t>
            </a:r>
            <a:endParaRPr lang="th-TH" sz="1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8243694" y="262762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[3]</a:t>
            </a:r>
            <a:endParaRPr lang="th-TH" sz="1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667630" y="33477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[4]</a:t>
            </a:r>
            <a:endParaRPr lang="th-TH" sz="1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596608" y="33569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[5]</a:t>
            </a:r>
            <a:endParaRPr lang="th-TH" sz="1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867430" y="18448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[7]</a:t>
            </a:r>
            <a:endParaRPr lang="th-TH" sz="18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939438" y="26996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[6]</a:t>
            </a:r>
            <a:endParaRPr lang="th-TH" sz="1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370010" y="2564906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</a:t>
            </a:r>
            <a:endParaRPr lang="th-TH" sz="20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6380584" y="202078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</a:t>
            </a:r>
            <a:endParaRPr lang="th-TH" sz="2000" b="1" dirty="0"/>
          </a:p>
        </p:txBody>
      </p:sp>
      <p:grpSp>
        <p:nvGrpSpPr>
          <p:cNvPr id="127" name="Group 5"/>
          <p:cNvGrpSpPr>
            <a:grpSpLocks/>
          </p:cNvGrpSpPr>
          <p:nvPr/>
        </p:nvGrpSpPr>
        <p:grpSpPr bwMode="auto">
          <a:xfrm>
            <a:off x="6877223" y="1969677"/>
            <a:ext cx="871513" cy="657912"/>
            <a:chOff x="1623072" y="4116228"/>
            <a:chExt cx="871519" cy="657921"/>
          </a:xfrm>
        </p:grpSpPr>
        <p:sp>
          <p:nvSpPr>
            <p:cNvPr id="128" name="TextBox 6"/>
            <p:cNvSpPr txBox="1">
              <a:spLocks noChangeArrowheads="1"/>
            </p:cNvSpPr>
            <p:nvPr/>
          </p:nvSpPr>
          <p:spPr bwMode="auto">
            <a:xfrm>
              <a:off x="1623072" y="4116228"/>
              <a:ext cx="871519" cy="52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th-TH" b="1" dirty="0" err="1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front</a:t>
              </a:r>
              <a:r>
                <a:rPr lang="th-TH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129" name="Straight Arrow Connector 128"/>
            <p:cNvCxnSpPr/>
            <p:nvPr/>
          </p:nvCxnSpPr>
          <p:spPr>
            <a:xfrm flipH="1">
              <a:off x="1630489" y="4495437"/>
              <a:ext cx="278937" cy="2787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8"/>
          <p:cNvGrpSpPr>
            <a:grpSpLocks/>
          </p:cNvGrpSpPr>
          <p:nvPr/>
        </p:nvGrpSpPr>
        <p:grpSpPr bwMode="auto">
          <a:xfrm>
            <a:off x="5225775" y="2132856"/>
            <a:ext cx="1082805" cy="523215"/>
            <a:chOff x="2212830" y="4001043"/>
            <a:chExt cx="1082812" cy="523220"/>
          </a:xfrm>
        </p:grpSpPr>
        <p:sp>
          <p:nvSpPr>
            <p:cNvPr id="131" name="TextBox 9"/>
            <p:cNvSpPr txBox="1">
              <a:spLocks noChangeArrowheads="1"/>
            </p:cNvSpPr>
            <p:nvPr/>
          </p:nvSpPr>
          <p:spPr bwMode="auto">
            <a:xfrm>
              <a:off x="2212830" y="4001043"/>
              <a:ext cx="71438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rear</a:t>
              </a:r>
              <a:r>
                <a:rPr lang="th-TH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132" name="Straight Arrow Connector 131"/>
            <p:cNvCxnSpPr/>
            <p:nvPr/>
          </p:nvCxnSpPr>
          <p:spPr>
            <a:xfrm flipV="1">
              <a:off x="2774098" y="4082346"/>
              <a:ext cx="521544" cy="15157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247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39" grpId="0" animBg="1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การนำข้อมูลเข้าคิว</a:t>
            </a:r>
            <a:r>
              <a:rPr lang="th-TH" dirty="0" smtClean="0"/>
              <a:t>วงกลม (ต่อ)</a:t>
            </a:r>
            <a:endParaRPr lang="th-TH" dirty="0"/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683568" y="3769221"/>
            <a:ext cx="2000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b="1" dirty="0" err="1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Enqueue</a:t>
            </a:r>
            <a:r>
              <a:rPr lang="en-US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(B)</a:t>
            </a:r>
            <a:endParaRPr lang="th-TH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33" name="Group 5"/>
          <p:cNvGrpSpPr>
            <a:grpSpLocks/>
          </p:cNvGrpSpPr>
          <p:nvPr/>
        </p:nvGrpSpPr>
        <p:grpSpPr bwMode="auto">
          <a:xfrm>
            <a:off x="3779912" y="1537628"/>
            <a:ext cx="871513" cy="667236"/>
            <a:chOff x="1623072" y="4116228"/>
            <a:chExt cx="871519" cy="667245"/>
          </a:xfrm>
        </p:grpSpPr>
        <p:sp>
          <p:nvSpPr>
            <p:cNvPr id="34" name="TextBox 6"/>
            <p:cNvSpPr txBox="1">
              <a:spLocks noChangeArrowheads="1"/>
            </p:cNvSpPr>
            <p:nvPr/>
          </p:nvSpPr>
          <p:spPr bwMode="auto">
            <a:xfrm>
              <a:off x="1623072" y="4116228"/>
              <a:ext cx="871519" cy="52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th-TH" b="1" dirty="0" err="1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front</a:t>
              </a:r>
              <a:r>
                <a:rPr lang="th-TH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16200000" flipH="1">
              <a:off x="1846531" y="4639471"/>
              <a:ext cx="2880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8"/>
          <p:cNvGrpSpPr>
            <a:grpSpLocks/>
          </p:cNvGrpSpPr>
          <p:nvPr/>
        </p:nvGrpSpPr>
        <p:grpSpPr bwMode="auto">
          <a:xfrm>
            <a:off x="761281" y="1543173"/>
            <a:ext cx="714375" cy="661691"/>
            <a:chOff x="2279137" y="4131440"/>
            <a:chExt cx="714380" cy="661696"/>
          </a:xfrm>
        </p:grpSpPr>
        <p:sp>
          <p:nvSpPr>
            <p:cNvPr id="37" name="TextBox 9"/>
            <p:cNvSpPr txBox="1">
              <a:spLocks noChangeArrowheads="1"/>
            </p:cNvSpPr>
            <p:nvPr/>
          </p:nvSpPr>
          <p:spPr bwMode="auto">
            <a:xfrm>
              <a:off x="2279137" y="4131440"/>
              <a:ext cx="71438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rear</a:t>
              </a:r>
              <a:r>
                <a:rPr lang="th-TH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rot="16200000" flipH="1">
              <a:off x="2428528" y="4648341"/>
              <a:ext cx="28800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/>
          <p:cNvSpPr/>
          <p:nvPr/>
        </p:nvSpPr>
        <p:spPr>
          <a:xfrm>
            <a:off x="6084170" y="1772816"/>
            <a:ext cx="2088232" cy="20882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0" name="Oval 39"/>
          <p:cNvSpPr/>
          <p:nvPr/>
        </p:nvSpPr>
        <p:spPr>
          <a:xfrm>
            <a:off x="6601872" y="2306988"/>
            <a:ext cx="1036356" cy="10363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1" name="Straight Connector 40"/>
          <p:cNvCxnSpPr>
            <a:stCxn id="39" idx="0"/>
            <a:endCxn id="40" idx="0"/>
          </p:cNvCxnSpPr>
          <p:nvPr/>
        </p:nvCxnSpPr>
        <p:spPr>
          <a:xfrm flipH="1">
            <a:off x="7120050" y="1772816"/>
            <a:ext cx="8236" cy="53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9" idx="7"/>
            <a:endCxn id="40" idx="7"/>
          </p:cNvCxnSpPr>
          <p:nvPr/>
        </p:nvCxnSpPr>
        <p:spPr>
          <a:xfrm flipH="1">
            <a:off x="7486457" y="2078630"/>
            <a:ext cx="380131" cy="380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9" idx="1"/>
            <a:endCxn id="40" idx="1"/>
          </p:cNvCxnSpPr>
          <p:nvPr/>
        </p:nvCxnSpPr>
        <p:spPr>
          <a:xfrm>
            <a:off x="6389984" y="2078630"/>
            <a:ext cx="363659" cy="380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2"/>
            <a:endCxn id="40" idx="2"/>
          </p:cNvCxnSpPr>
          <p:nvPr/>
        </p:nvCxnSpPr>
        <p:spPr>
          <a:xfrm>
            <a:off x="6084170" y="2816932"/>
            <a:ext cx="517702" cy="8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9" idx="3"/>
            <a:endCxn id="40" idx="3"/>
          </p:cNvCxnSpPr>
          <p:nvPr/>
        </p:nvCxnSpPr>
        <p:spPr>
          <a:xfrm flipV="1">
            <a:off x="6389984" y="3191573"/>
            <a:ext cx="363659" cy="36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9" idx="4"/>
            <a:endCxn id="40" idx="4"/>
          </p:cNvCxnSpPr>
          <p:nvPr/>
        </p:nvCxnSpPr>
        <p:spPr>
          <a:xfrm flipH="1" flipV="1">
            <a:off x="7120050" y="3343344"/>
            <a:ext cx="8236" cy="517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9" idx="5"/>
            <a:endCxn id="40" idx="5"/>
          </p:cNvCxnSpPr>
          <p:nvPr/>
        </p:nvCxnSpPr>
        <p:spPr>
          <a:xfrm flipH="1" flipV="1">
            <a:off x="7486457" y="3191573"/>
            <a:ext cx="380131" cy="36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6"/>
            <a:endCxn id="40" idx="6"/>
          </p:cNvCxnSpPr>
          <p:nvPr/>
        </p:nvCxnSpPr>
        <p:spPr>
          <a:xfrm flipH="1">
            <a:off x="7638228" y="2816932"/>
            <a:ext cx="534174" cy="8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318105"/>
              </p:ext>
            </p:extLst>
          </p:nvPr>
        </p:nvGraphicFramePr>
        <p:xfrm>
          <a:off x="755574" y="2780928"/>
          <a:ext cx="4176464" cy="319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126222791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47621072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99188406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10147263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330375535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31163843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98574019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4222744641"/>
                    </a:ext>
                  </a:extLst>
                </a:gridCol>
              </a:tblGrid>
              <a:tr h="305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[0]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[3]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[5]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[7]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5913654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854688"/>
              </p:ext>
            </p:extLst>
          </p:nvPr>
        </p:nvGraphicFramePr>
        <p:xfrm>
          <a:off x="755576" y="2204864"/>
          <a:ext cx="4176464" cy="57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206347815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33222402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20322298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kumimoji="0" lang="th-TH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372200" y="148478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[0]</a:t>
            </a:r>
            <a:endParaRPr lang="th-TH" sz="1800" dirty="0"/>
          </a:p>
        </p:txBody>
      </p:sp>
      <p:sp>
        <p:nvSpPr>
          <p:cNvPr id="52" name="TextBox 51"/>
          <p:cNvSpPr txBox="1"/>
          <p:nvPr/>
        </p:nvSpPr>
        <p:spPr>
          <a:xfrm>
            <a:off x="7371214" y="148478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[1]</a:t>
            </a:r>
            <a:endParaRPr lang="th-TH" sz="1800" dirty="0"/>
          </a:p>
        </p:txBody>
      </p:sp>
      <p:sp>
        <p:nvSpPr>
          <p:cNvPr id="53" name="TextBox 52"/>
          <p:cNvSpPr txBox="1"/>
          <p:nvPr/>
        </p:nvSpPr>
        <p:spPr>
          <a:xfrm>
            <a:off x="8019286" y="21235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[2]</a:t>
            </a:r>
            <a:endParaRPr lang="th-TH" sz="1800" dirty="0"/>
          </a:p>
        </p:txBody>
      </p:sp>
      <p:sp>
        <p:nvSpPr>
          <p:cNvPr id="54" name="TextBox 53"/>
          <p:cNvSpPr txBox="1"/>
          <p:nvPr/>
        </p:nvSpPr>
        <p:spPr>
          <a:xfrm>
            <a:off x="8091294" y="29876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[3]</a:t>
            </a:r>
            <a:endParaRPr lang="th-TH" sz="1800" dirty="0"/>
          </a:p>
        </p:txBody>
      </p:sp>
      <p:sp>
        <p:nvSpPr>
          <p:cNvPr id="55" name="TextBox 54"/>
          <p:cNvSpPr txBox="1"/>
          <p:nvPr/>
        </p:nvSpPr>
        <p:spPr>
          <a:xfrm>
            <a:off x="7515230" y="37077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[4]</a:t>
            </a:r>
            <a:endParaRPr lang="th-TH" sz="1800" dirty="0"/>
          </a:p>
        </p:txBody>
      </p:sp>
      <p:sp>
        <p:nvSpPr>
          <p:cNvPr id="56" name="TextBox 55"/>
          <p:cNvSpPr txBox="1"/>
          <p:nvPr/>
        </p:nvSpPr>
        <p:spPr>
          <a:xfrm>
            <a:off x="6444208" y="371703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[5]</a:t>
            </a:r>
            <a:endParaRPr lang="th-TH" sz="1800" dirty="0"/>
          </a:p>
        </p:txBody>
      </p:sp>
      <p:sp>
        <p:nvSpPr>
          <p:cNvPr id="57" name="TextBox 56"/>
          <p:cNvSpPr txBox="1"/>
          <p:nvPr/>
        </p:nvSpPr>
        <p:spPr>
          <a:xfrm>
            <a:off x="5715030" y="22048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[7]</a:t>
            </a:r>
            <a:endParaRPr lang="th-TH" sz="1800" dirty="0"/>
          </a:p>
        </p:txBody>
      </p:sp>
      <p:sp>
        <p:nvSpPr>
          <p:cNvPr id="58" name="TextBox 57"/>
          <p:cNvSpPr txBox="1"/>
          <p:nvPr/>
        </p:nvSpPr>
        <p:spPr>
          <a:xfrm>
            <a:off x="5787038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[6]</a:t>
            </a:r>
            <a:endParaRPr lang="th-TH" sz="1800" dirty="0"/>
          </a:p>
        </p:txBody>
      </p:sp>
      <p:sp>
        <p:nvSpPr>
          <p:cNvPr id="59" name="TextBox 58"/>
          <p:cNvSpPr txBox="1"/>
          <p:nvPr/>
        </p:nvSpPr>
        <p:spPr>
          <a:xfrm>
            <a:off x="6217610" y="292494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</a:t>
            </a:r>
            <a:endParaRPr lang="th-TH" sz="2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228184" y="238081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</a:t>
            </a:r>
            <a:endParaRPr lang="th-TH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649658" y="1916832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</a:t>
            </a:r>
            <a:endParaRPr lang="th-TH" sz="2000" b="1" dirty="0"/>
          </a:p>
        </p:txBody>
      </p:sp>
      <p:grpSp>
        <p:nvGrpSpPr>
          <p:cNvPr id="62" name="Group 5"/>
          <p:cNvGrpSpPr>
            <a:grpSpLocks/>
          </p:cNvGrpSpPr>
          <p:nvPr/>
        </p:nvGrpSpPr>
        <p:grpSpPr bwMode="auto">
          <a:xfrm>
            <a:off x="6724823" y="2329715"/>
            <a:ext cx="871513" cy="657912"/>
            <a:chOff x="1623072" y="4116228"/>
            <a:chExt cx="871519" cy="657921"/>
          </a:xfrm>
        </p:grpSpPr>
        <p:sp>
          <p:nvSpPr>
            <p:cNvPr id="63" name="TextBox 6"/>
            <p:cNvSpPr txBox="1">
              <a:spLocks noChangeArrowheads="1"/>
            </p:cNvSpPr>
            <p:nvPr/>
          </p:nvSpPr>
          <p:spPr bwMode="auto">
            <a:xfrm>
              <a:off x="1623072" y="4116228"/>
              <a:ext cx="871519" cy="52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th-TH" b="1" dirty="0" err="1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front</a:t>
              </a:r>
              <a:r>
                <a:rPr lang="th-TH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H="1">
              <a:off x="1630489" y="4495437"/>
              <a:ext cx="278937" cy="2787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8"/>
          <p:cNvGrpSpPr>
            <a:grpSpLocks/>
          </p:cNvGrpSpPr>
          <p:nvPr/>
        </p:nvGrpSpPr>
        <p:grpSpPr bwMode="auto">
          <a:xfrm>
            <a:off x="5508103" y="1484784"/>
            <a:ext cx="1029129" cy="523216"/>
            <a:chOff x="2057408" y="4073044"/>
            <a:chExt cx="1029138" cy="523220"/>
          </a:xfrm>
        </p:grpSpPr>
        <p:sp>
          <p:nvSpPr>
            <p:cNvPr id="66" name="TextBox 9"/>
            <p:cNvSpPr txBox="1">
              <a:spLocks noChangeArrowheads="1"/>
            </p:cNvSpPr>
            <p:nvPr/>
          </p:nvSpPr>
          <p:spPr bwMode="auto">
            <a:xfrm>
              <a:off x="2057408" y="4073044"/>
              <a:ext cx="71438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rear</a:t>
              </a:r>
              <a:r>
                <a:rPr lang="th-TH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2633479" y="4341920"/>
              <a:ext cx="453067" cy="16318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5"/>
          <p:cNvGrpSpPr>
            <a:grpSpLocks/>
          </p:cNvGrpSpPr>
          <p:nvPr/>
        </p:nvGrpSpPr>
        <p:grpSpPr bwMode="auto">
          <a:xfrm>
            <a:off x="3779912" y="4201924"/>
            <a:ext cx="871513" cy="667236"/>
            <a:chOff x="1623072" y="4116228"/>
            <a:chExt cx="871519" cy="667245"/>
          </a:xfrm>
        </p:grpSpPr>
        <p:sp>
          <p:nvSpPr>
            <p:cNvPr id="69" name="TextBox 6"/>
            <p:cNvSpPr txBox="1">
              <a:spLocks noChangeArrowheads="1"/>
            </p:cNvSpPr>
            <p:nvPr/>
          </p:nvSpPr>
          <p:spPr bwMode="auto">
            <a:xfrm>
              <a:off x="1623072" y="4116228"/>
              <a:ext cx="871519" cy="52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th-TH" b="1" dirty="0" err="1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front</a:t>
              </a:r>
              <a:r>
                <a:rPr lang="th-TH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rot="16200000" flipH="1">
              <a:off x="1846531" y="4639471"/>
              <a:ext cx="2880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8"/>
          <p:cNvGrpSpPr>
            <a:grpSpLocks/>
          </p:cNvGrpSpPr>
          <p:nvPr/>
        </p:nvGrpSpPr>
        <p:grpSpPr bwMode="auto">
          <a:xfrm>
            <a:off x="1265337" y="4207469"/>
            <a:ext cx="714375" cy="661691"/>
            <a:chOff x="2279137" y="4131440"/>
            <a:chExt cx="714380" cy="661696"/>
          </a:xfrm>
        </p:grpSpPr>
        <p:sp>
          <p:nvSpPr>
            <p:cNvPr id="72" name="TextBox 9"/>
            <p:cNvSpPr txBox="1">
              <a:spLocks noChangeArrowheads="1"/>
            </p:cNvSpPr>
            <p:nvPr/>
          </p:nvSpPr>
          <p:spPr bwMode="auto">
            <a:xfrm>
              <a:off x="2279137" y="4131440"/>
              <a:ext cx="71438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rear</a:t>
              </a:r>
              <a:r>
                <a:rPr lang="th-TH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rot="16200000" flipH="1">
              <a:off x="2428528" y="4648341"/>
              <a:ext cx="28800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6084170" y="4437112"/>
            <a:ext cx="2088232" cy="20882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75" name="Oval 74"/>
          <p:cNvSpPr/>
          <p:nvPr/>
        </p:nvSpPr>
        <p:spPr>
          <a:xfrm>
            <a:off x="6601872" y="4971284"/>
            <a:ext cx="1036356" cy="10363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6" name="Straight Connector 75"/>
          <p:cNvCxnSpPr>
            <a:stCxn id="74" idx="0"/>
            <a:endCxn id="75" idx="0"/>
          </p:cNvCxnSpPr>
          <p:nvPr/>
        </p:nvCxnSpPr>
        <p:spPr>
          <a:xfrm flipH="1">
            <a:off x="7120050" y="4437112"/>
            <a:ext cx="8236" cy="53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4" idx="7"/>
            <a:endCxn id="75" idx="7"/>
          </p:cNvCxnSpPr>
          <p:nvPr/>
        </p:nvCxnSpPr>
        <p:spPr>
          <a:xfrm flipH="1">
            <a:off x="7486457" y="4742926"/>
            <a:ext cx="380131" cy="380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1"/>
            <a:endCxn id="75" idx="1"/>
          </p:cNvCxnSpPr>
          <p:nvPr/>
        </p:nvCxnSpPr>
        <p:spPr>
          <a:xfrm>
            <a:off x="6389984" y="4742926"/>
            <a:ext cx="363659" cy="380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4" idx="2"/>
            <a:endCxn id="75" idx="2"/>
          </p:cNvCxnSpPr>
          <p:nvPr/>
        </p:nvCxnSpPr>
        <p:spPr>
          <a:xfrm>
            <a:off x="6084170" y="5481228"/>
            <a:ext cx="517702" cy="8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4" idx="3"/>
            <a:endCxn id="75" idx="3"/>
          </p:cNvCxnSpPr>
          <p:nvPr/>
        </p:nvCxnSpPr>
        <p:spPr>
          <a:xfrm flipV="1">
            <a:off x="6389984" y="5855869"/>
            <a:ext cx="363659" cy="36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4" idx="4"/>
            <a:endCxn id="75" idx="4"/>
          </p:cNvCxnSpPr>
          <p:nvPr/>
        </p:nvCxnSpPr>
        <p:spPr>
          <a:xfrm flipH="1" flipV="1">
            <a:off x="7120050" y="6007640"/>
            <a:ext cx="8236" cy="517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4" idx="5"/>
            <a:endCxn id="75" idx="5"/>
          </p:cNvCxnSpPr>
          <p:nvPr/>
        </p:nvCxnSpPr>
        <p:spPr>
          <a:xfrm flipH="1" flipV="1">
            <a:off x="7486457" y="5855869"/>
            <a:ext cx="380131" cy="36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4" idx="6"/>
            <a:endCxn id="75" idx="6"/>
          </p:cNvCxnSpPr>
          <p:nvPr/>
        </p:nvCxnSpPr>
        <p:spPr>
          <a:xfrm flipH="1">
            <a:off x="7638228" y="5481228"/>
            <a:ext cx="534174" cy="8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709628"/>
              </p:ext>
            </p:extLst>
          </p:nvPr>
        </p:nvGraphicFramePr>
        <p:xfrm>
          <a:off x="755574" y="5445224"/>
          <a:ext cx="4176464" cy="319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126222791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47621072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99188406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10147263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330375535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31163843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98574019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4222744641"/>
                    </a:ext>
                  </a:extLst>
                </a:gridCol>
              </a:tblGrid>
              <a:tr h="305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[0]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[3]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[5]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[7]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5913654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68560"/>
              </p:ext>
            </p:extLst>
          </p:nvPr>
        </p:nvGraphicFramePr>
        <p:xfrm>
          <a:off x="755576" y="4869160"/>
          <a:ext cx="4176464" cy="57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206347815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33222402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20322298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kumimoji="0" lang="th-TH" sz="20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kumimoji="0" lang="th-TH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6372200" y="41490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[0]</a:t>
            </a:r>
            <a:endParaRPr lang="th-TH" sz="1800" dirty="0"/>
          </a:p>
        </p:txBody>
      </p:sp>
      <p:sp>
        <p:nvSpPr>
          <p:cNvPr id="87" name="TextBox 86"/>
          <p:cNvSpPr txBox="1"/>
          <p:nvPr/>
        </p:nvSpPr>
        <p:spPr>
          <a:xfrm>
            <a:off x="7371214" y="41490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[1]</a:t>
            </a:r>
            <a:endParaRPr lang="th-TH" sz="1800" dirty="0"/>
          </a:p>
        </p:txBody>
      </p:sp>
      <p:sp>
        <p:nvSpPr>
          <p:cNvPr id="88" name="TextBox 87"/>
          <p:cNvSpPr txBox="1"/>
          <p:nvPr/>
        </p:nvSpPr>
        <p:spPr>
          <a:xfrm>
            <a:off x="8019286" y="47878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[2]</a:t>
            </a:r>
            <a:endParaRPr lang="th-TH" sz="1800" dirty="0"/>
          </a:p>
        </p:txBody>
      </p:sp>
      <p:sp>
        <p:nvSpPr>
          <p:cNvPr id="89" name="TextBox 88"/>
          <p:cNvSpPr txBox="1"/>
          <p:nvPr/>
        </p:nvSpPr>
        <p:spPr>
          <a:xfrm>
            <a:off x="8091294" y="56519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[3]</a:t>
            </a:r>
            <a:endParaRPr lang="th-TH" sz="1800" dirty="0"/>
          </a:p>
        </p:txBody>
      </p:sp>
      <p:sp>
        <p:nvSpPr>
          <p:cNvPr id="90" name="TextBox 89"/>
          <p:cNvSpPr txBox="1"/>
          <p:nvPr/>
        </p:nvSpPr>
        <p:spPr>
          <a:xfrm>
            <a:off x="7515230" y="63720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[4]</a:t>
            </a:r>
            <a:endParaRPr lang="th-TH" sz="1800" dirty="0"/>
          </a:p>
        </p:txBody>
      </p:sp>
      <p:sp>
        <p:nvSpPr>
          <p:cNvPr id="91" name="TextBox 90"/>
          <p:cNvSpPr txBox="1"/>
          <p:nvPr/>
        </p:nvSpPr>
        <p:spPr>
          <a:xfrm>
            <a:off x="6444208" y="638132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[5]</a:t>
            </a:r>
            <a:endParaRPr lang="th-TH" sz="1800" dirty="0"/>
          </a:p>
        </p:txBody>
      </p:sp>
      <p:sp>
        <p:nvSpPr>
          <p:cNvPr id="92" name="TextBox 91"/>
          <p:cNvSpPr txBox="1"/>
          <p:nvPr/>
        </p:nvSpPr>
        <p:spPr>
          <a:xfrm>
            <a:off x="5715030" y="4869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[7]</a:t>
            </a:r>
            <a:endParaRPr lang="th-TH" sz="1800" dirty="0"/>
          </a:p>
        </p:txBody>
      </p:sp>
      <p:sp>
        <p:nvSpPr>
          <p:cNvPr id="93" name="TextBox 92"/>
          <p:cNvSpPr txBox="1"/>
          <p:nvPr/>
        </p:nvSpPr>
        <p:spPr>
          <a:xfrm>
            <a:off x="5787038" y="57239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[6]</a:t>
            </a:r>
            <a:endParaRPr lang="th-TH" sz="1800" dirty="0"/>
          </a:p>
        </p:txBody>
      </p:sp>
      <p:sp>
        <p:nvSpPr>
          <p:cNvPr id="94" name="TextBox 93"/>
          <p:cNvSpPr txBox="1"/>
          <p:nvPr/>
        </p:nvSpPr>
        <p:spPr>
          <a:xfrm>
            <a:off x="6217610" y="558924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</a:t>
            </a:r>
            <a:endParaRPr lang="th-TH" sz="20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228184" y="504511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</a:t>
            </a:r>
            <a:endParaRPr lang="th-TH" sz="20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649658" y="458112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</a:t>
            </a:r>
            <a:endParaRPr lang="th-TH" sz="2000" b="1" dirty="0"/>
          </a:p>
        </p:txBody>
      </p:sp>
      <p:grpSp>
        <p:nvGrpSpPr>
          <p:cNvPr id="97" name="Group 5"/>
          <p:cNvGrpSpPr>
            <a:grpSpLocks/>
          </p:cNvGrpSpPr>
          <p:nvPr/>
        </p:nvGrpSpPr>
        <p:grpSpPr bwMode="auto">
          <a:xfrm>
            <a:off x="6724823" y="4994011"/>
            <a:ext cx="871513" cy="657912"/>
            <a:chOff x="1623072" y="4116228"/>
            <a:chExt cx="871519" cy="657921"/>
          </a:xfrm>
        </p:grpSpPr>
        <p:sp>
          <p:nvSpPr>
            <p:cNvPr id="98" name="TextBox 6"/>
            <p:cNvSpPr txBox="1">
              <a:spLocks noChangeArrowheads="1"/>
            </p:cNvSpPr>
            <p:nvPr/>
          </p:nvSpPr>
          <p:spPr bwMode="auto">
            <a:xfrm>
              <a:off x="1623072" y="4116228"/>
              <a:ext cx="871519" cy="52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th-TH" b="1" dirty="0" err="1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front</a:t>
              </a:r>
              <a:r>
                <a:rPr lang="th-TH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H="1">
              <a:off x="1630489" y="4495437"/>
              <a:ext cx="278937" cy="2787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8"/>
          <p:cNvGrpSpPr>
            <a:grpSpLocks/>
          </p:cNvGrpSpPr>
          <p:nvPr/>
        </p:nvGrpSpPr>
        <p:grpSpPr bwMode="auto">
          <a:xfrm>
            <a:off x="7740351" y="4005066"/>
            <a:ext cx="1053396" cy="576065"/>
            <a:chOff x="1718382" y="3929026"/>
            <a:chExt cx="1053406" cy="576069"/>
          </a:xfrm>
        </p:grpSpPr>
        <p:sp>
          <p:nvSpPr>
            <p:cNvPr id="101" name="TextBox 9"/>
            <p:cNvSpPr txBox="1">
              <a:spLocks noChangeArrowheads="1"/>
            </p:cNvSpPr>
            <p:nvPr/>
          </p:nvSpPr>
          <p:spPr bwMode="auto">
            <a:xfrm>
              <a:off x="2057408" y="3929026"/>
              <a:ext cx="71438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rear</a:t>
              </a:r>
              <a:r>
                <a:rPr lang="th-TH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102" name="Straight Arrow Connector 101"/>
            <p:cNvCxnSpPr>
              <a:stCxn id="101" idx="1"/>
            </p:cNvCxnSpPr>
            <p:nvPr/>
          </p:nvCxnSpPr>
          <p:spPr>
            <a:xfrm flipH="1">
              <a:off x="1718382" y="4190636"/>
              <a:ext cx="339026" cy="31445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7225722" y="458112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B</a:t>
            </a:r>
            <a:endParaRPr lang="th-TH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4" grpId="0" animBg="1"/>
      <p:bldP spid="75" grpId="0" animBg="1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10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การนำข้อมูลเข้าคิววงกลม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Algorithm </a:t>
            </a:r>
            <a:r>
              <a:rPr lang="en-US" dirty="0" err="1"/>
              <a:t>EnQueue</a:t>
            </a:r>
            <a:r>
              <a:rPr lang="en-US" dirty="0"/>
              <a:t>(value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b="0" dirty="0"/>
              <a:t>if ((rear == SIZE-1 &amp;&amp; front == 0) || (front == rear+1))</a:t>
            </a:r>
          </a:p>
          <a:p>
            <a:r>
              <a:rPr lang="en-US" b="0" dirty="0" smtClean="0"/>
              <a:t>	display </a:t>
            </a:r>
            <a:r>
              <a:rPr lang="en-US" b="0" dirty="0"/>
              <a:t>"Queue is FULL!!! and terminate the function.</a:t>
            </a:r>
          </a:p>
          <a:p>
            <a:r>
              <a:rPr lang="en-US" b="0" dirty="0"/>
              <a:t> </a:t>
            </a:r>
            <a:r>
              <a:rPr lang="en-US" b="0" dirty="0" smtClean="0"/>
              <a:t>   else</a:t>
            </a:r>
            <a:endParaRPr lang="en-US" b="0" dirty="0"/>
          </a:p>
          <a:p>
            <a:r>
              <a:rPr lang="en-US" b="0" dirty="0"/>
              <a:t>	</a:t>
            </a:r>
            <a:r>
              <a:rPr lang="en-US" b="0" dirty="0" smtClean="0"/>
              <a:t>if </a:t>
            </a:r>
            <a:r>
              <a:rPr lang="en-US" b="0" dirty="0"/>
              <a:t>(rear == SIZE - 1 &amp;&amp; front != 0)</a:t>
            </a:r>
          </a:p>
          <a:p>
            <a:r>
              <a:rPr lang="en-US" b="0" dirty="0"/>
              <a:t>		</a:t>
            </a:r>
            <a:r>
              <a:rPr lang="en-US" b="0" dirty="0" smtClean="0"/>
              <a:t>rear </a:t>
            </a:r>
            <a:r>
              <a:rPr lang="en-US" b="0" dirty="0"/>
              <a:t>= -1</a:t>
            </a:r>
          </a:p>
          <a:p>
            <a:r>
              <a:rPr lang="en-US" b="0" dirty="0"/>
              <a:t>	</a:t>
            </a:r>
            <a:r>
              <a:rPr lang="en-US" b="0" dirty="0" smtClean="0"/>
              <a:t>rear</a:t>
            </a:r>
            <a:r>
              <a:rPr lang="en-US" b="0" dirty="0"/>
              <a:t>++</a:t>
            </a:r>
          </a:p>
          <a:p>
            <a:r>
              <a:rPr lang="en-US" b="0" dirty="0"/>
              <a:t>	</a:t>
            </a:r>
            <a:r>
              <a:rPr lang="en-US" b="0" dirty="0" smtClean="0"/>
              <a:t>queue[rear</a:t>
            </a:r>
            <a:r>
              <a:rPr lang="en-US" b="0" dirty="0"/>
              <a:t>] = value</a:t>
            </a:r>
          </a:p>
          <a:p>
            <a:r>
              <a:rPr lang="en-US" b="0" dirty="0"/>
              <a:t>	</a:t>
            </a:r>
            <a:r>
              <a:rPr lang="en-US" b="0" dirty="0" smtClean="0"/>
              <a:t>if </a:t>
            </a:r>
            <a:r>
              <a:rPr lang="en-US" b="0" dirty="0"/>
              <a:t>(front == -1)</a:t>
            </a:r>
          </a:p>
          <a:p>
            <a:r>
              <a:rPr lang="en-US" b="0" dirty="0"/>
              <a:t>		</a:t>
            </a:r>
            <a:r>
              <a:rPr lang="en-US" b="0" dirty="0" smtClean="0"/>
              <a:t>front </a:t>
            </a:r>
            <a:r>
              <a:rPr lang="en-US" b="0" dirty="0"/>
              <a:t>= </a:t>
            </a:r>
            <a:r>
              <a:rPr lang="en-US" b="0" dirty="0" smtClean="0"/>
              <a:t>0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7088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การนำข้อมูลออกจากคิววงกลม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3779912" y="1528336"/>
            <a:ext cx="871513" cy="667236"/>
            <a:chOff x="1623072" y="4116228"/>
            <a:chExt cx="871519" cy="667245"/>
          </a:xfrm>
        </p:grpSpPr>
        <p:sp>
          <p:nvSpPr>
            <p:cNvPr id="5" name="TextBox 6"/>
            <p:cNvSpPr txBox="1">
              <a:spLocks noChangeArrowheads="1"/>
            </p:cNvSpPr>
            <p:nvPr/>
          </p:nvSpPr>
          <p:spPr bwMode="auto">
            <a:xfrm>
              <a:off x="1623072" y="4116228"/>
              <a:ext cx="871519" cy="52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th-TH" b="1" dirty="0" err="1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front</a:t>
              </a:r>
              <a:r>
                <a:rPr lang="th-TH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16200000" flipH="1">
              <a:off x="1846531" y="4639471"/>
              <a:ext cx="2880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1265337" y="1533881"/>
            <a:ext cx="714375" cy="661691"/>
            <a:chOff x="2279137" y="4131440"/>
            <a:chExt cx="714380" cy="661696"/>
          </a:xfrm>
        </p:grpSpPr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2279137" y="4131440"/>
              <a:ext cx="71438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rear</a:t>
              </a:r>
              <a:r>
                <a:rPr lang="th-TH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6200000" flipH="1">
              <a:off x="2428528" y="4648341"/>
              <a:ext cx="28800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9"/>
          <p:cNvSpPr/>
          <p:nvPr/>
        </p:nvSpPr>
        <p:spPr>
          <a:xfrm>
            <a:off x="6084170" y="1763524"/>
            <a:ext cx="2088232" cy="20882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1" name="Oval 10"/>
          <p:cNvSpPr/>
          <p:nvPr/>
        </p:nvSpPr>
        <p:spPr>
          <a:xfrm>
            <a:off x="6601872" y="2297696"/>
            <a:ext cx="1036356" cy="10363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2" name="Straight Connector 11"/>
          <p:cNvCxnSpPr>
            <a:stCxn id="10" idx="0"/>
            <a:endCxn id="11" idx="0"/>
          </p:cNvCxnSpPr>
          <p:nvPr/>
        </p:nvCxnSpPr>
        <p:spPr>
          <a:xfrm flipH="1">
            <a:off x="7120050" y="1763524"/>
            <a:ext cx="8236" cy="53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7"/>
            <a:endCxn id="11" idx="7"/>
          </p:cNvCxnSpPr>
          <p:nvPr/>
        </p:nvCxnSpPr>
        <p:spPr>
          <a:xfrm flipH="1">
            <a:off x="7486457" y="2069338"/>
            <a:ext cx="380131" cy="380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1"/>
            <a:endCxn id="11" idx="1"/>
          </p:cNvCxnSpPr>
          <p:nvPr/>
        </p:nvCxnSpPr>
        <p:spPr>
          <a:xfrm>
            <a:off x="6389984" y="2069338"/>
            <a:ext cx="363659" cy="380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2"/>
            <a:endCxn id="11" idx="2"/>
          </p:cNvCxnSpPr>
          <p:nvPr/>
        </p:nvCxnSpPr>
        <p:spPr>
          <a:xfrm>
            <a:off x="6084170" y="2807640"/>
            <a:ext cx="517702" cy="8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3"/>
            <a:endCxn id="11" idx="3"/>
          </p:cNvCxnSpPr>
          <p:nvPr/>
        </p:nvCxnSpPr>
        <p:spPr>
          <a:xfrm flipV="1">
            <a:off x="6389984" y="3182281"/>
            <a:ext cx="363659" cy="36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4"/>
            <a:endCxn id="11" idx="4"/>
          </p:cNvCxnSpPr>
          <p:nvPr/>
        </p:nvCxnSpPr>
        <p:spPr>
          <a:xfrm flipH="1" flipV="1">
            <a:off x="7120050" y="3334052"/>
            <a:ext cx="8236" cy="517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5"/>
            <a:endCxn id="11" idx="5"/>
          </p:cNvCxnSpPr>
          <p:nvPr/>
        </p:nvCxnSpPr>
        <p:spPr>
          <a:xfrm flipH="1" flipV="1">
            <a:off x="7486457" y="3182281"/>
            <a:ext cx="380131" cy="36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6"/>
            <a:endCxn id="11" idx="6"/>
          </p:cNvCxnSpPr>
          <p:nvPr/>
        </p:nvCxnSpPr>
        <p:spPr>
          <a:xfrm flipH="1">
            <a:off x="7638228" y="2807640"/>
            <a:ext cx="534174" cy="8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789626"/>
              </p:ext>
            </p:extLst>
          </p:nvPr>
        </p:nvGraphicFramePr>
        <p:xfrm>
          <a:off x="755574" y="2771636"/>
          <a:ext cx="4176464" cy="319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126222791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47621072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99188406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10147263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330375535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31163843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98574019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4222744641"/>
                    </a:ext>
                  </a:extLst>
                </a:gridCol>
              </a:tblGrid>
              <a:tr h="305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[0]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[3]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[5]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[7]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591365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907181"/>
              </p:ext>
            </p:extLst>
          </p:nvPr>
        </p:nvGraphicFramePr>
        <p:xfrm>
          <a:off x="755576" y="2195572"/>
          <a:ext cx="4176464" cy="57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206347815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33222402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20322298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kumimoji="0" lang="th-TH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372200" y="14754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[0]</a:t>
            </a:r>
            <a:endParaRPr lang="th-TH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7371214" y="14754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[1]</a:t>
            </a:r>
            <a:endParaRPr lang="th-TH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8019286" y="21142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[2]</a:t>
            </a:r>
            <a:endParaRPr lang="th-TH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8091294" y="29783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[3]</a:t>
            </a:r>
            <a:endParaRPr lang="th-TH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7515230" y="36984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[4]</a:t>
            </a:r>
            <a:endParaRPr lang="th-TH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6444208" y="37077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[5]</a:t>
            </a:r>
            <a:endParaRPr lang="th-TH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5715030" y="21955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[7]</a:t>
            </a:r>
            <a:endParaRPr lang="th-TH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5787038" y="30503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[6]</a:t>
            </a:r>
            <a:endParaRPr lang="th-TH" sz="1800" dirty="0"/>
          </a:p>
        </p:txBody>
      </p:sp>
      <p:sp>
        <p:nvSpPr>
          <p:cNvPr id="30" name="TextBox 29"/>
          <p:cNvSpPr txBox="1"/>
          <p:nvPr/>
        </p:nvSpPr>
        <p:spPr>
          <a:xfrm>
            <a:off x="6217610" y="2915652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</a:t>
            </a:r>
            <a:endParaRPr lang="th-TH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228184" y="237152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</a:t>
            </a:r>
            <a:endParaRPr lang="th-TH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649658" y="190754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</a:t>
            </a:r>
            <a:endParaRPr lang="th-TH" sz="2000" b="1" dirty="0"/>
          </a:p>
        </p:txBody>
      </p:sp>
      <p:grpSp>
        <p:nvGrpSpPr>
          <p:cNvPr id="33" name="Group 5"/>
          <p:cNvGrpSpPr>
            <a:grpSpLocks/>
          </p:cNvGrpSpPr>
          <p:nvPr/>
        </p:nvGrpSpPr>
        <p:grpSpPr bwMode="auto">
          <a:xfrm>
            <a:off x="6724823" y="2320423"/>
            <a:ext cx="871513" cy="657912"/>
            <a:chOff x="1623072" y="4116228"/>
            <a:chExt cx="871519" cy="657921"/>
          </a:xfrm>
        </p:grpSpPr>
        <p:sp>
          <p:nvSpPr>
            <p:cNvPr id="34" name="TextBox 6"/>
            <p:cNvSpPr txBox="1">
              <a:spLocks noChangeArrowheads="1"/>
            </p:cNvSpPr>
            <p:nvPr/>
          </p:nvSpPr>
          <p:spPr bwMode="auto">
            <a:xfrm>
              <a:off x="1623072" y="4116228"/>
              <a:ext cx="871519" cy="52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th-TH" b="1" dirty="0" err="1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front</a:t>
              </a:r>
              <a:r>
                <a:rPr lang="th-TH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1630489" y="4495437"/>
              <a:ext cx="278937" cy="2787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7225722" y="190754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</a:t>
            </a:r>
            <a:endParaRPr lang="th-TH" sz="2000" b="1" dirty="0"/>
          </a:p>
        </p:txBody>
      </p:sp>
      <p:grpSp>
        <p:nvGrpSpPr>
          <p:cNvPr id="37" name="Group 8"/>
          <p:cNvGrpSpPr>
            <a:grpSpLocks/>
          </p:cNvGrpSpPr>
          <p:nvPr/>
        </p:nvGrpSpPr>
        <p:grpSpPr bwMode="auto">
          <a:xfrm>
            <a:off x="7740351" y="1340768"/>
            <a:ext cx="1053396" cy="576065"/>
            <a:chOff x="1718382" y="3929026"/>
            <a:chExt cx="1053406" cy="576069"/>
          </a:xfrm>
        </p:grpSpPr>
        <p:sp>
          <p:nvSpPr>
            <p:cNvPr id="38" name="TextBox 9"/>
            <p:cNvSpPr txBox="1">
              <a:spLocks noChangeArrowheads="1"/>
            </p:cNvSpPr>
            <p:nvPr/>
          </p:nvSpPr>
          <p:spPr bwMode="auto">
            <a:xfrm>
              <a:off x="2057408" y="3929026"/>
              <a:ext cx="71438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rear</a:t>
              </a:r>
              <a:r>
                <a:rPr lang="th-TH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1718382" y="4190636"/>
              <a:ext cx="339026" cy="31445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699542" y="3841229"/>
            <a:ext cx="2000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b="1" dirty="0" err="1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Dequeue</a:t>
            </a: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( )</a:t>
            </a:r>
            <a:endParaRPr lang="th-TH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41" name="Group 5"/>
          <p:cNvGrpSpPr>
            <a:grpSpLocks/>
          </p:cNvGrpSpPr>
          <p:nvPr/>
        </p:nvGrpSpPr>
        <p:grpSpPr bwMode="auto">
          <a:xfrm>
            <a:off x="4276551" y="4264640"/>
            <a:ext cx="871513" cy="667236"/>
            <a:chOff x="1623072" y="4116228"/>
            <a:chExt cx="871519" cy="667245"/>
          </a:xfrm>
        </p:grpSpPr>
        <p:sp>
          <p:nvSpPr>
            <p:cNvPr id="42" name="TextBox 6"/>
            <p:cNvSpPr txBox="1">
              <a:spLocks noChangeArrowheads="1"/>
            </p:cNvSpPr>
            <p:nvPr/>
          </p:nvSpPr>
          <p:spPr bwMode="auto">
            <a:xfrm>
              <a:off x="1623072" y="4116228"/>
              <a:ext cx="871519" cy="52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th-TH" b="1" dirty="0" err="1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front</a:t>
              </a:r>
              <a:r>
                <a:rPr lang="th-TH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rot="16200000" flipH="1">
              <a:off x="1846531" y="4639471"/>
              <a:ext cx="2880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8"/>
          <p:cNvGrpSpPr>
            <a:grpSpLocks/>
          </p:cNvGrpSpPr>
          <p:nvPr/>
        </p:nvGrpSpPr>
        <p:grpSpPr bwMode="auto">
          <a:xfrm>
            <a:off x="1265337" y="4270185"/>
            <a:ext cx="714375" cy="661691"/>
            <a:chOff x="2279137" y="4131440"/>
            <a:chExt cx="714380" cy="661696"/>
          </a:xfrm>
        </p:grpSpPr>
        <p:sp>
          <p:nvSpPr>
            <p:cNvPr id="45" name="TextBox 9"/>
            <p:cNvSpPr txBox="1">
              <a:spLocks noChangeArrowheads="1"/>
            </p:cNvSpPr>
            <p:nvPr/>
          </p:nvSpPr>
          <p:spPr bwMode="auto">
            <a:xfrm>
              <a:off x="2279137" y="4131440"/>
              <a:ext cx="71438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rear</a:t>
              </a:r>
              <a:r>
                <a:rPr lang="th-TH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rot="16200000" flipH="1">
              <a:off x="2428528" y="4648341"/>
              <a:ext cx="28800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Oval 46"/>
          <p:cNvSpPr/>
          <p:nvPr/>
        </p:nvSpPr>
        <p:spPr>
          <a:xfrm>
            <a:off x="6084170" y="4499828"/>
            <a:ext cx="2088232" cy="20882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8" name="Oval 47"/>
          <p:cNvSpPr/>
          <p:nvPr/>
        </p:nvSpPr>
        <p:spPr>
          <a:xfrm>
            <a:off x="6601872" y="5034000"/>
            <a:ext cx="1036356" cy="10363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9" name="Straight Connector 48"/>
          <p:cNvCxnSpPr>
            <a:stCxn id="47" idx="0"/>
            <a:endCxn id="48" idx="0"/>
          </p:cNvCxnSpPr>
          <p:nvPr/>
        </p:nvCxnSpPr>
        <p:spPr>
          <a:xfrm flipH="1">
            <a:off x="7120050" y="4499828"/>
            <a:ext cx="8236" cy="53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7" idx="7"/>
            <a:endCxn id="48" idx="7"/>
          </p:cNvCxnSpPr>
          <p:nvPr/>
        </p:nvCxnSpPr>
        <p:spPr>
          <a:xfrm flipH="1">
            <a:off x="7486457" y="4805642"/>
            <a:ext cx="380131" cy="380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7" idx="1"/>
            <a:endCxn id="48" idx="1"/>
          </p:cNvCxnSpPr>
          <p:nvPr/>
        </p:nvCxnSpPr>
        <p:spPr>
          <a:xfrm>
            <a:off x="6389984" y="4805642"/>
            <a:ext cx="363659" cy="380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7" idx="2"/>
            <a:endCxn id="48" idx="2"/>
          </p:cNvCxnSpPr>
          <p:nvPr/>
        </p:nvCxnSpPr>
        <p:spPr>
          <a:xfrm>
            <a:off x="6084170" y="5543944"/>
            <a:ext cx="517702" cy="8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7" idx="3"/>
            <a:endCxn id="48" idx="3"/>
          </p:cNvCxnSpPr>
          <p:nvPr/>
        </p:nvCxnSpPr>
        <p:spPr>
          <a:xfrm flipV="1">
            <a:off x="6389984" y="5918585"/>
            <a:ext cx="363659" cy="36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7" idx="4"/>
            <a:endCxn id="48" idx="4"/>
          </p:cNvCxnSpPr>
          <p:nvPr/>
        </p:nvCxnSpPr>
        <p:spPr>
          <a:xfrm flipH="1" flipV="1">
            <a:off x="7120050" y="6070356"/>
            <a:ext cx="8236" cy="517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7" idx="5"/>
            <a:endCxn id="48" idx="5"/>
          </p:cNvCxnSpPr>
          <p:nvPr/>
        </p:nvCxnSpPr>
        <p:spPr>
          <a:xfrm flipH="1" flipV="1">
            <a:off x="7486457" y="5918585"/>
            <a:ext cx="380131" cy="36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7" idx="6"/>
            <a:endCxn id="48" idx="6"/>
          </p:cNvCxnSpPr>
          <p:nvPr/>
        </p:nvCxnSpPr>
        <p:spPr>
          <a:xfrm flipH="1">
            <a:off x="7638228" y="5543944"/>
            <a:ext cx="534174" cy="8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2048336"/>
              </p:ext>
            </p:extLst>
          </p:nvPr>
        </p:nvGraphicFramePr>
        <p:xfrm>
          <a:off x="755574" y="5507940"/>
          <a:ext cx="4176464" cy="319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126222791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47621072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99188406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10147263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330375535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31163843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98574019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4222744641"/>
                    </a:ext>
                  </a:extLst>
                </a:gridCol>
              </a:tblGrid>
              <a:tr h="305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[0]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[3]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[5]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[7]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5913654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31151"/>
              </p:ext>
            </p:extLst>
          </p:nvPr>
        </p:nvGraphicFramePr>
        <p:xfrm>
          <a:off x="755576" y="4931876"/>
          <a:ext cx="4176464" cy="57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206347815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33222402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20322298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kumimoji="0" lang="th-TH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372200" y="42117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[0]</a:t>
            </a:r>
            <a:endParaRPr lang="th-TH" sz="1800" dirty="0"/>
          </a:p>
        </p:txBody>
      </p:sp>
      <p:sp>
        <p:nvSpPr>
          <p:cNvPr id="60" name="TextBox 59"/>
          <p:cNvSpPr txBox="1"/>
          <p:nvPr/>
        </p:nvSpPr>
        <p:spPr>
          <a:xfrm>
            <a:off x="7371214" y="42117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[1]</a:t>
            </a:r>
            <a:endParaRPr lang="th-TH" sz="1800" dirty="0"/>
          </a:p>
        </p:txBody>
      </p:sp>
      <p:sp>
        <p:nvSpPr>
          <p:cNvPr id="61" name="TextBox 60"/>
          <p:cNvSpPr txBox="1"/>
          <p:nvPr/>
        </p:nvSpPr>
        <p:spPr>
          <a:xfrm>
            <a:off x="8019286" y="48505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[2]</a:t>
            </a:r>
            <a:endParaRPr lang="th-TH" sz="1800" dirty="0"/>
          </a:p>
        </p:txBody>
      </p:sp>
      <p:sp>
        <p:nvSpPr>
          <p:cNvPr id="62" name="TextBox 61"/>
          <p:cNvSpPr txBox="1"/>
          <p:nvPr/>
        </p:nvSpPr>
        <p:spPr>
          <a:xfrm>
            <a:off x="8091294" y="57146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[3]</a:t>
            </a:r>
            <a:endParaRPr lang="th-TH" sz="1800" dirty="0"/>
          </a:p>
        </p:txBody>
      </p:sp>
      <p:sp>
        <p:nvSpPr>
          <p:cNvPr id="63" name="TextBox 62"/>
          <p:cNvSpPr txBox="1"/>
          <p:nvPr/>
        </p:nvSpPr>
        <p:spPr>
          <a:xfrm>
            <a:off x="7515230" y="64347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[4]</a:t>
            </a:r>
            <a:endParaRPr lang="th-TH" sz="1800" dirty="0"/>
          </a:p>
        </p:txBody>
      </p:sp>
      <p:sp>
        <p:nvSpPr>
          <p:cNvPr id="64" name="TextBox 63"/>
          <p:cNvSpPr txBox="1"/>
          <p:nvPr/>
        </p:nvSpPr>
        <p:spPr>
          <a:xfrm>
            <a:off x="6444208" y="64440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[5]</a:t>
            </a:r>
            <a:endParaRPr lang="th-TH" sz="1800" dirty="0"/>
          </a:p>
        </p:txBody>
      </p:sp>
      <p:sp>
        <p:nvSpPr>
          <p:cNvPr id="65" name="TextBox 64"/>
          <p:cNvSpPr txBox="1"/>
          <p:nvPr/>
        </p:nvSpPr>
        <p:spPr>
          <a:xfrm>
            <a:off x="5715030" y="4931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[7]</a:t>
            </a:r>
            <a:endParaRPr lang="th-TH" sz="1800" dirty="0"/>
          </a:p>
        </p:txBody>
      </p:sp>
      <p:sp>
        <p:nvSpPr>
          <p:cNvPr id="66" name="TextBox 65"/>
          <p:cNvSpPr txBox="1"/>
          <p:nvPr/>
        </p:nvSpPr>
        <p:spPr>
          <a:xfrm>
            <a:off x="5787038" y="57866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[6]</a:t>
            </a:r>
            <a:endParaRPr lang="th-TH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6228184" y="510783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</a:t>
            </a:r>
            <a:endParaRPr lang="th-TH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649658" y="464384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</a:t>
            </a:r>
            <a:endParaRPr lang="th-TH" sz="2000" b="1" dirty="0"/>
          </a:p>
        </p:txBody>
      </p:sp>
      <p:grpSp>
        <p:nvGrpSpPr>
          <p:cNvPr id="70" name="Group 5"/>
          <p:cNvGrpSpPr>
            <a:grpSpLocks/>
          </p:cNvGrpSpPr>
          <p:nvPr/>
        </p:nvGrpSpPr>
        <p:grpSpPr bwMode="auto">
          <a:xfrm>
            <a:off x="6649658" y="5301208"/>
            <a:ext cx="946677" cy="648072"/>
            <a:chOff x="1547907" y="4360713"/>
            <a:chExt cx="946684" cy="648081"/>
          </a:xfrm>
        </p:grpSpPr>
        <p:sp>
          <p:nvSpPr>
            <p:cNvPr id="71" name="TextBox 6"/>
            <p:cNvSpPr txBox="1">
              <a:spLocks noChangeArrowheads="1"/>
            </p:cNvSpPr>
            <p:nvPr/>
          </p:nvSpPr>
          <p:spPr bwMode="auto">
            <a:xfrm>
              <a:off x="1623072" y="4485567"/>
              <a:ext cx="871519" cy="52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th-TH" b="1" dirty="0" err="1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front</a:t>
              </a:r>
              <a:r>
                <a:rPr lang="th-TH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H="1" flipV="1">
              <a:off x="1547907" y="4360713"/>
              <a:ext cx="361520" cy="2427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7225722" y="464384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</a:t>
            </a:r>
            <a:endParaRPr lang="th-TH" sz="2000" b="1" dirty="0"/>
          </a:p>
        </p:txBody>
      </p:sp>
      <p:grpSp>
        <p:nvGrpSpPr>
          <p:cNvPr id="74" name="Group 8"/>
          <p:cNvGrpSpPr>
            <a:grpSpLocks/>
          </p:cNvGrpSpPr>
          <p:nvPr/>
        </p:nvGrpSpPr>
        <p:grpSpPr bwMode="auto">
          <a:xfrm>
            <a:off x="7668344" y="4077071"/>
            <a:ext cx="1053396" cy="576065"/>
            <a:chOff x="1718382" y="3929026"/>
            <a:chExt cx="1053406" cy="576069"/>
          </a:xfrm>
        </p:grpSpPr>
        <p:sp>
          <p:nvSpPr>
            <p:cNvPr id="75" name="TextBox 9"/>
            <p:cNvSpPr txBox="1">
              <a:spLocks noChangeArrowheads="1"/>
            </p:cNvSpPr>
            <p:nvPr/>
          </p:nvSpPr>
          <p:spPr bwMode="auto">
            <a:xfrm>
              <a:off x="2057408" y="3929026"/>
              <a:ext cx="71438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rear</a:t>
              </a:r>
              <a:r>
                <a:rPr lang="th-TH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76" name="Straight Arrow Connector 75"/>
            <p:cNvCxnSpPr>
              <a:stCxn id="75" idx="1"/>
            </p:cNvCxnSpPr>
            <p:nvPr/>
          </p:nvCxnSpPr>
          <p:spPr>
            <a:xfrm flipH="1">
              <a:off x="1718382" y="4190636"/>
              <a:ext cx="339026" cy="31445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160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7" grpId="0" animBg="1"/>
      <p:bldP spid="48" grpId="0" animBg="1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69" grpId="0"/>
      <p:bldP spid="7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การนำข้อมูลออกจากคิว</a:t>
            </a:r>
            <a:r>
              <a:rPr lang="th-TH" dirty="0" smtClean="0"/>
              <a:t>วงกลม (ต่อ)</a:t>
            </a:r>
            <a:endParaRPr lang="th-TH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4283968" y="1528336"/>
            <a:ext cx="871513" cy="667236"/>
            <a:chOff x="1623072" y="4116228"/>
            <a:chExt cx="871519" cy="667245"/>
          </a:xfrm>
        </p:grpSpPr>
        <p:sp>
          <p:nvSpPr>
            <p:cNvPr id="5" name="TextBox 6"/>
            <p:cNvSpPr txBox="1">
              <a:spLocks noChangeArrowheads="1"/>
            </p:cNvSpPr>
            <p:nvPr/>
          </p:nvSpPr>
          <p:spPr bwMode="auto">
            <a:xfrm>
              <a:off x="1623072" y="4116228"/>
              <a:ext cx="871519" cy="52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th-TH" b="1" dirty="0" err="1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front</a:t>
              </a:r>
              <a:r>
                <a:rPr lang="th-TH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16200000" flipH="1">
              <a:off x="1846531" y="4639471"/>
              <a:ext cx="2880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1265337" y="1533881"/>
            <a:ext cx="714375" cy="661691"/>
            <a:chOff x="2279137" y="4131440"/>
            <a:chExt cx="714380" cy="661696"/>
          </a:xfrm>
        </p:grpSpPr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2279137" y="4131440"/>
              <a:ext cx="71438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rear</a:t>
              </a:r>
              <a:r>
                <a:rPr lang="th-TH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6200000" flipH="1">
              <a:off x="2428528" y="4648341"/>
              <a:ext cx="28800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9"/>
          <p:cNvSpPr/>
          <p:nvPr/>
        </p:nvSpPr>
        <p:spPr>
          <a:xfrm>
            <a:off x="6084170" y="1763524"/>
            <a:ext cx="2088232" cy="20882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1" name="Oval 10"/>
          <p:cNvSpPr/>
          <p:nvPr/>
        </p:nvSpPr>
        <p:spPr>
          <a:xfrm>
            <a:off x="6601872" y="2297696"/>
            <a:ext cx="1036356" cy="10363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2" name="Straight Connector 11"/>
          <p:cNvCxnSpPr>
            <a:stCxn id="10" idx="0"/>
            <a:endCxn id="11" idx="0"/>
          </p:cNvCxnSpPr>
          <p:nvPr/>
        </p:nvCxnSpPr>
        <p:spPr>
          <a:xfrm flipH="1">
            <a:off x="7120050" y="1763524"/>
            <a:ext cx="8236" cy="53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7"/>
            <a:endCxn id="11" idx="7"/>
          </p:cNvCxnSpPr>
          <p:nvPr/>
        </p:nvCxnSpPr>
        <p:spPr>
          <a:xfrm flipH="1">
            <a:off x="7486457" y="2069338"/>
            <a:ext cx="380131" cy="380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1"/>
            <a:endCxn id="11" idx="1"/>
          </p:cNvCxnSpPr>
          <p:nvPr/>
        </p:nvCxnSpPr>
        <p:spPr>
          <a:xfrm>
            <a:off x="6389984" y="2069338"/>
            <a:ext cx="363659" cy="380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2"/>
            <a:endCxn id="11" idx="2"/>
          </p:cNvCxnSpPr>
          <p:nvPr/>
        </p:nvCxnSpPr>
        <p:spPr>
          <a:xfrm>
            <a:off x="6084170" y="2807640"/>
            <a:ext cx="517702" cy="8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3"/>
            <a:endCxn id="11" idx="3"/>
          </p:cNvCxnSpPr>
          <p:nvPr/>
        </p:nvCxnSpPr>
        <p:spPr>
          <a:xfrm flipV="1">
            <a:off x="6389984" y="3182281"/>
            <a:ext cx="363659" cy="36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4"/>
            <a:endCxn id="11" idx="4"/>
          </p:cNvCxnSpPr>
          <p:nvPr/>
        </p:nvCxnSpPr>
        <p:spPr>
          <a:xfrm flipH="1" flipV="1">
            <a:off x="7120050" y="3334052"/>
            <a:ext cx="8236" cy="517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5"/>
            <a:endCxn id="11" idx="5"/>
          </p:cNvCxnSpPr>
          <p:nvPr/>
        </p:nvCxnSpPr>
        <p:spPr>
          <a:xfrm flipH="1" flipV="1">
            <a:off x="7486457" y="3182281"/>
            <a:ext cx="380131" cy="36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6"/>
            <a:endCxn id="11" idx="6"/>
          </p:cNvCxnSpPr>
          <p:nvPr/>
        </p:nvCxnSpPr>
        <p:spPr>
          <a:xfrm flipH="1">
            <a:off x="7638228" y="2807640"/>
            <a:ext cx="534174" cy="8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12"/>
          <p:cNvGraphicFramePr>
            <a:graphicFrameLocks/>
          </p:cNvGraphicFramePr>
          <p:nvPr/>
        </p:nvGraphicFramePr>
        <p:xfrm>
          <a:off x="755574" y="2771636"/>
          <a:ext cx="4176464" cy="319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126222791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47621072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99188406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10147263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330375535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31163843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98574019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4222744641"/>
                    </a:ext>
                  </a:extLst>
                </a:gridCol>
              </a:tblGrid>
              <a:tr h="305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[0]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[3]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[5]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[7]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591365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667454"/>
              </p:ext>
            </p:extLst>
          </p:nvPr>
        </p:nvGraphicFramePr>
        <p:xfrm>
          <a:off x="755576" y="2195572"/>
          <a:ext cx="4176464" cy="57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206347815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33222402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20322298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kumimoji="0" lang="th-TH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372200" y="14754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[0]</a:t>
            </a:r>
            <a:endParaRPr lang="th-TH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7371214" y="14754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[1]</a:t>
            </a:r>
            <a:endParaRPr lang="th-TH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8019286" y="21142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[2]</a:t>
            </a:r>
            <a:endParaRPr lang="th-TH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8091294" y="29783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[3]</a:t>
            </a:r>
            <a:endParaRPr lang="th-TH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7515230" y="36984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[4]</a:t>
            </a:r>
            <a:endParaRPr lang="th-TH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6444208" y="37077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[5]</a:t>
            </a:r>
            <a:endParaRPr lang="th-TH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5715030" y="21955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[7]</a:t>
            </a:r>
            <a:endParaRPr lang="th-TH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5787038" y="30503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[6]</a:t>
            </a:r>
            <a:endParaRPr lang="th-TH" sz="1800" dirty="0"/>
          </a:p>
        </p:txBody>
      </p:sp>
      <p:sp>
        <p:nvSpPr>
          <p:cNvPr id="31" name="TextBox 30"/>
          <p:cNvSpPr txBox="1"/>
          <p:nvPr/>
        </p:nvSpPr>
        <p:spPr>
          <a:xfrm>
            <a:off x="6228184" y="237152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</a:t>
            </a:r>
            <a:endParaRPr lang="th-TH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649658" y="190754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</a:t>
            </a:r>
            <a:endParaRPr lang="th-TH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225722" y="190754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</a:t>
            </a:r>
            <a:endParaRPr lang="th-TH" sz="2000" b="1" dirty="0"/>
          </a:p>
        </p:txBody>
      </p:sp>
      <p:grpSp>
        <p:nvGrpSpPr>
          <p:cNvPr id="37" name="Group 8"/>
          <p:cNvGrpSpPr>
            <a:grpSpLocks/>
          </p:cNvGrpSpPr>
          <p:nvPr/>
        </p:nvGrpSpPr>
        <p:grpSpPr bwMode="auto">
          <a:xfrm>
            <a:off x="7740351" y="1340768"/>
            <a:ext cx="1053396" cy="576065"/>
            <a:chOff x="1718382" y="3929026"/>
            <a:chExt cx="1053406" cy="576069"/>
          </a:xfrm>
        </p:grpSpPr>
        <p:sp>
          <p:nvSpPr>
            <p:cNvPr id="38" name="TextBox 9"/>
            <p:cNvSpPr txBox="1">
              <a:spLocks noChangeArrowheads="1"/>
            </p:cNvSpPr>
            <p:nvPr/>
          </p:nvSpPr>
          <p:spPr bwMode="auto">
            <a:xfrm>
              <a:off x="2057408" y="3929026"/>
              <a:ext cx="71438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rear</a:t>
              </a:r>
              <a:r>
                <a:rPr lang="th-TH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1718382" y="4190636"/>
              <a:ext cx="339026" cy="31445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699542" y="3841229"/>
            <a:ext cx="2000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b="1" dirty="0" err="1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Dequeue</a:t>
            </a: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( )</a:t>
            </a:r>
            <a:endParaRPr lang="th-TH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41" name="Group 5"/>
          <p:cNvGrpSpPr>
            <a:grpSpLocks/>
          </p:cNvGrpSpPr>
          <p:nvPr/>
        </p:nvGrpSpPr>
        <p:grpSpPr bwMode="auto">
          <a:xfrm>
            <a:off x="611560" y="4264640"/>
            <a:ext cx="871513" cy="667236"/>
            <a:chOff x="1623072" y="4116228"/>
            <a:chExt cx="871519" cy="667245"/>
          </a:xfrm>
        </p:grpSpPr>
        <p:sp>
          <p:nvSpPr>
            <p:cNvPr id="42" name="TextBox 6"/>
            <p:cNvSpPr txBox="1">
              <a:spLocks noChangeArrowheads="1"/>
            </p:cNvSpPr>
            <p:nvPr/>
          </p:nvSpPr>
          <p:spPr bwMode="auto">
            <a:xfrm>
              <a:off x="1623072" y="4116228"/>
              <a:ext cx="871519" cy="52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th-TH" b="1" dirty="0" err="1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front</a:t>
              </a:r>
              <a:r>
                <a:rPr lang="th-TH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rot="16200000" flipH="1">
              <a:off x="1846531" y="4639471"/>
              <a:ext cx="2880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8"/>
          <p:cNvGrpSpPr>
            <a:grpSpLocks/>
          </p:cNvGrpSpPr>
          <p:nvPr/>
        </p:nvGrpSpPr>
        <p:grpSpPr bwMode="auto">
          <a:xfrm>
            <a:off x="1265337" y="4270185"/>
            <a:ext cx="714375" cy="661691"/>
            <a:chOff x="2279137" y="4131440"/>
            <a:chExt cx="714380" cy="661696"/>
          </a:xfrm>
        </p:grpSpPr>
        <p:sp>
          <p:nvSpPr>
            <p:cNvPr id="45" name="TextBox 9"/>
            <p:cNvSpPr txBox="1">
              <a:spLocks noChangeArrowheads="1"/>
            </p:cNvSpPr>
            <p:nvPr/>
          </p:nvSpPr>
          <p:spPr bwMode="auto">
            <a:xfrm>
              <a:off x="2279137" y="4131440"/>
              <a:ext cx="71438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rear</a:t>
              </a:r>
              <a:r>
                <a:rPr lang="th-TH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rot="16200000" flipH="1">
              <a:off x="2428528" y="4648341"/>
              <a:ext cx="28800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Oval 46"/>
          <p:cNvSpPr/>
          <p:nvPr/>
        </p:nvSpPr>
        <p:spPr>
          <a:xfrm>
            <a:off x="6084170" y="4499828"/>
            <a:ext cx="2088232" cy="20882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8" name="Oval 47"/>
          <p:cNvSpPr/>
          <p:nvPr/>
        </p:nvSpPr>
        <p:spPr>
          <a:xfrm>
            <a:off x="6601872" y="5034000"/>
            <a:ext cx="1036356" cy="10363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9" name="Straight Connector 48"/>
          <p:cNvCxnSpPr>
            <a:stCxn id="47" idx="0"/>
            <a:endCxn id="48" idx="0"/>
          </p:cNvCxnSpPr>
          <p:nvPr/>
        </p:nvCxnSpPr>
        <p:spPr>
          <a:xfrm flipH="1">
            <a:off x="7120050" y="4499828"/>
            <a:ext cx="8236" cy="53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7" idx="7"/>
            <a:endCxn id="48" idx="7"/>
          </p:cNvCxnSpPr>
          <p:nvPr/>
        </p:nvCxnSpPr>
        <p:spPr>
          <a:xfrm flipH="1">
            <a:off x="7486457" y="4805642"/>
            <a:ext cx="380131" cy="380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7" idx="1"/>
            <a:endCxn id="48" idx="1"/>
          </p:cNvCxnSpPr>
          <p:nvPr/>
        </p:nvCxnSpPr>
        <p:spPr>
          <a:xfrm>
            <a:off x="6389984" y="4805642"/>
            <a:ext cx="363659" cy="380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7" idx="2"/>
            <a:endCxn id="48" idx="2"/>
          </p:cNvCxnSpPr>
          <p:nvPr/>
        </p:nvCxnSpPr>
        <p:spPr>
          <a:xfrm>
            <a:off x="6084170" y="5543944"/>
            <a:ext cx="517702" cy="8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7" idx="3"/>
            <a:endCxn id="48" idx="3"/>
          </p:cNvCxnSpPr>
          <p:nvPr/>
        </p:nvCxnSpPr>
        <p:spPr>
          <a:xfrm flipV="1">
            <a:off x="6389984" y="5918585"/>
            <a:ext cx="363659" cy="36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7" idx="4"/>
            <a:endCxn id="48" idx="4"/>
          </p:cNvCxnSpPr>
          <p:nvPr/>
        </p:nvCxnSpPr>
        <p:spPr>
          <a:xfrm flipH="1" flipV="1">
            <a:off x="7120050" y="6070356"/>
            <a:ext cx="8236" cy="517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7" idx="5"/>
            <a:endCxn id="48" idx="5"/>
          </p:cNvCxnSpPr>
          <p:nvPr/>
        </p:nvCxnSpPr>
        <p:spPr>
          <a:xfrm flipH="1" flipV="1">
            <a:off x="7486457" y="5918585"/>
            <a:ext cx="380131" cy="36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7" idx="6"/>
            <a:endCxn id="48" idx="6"/>
          </p:cNvCxnSpPr>
          <p:nvPr/>
        </p:nvCxnSpPr>
        <p:spPr>
          <a:xfrm flipH="1">
            <a:off x="7638228" y="5543944"/>
            <a:ext cx="534174" cy="8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Content Placeholder 12"/>
          <p:cNvGraphicFramePr>
            <a:graphicFrameLocks/>
          </p:cNvGraphicFramePr>
          <p:nvPr/>
        </p:nvGraphicFramePr>
        <p:xfrm>
          <a:off x="755574" y="5507940"/>
          <a:ext cx="4176464" cy="319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126222791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47621072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99188406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10147263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330375535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31163843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98574019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4222744641"/>
                    </a:ext>
                  </a:extLst>
                </a:gridCol>
              </a:tblGrid>
              <a:tr h="305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[0]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[3]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[5]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[7]</a:t>
                      </a:r>
                      <a:endParaRPr lang="th-TH" sz="1600" dirty="0"/>
                    </a:p>
                  </a:txBody>
                  <a:tcPr marL="75238" marR="75238" marT="37619" marB="376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5913654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887467"/>
              </p:ext>
            </p:extLst>
          </p:nvPr>
        </p:nvGraphicFramePr>
        <p:xfrm>
          <a:off x="755576" y="4931876"/>
          <a:ext cx="4176464" cy="57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206347815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33222402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20322298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th-TH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372200" y="42117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[0]</a:t>
            </a:r>
            <a:endParaRPr lang="th-TH" sz="1800" dirty="0"/>
          </a:p>
        </p:txBody>
      </p:sp>
      <p:sp>
        <p:nvSpPr>
          <p:cNvPr id="60" name="TextBox 59"/>
          <p:cNvSpPr txBox="1"/>
          <p:nvPr/>
        </p:nvSpPr>
        <p:spPr>
          <a:xfrm>
            <a:off x="7371214" y="42117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[1]</a:t>
            </a:r>
            <a:endParaRPr lang="th-TH" sz="1800" dirty="0"/>
          </a:p>
        </p:txBody>
      </p:sp>
      <p:sp>
        <p:nvSpPr>
          <p:cNvPr id="61" name="TextBox 60"/>
          <p:cNvSpPr txBox="1"/>
          <p:nvPr/>
        </p:nvSpPr>
        <p:spPr>
          <a:xfrm>
            <a:off x="8019286" y="48505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[2]</a:t>
            </a:r>
            <a:endParaRPr lang="th-TH" sz="1800" dirty="0"/>
          </a:p>
        </p:txBody>
      </p:sp>
      <p:sp>
        <p:nvSpPr>
          <p:cNvPr id="62" name="TextBox 61"/>
          <p:cNvSpPr txBox="1"/>
          <p:nvPr/>
        </p:nvSpPr>
        <p:spPr>
          <a:xfrm>
            <a:off x="8091294" y="57146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[3]</a:t>
            </a:r>
            <a:endParaRPr lang="th-TH" sz="1800" dirty="0"/>
          </a:p>
        </p:txBody>
      </p:sp>
      <p:sp>
        <p:nvSpPr>
          <p:cNvPr id="63" name="TextBox 62"/>
          <p:cNvSpPr txBox="1"/>
          <p:nvPr/>
        </p:nvSpPr>
        <p:spPr>
          <a:xfrm>
            <a:off x="7515230" y="64347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[4]</a:t>
            </a:r>
            <a:endParaRPr lang="th-TH" sz="1800" dirty="0"/>
          </a:p>
        </p:txBody>
      </p:sp>
      <p:sp>
        <p:nvSpPr>
          <p:cNvPr id="64" name="TextBox 63"/>
          <p:cNvSpPr txBox="1"/>
          <p:nvPr/>
        </p:nvSpPr>
        <p:spPr>
          <a:xfrm>
            <a:off x="6444208" y="64440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[5]</a:t>
            </a:r>
            <a:endParaRPr lang="th-TH" sz="1800" dirty="0"/>
          </a:p>
        </p:txBody>
      </p:sp>
      <p:sp>
        <p:nvSpPr>
          <p:cNvPr id="65" name="TextBox 64"/>
          <p:cNvSpPr txBox="1"/>
          <p:nvPr/>
        </p:nvSpPr>
        <p:spPr>
          <a:xfrm>
            <a:off x="5715030" y="4931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[7]</a:t>
            </a:r>
            <a:endParaRPr lang="th-TH" sz="1800" dirty="0"/>
          </a:p>
        </p:txBody>
      </p:sp>
      <p:sp>
        <p:nvSpPr>
          <p:cNvPr id="66" name="TextBox 65"/>
          <p:cNvSpPr txBox="1"/>
          <p:nvPr/>
        </p:nvSpPr>
        <p:spPr>
          <a:xfrm>
            <a:off x="5787038" y="57866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[6]</a:t>
            </a:r>
            <a:endParaRPr lang="th-TH" sz="1800" dirty="0"/>
          </a:p>
        </p:txBody>
      </p:sp>
      <p:sp>
        <p:nvSpPr>
          <p:cNvPr id="69" name="TextBox 68"/>
          <p:cNvSpPr txBox="1"/>
          <p:nvPr/>
        </p:nvSpPr>
        <p:spPr>
          <a:xfrm>
            <a:off x="6649658" y="464384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</a:t>
            </a:r>
            <a:endParaRPr lang="th-TH" sz="2000" b="1" dirty="0"/>
          </a:p>
        </p:txBody>
      </p:sp>
      <p:grpSp>
        <p:nvGrpSpPr>
          <p:cNvPr id="70" name="Group 5"/>
          <p:cNvGrpSpPr>
            <a:grpSpLocks/>
          </p:cNvGrpSpPr>
          <p:nvPr/>
        </p:nvGrpSpPr>
        <p:grpSpPr bwMode="auto">
          <a:xfrm>
            <a:off x="6724823" y="5107828"/>
            <a:ext cx="871513" cy="841450"/>
            <a:chOff x="1623072" y="4167332"/>
            <a:chExt cx="871519" cy="841462"/>
          </a:xfrm>
        </p:grpSpPr>
        <p:sp>
          <p:nvSpPr>
            <p:cNvPr id="71" name="TextBox 6"/>
            <p:cNvSpPr txBox="1">
              <a:spLocks noChangeArrowheads="1"/>
            </p:cNvSpPr>
            <p:nvPr/>
          </p:nvSpPr>
          <p:spPr bwMode="auto">
            <a:xfrm>
              <a:off x="1623072" y="4485567"/>
              <a:ext cx="871519" cy="52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th-TH" b="1" dirty="0" err="1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front</a:t>
              </a:r>
              <a:r>
                <a:rPr lang="th-TH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H="1" flipV="1">
              <a:off x="1783605" y="4167332"/>
              <a:ext cx="125823" cy="4361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7225722" y="464384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</a:t>
            </a:r>
            <a:endParaRPr lang="th-TH" sz="2000" b="1" dirty="0"/>
          </a:p>
        </p:txBody>
      </p:sp>
      <p:grpSp>
        <p:nvGrpSpPr>
          <p:cNvPr id="74" name="Group 8"/>
          <p:cNvGrpSpPr>
            <a:grpSpLocks/>
          </p:cNvGrpSpPr>
          <p:nvPr/>
        </p:nvGrpSpPr>
        <p:grpSpPr bwMode="auto">
          <a:xfrm>
            <a:off x="7668344" y="4077071"/>
            <a:ext cx="1053396" cy="576065"/>
            <a:chOff x="1718382" y="3929026"/>
            <a:chExt cx="1053406" cy="576069"/>
          </a:xfrm>
        </p:grpSpPr>
        <p:sp>
          <p:nvSpPr>
            <p:cNvPr id="75" name="TextBox 9"/>
            <p:cNvSpPr txBox="1">
              <a:spLocks noChangeArrowheads="1"/>
            </p:cNvSpPr>
            <p:nvPr/>
          </p:nvSpPr>
          <p:spPr bwMode="auto">
            <a:xfrm>
              <a:off x="2057408" y="3929026"/>
              <a:ext cx="71438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rear</a:t>
              </a:r>
              <a:r>
                <a:rPr lang="th-TH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76" name="Straight Arrow Connector 75"/>
            <p:cNvCxnSpPr>
              <a:stCxn id="75" idx="1"/>
            </p:cNvCxnSpPr>
            <p:nvPr/>
          </p:nvCxnSpPr>
          <p:spPr>
            <a:xfrm flipH="1">
              <a:off x="1718382" y="4190636"/>
              <a:ext cx="339026" cy="31445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5"/>
          <p:cNvGrpSpPr>
            <a:grpSpLocks/>
          </p:cNvGrpSpPr>
          <p:nvPr/>
        </p:nvGrpSpPr>
        <p:grpSpPr bwMode="auto">
          <a:xfrm>
            <a:off x="6660232" y="2636912"/>
            <a:ext cx="946677" cy="648072"/>
            <a:chOff x="1547907" y="4360713"/>
            <a:chExt cx="946684" cy="648081"/>
          </a:xfrm>
        </p:grpSpPr>
        <p:sp>
          <p:nvSpPr>
            <p:cNvPr id="78" name="TextBox 6"/>
            <p:cNvSpPr txBox="1">
              <a:spLocks noChangeArrowheads="1"/>
            </p:cNvSpPr>
            <p:nvPr/>
          </p:nvSpPr>
          <p:spPr bwMode="auto">
            <a:xfrm>
              <a:off x="1623072" y="4485567"/>
              <a:ext cx="871519" cy="52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th-TH" b="1" dirty="0" err="1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front</a:t>
              </a:r>
              <a:r>
                <a:rPr lang="th-TH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 flipV="1">
              <a:off x="1547907" y="4360713"/>
              <a:ext cx="361520" cy="2427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983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7" grpId="0" animBg="1"/>
      <p:bldP spid="48" grpId="0" animBg="1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9" grpId="0"/>
      <p:bldP spid="7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</a:t>
            </a:r>
            <a:r>
              <a:rPr lang="th-TH" dirty="0" smtClean="0"/>
              <a:t>ข้อมูลออกจากคิว</a:t>
            </a:r>
            <a:r>
              <a:rPr lang="th-TH" dirty="0"/>
              <a:t>วงกลม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Algorithm </a:t>
            </a:r>
            <a:r>
              <a:rPr lang="en-US" dirty="0" err="1" smtClean="0"/>
              <a:t>DeQueue</a:t>
            </a:r>
            <a:r>
              <a:rPr lang="en-US" dirty="0" smtClean="0"/>
              <a:t>( )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b="0" dirty="0"/>
              <a:t>if (front == -1 &amp;&amp; rear == -1)</a:t>
            </a:r>
          </a:p>
          <a:p>
            <a:r>
              <a:rPr lang="en-US" b="0" dirty="0"/>
              <a:t>	</a:t>
            </a:r>
            <a:r>
              <a:rPr lang="en-US" b="0" dirty="0" smtClean="0"/>
              <a:t>display </a:t>
            </a:r>
            <a:r>
              <a:rPr lang="en-US" b="0" dirty="0"/>
              <a:t>"Queue is EMPTY!!!" and terminate the function</a:t>
            </a:r>
          </a:p>
          <a:p>
            <a:r>
              <a:rPr lang="en-US" b="0" dirty="0"/>
              <a:t> </a:t>
            </a:r>
            <a:r>
              <a:rPr lang="en-US" b="0" dirty="0" smtClean="0"/>
              <a:t>   else</a:t>
            </a:r>
            <a:endParaRPr lang="en-US" b="0" dirty="0"/>
          </a:p>
          <a:p>
            <a:r>
              <a:rPr lang="en-US" b="0" dirty="0"/>
              <a:t>	</a:t>
            </a:r>
            <a:r>
              <a:rPr lang="en-US" b="0" dirty="0" smtClean="0"/>
              <a:t>display </a:t>
            </a:r>
            <a:r>
              <a:rPr lang="en-US" b="0" dirty="0"/>
              <a:t>queue[front] as deleted element</a:t>
            </a:r>
          </a:p>
          <a:p>
            <a:r>
              <a:rPr lang="en-US" b="0" dirty="0" smtClean="0"/>
              <a:t>	front </a:t>
            </a:r>
            <a:r>
              <a:rPr lang="en-US" b="0" dirty="0"/>
              <a:t>++</a:t>
            </a:r>
          </a:p>
          <a:p>
            <a:r>
              <a:rPr lang="en-US" b="0" dirty="0"/>
              <a:t>	</a:t>
            </a:r>
            <a:r>
              <a:rPr lang="en-US" b="0" dirty="0" smtClean="0"/>
              <a:t>if </a:t>
            </a:r>
            <a:r>
              <a:rPr lang="en-US" b="0" dirty="0"/>
              <a:t>(front == SIZE)</a:t>
            </a:r>
          </a:p>
          <a:p>
            <a:r>
              <a:rPr lang="en-US" b="0" dirty="0" smtClean="0"/>
              <a:t>		front </a:t>
            </a:r>
            <a:r>
              <a:rPr lang="en-US" b="0" dirty="0"/>
              <a:t>= 0</a:t>
            </a:r>
          </a:p>
          <a:p>
            <a:r>
              <a:rPr lang="en-US" b="0" dirty="0" smtClean="0"/>
              <a:t>	if </a:t>
            </a:r>
            <a:r>
              <a:rPr lang="en-US" b="0" dirty="0"/>
              <a:t>(front -1 == rear)</a:t>
            </a:r>
          </a:p>
          <a:p>
            <a:r>
              <a:rPr lang="en-US" b="0" smtClean="0"/>
              <a:t>		front </a:t>
            </a:r>
            <a:r>
              <a:rPr lang="en-US" b="0" dirty="0"/>
              <a:t>= rear = </a:t>
            </a:r>
            <a:r>
              <a:rPr lang="en-US" b="0"/>
              <a:t>-</a:t>
            </a:r>
            <a:r>
              <a:rPr lang="en-US" b="0" smtClean="0"/>
              <a:t>1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7854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แถวคอย </a:t>
            </a:r>
            <a:r>
              <a:rPr lang="th-TH" dirty="0"/>
              <a:t>(</a:t>
            </a:r>
            <a:r>
              <a:rPr lang="en-US" dirty="0"/>
              <a:t>Queue)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th-TH" b="0" dirty="0" smtClean="0"/>
              <a:t>	คิว</a:t>
            </a:r>
            <a:r>
              <a:rPr lang="th-TH" b="0" dirty="0"/>
              <a:t>ธรรมดา หมายถึง คิวที่มีการนำข้อมูลเข้าทางท้ายคิว (</a:t>
            </a:r>
            <a:r>
              <a:rPr lang="en-US" b="0" dirty="0"/>
              <a:t>Rear) </a:t>
            </a:r>
            <a:r>
              <a:rPr lang="th-TH" b="0" dirty="0"/>
              <a:t>และนำข้อมูล</a:t>
            </a:r>
            <a:r>
              <a:rPr lang="th-TH" b="0" dirty="0" smtClean="0"/>
              <a:t>ออกทางด้านหน้าของคิว </a:t>
            </a:r>
            <a:r>
              <a:rPr lang="th-TH" b="0" dirty="0"/>
              <a:t>(</a:t>
            </a:r>
            <a:r>
              <a:rPr lang="en-US" b="0" dirty="0"/>
              <a:t>Front</a:t>
            </a:r>
            <a:r>
              <a:rPr lang="en-US" b="0" dirty="0" smtClean="0"/>
              <a:t>)</a:t>
            </a:r>
          </a:p>
          <a:p>
            <a:pPr algn="thaiDist"/>
            <a:endParaRPr lang="en-US" b="0" dirty="0"/>
          </a:p>
          <a:p>
            <a:pPr algn="thaiDist"/>
            <a:endParaRPr lang="en-US" b="0" dirty="0" smtClean="0"/>
          </a:p>
          <a:p>
            <a:pPr algn="thaiDist"/>
            <a:endParaRPr lang="en-US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813543"/>
              </p:ext>
            </p:extLst>
          </p:nvPr>
        </p:nvGraphicFramePr>
        <p:xfrm>
          <a:off x="1410816" y="3979912"/>
          <a:ext cx="6096000" cy="457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816597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859780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028906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830371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441835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60514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anose="02020603050405020304" pitchFamily="18" charset="0"/>
                          <a:cs typeface="+mj-cs"/>
                        </a:rPr>
                        <a:t>25</a:t>
                      </a:r>
                      <a:endParaRPr lang="th-TH" sz="2400" b="0" dirty="0">
                        <a:latin typeface="Times New Roman" panose="02020603050405020304" pitchFamily="18" charset="0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anose="02020603050405020304" pitchFamily="18" charset="0"/>
                          <a:cs typeface="+mj-cs"/>
                        </a:rPr>
                        <a:t>30</a:t>
                      </a:r>
                      <a:endParaRPr lang="th-TH" sz="2400" b="0" dirty="0">
                        <a:latin typeface="Times New Roman" panose="02020603050405020304" pitchFamily="18" charset="0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th-TH" sz="2400" b="0" dirty="0">
                        <a:latin typeface="Times New Roman" panose="02020603050405020304" pitchFamily="18" charset="0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anose="02020603050405020304" pitchFamily="18" charset="0"/>
                          <a:cs typeface="+mj-cs"/>
                        </a:rPr>
                        <a:t>60</a:t>
                      </a:r>
                      <a:endParaRPr lang="th-TH" sz="2400" b="0" dirty="0">
                        <a:latin typeface="Times New Roman" panose="02020603050405020304" pitchFamily="18" charset="0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400" b="0" dirty="0">
                        <a:latin typeface="Times New Roman" panose="02020603050405020304" pitchFamily="18" charset="0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400" b="0" dirty="0">
                        <a:latin typeface="Times New Roman" panose="02020603050405020304" pitchFamily="18" charset="0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8466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75656" y="3043808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Front</a:t>
            </a:r>
            <a:endParaRPr lang="th-TH" sz="3600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3043808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Rear</a:t>
            </a:r>
            <a:endParaRPr lang="th-TH" sz="3600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7704" y="3547864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04048" y="3547864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98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การสร้างแถวคอย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dirty="0" smtClean="0"/>
              <a:t>โครงสร้างข้อมูลแถวคอยสามารถสร้างได้ </a:t>
            </a:r>
            <a:r>
              <a:rPr lang="en-US" b="0" dirty="0" smtClean="0"/>
              <a:t>2 </a:t>
            </a:r>
            <a:r>
              <a:rPr lang="th-TH" b="0" dirty="0" smtClean="0"/>
              <a:t>วิธี คือ</a:t>
            </a:r>
          </a:p>
          <a:p>
            <a:pPr marL="914400" lvl="1" indent="-457200"/>
            <a:r>
              <a:rPr lang="en-US" dirty="0" smtClean="0"/>
              <a:t>Array</a:t>
            </a:r>
            <a:endParaRPr lang="en-US" dirty="0"/>
          </a:p>
          <a:p>
            <a:pPr marL="914400" lvl="1" indent="-457200"/>
            <a:r>
              <a:rPr lang="en-US" dirty="0" smtClean="0"/>
              <a:t>Linked </a:t>
            </a:r>
            <a:r>
              <a:rPr lang="en-US" dirty="0"/>
              <a:t>List</a:t>
            </a:r>
          </a:p>
          <a:p>
            <a:pPr marL="914400" lvl="1" indent="-457200"/>
            <a:endParaRPr lang="th-TH" b="0" dirty="0" smtClean="0"/>
          </a:p>
          <a:p>
            <a:pPr algn="thaiDist"/>
            <a:r>
              <a:rPr lang="th-TH" b="0" dirty="0" smtClean="0"/>
              <a:t>	ใน</a:t>
            </a:r>
            <a:r>
              <a:rPr lang="th-TH" b="0" dirty="0"/>
              <a:t>การสร้าง</a:t>
            </a:r>
            <a:r>
              <a:rPr lang="th-TH" b="0" dirty="0" smtClean="0"/>
              <a:t>คิวจำเป็นต้องมี</a:t>
            </a:r>
            <a:r>
              <a:rPr lang="th-TH" b="0" dirty="0"/>
              <a:t>พอยน์</a:t>
            </a:r>
            <a:r>
              <a:rPr lang="th-TH" b="0" dirty="0" smtClean="0"/>
              <a:t>เตอร์</a:t>
            </a:r>
            <a:r>
              <a:rPr lang="en-US" b="0" dirty="0" smtClean="0"/>
              <a:t> 2 </a:t>
            </a:r>
            <a:r>
              <a:rPr lang="th-TH" b="0" dirty="0" smtClean="0"/>
              <a:t>ตัว</a:t>
            </a:r>
            <a:r>
              <a:rPr lang="th-TH" b="0" dirty="0"/>
              <a:t>โดยพอยน์เตอร์แต่ละตัวจะชี้ตรงตำแหน่งปลายทั้งสองด้านซึ่งก็คือส่วน </a:t>
            </a:r>
            <a:r>
              <a:rPr lang="en-US" b="0" dirty="0">
                <a:solidFill>
                  <a:srgbClr val="FF0000"/>
                </a:solidFill>
              </a:rPr>
              <a:t>Front</a:t>
            </a:r>
            <a:r>
              <a:rPr lang="en-US" b="0" dirty="0"/>
              <a:t> </a:t>
            </a:r>
            <a:r>
              <a:rPr lang="th-TH" b="0" dirty="0"/>
              <a:t>และ </a:t>
            </a:r>
            <a:r>
              <a:rPr lang="en-US" b="0" dirty="0">
                <a:solidFill>
                  <a:srgbClr val="FF0000"/>
                </a:solidFill>
              </a:rPr>
              <a:t>Rear</a:t>
            </a:r>
            <a:endParaRPr lang="th-TH" b="0" dirty="0">
              <a:solidFill>
                <a:srgbClr val="FF0000"/>
              </a:solidFill>
            </a:endParaRPr>
          </a:p>
          <a:p>
            <a:endParaRPr lang="th-TH" b="0" dirty="0" smtClean="0"/>
          </a:p>
          <a:p>
            <a:endParaRPr lang="th-TH" b="0" dirty="0"/>
          </a:p>
        </p:txBody>
      </p:sp>
    </p:spTree>
    <p:extLst>
      <p:ext uri="{BB962C8B-B14F-4D97-AF65-F5344CB8AC3E}">
        <p14:creationId xmlns:p14="http://schemas.microsoft.com/office/powerpoint/2010/main" val="138853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การสร้างคิวโดยใช้ </a:t>
            </a:r>
            <a:r>
              <a:rPr lang="en-US" dirty="0" smtClean="0"/>
              <a:t>array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b="0" dirty="0" smtClean="0"/>
              <a:t>	โครงสร้าง</a:t>
            </a:r>
            <a:r>
              <a:rPr lang="th-TH" b="0" dirty="0"/>
              <a:t>ข้อมูล</a:t>
            </a:r>
            <a:r>
              <a:rPr lang="th-TH" b="0"/>
              <a:t>คิว</a:t>
            </a:r>
            <a:r>
              <a:rPr lang="th-TH" b="0" smtClean="0"/>
              <a:t>สามารถสร้างโดย</a:t>
            </a:r>
            <a:r>
              <a:rPr lang="th-TH" b="0" dirty="0"/>
              <a:t>ใช้อาร์เรย์</a:t>
            </a:r>
            <a:r>
              <a:rPr lang="th-TH" b="0" dirty="0" smtClean="0"/>
              <a:t>แบบ </a:t>
            </a:r>
            <a:r>
              <a:rPr lang="en-US" b="0" dirty="0" smtClean="0"/>
              <a:t>1 </a:t>
            </a:r>
            <a:r>
              <a:rPr lang="th-TH" b="0" dirty="0" smtClean="0"/>
              <a:t>มิติ</a:t>
            </a:r>
            <a:endParaRPr lang="th-TH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570007"/>
              </p:ext>
            </p:extLst>
          </p:nvPr>
        </p:nvGraphicFramePr>
        <p:xfrm>
          <a:off x="1524000" y="3634224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856988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60296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2720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3497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77711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14331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77857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8859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9835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692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30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51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60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85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65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th-TH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[5]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[6]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[7]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[8]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[9]</a:t>
                      </a:r>
                      <a:endParaRPr lang="th-TH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29246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75656" y="2636912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Front</a:t>
            </a:r>
            <a:endParaRPr lang="th-TH" sz="3600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2636912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Rear</a:t>
            </a:r>
            <a:endParaRPr lang="th-TH" sz="3600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7704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60032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74961" y="3635732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00FF"/>
                </a:solidFill>
              </a:rPr>
              <a:t>25</a:t>
            </a:r>
            <a:endParaRPr lang="th-TH" sz="18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30361" y="3645024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00FF"/>
                </a:solidFill>
              </a:rPr>
              <a:t>47</a:t>
            </a:r>
            <a:endParaRPr lang="th-TH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00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การนำข้อมูล</a:t>
            </a:r>
            <a:r>
              <a:rPr lang="th-TH" dirty="0" smtClean="0"/>
              <a:t>เข้า</a:t>
            </a:r>
            <a:r>
              <a:rPr lang="en-US" dirty="0" smtClean="0"/>
              <a:t> (array)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35829"/>
              </p:ext>
            </p:extLst>
          </p:nvPr>
        </p:nvGraphicFramePr>
        <p:xfrm>
          <a:off x="1644352" y="4221731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856988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60296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2720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3497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77711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14331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77857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8859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9835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692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65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th-TH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[5]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[6]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[7]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[8]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[9]</a:t>
                      </a:r>
                      <a:endParaRPr lang="th-TH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29246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51919" y="5168635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Front =</a:t>
            </a:r>
            <a:endParaRPr lang="th-TH" sz="3600" dirty="0">
              <a:solidFill>
                <a:srgbClr val="008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51919" y="5688544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Rear =</a:t>
            </a:r>
            <a:endParaRPr lang="th-TH" sz="3600" dirty="0">
              <a:solidFill>
                <a:srgbClr val="008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0032" y="5272581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-1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0031" y="5816707"/>
            <a:ext cx="50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-1</a:t>
            </a:r>
            <a:endParaRPr lang="th-TH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4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การนำข้อมูล</a:t>
            </a:r>
            <a:r>
              <a:rPr lang="th-TH" dirty="0" smtClean="0"/>
              <a:t>เข้า</a:t>
            </a:r>
            <a:r>
              <a:rPr lang="en-US" dirty="0" smtClean="0"/>
              <a:t> (array)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44352" y="4221731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856988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60296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2720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3497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77711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14331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77857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8859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9835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692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65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th-TH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[5]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[6]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[7]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[8]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[9]</a:t>
                      </a:r>
                      <a:endParaRPr lang="th-TH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29246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07976" y="4808595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Front</a:t>
            </a:r>
            <a:endParaRPr lang="th-TH" sz="3600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740024" y="4592571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95313" y="4223239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25</a:t>
            </a:r>
            <a:endParaRPr lang="th-TH" sz="1800" dirty="0">
              <a:solidFill>
                <a:srgbClr val="8439BD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51919" y="5168635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Front =</a:t>
            </a:r>
            <a:endParaRPr lang="th-TH" sz="3600" dirty="0">
              <a:solidFill>
                <a:srgbClr val="008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51919" y="5688544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Rear =</a:t>
            </a:r>
            <a:endParaRPr lang="th-TH" sz="3600" dirty="0">
              <a:solidFill>
                <a:srgbClr val="008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0032" y="5272581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0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0031" y="5816707"/>
            <a:ext cx="50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0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96008" y="3224419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Rear</a:t>
            </a:r>
            <a:endParaRPr lang="th-TH" sz="3600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56048" y="3728475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8832" y="2070550"/>
            <a:ext cx="2626984" cy="1224136"/>
            <a:chOff x="288832" y="2420888"/>
            <a:chExt cx="2626984" cy="1224136"/>
          </a:xfrm>
        </p:grpSpPr>
        <p:sp>
          <p:nvSpPr>
            <p:cNvPr id="32" name="TextBox 9"/>
            <p:cNvSpPr txBox="1">
              <a:spLocks noChangeArrowheads="1"/>
            </p:cNvSpPr>
            <p:nvPr/>
          </p:nvSpPr>
          <p:spPr bwMode="auto">
            <a:xfrm>
              <a:off x="720880" y="2780928"/>
              <a:ext cx="165981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 eaLnBrk="1" hangingPunct="1"/>
              <a:r>
                <a:rPr lang="en-US" b="1" dirty="0" err="1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Enqueue</a:t>
              </a:r>
              <a:r>
                <a:rPr lang="en-US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(25</a:t>
              </a:r>
              <a:r>
                <a:rPr lang="en-US" b="1" dirty="0" smtClean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)</a:t>
              </a:r>
              <a:endParaRPr lang="th-TH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9" name="Explosion 1 8"/>
            <p:cNvSpPr/>
            <p:nvPr/>
          </p:nvSpPr>
          <p:spPr>
            <a:xfrm>
              <a:off x="288832" y="2420888"/>
              <a:ext cx="2626984" cy="1224136"/>
            </a:xfrm>
            <a:prstGeom prst="irregularSeal1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91227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การนำข้อมูล</a:t>
            </a:r>
            <a:r>
              <a:rPr lang="th-TH" dirty="0" smtClean="0"/>
              <a:t>เข้า</a:t>
            </a:r>
            <a:r>
              <a:rPr lang="en-US" dirty="0" smtClean="0"/>
              <a:t> (array)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44352" y="4221731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856988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60296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2720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3497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77711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14331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77857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8859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9835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692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65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th-TH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[5]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[6]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[7]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[8]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[9]</a:t>
                      </a:r>
                      <a:endParaRPr lang="th-TH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29246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07976" y="4808595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Front</a:t>
            </a:r>
            <a:endParaRPr lang="th-TH" sz="3600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740024" y="4592571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95313" y="4223239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25</a:t>
            </a:r>
            <a:endParaRPr lang="th-TH" sz="1800" dirty="0">
              <a:solidFill>
                <a:srgbClr val="8439B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5024" y="4232531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47</a:t>
            </a:r>
            <a:endParaRPr lang="th-TH" sz="1800" dirty="0">
              <a:solidFill>
                <a:srgbClr val="8439BD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51919" y="5168635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Front =</a:t>
            </a:r>
            <a:endParaRPr lang="th-TH" sz="3600" dirty="0">
              <a:solidFill>
                <a:srgbClr val="008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51919" y="5688544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Rear =</a:t>
            </a:r>
            <a:endParaRPr lang="th-TH" sz="3600" dirty="0">
              <a:solidFill>
                <a:srgbClr val="008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0032" y="5272581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0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0031" y="5816707"/>
            <a:ext cx="50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1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2072" y="3224419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Rear</a:t>
            </a:r>
            <a:endParaRPr lang="th-TH" sz="3600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32112" y="3728475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8832" y="2070550"/>
            <a:ext cx="2626984" cy="1224136"/>
            <a:chOff x="288832" y="2420888"/>
            <a:chExt cx="2626984" cy="1224136"/>
          </a:xfrm>
        </p:grpSpPr>
        <p:sp>
          <p:nvSpPr>
            <p:cNvPr id="32" name="TextBox 9"/>
            <p:cNvSpPr txBox="1">
              <a:spLocks noChangeArrowheads="1"/>
            </p:cNvSpPr>
            <p:nvPr/>
          </p:nvSpPr>
          <p:spPr bwMode="auto">
            <a:xfrm>
              <a:off x="720880" y="2780928"/>
              <a:ext cx="165981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 eaLnBrk="1" hangingPunct="1"/>
              <a:r>
                <a:rPr lang="en-US" b="1" dirty="0" err="1" smtClean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Enqueue</a:t>
              </a:r>
              <a:r>
                <a:rPr lang="en-US" b="1" dirty="0" smtClean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(47)</a:t>
              </a:r>
              <a:endParaRPr lang="th-TH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9" name="Explosion 1 8"/>
            <p:cNvSpPr/>
            <p:nvPr/>
          </p:nvSpPr>
          <p:spPr>
            <a:xfrm>
              <a:off x="288832" y="2420888"/>
              <a:ext cx="2626984" cy="1224136"/>
            </a:xfrm>
            <a:prstGeom prst="irregularSeal1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172290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25B85306BF6D4B8D7CC8CCE9D22D03" ma:contentTypeVersion="4" ma:contentTypeDescription="Create a new document." ma:contentTypeScope="" ma:versionID="1ed414ac715da6da1cbeae9e81754853">
  <xsd:schema xmlns:xsd="http://www.w3.org/2001/XMLSchema" xmlns:xs="http://www.w3.org/2001/XMLSchema" xmlns:p="http://schemas.microsoft.com/office/2006/metadata/properties" xmlns:ns2="10b2d086-7b28-4092-b7a1-baafcd56bb11" targetNamespace="http://schemas.microsoft.com/office/2006/metadata/properties" ma:root="true" ma:fieldsID="06808654adaa18b8ee0a99a2802fe301" ns2:_="">
    <xsd:import namespace="10b2d086-7b28-4092-b7a1-baafcd56bb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b2d086-7b28-4092-b7a1-baafcd56bb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C122AA-126E-4E77-8124-9AC0E03E182B}"/>
</file>

<file path=customXml/itemProps2.xml><?xml version="1.0" encoding="utf-8"?>
<ds:datastoreItem xmlns:ds="http://schemas.openxmlformats.org/officeDocument/2006/customXml" ds:itemID="{43AA089D-E042-4924-8DD8-7D4D82A0DA79}"/>
</file>

<file path=customXml/itemProps3.xml><?xml version="1.0" encoding="utf-8"?>
<ds:datastoreItem xmlns:ds="http://schemas.openxmlformats.org/officeDocument/2006/customXml" ds:itemID="{41181473-850F-480D-AC46-A5D113038A7E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5477</TotalTime>
  <Words>2421</Words>
  <Application>Microsoft Office PowerPoint</Application>
  <PresentationFormat>On-screen Show (4:3)</PresentationFormat>
  <Paragraphs>714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Angsana New</vt:lpstr>
      <vt:lpstr>Arial</vt:lpstr>
      <vt:lpstr>Arial Black</vt:lpstr>
      <vt:lpstr>Calibri</vt:lpstr>
      <vt:lpstr>Cordia New</vt:lpstr>
      <vt:lpstr>TH Sarabun New</vt:lpstr>
      <vt:lpstr>TH SarabunPSK</vt:lpstr>
      <vt:lpstr>Times New Roman</vt:lpstr>
      <vt:lpstr>Essential</vt:lpstr>
      <vt:lpstr>แถวคอย (QUeue)</vt:lpstr>
      <vt:lpstr>แถวคอย (queue) </vt:lpstr>
      <vt:lpstr>ลักษณะของแถวคอย</vt:lpstr>
      <vt:lpstr>แถวคอย (Queue)</vt:lpstr>
      <vt:lpstr>การสร้างแถวคอย</vt:lpstr>
      <vt:lpstr>การสร้างคิวโดยใช้ array</vt:lpstr>
      <vt:lpstr>การนำข้อมูลเข้า (array)</vt:lpstr>
      <vt:lpstr>การนำข้อมูลเข้า (array)</vt:lpstr>
      <vt:lpstr>การนำข้อมูลเข้า (array)</vt:lpstr>
      <vt:lpstr>การนำข้อมูลเข้า (array)</vt:lpstr>
      <vt:lpstr>การนำข้อมูลเข้า (array)</vt:lpstr>
      <vt:lpstr>การนำข้อมูลเข้า (array)</vt:lpstr>
      <vt:lpstr>การนำข้อมูลออก (array)</vt:lpstr>
      <vt:lpstr>การนำข้อมูลออก (array)</vt:lpstr>
      <vt:lpstr>การนำข้อมูลออก (array)</vt:lpstr>
      <vt:lpstr>การนำข้อมูลออก (array)</vt:lpstr>
      <vt:lpstr>การนำข้อมูลออก (array)</vt:lpstr>
      <vt:lpstr>Is queue full?</vt:lpstr>
      <vt:lpstr>การสร้างคิวโดยใช้ Linked list</vt:lpstr>
      <vt:lpstr>ส่วนประกอบของคิวแบบ Linked list</vt:lpstr>
      <vt:lpstr>การนำข้อมูลเข้า (linked list)</vt:lpstr>
      <vt:lpstr>การนำข้อมูลเข้า (linked list)</vt:lpstr>
      <vt:lpstr>การนำข้อมูลเข้า (linked list)</vt:lpstr>
      <vt:lpstr>การนำข้อมูลเข้า (linked list)</vt:lpstr>
      <vt:lpstr>การนำข้อมูลออก (linked list)</vt:lpstr>
      <vt:lpstr>การนำข้อมูลออก (linked list)</vt:lpstr>
      <vt:lpstr>การนำข้อมูลออก (linked list)</vt:lpstr>
      <vt:lpstr>การนำข้อมูลออก (linked list)</vt:lpstr>
      <vt:lpstr>คิววงกลม (Circular Queue)</vt:lpstr>
      <vt:lpstr>ลักษณะของคิวแบบวงกลม</vt:lpstr>
      <vt:lpstr>การนำข้อมูลเข้าคิววงกลม</vt:lpstr>
      <vt:lpstr>การนำข้อมูลเข้าคิววงกลม (ต่อ)</vt:lpstr>
      <vt:lpstr>การนำข้อมูลเข้าคิววงกลม</vt:lpstr>
      <vt:lpstr>การนำข้อมูลออกจากคิววงกลม</vt:lpstr>
      <vt:lpstr>การนำข้อมูลออกจากคิววงกลม (ต่อ)</vt:lpstr>
      <vt:lpstr>การนำข้อมูลออกจากคิววงกลม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cpetc</dc:creator>
  <cp:lastModifiedBy>Natsima</cp:lastModifiedBy>
  <cp:revision>353</cp:revision>
  <cp:lastPrinted>2017-11-01T12:31:04Z</cp:lastPrinted>
  <dcterms:created xsi:type="dcterms:W3CDTF">2017-05-15T08:47:42Z</dcterms:created>
  <dcterms:modified xsi:type="dcterms:W3CDTF">2023-07-23T00:22:50Z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0x0101006A25B85306BF6D4B8D7CC8CCE9D22D03</vt:lpwstr>
  </property>
</Properties>
</file>