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0" r:id="rId3"/>
    <p:sldId id="263" r:id="rId4"/>
    <p:sldId id="296" r:id="rId5"/>
    <p:sldId id="321" r:id="rId6"/>
    <p:sldId id="338" r:id="rId7"/>
    <p:sldId id="339" r:id="rId8"/>
    <p:sldId id="340" r:id="rId9"/>
    <p:sldId id="341" r:id="rId10"/>
    <p:sldId id="342" r:id="rId11"/>
    <p:sldId id="300" r:id="rId12"/>
    <p:sldId id="344" r:id="rId13"/>
    <p:sldId id="345" r:id="rId14"/>
    <p:sldId id="346" r:id="rId15"/>
    <p:sldId id="343" r:id="rId16"/>
    <p:sldId id="301" r:id="rId17"/>
    <p:sldId id="312" r:id="rId18"/>
    <p:sldId id="314" r:id="rId19"/>
    <p:sldId id="316" r:id="rId20"/>
    <p:sldId id="349" r:id="rId21"/>
    <p:sldId id="351" r:id="rId22"/>
    <p:sldId id="348" r:id="rId23"/>
    <p:sldId id="352" r:id="rId24"/>
    <p:sldId id="322" r:id="rId25"/>
    <p:sldId id="354" r:id="rId26"/>
    <p:sldId id="355" r:id="rId27"/>
    <p:sldId id="356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</p:sldIdLst>
  <p:sldSz cx="9144000" cy="6858000" type="screen4x3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CCFF33"/>
    <a:srgbClr val="CBA001"/>
    <a:srgbClr val="800000"/>
    <a:srgbClr val="463700"/>
    <a:srgbClr val="008000"/>
    <a:srgbClr val="8439BD"/>
    <a:srgbClr val="D15321"/>
    <a:srgbClr val="F58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>
      <p:cViewPr>
        <p:scale>
          <a:sx n="106" d="100"/>
          <a:sy n="106" d="100"/>
        </p:scale>
        <p:origin x="1764" y="-16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12546" y="546955"/>
            <a:ext cx="481825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 algn="ctr"/>
            <a:r>
              <a:rPr lang="th-TH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เอกสารประกอบการบรรยายสัปดาห์ที่ </a:t>
            </a:r>
            <a:r>
              <a:rPr lang="en-US" sz="17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8:</a:t>
            </a:r>
            <a:r>
              <a:rPr lang="th-TH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โครงสร้างข้อมูลกองซ้อน(</a:t>
            </a:r>
            <a:r>
              <a:rPr lang="en-US" sz="17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Stack)</a:t>
            </a:r>
            <a:endParaRPr lang="th-TH" sz="19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19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42650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84E009A-C0CB-4DC7-A3B4-D2489CE2AB65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9C0C2DB-1C2B-43FE-BAE8-B92821A399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606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34880"/>
            <a:ext cx="7787208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4846320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Autofit/>
          </a:bodyPr>
          <a:lstStyle>
            <a:lvl1pPr>
              <a:defRPr sz="54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37356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spcBef>
                <a:spcPts val="0"/>
              </a:spcBef>
              <a:defRPr sz="36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1340768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BB8D992-43B7-4839-8E20-D136298F36A1}" type="datetimeFigureOut">
              <a:rPr lang="th-TH" smtClean="0"/>
              <a:t>05/09/66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สแตก</a:t>
            </a:r>
            <a:r>
              <a:rPr lang="en-US" sz="9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(stack)</a:t>
            </a:r>
            <a:endParaRPr lang="th-TH" sz="9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Engce124 data structure and algorithms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46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</a:t>
            </a:r>
            <a:r>
              <a:rPr lang="th-TH" dirty="0" smtClean="0"/>
              <a:t>เข้า</a:t>
            </a:r>
            <a:r>
              <a:rPr lang="en-US" dirty="0" smtClean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44352" y="42217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82560" y="3238067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42600" y="3742123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5313" y="4223239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5024" y="4232531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47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19" y="522920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1" y="5357363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3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3216" y="4223239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91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6577" y="4232531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72</a:t>
            </a:r>
            <a:endParaRPr lang="th-TH" sz="1800" dirty="0">
              <a:solidFill>
                <a:srgbClr val="8439B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832" y="2070550"/>
            <a:ext cx="2626984" cy="1224136"/>
            <a:chOff x="288832" y="2420888"/>
            <a:chExt cx="2626984" cy="1224136"/>
          </a:xfrm>
        </p:grpSpPr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720880" y="2780928"/>
              <a:ext cx="16598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b="1" dirty="0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Push(72)</a:t>
              </a:r>
              <a:endParaRPr lang="th-TH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Explosion 1 8"/>
            <p:cNvSpPr/>
            <p:nvPr/>
          </p:nvSpPr>
          <p:spPr>
            <a:xfrm>
              <a:off x="288832" y="2420888"/>
              <a:ext cx="2626984" cy="1224136"/>
            </a:xfrm>
            <a:prstGeom prst="irregularSeal1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286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</a:t>
            </a:r>
            <a:r>
              <a:rPr lang="en-US" dirty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Push(value</a:t>
            </a:r>
            <a:r>
              <a:rPr lang="en-US" dirty="0"/>
              <a:t>)</a:t>
            </a:r>
          </a:p>
          <a:p>
            <a:r>
              <a:rPr lang="en-US" b="0" dirty="0" smtClean="0"/>
              <a:t>If stack </a:t>
            </a:r>
            <a:r>
              <a:rPr lang="en-US" b="0" dirty="0"/>
              <a:t>is </a:t>
            </a:r>
            <a:r>
              <a:rPr lang="en-US" b="0" dirty="0" smtClean="0"/>
              <a:t>FULL </a:t>
            </a:r>
            <a:r>
              <a:rPr lang="en-US" b="0" dirty="0"/>
              <a:t>(top == SIZE-1)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b="0" dirty="0" smtClean="0"/>
              <a:t>display </a:t>
            </a:r>
            <a:r>
              <a:rPr lang="en-US" b="0" dirty="0"/>
              <a:t>"Stack is FULL</a:t>
            </a:r>
            <a:r>
              <a:rPr lang="en-US" b="0" dirty="0" smtClean="0"/>
              <a:t>!!!" </a:t>
            </a:r>
            <a:r>
              <a:rPr lang="en-US" b="0" dirty="0"/>
              <a:t>and terminate the </a:t>
            </a:r>
            <a:r>
              <a:rPr lang="en-US" b="0" dirty="0" smtClean="0"/>
              <a:t>function</a:t>
            </a:r>
            <a:endParaRPr lang="en-US" b="0" dirty="0"/>
          </a:p>
          <a:p>
            <a:r>
              <a:rPr lang="en-US" b="0" dirty="0" smtClean="0"/>
              <a:t>Else</a:t>
            </a:r>
          </a:p>
          <a:p>
            <a:r>
              <a:rPr lang="en-US" b="0" dirty="0"/>
              <a:t>	</a:t>
            </a:r>
            <a:r>
              <a:rPr lang="en-US" b="0" dirty="0" smtClean="0"/>
              <a:t>top++</a:t>
            </a:r>
          </a:p>
          <a:p>
            <a:r>
              <a:rPr lang="en-US" b="0" dirty="0"/>
              <a:t>	</a:t>
            </a:r>
            <a:r>
              <a:rPr lang="en-US" b="0" dirty="0" smtClean="0"/>
              <a:t>stack[top</a:t>
            </a:r>
            <a:r>
              <a:rPr lang="en-US" b="0" dirty="0"/>
              <a:t>] = </a:t>
            </a:r>
            <a:r>
              <a:rPr lang="en-US" b="0" dirty="0" smtClean="0"/>
              <a:t>value </a:t>
            </a:r>
            <a:endParaRPr lang="en-US" b="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01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</a:t>
            </a:r>
            <a:r>
              <a:rPr lang="en-US" dirty="0" smtClean="0"/>
              <a:t> </a:t>
            </a:r>
            <a:r>
              <a:rPr lang="en-US" dirty="0"/>
              <a:t>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72344" y="34182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8439BD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23305" y="3419708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3016" y="3429000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47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4200" y="45091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 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2312" y="4653136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4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242088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83968" y="292494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1208" y="3419708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91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4569" y="3429000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72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67945" y="3433356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35</a:t>
            </a:r>
            <a:endParaRPr lang="th-TH" sz="1800" dirty="0">
              <a:solidFill>
                <a:srgbClr val="8439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</a:t>
            </a:r>
            <a:r>
              <a:rPr lang="en-US" dirty="0" smtClean="0"/>
              <a:t> </a:t>
            </a:r>
            <a:r>
              <a:rPr lang="en-US" dirty="0"/>
              <a:t>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72344" y="34182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8439BD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10552" y="243453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70592" y="293859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23305" y="3419708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3016" y="3429000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47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4200" y="45091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 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2312" y="4653136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3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1208" y="3419708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91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4569" y="3429000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72</a:t>
            </a:r>
            <a:endParaRPr lang="th-TH" sz="1800" dirty="0">
              <a:solidFill>
                <a:srgbClr val="8439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</a:t>
            </a:r>
            <a:r>
              <a:rPr lang="en-US" dirty="0" smtClean="0"/>
              <a:t> </a:t>
            </a:r>
            <a:r>
              <a:rPr lang="en-US" dirty="0"/>
              <a:t>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72344" y="34182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8439BD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23305" y="3419708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3016" y="3429000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47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4488" y="243453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94528" y="293859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24200" y="45091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 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2312" y="4653136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51208" y="3419708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91</a:t>
            </a:r>
            <a:endParaRPr lang="th-TH" sz="1800" dirty="0">
              <a:solidFill>
                <a:srgbClr val="8439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</a:t>
            </a:r>
            <a:r>
              <a:rPr lang="th-TH" dirty="0" smtClean="0"/>
              <a:t>ข้อมูลออก</a:t>
            </a:r>
            <a:r>
              <a:rPr lang="en-US" dirty="0" smtClean="0"/>
              <a:t> </a:t>
            </a:r>
            <a:r>
              <a:rPr lang="en-US" dirty="0"/>
              <a:t>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72344" y="34182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8439BD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23305" y="3419708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3016" y="3429000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47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4200" y="45091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 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2312" y="4653136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1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2768" y="242088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60104" y="292494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การนำข้อมูลออก</a:t>
            </a:r>
            <a:r>
              <a:rPr lang="en-US" dirty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 Pop( )</a:t>
            </a:r>
            <a:endParaRPr lang="en-US" dirty="0"/>
          </a:p>
          <a:p>
            <a:r>
              <a:rPr lang="en-US" b="0" dirty="0" smtClean="0"/>
              <a:t>If</a:t>
            </a:r>
            <a:r>
              <a:rPr lang="en-US" dirty="0" smtClean="0"/>
              <a:t> </a:t>
            </a:r>
            <a:r>
              <a:rPr lang="en-US" b="0" dirty="0" smtClean="0"/>
              <a:t>stack </a:t>
            </a:r>
            <a:r>
              <a:rPr lang="en-US" b="0" dirty="0"/>
              <a:t>is </a:t>
            </a:r>
            <a:r>
              <a:rPr lang="en-US" b="0" dirty="0" smtClean="0"/>
              <a:t>EMPTY </a:t>
            </a:r>
            <a:r>
              <a:rPr lang="en-US" b="0" dirty="0"/>
              <a:t>(top == -1)</a:t>
            </a:r>
          </a:p>
          <a:p>
            <a:r>
              <a:rPr lang="en-US" b="0" dirty="0"/>
              <a:t>    </a:t>
            </a:r>
            <a:r>
              <a:rPr lang="en-US" b="0" dirty="0" smtClean="0"/>
              <a:t>	display </a:t>
            </a:r>
            <a:r>
              <a:rPr lang="en-US" b="0" dirty="0"/>
              <a:t>"Stack is EMPTY</a:t>
            </a:r>
            <a:r>
              <a:rPr lang="en-US" b="0" dirty="0" smtClean="0"/>
              <a:t>!!!" </a:t>
            </a:r>
            <a:r>
              <a:rPr lang="en-US" b="0" dirty="0"/>
              <a:t>and terminate the </a:t>
            </a:r>
            <a:r>
              <a:rPr lang="en-US" b="0" dirty="0" smtClean="0"/>
              <a:t>function</a:t>
            </a:r>
            <a:endParaRPr lang="en-US" b="0" dirty="0"/>
          </a:p>
          <a:p>
            <a:r>
              <a:rPr lang="en-US" b="0" dirty="0" smtClean="0"/>
              <a:t>Else</a:t>
            </a:r>
          </a:p>
          <a:p>
            <a:r>
              <a:rPr lang="en-US" b="0" dirty="0"/>
              <a:t>	</a:t>
            </a:r>
            <a:r>
              <a:rPr lang="en-US" b="0" dirty="0" smtClean="0"/>
              <a:t>delete </a:t>
            </a:r>
            <a:r>
              <a:rPr lang="en-US" b="0" dirty="0"/>
              <a:t>stack[top] </a:t>
            </a:r>
            <a:endParaRPr lang="en-US" b="0" dirty="0" smtClean="0"/>
          </a:p>
          <a:p>
            <a:r>
              <a:rPr lang="en-US" b="0" dirty="0"/>
              <a:t>	</a:t>
            </a:r>
            <a:r>
              <a:rPr lang="en-US" b="0" dirty="0" smtClean="0"/>
              <a:t>top--</a:t>
            </a:r>
            <a:endParaRPr lang="en-US" b="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107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</a:t>
            </a:r>
            <a:r>
              <a:rPr lang="th-TH" dirty="0" smtClean="0"/>
              <a:t>สร้างสแตกโดย</a:t>
            </a:r>
            <a:r>
              <a:rPr lang="th-TH" dirty="0"/>
              <a:t>ใช้ </a:t>
            </a:r>
            <a:r>
              <a:rPr lang="en-US" dirty="0" smtClean="0"/>
              <a:t>Linked list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b="0" dirty="0" smtClean="0"/>
              <a:t>	ปัญหา</a:t>
            </a:r>
            <a:r>
              <a:rPr lang="th-TH" b="0" dirty="0"/>
              <a:t>สำคัญที่</a:t>
            </a:r>
            <a:r>
              <a:rPr lang="th-TH" b="0" dirty="0" smtClean="0"/>
              <a:t>เกิดสแตกโดย</a:t>
            </a:r>
            <a:r>
              <a:rPr lang="th-TH" b="0" dirty="0"/>
              <a:t>ใช้</a:t>
            </a:r>
            <a:r>
              <a:rPr lang="th-TH" b="0" dirty="0" smtClean="0"/>
              <a:t>อาร์เรย์ คือ จะ</a:t>
            </a:r>
            <a:r>
              <a:rPr lang="th-TH" b="0" dirty="0"/>
              <a:t>ทำงานได้เฉพาะข้อมูล</a:t>
            </a:r>
            <a:r>
              <a:rPr lang="th-TH" b="0" dirty="0" smtClean="0"/>
              <a:t>ที่รู้ขนาดของข้อมูลเท่านั้น </a:t>
            </a:r>
            <a:r>
              <a:rPr lang="th-TH" b="0" dirty="0" smtClean="0">
                <a:solidFill>
                  <a:srgbClr val="0000FF"/>
                </a:solidFill>
              </a:rPr>
              <a:t>การใช้อาร์เรย์จึงไม่</a:t>
            </a:r>
            <a:r>
              <a:rPr lang="th-TH" b="0" dirty="0">
                <a:solidFill>
                  <a:srgbClr val="0000FF"/>
                </a:solidFill>
              </a:rPr>
              <a:t>เหมาะเมื่อ</a:t>
            </a:r>
            <a:r>
              <a:rPr lang="th-TH" b="0" dirty="0" smtClean="0">
                <a:solidFill>
                  <a:srgbClr val="0000FF"/>
                </a:solidFill>
              </a:rPr>
              <a:t>เรานำมาใช้กับข้อมูลที่ไม่ท</a:t>
            </a:r>
            <a:r>
              <a:rPr lang="th-TH" b="0" dirty="0">
                <a:solidFill>
                  <a:srgbClr val="0000FF"/>
                </a:solidFill>
              </a:rPr>
              <a:t>ราบ</a:t>
            </a:r>
            <a:r>
              <a:rPr lang="th-TH" b="0" dirty="0" smtClean="0">
                <a:solidFill>
                  <a:srgbClr val="0000FF"/>
                </a:solidFill>
              </a:rPr>
              <a:t>ขนาด</a:t>
            </a:r>
            <a:endParaRPr lang="th-TH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156162" y="4365104"/>
            <a:ext cx="1327606" cy="781818"/>
            <a:chOff x="2840767" y="5438650"/>
            <a:chExt cx="1327606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3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98373" y="5878037"/>
              <a:ext cx="470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0000FF"/>
                  </a:solidFill>
                </a:rPr>
                <a:t>top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" name="กลุ่ม 27"/>
          <p:cNvGrpSpPr/>
          <p:nvPr/>
        </p:nvGrpSpPr>
        <p:grpSpPr>
          <a:xfrm>
            <a:off x="4866522" y="4376142"/>
            <a:ext cx="1203330" cy="775244"/>
            <a:chOff x="5799611" y="2094955"/>
            <a:chExt cx="579385" cy="719102"/>
          </a:xfrm>
        </p:grpSpPr>
        <p:grpSp>
          <p:nvGrpSpPr>
            <p:cNvPr id="1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กลุ่ม 27"/>
          <p:cNvGrpSpPr/>
          <p:nvPr/>
        </p:nvGrpSpPr>
        <p:grpSpPr>
          <a:xfrm>
            <a:off x="3059832" y="4378752"/>
            <a:ext cx="1203330" cy="775244"/>
            <a:chOff x="5799611" y="2094955"/>
            <a:chExt cx="579385" cy="719102"/>
          </a:xfrm>
        </p:grpSpPr>
        <p:grpSp>
          <p:nvGrpSpPr>
            <p:cNvPr id="17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0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16200000">
            <a:off x="4438874" y="4167128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673880" y="4381180"/>
            <a:ext cx="1203330" cy="776012"/>
            <a:chOff x="6176982" y="4447382"/>
            <a:chExt cx="1203330" cy="776012"/>
          </a:xfrm>
        </p:grpSpPr>
        <p:grpSp>
          <p:nvGrpSpPr>
            <p:cNvPr id="25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29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2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3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30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Arrow Connector 36"/>
          <p:cNvCxnSpPr/>
          <p:nvPr/>
        </p:nvCxnSpPr>
        <p:spPr>
          <a:xfrm rot="16200000">
            <a:off x="6243922" y="4167129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>
            <a:off x="2645832" y="4167129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/>
              <a:t>ส่วนประกอบ</a:t>
            </a:r>
            <a:r>
              <a:rPr lang="th-TH" sz="5400" dirty="0" smtClean="0"/>
              <a:t>ของสแตก</a:t>
            </a:r>
            <a:r>
              <a:rPr lang="en-US" sz="5400" dirty="0" smtClean="0"/>
              <a:t> (Linked list)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628728"/>
          </a:xfrm>
        </p:spPr>
        <p:txBody>
          <a:bodyPr>
            <a:normAutofit/>
          </a:bodyPr>
          <a:lstStyle/>
          <a:p>
            <a:pPr marL="914400" lvl="1" indent="-457200" algn="thaiDist"/>
            <a:r>
              <a:rPr lang="th-TH" dirty="0"/>
              <a:t>ส่วนหัว (</a:t>
            </a:r>
            <a:r>
              <a:rPr lang="en-US" dirty="0"/>
              <a:t>Head) </a:t>
            </a:r>
            <a:endParaRPr lang="en-US" dirty="0" smtClean="0"/>
          </a:p>
          <a:p>
            <a:pPr marL="914400" lvl="1" indent="-457200" algn="thaiDist"/>
            <a:endParaRPr lang="en-US" dirty="0"/>
          </a:p>
          <a:p>
            <a:pPr lvl="1" indent="0" algn="thaiDist">
              <a:buNone/>
            </a:pPr>
            <a:endParaRPr lang="en-US" dirty="0" smtClean="0"/>
          </a:p>
          <a:p>
            <a:pPr lvl="1" indent="0" algn="thaiDist">
              <a:buNone/>
            </a:pPr>
            <a:endParaRPr lang="th-TH" dirty="0"/>
          </a:p>
          <a:p>
            <a:pPr marL="914400" lvl="1" indent="-457200" algn="thaiDist"/>
            <a:r>
              <a:rPr lang="th-TH" dirty="0" smtClean="0"/>
              <a:t>โหนด</a:t>
            </a:r>
            <a:r>
              <a:rPr lang="th-TH" dirty="0"/>
              <a:t>ข้อมูล (</a:t>
            </a:r>
            <a:r>
              <a:rPr lang="en-US" dirty="0"/>
              <a:t>Data node) </a:t>
            </a:r>
            <a:endParaRPr lang="th-TH" dirty="0"/>
          </a:p>
          <a:p>
            <a:endParaRPr lang="en-US" dirty="0" smtClean="0"/>
          </a:p>
        </p:txBody>
      </p:sp>
      <p:grpSp>
        <p:nvGrpSpPr>
          <p:cNvPr id="9" name="กลุ่ม 27"/>
          <p:cNvGrpSpPr/>
          <p:nvPr/>
        </p:nvGrpSpPr>
        <p:grpSpPr>
          <a:xfrm>
            <a:off x="3467861" y="4522003"/>
            <a:ext cx="2400283" cy="851212"/>
            <a:chOff x="5799609" y="2094954"/>
            <a:chExt cx="1155700" cy="789568"/>
          </a:xfrm>
        </p:grpSpPr>
        <p:grpSp>
          <p:nvGrpSpPr>
            <p:cNvPr id="10" name="กลุ่ม 3"/>
            <p:cNvGrpSpPr>
              <a:grpSpLocks/>
            </p:cNvGrpSpPr>
            <p:nvPr/>
          </p:nvGrpSpPr>
          <p:grpSpPr bwMode="auto">
            <a:xfrm>
              <a:off x="5799609" y="2094954"/>
              <a:ext cx="1155700" cy="449263"/>
              <a:chOff x="1828800" y="1716505"/>
              <a:chExt cx="1155027" cy="449179"/>
            </a:xfrm>
          </p:grpSpPr>
          <p:sp>
            <p:nvSpPr>
              <p:cNvPr id="13" name="สี่เหลี่ยมผืนผ้า 4"/>
              <p:cNvSpPr/>
              <p:nvPr/>
            </p:nvSpPr>
            <p:spPr bwMode="auto">
              <a:xfrm>
                <a:off x="1828800" y="1716505"/>
                <a:ext cx="737757" cy="449179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  <p:sp>
            <p:nvSpPr>
              <p:cNvPr id="14" name="สี่เหลี่ยมผืนผ้า 5"/>
              <p:cNvSpPr/>
              <p:nvPr/>
            </p:nvSpPr>
            <p:spPr bwMode="auto">
              <a:xfrm>
                <a:off x="2566557" y="1716505"/>
                <a:ext cx="417270" cy="44917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5952009" y="2487629"/>
              <a:ext cx="328951" cy="3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data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6608601" y="2513388"/>
              <a:ext cx="274923" cy="3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link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63888" y="2664973"/>
            <a:ext cx="2232248" cy="836035"/>
            <a:chOff x="2339752" y="5229200"/>
            <a:chExt cx="2232248" cy="836035"/>
          </a:xfrm>
        </p:grpSpPr>
        <p:sp>
          <p:nvSpPr>
            <p:cNvPr id="5" name="Rectangle 4"/>
            <p:cNvSpPr/>
            <p:nvPr/>
          </p:nvSpPr>
          <p:spPr>
            <a:xfrm>
              <a:off x="2339752" y="5229200"/>
              <a:ext cx="1368152" cy="468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229200"/>
              <a:ext cx="864096" cy="468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680439" y="5665125"/>
              <a:ext cx="8114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count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87451" y="5661248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top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5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 </a:t>
            </a:r>
            <a:r>
              <a:rPr lang="th-TH" dirty="0" smtClean="0"/>
              <a:t>(</a:t>
            </a:r>
            <a:r>
              <a:rPr lang="en-US" dirty="0" smtClean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smtClean="0"/>
              <a:t>Push(value)</a:t>
            </a:r>
            <a:endParaRPr lang="en-US" b="0" dirty="0"/>
          </a:p>
          <a:p>
            <a:r>
              <a:rPr lang="en-US" b="0" dirty="0" smtClean="0">
                <a:solidFill>
                  <a:srgbClr val="0000FF"/>
                </a:solidFill>
              </a:rPr>
              <a:t>Create </a:t>
            </a:r>
            <a:r>
              <a:rPr lang="en-US" b="0" dirty="0">
                <a:solidFill>
                  <a:srgbClr val="0000FF"/>
                </a:solidFill>
              </a:rPr>
              <a:t>a </a:t>
            </a:r>
            <a:r>
              <a:rPr lang="en-US" b="0" dirty="0" err="1">
                <a:solidFill>
                  <a:srgbClr val="0000FF"/>
                </a:solidFill>
              </a:rPr>
              <a:t>newNode</a:t>
            </a:r>
            <a:r>
              <a:rPr lang="en-US" b="0" dirty="0">
                <a:solidFill>
                  <a:srgbClr val="0000FF"/>
                </a:solidFill>
              </a:rPr>
              <a:t> with given value.</a:t>
            </a:r>
          </a:p>
          <a:p>
            <a:r>
              <a:rPr lang="en-US" b="0" dirty="0" smtClean="0"/>
              <a:t>If stack </a:t>
            </a:r>
            <a:r>
              <a:rPr lang="en-US" b="0" dirty="0"/>
              <a:t>is Empty (top == NULL)</a:t>
            </a:r>
          </a:p>
          <a:p>
            <a:r>
              <a:rPr lang="en-US" b="0" dirty="0" smtClean="0"/>
              <a:t>	</a:t>
            </a:r>
            <a:r>
              <a:rPr lang="en-US" b="0" dirty="0" err="1" smtClean="0"/>
              <a:t>newNode</a:t>
            </a:r>
            <a:r>
              <a:rPr lang="en-US" b="0" dirty="0"/>
              <a:t> </a:t>
            </a:r>
            <a:r>
              <a:rPr lang="en-US" b="0" dirty="0" smtClean="0"/>
              <a:t>-&gt;link= NULL</a:t>
            </a:r>
            <a:endParaRPr lang="en-US" b="0" dirty="0"/>
          </a:p>
          <a:p>
            <a:r>
              <a:rPr lang="en-US" b="0" dirty="0" smtClean="0"/>
              <a:t>Else</a:t>
            </a:r>
          </a:p>
          <a:p>
            <a:r>
              <a:rPr lang="en-US" b="0" dirty="0"/>
              <a:t>	</a:t>
            </a:r>
            <a:r>
              <a:rPr lang="en-US" b="0" dirty="0" err="1" smtClean="0"/>
              <a:t>newNode</a:t>
            </a:r>
            <a:r>
              <a:rPr lang="en-US" b="0" dirty="0" smtClean="0"/>
              <a:t> -&gt; </a:t>
            </a:r>
            <a:r>
              <a:rPr lang="en-US" b="0" dirty="0"/>
              <a:t>link = </a:t>
            </a:r>
            <a:r>
              <a:rPr lang="en-US" b="0" dirty="0" smtClean="0"/>
              <a:t>top</a:t>
            </a:r>
            <a:endParaRPr lang="en-US" b="0" dirty="0"/>
          </a:p>
          <a:p>
            <a:r>
              <a:rPr lang="en-US" b="0" dirty="0" smtClean="0"/>
              <a:t>top </a:t>
            </a:r>
            <a:r>
              <a:rPr lang="en-US" b="0" dirty="0"/>
              <a:t>= </a:t>
            </a:r>
            <a:r>
              <a:rPr lang="en-US" b="0" dirty="0" err="1" smtClean="0"/>
              <a:t>newNode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9" name="Group 58"/>
          <p:cNvGrpSpPr/>
          <p:nvPr/>
        </p:nvGrpSpPr>
        <p:grpSpPr>
          <a:xfrm>
            <a:off x="4041699" y="4087342"/>
            <a:ext cx="1314959" cy="781818"/>
            <a:chOff x="2840767" y="5438650"/>
            <a:chExt cx="1314959" cy="781818"/>
          </a:xfrm>
        </p:grpSpPr>
        <p:sp>
          <p:nvSpPr>
            <p:cNvPr id="61" name="Rectangle 60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0</a:t>
              </a:r>
              <a:endParaRPr lang="th-TH" sz="1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470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top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กลุ่ม 27"/>
          <p:cNvGrpSpPr/>
          <p:nvPr/>
        </p:nvGrpSpPr>
        <p:grpSpPr>
          <a:xfrm>
            <a:off x="7401118" y="4088110"/>
            <a:ext cx="1203330" cy="775244"/>
            <a:chOff x="5799611" y="2094955"/>
            <a:chExt cx="579385" cy="719102"/>
          </a:xfrm>
        </p:grpSpPr>
        <p:grpSp>
          <p:nvGrpSpPr>
            <p:cNvPr id="66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69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0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900976" y="4087342"/>
            <a:ext cx="447823" cy="447823"/>
            <a:chOff x="2918856" y="5312869"/>
            <a:chExt cx="447823" cy="447823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2918856" y="5314173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 flipH="1">
              <a:off x="2912909" y="5318817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7334549" y="336726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982621" y="3655342"/>
            <a:ext cx="0" cy="43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1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 smtClean="0"/>
              <a:t>สแตก (</a:t>
            </a:r>
            <a:r>
              <a:rPr lang="en-US" sz="5400" dirty="0" smtClean="0"/>
              <a:t>stack) 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dirty="0" smtClean="0"/>
              <a:t>	</a:t>
            </a:r>
            <a:r>
              <a:rPr lang="th-TH" b="0" dirty="0" smtClean="0"/>
              <a:t>สแตก (</a:t>
            </a:r>
            <a:r>
              <a:rPr lang="en-US" b="0" dirty="0" smtClean="0"/>
              <a:t>stack) </a:t>
            </a:r>
            <a:r>
              <a:rPr lang="th-TH" b="0" dirty="0" smtClean="0"/>
              <a:t>หรือ กองซ้อน</a:t>
            </a:r>
            <a:r>
              <a:rPr lang="en-US" b="0" dirty="0" smtClean="0"/>
              <a:t> </a:t>
            </a:r>
            <a:r>
              <a:rPr lang="th-TH" b="0" dirty="0" smtClean="0"/>
              <a:t>เป็นโครงสร้าง</a:t>
            </a:r>
            <a:r>
              <a:rPr lang="th-TH" b="0" dirty="0"/>
              <a:t>ข้อมูลแบบเป็นเชิงเส้น (</a:t>
            </a:r>
            <a:r>
              <a:rPr lang="en-US" b="0" dirty="0"/>
              <a:t>Linear </a:t>
            </a:r>
            <a:r>
              <a:rPr lang="en-US" b="0" dirty="0" smtClean="0"/>
              <a:t>Structure)</a:t>
            </a:r>
            <a:r>
              <a:rPr lang="th-TH" b="0" dirty="0" smtClean="0"/>
              <a:t> การ</a:t>
            </a:r>
            <a:r>
              <a:rPr lang="th-TH" b="0" dirty="0"/>
              <a:t>นำข้อมูลเข้าและออกจากสแตกจะมีลำดับการทำงานแบบ</a:t>
            </a:r>
            <a:r>
              <a:rPr lang="th-TH" dirty="0" smtClean="0">
                <a:solidFill>
                  <a:srgbClr val="0000FF"/>
                </a:solidFill>
              </a:rPr>
              <a:t>เข้าทีหลัง</a:t>
            </a:r>
            <a:r>
              <a:rPr lang="th-TH" dirty="0">
                <a:solidFill>
                  <a:srgbClr val="0000FF"/>
                </a:solidFill>
              </a:rPr>
              <a:t>ออกก่อน (</a:t>
            </a:r>
            <a:r>
              <a:rPr lang="en-US" dirty="0" err="1">
                <a:solidFill>
                  <a:srgbClr val="0000FF"/>
                </a:solidFill>
              </a:rPr>
              <a:t>LIFO:Last</a:t>
            </a:r>
            <a:r>
              <a:rPr lang="en-US" dirty="0">
                <a:solidFill>
                  <a:srgbClr val="0000FF"/>
                </a:solidFill>
              </a:rPr>
              <a:t> In First Out) </a:t>
            </a:r>
            <a:r>
              <a:rPr lang="th-TH" b="0" dirty="0"/>
              <a:t>เพราะการนำเข้าและออก จะใช้ปลายด้านเดียวกันจึงทำให้ข้อมูลตัวที่นำเข้าไปเก็บก่อนถูกจัดเก็บอยู่ด้านในสุด และข้อมูลตัวที่ถูกจัดเก็บตัวสุดท้ายจะอยู่บนสุด การนำข้อมูลออกจึงต้องนำข้อมูลตัวบนสุดออกก่อน</a:t>
            </a:r>
          </a:p>
          <a:p>
            <a:pPr algn="thaiDist"/>
            <a:endParaRPr lang="th-TH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 </a:t>
            </a:r>
            <a:r>
              <a:rPr lang="th-TH" dirty="0" smtClean="0"/>
              <a:t>(</a:t>
            </a:r>
            <a:r>
              <a:rPr lang="en-US" dirty="0" smtClean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smtClean="0"/>
              <a:t>Push(value)</a:t>
            </a:r>
            <a:endParaRPr lang="en-US" b="0" dirty="0"/>
          </a:p>
          <a:p>
            <a:r>
              <a:rPr lang="en-US" b="0" dirty="0" smtClean="0"/>
              <a:t>Create </a:t>
            </a:r>
            <a:r>
              <a:rPr lang="en-US" b="0" dirty="0"/>
              <a:t>a </a:t>
            </a:r>
            <a:r>
              <a:rPr lang="en-US" b="0" dirty="0" err="1"/>
              <a:t>newNode</a:t>
            </a:r>
            <a:r>
              <a:rPr lang="en-US" b="0" dirty="0"/>
              <a:t> with given value.</a:t>
            </a:r>
          </a:p>
          <a:p>
            <a:r>
              <a:rPr lang="en-US" b="0" dirty="0" smtClean="0">
                <a:solidFill>
                  <a:srgbClr val="0000FF"/>
                </a:solidFill>
              </a:rPr>
              <a:t>If stack </a:t>
            </a:r>
            <a:r>
              <a:rPr lang="en-US" b="0" dirty="0">
                <a:solidFill>
                  <a:srgbClr val="0000FF"/>
                </a:solidFill>
              </a:rPr>
              <a:t>is Empty (top == NULL)</a:t>
            </a:r>
          </a:p>
          <a:p>
            <a:r>
              <a:rPr lang="en-US" b="0" dirty="0" smtClean="0"/>
              <a:t>	</a:t>
            </a:r>
            <a:r>
              <a:rPr lang="en-US" b="0" dirty="0" err="1" smtClean="0">
                <a:solidFill>
                  <a:srgbClr val="0000FF"/>
                </a:solidFill>
              </a:rPr>
              <a:t>newNode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-&gt; </a:t>
            </a:r>
            <a:r>
              <a:rPr lang="en-US" b="0" dirty="0">
                <a:solidFill>
                  <a:srgbClr val="0000FF"/>
                </a:solidFill>
              </a:rPr>
              <a:t>link = </a:t>
            </a:r>
            <a:r>
              <a:rPr lang="en-US" b="0" dirty="0" smtClean="0">
                <a:solidFill>
                  <a:srgbClr val="0000FF"/>
                </a:solidFill>
              </a:rPr>
              <a:t>NULL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 smtClean="0"/>
              <a:t>Else</a:t>
            </a:r>
          </a:p>
          <a:p>
            <a:r>
              <a:rPr lang="en-US" b="0" dirty="0"/>
              <a:t>	</a:t>
            </a:r>
            <a:r>
              <a:rPr lang="en-US" b="0" dirty="0" err="1" smtClean="0"/>
              <a:t>newNode</a:t>
            </a:r>
            <a:r>
              <a:rPr lang="en-US" b="0" dirty="0" smtClean="0"/>
              <a:t> -&gt; </a:t>
            </a:r>
            <a:r>
              <a:rPr lang="en-US" b="0" dirty="0"/>
              <a:t>link = </a:t>
            </a:r>
            <a:r>
              <a:rPr lang="en-US" b="0" dirty="0" smtClean="0"/>
              <a:t>top</a:t>
            </a:r>
            <a:endParaRPr lang="en-US" b="0" dirty="0"/>
          </a:p>
          <a:p>
            <a:r>
              <a:rPr lang="en-US" b="0" dirty="0" smtClean="0"/>
              <a:t>top </a:t>
            </a:r>
            <a:r>
              <a:rPr lang="en-US" b="0" dirty="0"/>
              <a:t>= </a:t>
            </a:r>
            <a:r>
              <a:rPr lang="en-US" b="0" dirty="0" err="1" smtClean="0"/>
              <a:t>newNode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9" name="Group 58"/>
          <p:cNvGrpSpPr/>
          <p:nvPr/>
        </p:nvGrpSpPr>
        <p:grpSpPr>
          <a:xfrm>
            <a:off x="4041699" y="4087342"/>
            <a:ext cx="1314959" cy="781818"/>
            <a:chOff x="2840767" y="5438650"/>
            <a:chExt cx="1314959" cy="781818"/>
          </a:xfrm>
        </p:grpSpPr>
        <p:sp>
          <p:nvSpPr>
            <p:cNvPr id="61" name="Rectangle 60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0</a:t>
              </a:r>
              <a:endParaRPr lang="th-TH" sz="1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470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top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กลุ่ม 27"/>
          <p:cNvGrpSpPr/>
          <p:nvPr/>
        </p:nvGrpSpPr>
        <p:grpSpPr>
          <a:xfrm>
            <a:off x="7401118" y="4088110"/>
            <a:ext cx="1203330" cy="775244"/>
            <a:chOff x="5799611" y="2094955"/>
            <a:chExt cx="579385" cy="719102"/>
          </a:xfrm>
        </p:grpSpPr>
        <p:grpSp>
          <p:nvGrpSpPr>
            <p:cNvPr id="66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69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0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122701" y="4087342"/>
            <a:ext cx="453474" cy="436693"/>
            <a:chOff x="4791066" y="5311478"/>
            <a:chExt cx="453474" cy="436693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4900976" y="4087342"/>
            <a:ext cx="447823" cy="447823"/>
            <a:chOff x="2918856" y="5312869"/>
            <a:chExt cx="447823" cy="447823"/>
          </a:xfrm>
        </p:grpSpPr>
        <p:cxnSp>
          <p:nvCxnSpPr>
            <p:cNvPr id="88" name="Straight Connector 87"/>
            <p:cNvCxnSpPr/>
            <p:nvPr/>
          </p:nvCxnSpPr>
          <p:spPr>
            <a:xfrm flipH="1">
              <a:off x="2918856" y="5314173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 flipH="1">
              <a:off x="2912909" y="5318817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7334549" y="336726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982621" y="3655342"/>
            <a:ext cx="0" cy="43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 </a:t>
            </a:r>
            <a:r>
              <a:rPr lang="th-TH" dirty="0" smtClean="0"/>
              <a:t>(</a:t>
            </a:r>
            <a:r>
              <a:rPr lang="en-US" dirty="0" smtClean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smtClean="0"/>
              <a:t>Push(value)</a:t>
            </a:r>
            <a:endParaRPr lang="en-US" b="0" dirty="0"/>
          </a:p>
          <a:p>
            <a:r>
              <a:rPr lang="en-US" b="0" dirty="0" smtClean="0"/>
              <a:t>Create </a:t>
            </a:r>
            <a:r>
              <a:rPr lang="en-US" b="0" dirty="0"/>
              <a:t>a </a:t>
            </a:r>
            <a:r>
              <a:rPr lang="en-US" b="0" dirty="0" err="1"/>
              <a:t>newNode</a:t>
            </a:r>
            <a:r>
              <a:rPr lang="en-US" b="0" dirty="0"/>
              <a:t> with given value.</a:t>
            </a:r>
          </a:p>
          <a:p>
            <a:r>
              <a:rPr lang="en-US" b="0" dirty="0" smtClean="0"/>
              <a:t>If stack </a:t>
            </a:r>
            <a:r>
              <a:rPr lang="en-US" b="0" dirty="0"/>
              <a:t>is Empty (top == NULL)</a:t>
            </a:r>
          </a:p>
          <a:p>
            <a:r>
              <a:rPr lang="en-US" b="0" dirty="0" smtClean="0"/>
              <a:t>	</a:t>
            </a:r>
            <a:r>
              <a:rPr lang="en-US" b="0" dirty="0" err="1" smtClean="0"/>
              <a:t>newNode</a:t>
            </a:r>
            <a:r>
              <a:rPr lang="en-US" b="0" dirty="0"/>
              <a:t> </a:t>
            </a:r>
            <a:r>
              <a:rPr lang="en-US" b="0" dirty="0" smtClean="0"/>
              <a:t>-&gt; </a:t>
            </a:r>
            <a:r>
              <a:rPr lang="en-US" b="0" dirty="0"/>
              <a:t>link = </a:t>
            </a:r>
            <a:r>
              <a:rPr lang="en-US" b="0" dirty="0" smtClean="0"/>
              <a:t>NULL</a:t>
            </a:r>
            <a:endParaRPr lang="en-US" b="0" dirty="0"/>
          </a:p>
          <a:p>
            <a:r>
              <a:rPr lang="en-US" b="0" dirty="0" smtClean="0"/>
              <a:t>Else</a:t>
            </a:r>
          </a:p>
          <a:p>
            <a:r>
              <a:rPr lang="en-US" b="0" dirty="0"/>
              <a:t>	</a:t>
            </a:r>
            <a:r>
              <a:rPr lang="en-US" b="0" dirty="0" err="1" smtClean="0"/>
              <a:t>newNode</a:t>
            </a:r>
            <a:r>
              <a:rPr lang="en-US" b="0" dirty="0" smtClean="0"/>
              <a:t> -&gt; </a:t>
            </a:r>
            <a:r>
              <a:rPr lang="en-US" b="0" dirty="0"/>
              <a:t>link = </a:t>
            </a:r>
            <a:r>
              <a:rPr lang="en-US" b="0" dirty="0" smtClean="0"/>
              <a:t>top</a:t>
            </a:r>
            <a:endParaRPr lang="en-US" b="0" dirty="0"/>
          </a:p>
          <a:p>
            <a:r>
              <a:rPr lang="en-US" b="0" dirty="0" smtClean="0">
                <a:solidFill>
                  <a:srgbClr val="0000FF"/>
                </a:solidFill>
              </a:rPr>
              <a:t>top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</a:rPr>
              <a:t>newNode</a:t>
            </a:r>
            <a:endParaRPr lang="en-US" b="0" dirty="0">
              <a:solidFill>
                <a:srgbClr val="0000FF"/>
              </a:solidFill>
            </a:endParaRPr>
          </a:p>
          <a:p>
            <a:endParaRPr lang="th-TH" dirty="0"/>
          </a:p>
        </p:txBody>
      </p:sp>
      <p:grpSp>
        <p:nvGrpSpPr>
          <p:cNvPr id="59" name="Group 58"/>
          <p:cNvGrpSpPr/>
          <p:nvPr/>
        </p:nvGrpSpPr>
        <p:grpSpPr>
          <a:xfrm>
            <a:off x="4041699" y="4087342"/>
            <a:ext cx="1314959" cy="781818"/>
            <a:chOff x="2840767" y="5438650"/>
            <a:chExt cx="1314959" cy="781818"/>
          </a:xfrm>
        </p:grpSpPr>
        <p:sp>
          <p:nvSpPr>
            <p:cNvPr id="61" name="Rectangle 60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0000FF"/>
                  </a:solidFill>
                </a:rPr>
                <a:t>1</a:t>
              </a:r>
              <a:endParaRPr lang="th-TH" sz="1800" dirty="0">
                <a:solidFill>
                  <a:srgbClr val="0000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470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top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กลุ่ม 27"/>
          <p:cNvGrpSpPr/>
          <p:nvPr/>
        </p:nvGrpSpPr>
        <p:grpSpPr>
          <a:xfrm>
            <a:off x="7401118" y="4088110"/>
            <a:ext cx="1203330" cy="775244"/>
            <a:chOff x="5799611" y="2094955"/>
            <a:chExt cx="579385" cy="719102"/>
          </a:xfrm>
        </p:grpSpPr>
        <p:grpSp>
          <p:nvGrpSpPr>
            <p:cNvPr id="66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69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0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122701" y="4087342"/>
            <a:ext cx="453474" cy="436693"/>
            <a:chOff x="4791066" y="5311478"/>
            <a:chExt cx="453474" cy="436693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rot="16200000">
            <a:off x="6255819" y="3178644"/>
            <a:ext cx="0" cy="22680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334549" y="336726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982621" y="3655342"/>
            <a:ext cx="0" cy="43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 </a:t>
            </a:r>
            <a:r>
              <a:rPr lang="th-TH" dirty="0" smtClean="0"/>
              <a:t>(</a:t>
            </a:r>
            <a:r>
              <a:rPr lang="en-US" dirty="0" smtClean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smtClean="0"/>
              <a:t>Push(value)</a:t>
            </a:r>
            <a:endParaRPr lang="en-US" b="0" dirty="0"/>
          </a:p>
          <a:p>
            <a:r>
              <a:rPr lang="en-US" b="0" dirty="0" smtClean="0">
                <a:solidFill>
                  <a:srgbClr val="0000FF"/>
                </a:solidFill>
              </a:rPr>
              <a:t>Create </a:t>
            </a:r>
            <a:r>
              <a:rPr lang="en-US" b="0" dirty="0">
                <a:solidFill>
                  <a:srgbClr val="0000FF"/>
                </a:solidFill>
              </a:rPr>
              <a:t>a </a:t>
            </a:r>
            <a:r>
              <a:rPr lang="en-US" b="0" dirty="0" err="1">
                <a:solidFill>
                  <a:srgbClr val="0000FF"/>
                </a:solidFill>
              </a:rPr>
              <a:t>newNode</a:t>
            </a:r>
            <a:r>
              <a:rPr lang="en-US" b="0" dirty="0">
                <a:solidFill>
                  <a:srgbClr val="0000FF"/>
                </a:solidFill>
              </a:rPr>
              <a:t> with given value.</a:t>
            </a:r>
          </a:p>
          <a:p>
            <a:r>
              <a:rPr lang="en-US" b="0" dirty="0" smtClean="0">
                <a:solidFill>
                  <a:srgbClr val="0000FF"/>
                </a:solidFill>
              </a:rPr>
              <a:t>If stack </a:t>
            </a:r>
            <a:r>
              <a:rPr lang="en-US" b="0" dirty="0">
                <a:solidFill>
                  <a:srgbClr val="0000FF"/>
                </a:solidFill>
              </a:rPr>
              <a:t>is Empty (top == NULL)</a:t>
            </a:r>
          </a:p>
          <a:p>
            <a:r>
              <a:rPr lang="en-US" b="0" dirty="0" smtClean="0"/>
              <a:t>	</a:t>
            </a:r>
            <a:r>
              <a:rPr lang="en-US" b="0" dirty="0" err="1" smtClean="0"/>
              <a:t>newNode</a:t>
            </a:r>
            <a:r>
              <a:rPr lang="en-US" b="0" dirty="0"/>
              <a:t> </a:t>
            </a:r>
            <a:r>
              <a:rPr lang="en-US" b="0" dirty="0" smtClean="0"/>
              <a:t>-&gt; </a:t>
            </a:r>
            <a:r>
              <a:rPr lang="en-US" b="0" dirty="0"/>
              <a:t>link = </a:t>
            </a:r>
            <a:r>
              <a:rPr lang="en-US" b="0" dirty="0" smtClean="0"/>
              <a:t>NULL</a:t>
            </a:r>
            <a:endParaRPr lang="en-US" b="0" dirty="0"/>
          </a:p>
          <a:p>
            <a:r>
              <a:rPr lang="en-US" b="0" dirty="0" smtClean="0"/>
              <a:t>Else</a:t>
            </a:r>
          </a:p>
          <a:p>
            <a:r>
              <a:rPr lang="en-US" b="0" dirty="0"/>
              <a:t>	</a:t>
            </a:r>
            <a:r>
              <a:rPr lang="en-US" b="0" dirty="0" err="1" smtClean="0"/>
              <a:t>newNode</a:t>
            </a:r>
            <a:r>
              <a:rPr lang="en-US" b="0" dirty="0" smtClean="0"/>
              <a:t> -&gt; </a:t>
            </a:r>
            <a:r>
              <a:rPr lang="en-US" b="0" dirty="0"/>
              <a:t>link = </a:t>
            </a:r>
            <a:r>
              <a:rPr lang="en-US" b="0" dirty="0" smtClean="0"/>
              <a:t>top</a:t>
            </a:r>
            <a:endParaRPr lang="en-US" b="0" dirty="0"/>
          </a:p>
          <a:p>
            <a:r>
              <a:rPr lang="en-US" b="0" dirty="0" smtClean="0"/>
              <a:t>top </a:t>
            </a:r>
            <a:r>
              <a:rPr lang="en-US" b="0" dirty="0"/>
              <a:t>= </a:t>
            </a:r>
            <a:r>
              <a:rPr lang="en-US" b="0" dirty="0" err="1" smtClean="0"/>
              <a:t>newNode</a:t>
            </a:r>
            <a:endParaRPr lang="en-US" b="0" dirty="0"/>
          </a:p>
          <a:p>
            <a:endParaRPr lang="th-TH" dirty="0"/>
          </a:p>
        </p:txBody>
      </p:sp>
      <p:grpSp>
        <p:nvGrpSpPr>
          <p:cNvPr id="59" name="Group 58"/>
          <p:cNvGrpSpPr/>
          <p:nvPr/>
        </p:nvGrpSpPr>
        <p:grpSpPr>
          <a:xfrm>
            <a:off x="4041699" y="4087342"/>
            <a:ext cx="1314959" cy="781818"/>
            <a:chOff x="2840767" y="5438650"/>
            <a:chExt cx="1314959" cy="781818"/>
          </a:xfrm>
        </p:grpSpPr>
        <p:sp>
          <p:nvSpPr>
            <p:cNvPr id="61" name="Rectangle 60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1</a:t>
              </a:r>
              <a:endParaRPr lang="th-TH" sz="18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470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top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กลุ่ม 27"/>
          <p:cNvGrpSpPr/>
          <p:nvPr/>
        </p:nvGrpSpPr>
        <p:grpSpPr>
          <a:xfrm>
            <a:off x="7401118" y="4088110"/>
            <a:ext cx="1203330" cy="775244"/>
            <a:chOff x="5799611" y="2094955"/>
            <a:chExt cx="579385" cy="719102"/>
          </a:xfrm>
        </p:grpSpPr>
        <p:grpSp>
          <p:nvGrpSpPr>
            <p:cNvPr id="66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69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0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122701" y="4087342"/>
            <a:ext cx="453474" cy="436693"/>
            <a:chOff x="4791066" y="5311478"/>
            <a:chExt cx="453474" cy="436693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rot="16200000">
            <a:off x="6255819" y="3178644"/>
            <a:ext cx="0" cy="226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กลุ่ม 27"/>
          <p:cNvGrpSpPr/>
          <p:nvPr/>
        </p:nvGrpSpPr>
        <p:grpSpPr>
          <a:xfrm>
            <a:off x="5862705" y="5102028"/>
            <a:ext cx="1203330" cy="775244"/>
            <a:chOff x="5799611" y="2094955"/>
            <a:chExt cx="579385" cy="719102"/>
          </a:xfrm>
        </p:grpSpPr>
        <p:grpSp>
          <p:nvGrpSpPr>
            <p:cNvPr id="76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79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80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77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825675" y="5189130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rot="16200000">
            <a:off x="5459547" y="4977217"/>
            <a:ext cx="0" cy="79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การนำข้อมูลเข้า </a:t>
            </a:r>
            <a:r>
              <a:rPr lang="th-TH" dirty="0" smtClean="0"/>
              <a:t>(</a:t>
            </a:r>
            <a:r>
              <a:rPr lang="en-US" dirty="0" smtClean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smtClean="0"/>
              <a:t>Push(value)</a:t>
            </a:r>
            <a:endParaRPr lang="en-US" b="0" dirty="0"/>
          </a:p>
          <a:p>
            <a:r>
              <a:rPr lang="en-US" b="0" dirty="0" smtClean="0"/>
              <a:t>Create </a:t>
            </a:r>
            <a:r>
              <a:rPr lang="en-US" b="0" dirty="0"/>
              <a:t>a </a:t>
            </a:r>
            <a:r>
              <a:rPr lang="en-US" b="0" dirty="0" err="1"/>
              <a:t>newNode</a:t>
            </a:r>
            <a:r>
              <a:rPr lang="en-US" b="0" dirty="0"/>
              <a:t> with given value.</a:t>
            </a:r>
          </a:p>
          <a:p>
            <a:r>
              <a:rPr lang="en-US" b="0" dirty="0" smtClean="0"/>
              <a:t>If stack </a:t>
            </a:r>
            <a:r>
              <a:rPr lang="en-US" b="0" dirty="0"/>
              <a:t>is Empty (top == NULL)</a:t>
            </a:r>
          </a:p>
          <a:p>
            <a:r>
              <a:rPr lang="en-US" b="0" dirty="0" smtClean="0"/>
              <a:t>	</a:t>
            </a:r>
            <a:r>
              <a:rPr lang="en-US" b="0" dirty="0" err="1" smtClean="0"/>
              <a:t>newNode</a:t>
            </a:r>
            <a:r>
              <a:rPr lang="en-US" b="0" dirty="0"/>
              <a:t> -&gt; link = </a:t>
            </a:r>
            <a:r>
              <a:rPr lang="en-US" b="0" dirty="0" smtClean="0"/>
              <a:t>NULL</a:t>
            </a:r>
            <a:endParaRPr lang="en-US" b="0" dirty="0"/>
          </a:p>
          <a:p>
            <a:r>
              <a:rPr lang="en-US" b="0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b="0" dirty="0">
                <a:solidFill>
                  <a:srgbClr val="0000FF"/>
                </a:solidFill>
              </a:rPr>
              <a:t>	</a:t>
            </a:r>
            <a:r>
              <a:rPr lang="en-US" b="0" dirty="0" err="1" smtClean="0">
                <a:solidFill>
                  <a:srgbClr val="0000FF"/>
                </a:solidFill>
              </a:rPr>
              <a:t>newNode</a:t>
            </a:r>
            <a:r>
              <a:rPr lang="en-US" b="0" dirty="0" smtClean="0">
                <a:solidFill>
                  <a:srgbClr val="0000FF"/>
                </a:solidFill>
              </a:rPr>
              <a:t> -&gt; </a:t>
            </a:r>
            <a:r>
              <a:rPr lang="en-US" b="0" dirty="0">
                <a:solidFill>
                  <a:srgbClr val="0000FF"/>
                </a:solidFill>
              </a:rPr>
              <a:t>link = </a:t>
            </a:r>
            <a:r>
              <a:rPr lang="en-US" b="0" dirty="0" smtClean="0">
                <a:solidFill>
                  <a:srgbClr val="0000FF"/>
                </a:solidFill>
              </a:rPr>
              <a:t>top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 smtClean="0">
                <a:solidFill>
                  <a:srgbClr val="0000FF"/>
                </a:solidFill>
              </a:rPr>
              <a:t>top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</a:rPr>
              <a:t>newNode</a:t>
            </a:r>
            <a:endParaRPr lang="en-US" b="0" dirty="0">
              <a:solidFill>
                <a:srgbClr val="0000FF"/>
              </a:solidFill>
            </a:endParaRPr>
          </a:p>
          <a:p>
            <a:endParaRPr lang="th-TH" dirty="0"/>
          </a:p>
        </p:txBody>
      </p:sp>
      <p:grpSp>
        <p:nvGrpSpPr>
          <p:cNvPr id="59" name="Group 58"/>
          <p:cNvGrpSpPr/>
          <p:nvPr/>
        </p:nvGrpSpPr>
        <p:grpSpPr>
          <a:xfrm>
            <a:off x="4041699" y="4087342"/>
            <a:ext cx="1314959" cy="781818"/>
            <a:chOff x="2840767" y="5438650"/>
            <a:chExt cx="1314959" cy="781818"/>
          </a:xfrm>
        </p:grpSpPr>
        <p:sp>
          <p:nvSpPr>
            <p:cNvPr id="61" name="Rectangle 60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0000FF"/>
                  </a:solidFill>
                </a:rPr>
                <a:t>2</a:t>
              </a:r>
              <a:endParaRPr lang="th-TH" sz="1800" dirty="0">
                <a:solidFill>
                  <a:srgbClr val="0000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470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top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กลุ่ม 27"/>
          <p:cNvGrpSpPr/>
          <p:nvPr/>
        </p:nvGrpSpPr>
        <p:grpSpPr>
          <a:xfrm>
            <a:off x="7401118" y="4088110"/>
            <a:ext cx="1203330" cy="775244"/>
            <a:chOff x="5799611" y="2094955"/>
            <a:chExt cx="579385" cy="719102"/>
          </a:xfrm>
        </p:grpSpPr>
        <p:grpSp>
          <p:nvGrpSpPr>
            <p:cNvPr id="66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69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0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122701" y="4087342"/>
            <a:ext cx="453474" cy="436693"/>
            <a:chOff x="4791066" y="5311478"/>
            <a:chExt cx="453474" cy="436693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กลุ่ม 27"/>
          <p:cNvGrpSpPr/>
          <p:nvPr/>
        </p:nvGrpSpPr>
        <p:grpSpPr>
          <a:xfrm>
            <a:off x="5862705" y="5102028"/>
            <a:ext cx="1203330" cy="775244"/>
            <a:chOff x="5799611" y="2094955"/>
            <a:chExt cx="579385" cy="719102"/>
          </a:xfrm>
        </p:grpSpPr>
        <p:grpSp>
          <p:nvGrpSpPr>
            <p:cNvPr id="76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79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80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77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825675" y="5189130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rot="16200000">
            <a:off x="5459547" y="4977217"/>
            <a:ext cx="0" cy="79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805299" y="4581128"/>
            <a:ext cx="624615" cy="72008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063459" y="4365104"/>
            <a:ext cx="744847" cy="92728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การนำข้อมูลออก (</a:t>
            </a:r>
            <a:r>
              <a:rPr lang="en-US" dirty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003232" cy="34024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smtClean="0"/>
              <a:t>Pop( )</a:t>
            </a:r>
            <a:endParaRPr lang="en-US" dirty="0"/>
          </a:p>
          <a:p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</a:rPr>
              <a:t>if </a:t>
            </a:r>
            <a:r>
              <a:rPr lang="th-TH" b="0" dirty="0">
                <a:solidFill>
                  <a:srgbClr val="0000FF"/>
                </a:solidFill>
              </a:rPr>
              <a:t>(</a:t>
            </a:r>
            <a:r>
              <a:rPr lang="en-US" b="0" dirty="0">
                <a:solidFill>
                  <a:srgbClr val="0000FF"/>
                </a:solidFill>
              </a:rPr>
              <a:t>head </a:t>
            </a:r>
            <a:r>
              <a:rPr lang="th-TH" b="0" dirty="0">
                <a:solidFill>
                  <a:srgbClr val="0000FF"/>
                </a:solidFill>
              </a:rPr>
              <a:t>== </a:t>
            </a:r>
            <a:r>
              <a:rPr lang="en-US" b="0" dirty="0">
                <a:solidFill>
                  <a:srgbClr val="0000FF"/>
                </a:solidFill>
              </a:rPr>
              <a:t>NULL</a:t>
            </a:r>
            <a:r>
              <a:rPr lang="th-TH" b="0" dirty="0">
                <a:solidFill>
                  <a:srgbClr val="0000FF"/>
                </a:solidFill>
              </a:rPr>
              <a:t>)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 smtClean="0">
                <a:solidFill>
                  <a:srgbClr val="0000FF"/>
                </a:solidFill>
              </a:rPr>
              <a:t>		display </a:t>
            </a:r>
            <a:r>
              <a:rPr lang="en-US" b="0" dirty="0">
                <a:solidFill>
                  <a:srgbClr val="0000FF"/>
                </a:solidFill>
              </a:rPr>
              <a:t>'List is Empty</a:t>
            </a:r>
            <a:r>
              <a:rPr lang="th-TH" b="0" dirty="0">
                <a:solidFill>
                  <a:srgbClr val="0000FF"/>
                </a:solidFill>
              </a:rPr>
              <a:t>!!! </a:t>
            </a:r>
            <a:r>
              <a:rPr lang="en-US" b="0" dirty="0">
                <a:solidFill>
                  <a:srgbClr val="0000FF"/>
                </a:solidFill>
              </a:rPr>
              <a:t>Deletion is not possible' </a:t>
            </a:r>
          </a:p>
          <a:p>
            <a:r>
              <a:rPr lang="th-TH" b="0" dirty="0"/>
              <a:t>   </a:t>
            </a:r>
            <a:r>
              <a:rPr lang="en-US" b="0" dirty="0"/>
              <a:t>	else</a:t>
            </a:r>
          </a:p>
          <a:p>
            <a:r>
              <a:rPr lang="en-US" b="0" dirty="0" smtClean="0"/>
              <a:t>		define </a:t>
            </a:r>
            <a:r>
              <a:rPr lang="en-US" b="0" dirty="0"/>
              <a:t>a Node pointer 'temp' and initialize with </a:t>
            </a:r>
            <a:r>
              <a:rPr lang="en-US" b="0" dirty="0" smtClean="0"/>
              <a:t>top</a:t>
            </a:r>
            <a:endParaRPr lang="en-US" b="0" dirty="0"/>
          </a:p>
          <a:p>
            <a:r>
              <a:rPr lang="th-TH" b="0" dirty="0"/>
              <a:t>    </a:t>
            </a:r>
            <a:r>
              <a:rPr lang="en-US" b="0" dirty="0"/>
              <a:t>		</a:t>
            </a:r>
            <a:r>
              <a:rPr lang="en-US" b="0" dirty="0" smtClean="0"/>
              <a:t>top </a:t>
            </a:r>
            <a:r>
              <a:rPr lang="th-TH" b="0" dirty="0"/>
              <a:t>= </a:t>
            </a:r>
            <a:r>
              <a:rPr lang="en-US" b="0" dirty="0" smtClean="0"/>
              <a:t>top </a:t>
            </a:r>
            <a:r>
              <a:rPr lang="th-TH" b="0" dirty="0"/>
              <a:t>-</a:t>
            </a:r>
            <a:r>
              <a:rPr lang="en-US" b="0" dirty="0"/>
              <a:t>&gt; link</a:t>
            </a:r>
          </a:p>
          <a:p>
            <a:r>
              <a:rPr lang="en-US" b="0" dirty="0" smtClean="0"/>
              <a:t>		delete temp</a:t>
            </a:r>
          </a:p>
          <a:p>
            <a:endParaRPr lang="th-TH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5527232"/>
            <a:ext cx="1314959" cy="781818"/>
            <a:chOff x="2840767" y="5438650"/>
            <a:chExt cx="1314959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3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470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top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กลุ่ม 27"/>
          <p:cNvGrpSpPr/>
          <p:nvPr/>
        </p:nvGrpSpPr>
        <p:grpSpPr>
          <a:xfrm>
            <a:off x="4932040" y="5528000"/>
            <a:ext cx="1203330" cy="775244"/>
            <a:chOff x="5799611" y="2094955"/>
            <a:chExt cx="579385" cy="719102"/>
          </a:xfrm>
        </p:grpSpPr>
        <p:grpSp>
          <p:nvGrpSpPr>
            <p:cNvPr id="1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16200000">
            <a:off x="2681744" y="5338534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กลุ่ม 27"/>
          <p:cNvGrpSpPr/>
          <p:nvPr/>
        </p:nvGrpSpPr>
        <p:grpSpPr>
          <a:xfrm>
            <a:off x="3125350" y="5530610"/>
            <a:ext cx="1203330" cy="775244"/>
            <a:chOff x="5799611" y="2094955"/>
            <a:chExt cx="579385" cy="719102"/>
          </a:xfrm>
        </p:grpSpPr>
        <p:grpSp>
          <p:nvGrpSpPr>
            <p:cNvPr id="2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16200000">
            <a:off x="4504392" y="5318986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739398" y="5533038"/>
            <a:ext cx="1203330" cy="776012"/>
            <a:chOff x="6176982" y="4447382"/>
            <a:chExt cx="1203330" cy="776012"/>
          </a:xfrm>
        </p:grpSpPr>
        <p:grpSp>
          <p:nvGrpSpPr>
            <p:cNvPr id="31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35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8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9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36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Straight Arrow Connector 42"/>
          <p:cNvCxnSpPr/>
          <p:nvPr/>
        </p:nvCxnSpPr>
        <p:spPr>
          <a:xfrm rot="16200000">
            <a:off x="6309440" y="5318987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การนำข้อมูลออก (</a:t>
            </a:r>
            <a:r>
              <a:rPr lang="en-US" dirty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003232" cy="34024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smtClean="0"/>
              <a:t>Pop( )</a:t>
            </a:r>
            <a:endParaRPr lang="en-US" dirty="0"/>
          </a:p>
          <a:p>
            <a:r>
              <a:rPr lang="en-US" b="0" dirty="0" smtClean="0"/>
              <a:t>	if </a:t>
            </a:r>
            <a:r>
              <a:rPr lang="th-TH" b="0" dirty="0"/>
              <a:t>(</a:t>
            </a:r>
            <a:r>
              <a:rPr lang="en-US" b="0" dirty="0"/>
              <a:t>head </a:t>
            </a:r>
            <a:r>
              <a:rPr lang="th-TH" b="0" dirty="0"/>
              <a:t>== </a:t>
            </a:r>
            <a:r>
              <a:rPr lang="en-US" b="0" dirty="0"/>
              <a:t>NULL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 smtClean="0"/>
              <a:t>		display </a:t>
            </a:r>
            <a:r>
              <a:rPr lang="en-US" b="0" dirty="0"/>
              <a:t>'List is Empty</a:t>
            </a:r>
            <a:r>
              <a:rPr lang="th-TH" b="0" dirty="0"/>
              <a:t>!!! </a:t>
            </a:r>
            <a:r>
              <a:rPr lang="en-US" b="0" dirty="0"/>
              <a:t>Deletion is not possible' </a:t>
            </a:r>
          </a:p>
          <a:p>
            <a:r>
              <a:rPr lang="th-TH" b="0" dirty="0"/>
              <a:t>   </a:t>
            </a:r>
            <a:r>
              <a:rPr lang="en-US" b="0" dirty="0"/>
              <a:t>	</a:t>
            </a:r>
            <a:r>
              <a:rPr lang="en-US" b="0" dirty="0">
                <a:solidFill>
                  <a:srgbClr val="0000FF"/>
                </a:solidFill>
              </a:rPr>
              <a:t>else</a:t>
            </a:r>
          </a:p>
          <a:p>
            <a:r>
              <a:rPr lang="en-US" b="0" dirty="0" smtClean="0">
                <a:solidFill>
                  <a:srgbClr val="0000FF"/>
                </a:solidFill>
              </a:rPr>
              <a:t>		define </a:t>
            </a:r>
            <a:r>
              <a:rPr lang="en-US" b="0" dirty="0">
                <a:solidFill>
                  <a:srgbClr val="0000FF"/>
                </a:solidFill>
              </a:rPr>
              <a:t>a Node pointer 'temp' and initialize with </a:t>
            </a:r>
            <a:r>
              <a:rPr lang="en-US" b="0" dirty="0" smtClean="0">
                <a:solidFill>
                  <a:srgbClr val="0000FF"/>
                </a:solidFill>
              </a:rPr>
              <a:t>top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th-TH" b="0" dirty="0"/>
              <a:t>    </a:t>
            </a:r>
            <a:r>
              <a:rPr lang="en-US" b="0" dirty="0"/>
              <a:t>		</a:t>
            </a:r>
            <a:r>
              <a:rPr lang="en-US" b="0" dirty="0" smtClean="0"/>
              <a:t>top </a:t>
            </a:r>
            <a:r>
              <a:rPr lang="th-TH" b="0" dirty="0"/>
              <a:t>= </a:t>
            </a:r>
            <a:r>
              <a:rPr lang="en-US" b="0" dirty="0" smtClean="0"/>
              <a:t>top </a:t>
            </a:r>
            <a:r>
              <a:rPr lang="th-TH" b="0" dirty="0"/>
              <a:t>-</a:t>
            </a:r>
            <a:r>
              <a:rPr lang="en-US" b="0" dirty="0"/>
              <a:t>&gt; link</a:t>
            </a:r>
          </a:p>
          <a:p>
            <a:r>
              <a:rPr lang="en-US" b="0" dirty="0" smtClean="0"/>
              <a:t>		delete temp</a:t>
            </a:r>
          </a:p>
          <a:p>
            <a:endParaRPr lang="th-TH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5527232"/>
            <a:ext cx="1314959" cy="781818"/>
            <a:chOff x="2840767" y="5438650"/>
            <a:chExt cx="1314959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3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470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top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กลุ่ม 27"/>
          <p:cNvGrpSpPr/>
          <p:nvPr/>
        </p:nvGrpSpPr>
        <p:grpSpPr>
          <a:xfrm>
            <a:off x="4932040" y="5528000"/>
            <a:ext cx="1203330" cy="775244"/>
            <a:chOff x="5799611" y="2094955"/>
            <a:chExt cx="579385" cy="719102"/>
          </a:xfrm>
        </p:grpSpPr>
        <p:grpSp>
          <p:nvGrpSpPr>
            <p:cNvPr id="1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16200000">
            <a:off x="2681744" y="5338534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กลุ่ม 27"/>
          <p:cNvGrpSpPr/>
          <p:nvPr/>
        </p:nvGrpSpPr>
        <p:grpSpPr>
          <a:xfrm>
            <a:off x="3125350" y="5530610"/>
            <a:ext cx="1203330" cy="775244"/>
            <a:chOff x="5799611" y="2094955"/>
            <a:chExt cx="579385" cy="719102"/>
          </a:xfrm>
        </p:grpSpPr>
        <p:grpSp>
          <p:nvGrpSpPr>
            <p:cNvPr id="2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16200000">
            <a:off x="4504392" y="5318986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739398" y="5533038"/>
            <a:ext cx="1203330" cy="776012"/>
            <a:chOff x="6176982" y="4447382"/>
            <a:chExt cx="1203330" cy="776012"/>
          </a:xfrm>
        </p:grpSpPr>
        <p:grpSp>
          <p:nvGrpSpPr>
            <p:cNvPr id="31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35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8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9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36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3242204" y="4839635"/>
            <a:ext cx="753732" cy="641533"/>
            <a:chOff x="3707904" y="1519504"/>
            <a:chExt cx="753732" cy="1045344"/>
          </a:xfrm>
        </p:grpSpPr>
        <p:sp>
          <p:nvSpPr>
            <p:cNvPr id="41" name="TextBox 40"/>
            <p:cNvSpPr txBox="1"/>
            <p:nvPr/>
          </p:nvSpPr>
          <p:spPr>
            <a:xfrm>
              <a:off x="3707904" y="1519504"/>
              <a:ext cx="75373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temp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067944" y="2060848"/>
              <a:ext cx="0" cy="504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rot="16200000">
            <a:off x="6309440" y="5318987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การนำข้อมูลออก (</a:t>
            </a:r>
            <a:r>
              <a:rPr lang="en-US" dirty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003232" cy="34024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smtClean="0"/>
              <a:t>Pop( )</a:t>
            </a:r>
            <a:endParaRPr lang="en-US" dirty="0"/>
          </a:p>
          <a:p>
            <a:r>
              <a:rPr lang="en-US" b="0" dirty="0" smtClean="0"/>
              <a:t>	if </a:t>
            </a:r>
            <a:r>
              <a:rPr lang="th-TH" b="0" dirty="0"/>
              <a:t>(</a:t>
            </a:r>
            <a:r>
              <a:rPr lang="en-US" b="0" dirty="0"/>
              <a:t>head </a:t>
            </a:r>
            <a:r>
              <a:rPr lang="th-TH" b="0" dirty="0"/>
              <a:t>== </a:t>
            </a:r>
            <a:r>
              <a:rPr lang="en-US" b="0" dirty="0"/>
              <a:t>NULL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 smtClean="0"/>
              <a:t>		display </a:t>
            </a:r>
            <a:r>
              <a:rPr lang="en-US" b="0" dirty="0"/>
              <a:t>'List is Empty</a:t>
            </a:r>
            <a:r>
              <a:rPr lang="th-TH" b="0" dirty="0"/>
              <a:t>!!! </a:t>
            </a:r>
            <a:r>
              <a:rPr lang="en-US" b="0" dirty="0"/>
              <a:t>Deletion is not possible' </a:t>
            </a:r>
          </a:p>
          <a:p>
            <a:r>
              <a:rPr lang="th-TH" b="0" dirty="0"/>
              <a:t>   </a:t>
            </a:r>
            <a:r>
              <a:rPr lang="en-US" b="0" dirty="0"/>
              <a:t>	else</a:t>
            </a:r>
          </a:p>
          <a:p>
            <a:r>
              <a:rPr lang="en-US" b="0" dirty="0" smtClean="0"/>
              <a:t>		define </a:t>
            </a:r>
            <a:r>
              <a:rPr lang="en-US" b="0" dirty="0"/>
              <a:t>a Node pointer 'temp' and initialize with </a:t>
            </a:r>
            <a:r>
              <a:rPr lang="en-US" b="0" dirty="0" smtClean="0"/>
              <a:t>top</a:t>
            </a:r>
            <a:endParaRPr lang="en-US" b="0" dirty="0"/>
          </a:p>
          <a:p>
            <a:r>
              <a:rPr lang="th-TH" b="0" dirty="0"/>
              <a:t>    </a:t>
            </a:r>
            <a:r>
              <a:rPr lang="en-US" b="0" dirty="0"/>
              <a:t>		</a:t>
            </a:r>
            <a:r>
              <a:rPr lang="en-US" b="0" dirty="0" smtClean="0">
                <a:solidFill>
                  <a:srgbClr val="0000FF"/>
                </a:solidFill>
              </a:rPr>
              <a:t>top </a:t>
            </a:r>
            <a:r>
              <a:rPr lang="th-TH" b="0" dirty="0">
                <a:solidFill>
                  <a:srgbClr val="0000FF"/>
                </a:solidFill>
              </a:rPr>
              <a:t>= </a:t>
            </a:r>
            <a:r>
              <a:rPr lang="en-US" b="0" dirty="0" smtClean="0">
                <a:solidFill>
                  <a:srgbClr val="0000FF"/>
                </a:solidFill>
              </a:rPr>
              <a:t>top </a:t>
            </a:r>
            <a:r>
              <a:rPr lang="th-TH" b="0" dirty="0">
                <a:solidFill>
                  <a:srgbClr val="0000FF"/>
                </a:solidFill>
              </a:rPr>
              <a:t>-</a:t>
            </a:r>
            <a:r>
              <a:rPr lang="en-US" b="0" dirty="0">
                <a:solidFill>
                  <a:srgbClr val="0000FF"/>
                </a:solidFill>
              </a:rPr>
              <a:t>&gt; link</a:t>
            </a:r>
          </a:p>
          <a:p>
            <a:r>
              <a:rPr lang="en-US" b="0" dirty="0" smtClean="0"/>
              <a:t>		delete temp</a:t>
            </a:r>
          </a:p>
          <a:p>
            <a:endParaRPr lang="th-TH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5527232"/>
            <a:ext cx="1314959" cy="781818"/>
            <a:chOff x="2840767" y="5438650"/>
            <a:chExt cx="1314959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3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470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top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กลุ่ม 27"/>
          <p:cNvGrpSpPr/>
          <p:nvPr/>
        </p:nvGrpSpPr>
        <p:grpSpPr>
          <a:xfrm>
            <a:off x="4932040" y="5528000"/>
            <a:ext cx="1203330" cy="775244"/>
            <a:chOff x="5799611" y="2094955"/>
            <a:chExt cx="579385" cy="719102"/>
          </a:xfrm>
        </p:grpSpPr>
        <p:grpSp>
          <p:nvGrpSpPr>
            <p:cNvPr id="1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กลุ่ม 27"/>
          <p:cNvGrpSpPr/>
          <p:nvPr/>
        </p:nvGrpSpPr>
        <p:grpSpPr>
          <a:xfrm>
            <a:off x="3125350" y="5530610"/>
            <a:ext cx="1203330" cy="775244"/>
            <a:chOff x="5799611" y="2094955"/>
            <a:chExt cx="579385" cy="719102"/>
          </a:xfrm>
        </p:grpSpPr>
        <p:grpSp>
          <p:nvGrpSpPr>
            <p:cNvPr id="2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16200000">
            <a:off x="4504392" y="5318986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739398" y="5533038"/>
            <a:ext cx="1203330" cy="776012"/>
            <a:chOff x="6176982" y="4447382"/>
            <a:chExt cx="1203330" cy="776012"/>
          </a:xfrm>
        </p:grpSpPr>
        <p:grpSp>
          <p:nvGrpSpPr>
            <p:cNvPr id="31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35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8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9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36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3242204" y="4839635"/>
            <a:ext cx="753732" cy="641533"/>
            <a:chOff x="3707904" y="1519504"/>
            <a:chExt cx="753732" cy="1045344"/>
          </a:xfrm>
        </p:grpSpPr>
        <p:sp>
          <p:nvSpPr>
            <p:cNvPr id="41" name="TextBox 40"/>
            <p:cNvSpPr txBox="1"/>
            <p:nvPr/>
          </p:nvSpPr>
          <p:spPr>
            <a:xfrm>
              <a:off x="3707904" y="1519504"/>
              <a:ext cx="75373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temp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067944" y="2060848"/>
              <a:ext cx="0" cy="504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rot="16200000">
            <a:off x="6309440" y="5318987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3581744" y="4527272"/>
            <a:ext cx="36000" cy="2664000"/>
          </a:xfrm>
          <a:prstGeom prst="bentConnector4">
            <a:avLst>
              <a:gd name="adj1" fmla="val 1860392"/>
              <a:gd name="adj2" fmla="val 81368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การนำข้อมูลออก (</a:t>
            </a:r>
            <a:r>
              <a:rPr lang="en-US" dirty="0"/>
              <a:t>linked list)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003232" cy="34024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 smtClean="0"/>
              <a:t>Pop( )</a:t>
            </a:r>
            <a:endParaRPr lang="en-US" dirty="0"/>
          </a:p>
          <a:p>
            <a:r>
              <a:rPr lang="en-US" b="0" dirty="0" smtClean="0"/>
              <a:t>	if </a:t>
            </a:r>
            <a:r>
              <a:rPr lang="th-TH" b="0" dirty="0"/>
              <a:t>(</a:t>
            </a:r>
            <a:r>
              <a:rPr lang="en-US" b="0" dirty="0"/>
              <a:t>head </a:t>
            </a:r>
            <a:r>
              <a:rPr lang="th-TH" b="0" dirty="0"/>
              <a:t>== </a:t>
            </a:r>
            <a:r>
              <a:rPr lang="en-US" b="0" dirty="0"/>
              <a:t>NULL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 smtClean="0"/>
              <a:t>		display </a:t>
            </a:r>
            <a:r>
              <a:rPr lang="en-US" b="0" dirty="0"/>
              <a:t>'List is Empty</a:t>
            </a:r>
            <a:r>
              <a:rPr lang="th-TH" b="0" dirty="0"/>
              <a:t>!!! </a:t>
            </a:r>
            <a:r>
              <a:rPr lang="en-US" b="0" dirty="0"/>
              <a:t>Deletion is not possible' </a:t>
            </a:r>
          </a:p>
          <a:p>
            <a:r>
              <a:rPr lang="th-TH" b="0" dirty="0"/>
              <a:t>   </a:t>
            </a:r>
            <a:r>
              <a:rPr lang="en-US" b="0" dirty="0"/>
              <a:t>	else</a:t>
            </a:r>
          </a:p>
          <a:p>
            <a:r>
              <a:rPr lang="en-US" b="0" dirty="0" smtClean="0"/>
              <a:t>		define </a:t>
            </a:r>
            <a:r>
              <a:rPr lang="en-US" b="0" dirty="0"/>
              <a:t>a Node pointer 'temp' and initialize with </a:t>
            </a:r>
            <a:r>
              <a:rPr lang="en-US" b="0" dirty="0" smtClean="0"/>
              <a:t>top</a:t>
            </a:r>
            <a:endParaRPr lang="en-US" b="0" dirty="0"/>
          </a:p>
          <a:p>
            <a:r>
              <a:rPr lang="th-TH" b="0" dirty="0"/>
              <a:t>    </a:t>
            </a:r>
            <a:r>
              <a:rPr lang="en-US" b="0" dirty="0"/>
              <a:t>		</a:t>
            </a:r>
            <a:r>
              <a:rPr lang="en-US" b="0" dirty="0" smtClean="0"/>
              <a:t>top </a:t>
            </a:r>
            <a:r>
              <a:rPr lang="th-TH" b="0" dirty="0"/>
              <a:t>= </a:t>
            </a:r>
            <a:r>
              <a:rPr lang="en-US" b="0" dirty="0" smtClean="0"/>
              <a:t>top </a:t>
            </a:r>
            <a:r>
              <a:rPr lang="th-TH" b="0" dirty="0"/>
              <a:t>-</a:t>
            </a:r>
            <a:r>
              <a:rPr lang="en-US" b="0" dirty="0"/>
              <a:t>&gt; link</a:t>
            </a:r>
          </a:p>
          <a:p>
            <a:r>
              <a:rPr lang="en-US" b="0" dirty="0" smtClean="0"/>
              <a:t>		</a:t>
            </a:r>
            <a:r>
              <a:rPr lang="en-US" b="0" dirty="0" smtClean="0">
                <a:solidFill>
                  <a:srgbClr val="0000FF"/>
                </a:solidFill>
              </a:rPr>
              <a:t>delete temp</a:t>
            </a:r>
          </a:p>
          <a:p>
            <a:endParaRPr lang="th-TH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5527232"/>
            <a:ext cx="1314959" cy="781818"/>
            <a:chOff x="2840767" y="5438650"/>
            <a:chExt cx="1314959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2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470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top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กลุ่ม 27"/>
          <p:cNvGrpSpPr/>
          <p:nvPr/>
        </p:nvGrpSpPr>
        <p:grpSpPr>
          <a:xfrm>
            <a:off x="4932040" y="5528000"/>
            <a:ext cx="1203330" cy="775244"/>
            <a:chOff x="5799611" y="2094955"/>
            <a:chExt cx="579385" cy="719102"/>
          </a:xfrm>
        </p:grpSpPr>
        <p:grpSp>
          <p:nvGrpSpPr>
            <p:cNvPr id="1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739398" y="5533038"/>
            <a:ext cx="1203330" cy="776012"/>
            <a:chOff x="6176982" y="4447382"/>
            <a:chExt cx="1203330" cy="776012"/>
          </a:xfrm>
        </p:grpSpPr>
        <p:grpSp>
          <p:nvGrpSpPr>
            <p:cNvPr id="31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35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8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9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36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3" name="Straight Arrow Connector 42"/>
          <p:cNvCxnSpPr/>
          <p:nvPr/>
        </p:nvCxnSpPr>
        <p:spPr>
          <a:xfrm rot="16200000">
            <a:off x="6309440" y="5318987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3581744" y="4527272"/>
            <a:ext cx="36000" cy="2664000"/>
          </a:xfrm>
          <a:prstGeom prst="bentConnector4">
            <a:avLst>
              <a:gd name="adj1" fmla="val 1860392"/>
              <a:gd name="adj2" fmla="val 8136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นิพจน์ </a:t>
            </a:r>
            <a:r>
              <a:rPr lang="en-US" dirty="0" smtClean="0"/>
              <a:t>(expressions)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</a:t>
            </a:r>
            <a:r>
              <a:rPr lang="th-TH" b="0" dirty="0" smtClean="0"/>
              <a:t>นิพจน์ คือชุดของ</a:t>
            </a:r>
            <a:r>
              <a:rPr lang="th-TH" b="0" dirty="0" smtClean="0">
                <a:solidFill>
                  <a:srgbClr val="8439BD"/>
                </a:solidFill>
              </a:rPr>
              <a:t>ตัวดำเนินการ</a:t>
            </a:r>
            <a:r>
              <a:rPr lang="en-US" b="0" dirty="0">
                <a:solidFill>
                  <a:srgbClr val="8439BD"/>
                </a:solidFill>
              </a:rPr>
              <a:t> (Operator)</a:t>
            </a:r>
            <a:r>
              <a:rPr lang="th-TH" b="0" dirty="0" smtClean="0"/>
              <a:t> และ</a:t>
            </a:r>
            <a:r>
              <a:rPr lang="th-TH" b="0" dirty="0" smtClean="0">
                <a:solidFill>
                  <a:srgbClr val="008000"/>
                </a:solidFill>
              </a:rPr>
              <a:t>ตัวถูกดำเนินการ</a:t>
            </a:r>
            <a:r>
              <a:rPr lang="en-US" b="0" dirty="0" smtClean="0">
                <a:solidFill>
                  <a:srgbClr val="008000"/>
                </a:solidFill>
              </a:rPr>
              <a:t> (Operand) </a:t>
            </a:r>
            <a:r>
              <a:rPr lang="th-TH" b="0" dirty="0"/>
              <a:t>เช่น  </a:t>
            </a:r>
            <a:r>
              <a:rPr lang="en-US" b="0" dirty="0"/>
              <a:t>A + B </a:t>
            </a:r>
            <a:endParaRPr lang="en-US" b="0" dirty="0" smtClean="0"/>
          </a:p>
          <a:p>
            <a:endParaRPr lang="en-US" b="0" dirty="0" smtClean="0"/>
          </a:p>
          <a:p>
            <a:r>
              <a:rPr lang="th-TH" dirty="0">
                <a:solidFill>
                  <a:srgbClr val="8439BD"/>
                </a:solidFill>
              </a:rPr>
              <a:t>ตัวดำเนินการ </a:t>
            </a:r>
            <a:r>
              <a:rPr lang="th-TH" b="0" dirty="0" smtClean="0"/>
              <a:t>คือ </a:t>
            </a:r>
            <a:r>
              <a:rPr lang="th-TH" b="0" dirty="0"/>
              <a:t>เครื่องหมายทางคณิตศาสตร์ สำหรับการคำนวณต่างๆ เรียงตามลำดับการดำเนินการก่อน-หลัง (</a:t>
            </a:r>
            <a:r>
              <a:rPr lang="en-US" b="0" dirty="0"/>
              <a:t>precedence) </a:t>
            </a:r>
            <a:r>
              <a:rPr lang="th-TH" b="0" dirty="0"/>
              <a:t>ได้แก่</a:t>
            </a:r>
          </a:p>
          <a:p>
            <a:r>
              <a:rPr lang="th-TH" b="0" dirty="0"/>
              <a:t>	ยกกำลัง 	^</a:t>
            </a:r>
          </a:p>
          <a:p>
            <a:r>
              <a:rPr lang="th-TH" b="0" dirty="0"/>
              <a:t>	คูณ หาร 	* , /</a:t>
            </a:r>
          </a:p>
          <a:p>
            <a:r>
              <a:rPr lang="th-TH" b="0" dirty="0"/>
              <a:t>	บวก ลบ 	+ , -</a:t>
            </a:r>
          </a:p>
        </p:txBody>
      </p:sp>
    </p:spTree>
    <p:extLst>
      <p:ext uri="{BB962C8B-B14F-4D97-AF65-F5344CB8AC3E}">
        <p14:creationId xmlns:p14="http://schemas.microsoft.com/office/powerpoint/2010/main" val="11342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ประเภทของนิพจน์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 smtClean="0"/>
              <a:t>นิพจน์ แบ่งออกเป็น </a:t>
            </a:r>
            <a:r>
              <a:rPr lang="en-US" b="0" dirty="0" smtClean="0"/>
              <a:t>3 </a:t>
            </a:r>
            <a:r>
              <a:rPr lang="th-TH" b="0" dirty="0" smtClean="0"/>
              <a:t>ประเภท</a:t>
            </a:r>
            <a:endParaRPr lang="fr-FR" b="0" dirty="0"/>
          </a:p>
          <a:p>
            <a:pPr marL="914400" lvl="1" indent="-457200"/>
            <a:r>
              <a:rPr lang="fr-FR" dirty="0"/>
              <a:t>    </a:t>
            </a:r>
            <a:r>
              <a:rPr lang="fr-FR" dirty="0" err="1"/>
              <a:t>Infix</a:t>
            </a:r>
            <a:r>
              <a:rPr lang="fr-FR" dirty="0"/>
              <a:t> Expression</a:t>
            </a:r>
          </a:p>
          <a:p>
            <a:pPr marL="914400" lvl="1" indent="-457200"/>
            <a:r>
              <a:rPr lang="fr-FR" dirty="0"/>
              <a:t>    </a:t>
            </a:r>
            <a:r>
              <a:rPr lang="fr-FR" dirty="0" err="1"/>
              <a:t>Postfix</a:t>
            </a:r>
            <a:r>
              <a:rPr lang="fr-FR" dirty="0"/>
              <a:t> Expression</a:t>
            </a:r>
          </a:p>
          <a:p>
            <a:pPr marL="914400" lvl="1" indent="-457200"/>
            <a:r>
              <a:rPr lang="fr-FR" dirty="0"/>
              <a:t>    </a:t>
            </a:r>
            <a:r>
              <a:rPr lang="fr-FR" dirty="0" err="1"/>
              <a:t>Prefix</a:t>
            </a:r>
            <a:r>
              <a:rPr lang="fr-FR" dirty="0"/>
              <a:t> Expression</a:t>
            </a:r>
          </a:p>
          <a:p>
            <a:pPr marL="914400" lvl="1" indent="-457200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661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ลักษณะโครงสร้างข้อมูลแบบสแตก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19256" cy="4373563"/>
          </a:xfrm>
        </p:spPr>
        <p:txBody>
          <a:bodyPr>
            <a:normAutofit/>
          </a:bodyPr>
          <a:lstStyle/>
          <a:p>
            <a:pPr marL="914400" lvl="1" indent="-457200"/>
            <a:r>
              <a:rPr lang="th-TH" dirty="0" smtClean="0"/>
              <a:t>ข้อมูล</a:t>
            </a:r>
            <a:r>
              <a:rPr lang="th-TH" dirty="0"/>
              <a:t>ที่เก็บใน </a:t>
            </a:r>
            <a:r>
              <a:rPr lang="en-US" dirty="0"/>
              <a:t>Stack </a:t>
            </a:r>
            <a:r>
              <a:rPr lang="th-TH" dirty="0"/>
              <a:t>จะเก็บในลักษณะวางทับกัน </a:t>
            </a:r>
            <a:endParaRPr lang="th-TH" dirty="0" smtClean="0"/>
          </a:p>
          <a:p>
            <a:pPr marL="914400" lvl="1" indent="-457200"/>
            <a:r>
              <a:rPr lang="th-TH" dirty="0" smtClean="0"/>
              <a:t>ข้อมูล</a:t>
            </a:r>
            <a:r>
              <a:rPr lang="th-TH" dirty="0"/>
              <a:t>ตัวแรกจะเป็นข้อมูลที่อยู่ล่างสุดของ </a:t>
            </a:r>
            <a:r>
              <a:rPr lang="en-US" dirty="0"/>
              <a:t>Stack </a:t>
            </a:r>
            <a:r>
              <a:rPr lang="th-TH" dirty="0"/>
              <a:t>และ </a:t>
            </a:r>
            <a:r>
              <a:rPr lang="th-TH" dirty="0" smtClean="0"/>
              <a:t>ข้อมูลสุดท้าย</a:t>
            </a:r>
            <a:r>
              <a:rPr lang="th-TH" dirty="0"/>
              <a:t>จะเป็นข้อมูลที่อยู่บนสุด ของ </a:t>
            </a:r>
            <a:r>
              <a:rPr lang="en-US" dirty="0"/>
              <a:t>Stack </a:t>
            </a:r>
            <a:endParaRPr lang="th-TH" dirty="0" smtClean="0"/>
          </a:p>
          <a:p>
            <a:pPr marL="914400" lvl="1" indent="-457200"/>
            <a:r>
              <a:rPr lang="th-TH" dirty="0" smtClean="0"/>
              <a:t>เมื่อ</a:t>
            </a:r>
            <a:r>
              <a:rPr lang="th-TH" dirty="0"/>
              <a:t>มีการนำข้อมูลออกจาก </a:t>
            </a:r>
            <a:r>
              <a:rPr lang="en-US" dirty="0"/>
              <a:t>Stack </a:t>
            </a:r>
            <a:r>
              <a:rPr lang="th-TH" dirty="0"/>
              <a:t>ข้อมูลที่อยู่บนสุด </a:t>
            </a:r>
            <a:r>
              <a:rPr lang="th-TH" dirty="0" smtClean="0"/>
              <a:t>จะ</a:t>
            </a:r>
            <a:r>
              <a:rPr lang="th-TH" dirty="0"/>
              <a:t>เป็นข้อมูลที่จะต้องนำออกจาก </a:t>
            </a:r>
            <a:r>
              <a:rPr lang="en-US" dirty="0"/>
              <a:t>Stack </a:t>
            </a:r>
            <a:r>
              <a:rPr lang="th-TH" dirty="0"/>
              <a:t>ก่อน การทำงานลักษณะนี้เรียกว่า </a:t>
            </a:r>
            <a:r>
              <a:rPr lang="en-US" dirty="0"/>
              <a:t>LIFO (Last-In-First-Out) </a:t>
            </a:r>
          </a:p>
          <a:p>
            <a:pPr marL="914400" lvl="1" indent="-457200"/>
            <a:endParaRPr lang="en-US" dirty="0"/>
          </a:p>
        </p:txBody>
      </p:sp>
      <p:pic>
        <p:nvPicPr>
          <p:cNvPr id="4" name="Picture 2" descr="C:\Users\we\Desktop\stack-and-swivel-clow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9952" y="5085184"/>
            <a:ext cx="848094" cy="160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79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Infix</a:t>
            </a:r>
            <a:r>
              <a:rPr lang="fr-FR" dirty="0"/>
              <a:t> </a:t>
            </a:r>
            <a:r>
              <a:rPr lang="fr-FR" dirty="0" smtClean="0"/>
              <a:t>Expression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44" y="2958306"/>
            <a:ext cx="5524500" cy="1962150"/>
          </a:xfrm>
        </p:spPr>
      </p:pic>
    </p:spTree>
    <p:extLst>
      <p:ext uri="{BB962C8B-B14F-4D97-AF65-F5344CB8AC3E}">
        <p14:creationId xmlns:p14="http://schemas.microsoft.com/office/powerpoint/2010/main" val="16135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Postfix</a:t>
            </a:r>
            <a:r>
              <a:rPr lang="fr-FR" dirty="0"/>
              <a:t> </a:t>
            </a:r>
            <a:r>
              <a:rPr lang="fr-FR" dirty="0" smtClean="0"/>
              <a:t>Expression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44" y="2958306"/>
            <a:ext cx="5524500" cy="1962150"/>
          </a:xfrm>
        </p:spPr>
      </p:pic>
    </p:spTree>
    <p:extLst>
      <p:ext uri="{BB962C8B-B14F-4D97-AF65-F5344CB8AC3E}">
        <p14:creationId xmlns:p14="http://schemas.microsoft.com/office/powerpoint/2010/main" val="32465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Prefix</a:t>
            </a:r>
            <a:r>
              <a:rPr lang="fr-FR" dirty="0"/>
              <a:t> </a:t>
            </a:r>
            <a:r>
              <a:rPr lang="fr-FR" dirty="0" smtClean="0"/>
              <a:t>Expression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44" y="2958306"/>
            <a:ext cx="5524500" cy="1962150"/>
          </a:xfrm>
        </p:spPr>
      </p:pic>
    </p:spTree>
    <p:extLst>
      <p:ext uri="{BB962C8B-B14F-4D97-AF65-F5344CB8AC3E}">
        <p14:creationId xmlns:p14="http://schemas.microsoft.com/office/powerpoint/2010/main" val="14272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การแปลงนิพจน์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b="0" dirty="0" smtClean="0"/>
              <a:t>	เราสามารถ</a:t>
            </a:r>
            <a:r>
              <a:rPr lang="th-TH" b="0" dirty="0"/>
              <a:t>แปลง</a:t>
            </a:r>
            <a:r>
              <a:rPr lang="th-TH" b="0" dirty="0" smtClean="0"/>
              <a:t>นิพจน์ประเภท</a:t>
            </a:r>
            <a:r>
              <a:rPr lang="th-TH" b="0" dirty="0"/>
              <a:t>หนึ่ง</a:t>
            </a:r>
            <a:r>
              <a:rPr lang="th-TH" b="0" dirty="0" smtClean="0"/>
              <a:t>เป็น</a:t>
            </a:r>
            <a:r>
              <a:rPr lang="th-TH" b="0" dirty="0"/>
              <a:t>นิพจน์ประเภท</a:t>
            </a:r>
            <a:r>
              <a:rPr lang="th-TH" b="0" dirty="0" smtClean="0"/>
              <a:t>อื่น เช่น แปลงจาก Infix ไปเป็น </a:t>
            </a:r>
            <a:r>
              <a:rPr lang="th-TH" b="0" dirty="0"/>
              <a:t>Postfix, Infix ไป</a:t>
            </a:r>
            <a:r>
              <a:rPr lang="th-TH" b="0" dirty="0" smtClean="0"/>
              <a:t>เป็น </a:t>
            </a:r>
            <a:r>
              <a:rPr lang="en-US" b="0" dirty="0" smtClean="0"/>
              <a:t>Prefix</a:t>
            </a:r>
            <a:r>
              <a:rPr lang="th-TH" b="0" dirty="0" smtClean="0"/>
              <a:t>, </a:t>
            </a:r>
            <a:r>
              <a:rPr lang="th-TH" b="0" dirty="0"/>
              <a:t>Postfix ไป</a:t>
            </a:r>
            <a:r>
              <a:rPr lang="th-TH" b="0" dirty="0" smtClean="0"/>
              <a:t>เป็น</a:t>
            </a:r>
            <a:r>
              <a:rPr lang="en-US" b="0" dirty="0"/>
              <a:t> </a:t>
            </a:r>
            <a:r>
              <a:rPr lang="en-US" b="0" dirty="0" smtClean="0"/>
              <a:t>Prefix</a:t>
            </a:r>
          </a:p>
          <a:p>
            <a:pPr algn="thaiDist"/>
            <a:r>
              <a:rPr lang="th-TH" b="0" dirty="0" smtClean="0"/>
              <a:t>	ขั้นตอนในการแปลง </a:t>
            </a:r>
            <a:r>
              <a:rPr lang="en-US" b="0" dirty="0" smtClean="0"/>
              <a:t>Infix</a:t>
            </a:r>
            <a:r>
              <a:rPr lang="th-TH" b="0" dirty="0" smtClean="0"/>
              <a:t> เป็น </a:t>
            </a:r>
            <a:r>
              <a:rPr lang="en-US" b="0" dirty="0" smtClean="0"/>
              <a:t>Postfix</a:t>
            </a:r>
            <a:r>
              <a:rPr lang="th-TH" b="0" dirty="0" smtClean="0"/>
              <a:t>หรือ </a:t>
            </a:r>
            <a:r>
              <a:rPr lang="en-US" b="0" dirty="0"/>
              <a:t>Prefix </a:t>
            </a:r>
            <a:r>
              <a:rPr lang="th-TH" b="0" dirty="0" smtClean="0"/>
              <a:t>สามารถทำได้ดังนี้</a:t>
            </a:r>
          </a:p>
          <a:p>
            <a:pPr marL="1600200" lvl="2" indent="-457200" algn="thaiDist"/>
            <a:r>
              <a:rPr lang="th-TH" sz="3000" dirty="0" smtClean="0"/>
              <a:t>หาตัวดำเนินการทั้งหมดที่อยู่ในนิพจน์</a:t>
            </a:r>
          </a:p>
          <a:p>
            <a:pPr marL="1600200" lvl="2" indent="-457200" algn="thaiDist"/>
            <a:r>
              <a:rPr lang="th-TH" sz="3000" b="0" dirty="0" smtClean="0"/>
              <a:t>หาตัวดำเนินการตามลำดับความสำคัญ</a:t>
            </a:r>
          </a:p>
          <a:p>
            <a:pPr marL="1600200" lvl="2" indent="-457200" algn="thaiDist"/>
            <a:r>
              <a:rPr lang="th-TH" sz="3000" dirty="0" smtClean="0"/>
              <a:t>แปลงตัวดำเนินการแต่ละตัวให้เป็นนิพจน์ประเภทที่ต้องการ</a:t>
            </a:r>
            <a:endParaRPr lang="en-US" sz="3000" b="0" dirty="0"/>
          </a:p>
        </p:txBody>
      </p:sp>
    </p:spTree>
    <p:extLst>
      <p:ext uri="{BB962C8B-B14F-4D97-AF65-F5344CB8AC3E}">
        <p14:creationId xmlns:p14="http://schemas.microsoft.com/office/powerpoint/2010/main" val="2788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0" dirty="0"/>
              <a:t>    </a:t>
            </a:r>
            <a:r>
              <a:rPr lang="en-US" sz="3500" b="0" dirty="0">
                <a:solidFill>
                  <a:srgbClr val="8439BD"/>
                </a:solidFill>
              </a:rPr>
              <a:t>Step 1: </a:t>
            </a:r>
            <a:r>
              <a:rPr lang="en-US" sz="3500" b="0" dirty="0"/>
              <a:t>The Operators in the given Infix Expression : = , + , *</a:t>
            </a:r>
          </a:p>
          <a:p>
            <a:r>
              <a:rPr lang="en-US" sz="3500" b="0" dirty="0"/>
              <a:t>    </a:t>
            </a:r>
            <a:r>
              <a:rPr lang="en-US" sz="3500" b="0" dirty="0">
                <a:solidFill>
                  <a:srgbClr val="8439BD"/>
                </a:solidFill>
              </a:rPr>
              <a:t>Step 2: </a:t>
            </a:r>
            <a:r>
              <a:rPr lang="en-US" sz="3500" b="0" dirty="0"/>
              <a:t>The Order of Operators according to their preference : * , + , =</a:t>
            </a:r>
          </a:p>
          <a:p>
            <a:r>
              <a:rPr lang="en-US" sz="3500" b="0" dirty="0"/>
              <a:t>    </a:t>
            </a:r>
            <a:r>
              <a:rPr lang="en-US" sz="3500" b="0" dirty="0">
                <a:solidFill>
                  <a:srgbClr val="8439BD"/>
                </a:solidFill>
              </a:rPr>
              <a:t>Step 3: </a:t>
            </a:r>
            <a:r>
              <a:rPr lang="en-US" sz="3500" b="0" dirty="0"/>
              <a:t>Now, convert the first operator * ----- D = A + </a:t>
            </a:r>
            <a:r>
              <a:rPr lang="en-US" sz="3500" b="0" dirty="0">
                <a:solidFill>
                  <a:srgbClr val="008000"/>
                </a:solidFill>
              </a:rPr>
              <a:t>B C *</a:t>
            </a:r>
          </a:p>
          <a:p>
            <a:r>
              <a:rPr lang="en-US" sz="3500" b="0" dirty="0"/>
              <a:t>    </a:t>
            </a:r>
            <a:r>
              <a:rPr lang="en-US" sz="3500" b="0" dirty="0">
                <a:solidFill>
                  <a:srgbClr val="8439BD"/>
                </a:solidFill>
              </a:rPr>
              <a:t>Step 4: </a:t>
            </a:r>
            <a:r>
              <a:rPr lang="en-US" sz="3500" b="0" dirty="0"/>
              <a:t>Convert the next operator + ----- D = </a:t>
            </a:r>
            <a:r>
              <a:rPr lang="en-US" sz="3500" b="0" dirty="0">
                <a:solidFill>
                  <a:srgbClr val="008000"/>
                </a:solidFill>
              </a:rPr>
              <a:t>A BC* +</a:t>
            </a:r>
          </a:p>
          <a:p>
            <a:r>
              <a:rPr lang="en-US" sz="3500" b="0" dirty="0"/>
              <a:t>    </a:t>
            </a:r>
            <a:r>
              <a:rPr lang="en-US" sz="3500" b="0" dirty="0">
                <a:solidFill>
                  <a:srgbClr val="8439BD"/>
                </a:solidFill>
              </a:rPr>
              <a:t>Step 5: </a:t>
            </a:r>
            <a:r>
              <a:rPr lang="en-US" sz="3500" b="0" dirty="0"/>
              <a:t>Convert the next operator = ----- </a:t>
            </a:r>
            <a:r>
              <a:rPr lang="en-US" sz="3500" b="0" dirty="0">
                <a:solidFill>
                  <a:srgbClr val="008000"/>
                </a:solidFill>
              </a:rPr>
              <a:t>D ABC*+ </a:t>
            </a:r>
            <a:r>
              <a:rPr lang="en-US" sz="3500" b="0" dirty="0" smtClean="0">
                <a:solidFill>
                  <a:srgbClr val="008000"/>
                </a:solidFill>
              </a:rPr>
              <a:t>=</a:t>
            </a:r>
            <a:endParaRPr lang="en-US" sz="3500" b="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0449" y="2204864"/>
            <a:ext cx="2971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D = A + B * C</a:t>
            </a:r>
            <a:endParaRPr lang="th-TH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Infix to Postfix </a:t>
            </a:r>
            <a:r>
              <a:rPr lang="en-US" sz="5400" dirty="0" smtClean="0"/>
              <a:t>using Stack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InfixtoPostfix</a:t>
            </a:r>
            <a:r>
              <a:rPr lang="en-US" dirty="0" smtClean="0"/>
              <a:t>(expression 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3300" b="0" dirty="0" smtClean="0"/>
              <a:t>1. Read </a:t>
            </a:r>
            <a:r>
              <a:rPr lang="en-US" sz="3300" b="0" dirty="0"/>
              <a:t>all the symbols one by one from left to right in </a:t>
            </a:r>
            <a:r>
              <a:rPr lang="en-US" sz="3300" b="0" dirty="0" smtClean="0"/>
              <a:t>Infix </a:t>
            </a:r>
            <a:r>
              <a:rPr lang="en-US" sz="3300" b="0" dirty="0"/>
              <a:t>Expression</a:t>
            </a:r>
            <a:r>
              <a:rPr lang="en-US" sz="3300" b="0" dirty="0" smtClean="0"/>
              <a:t>.</a:t>
            </a:r>
          </a:p>
          <a:p>
            <a:pPr algn="just"/>
            <a:r>
              <a:rPr lang="en-US" sz="3300" b="0" dirty="0" smtClean="0"/>
              <a:t>        2. If </a:t>
            </a:r>
            <a:r>
              <a:rPr lang="en-US" sz="3300" b="0" dirty="0"/>
              <a:t>the reading symbol is </a:t>
            </a:r>
            <a:r>
              <a:rPr lang="en-US" sz="3300" b="0" dirty="0">
                <a:solidFill>
                  <a:srgbClr val="0000FF"/>
                </a:solidFill>
              </a:rPr>
              <a:t>operand</a:t>
            </a:r>
            <a:r>
              <a:rPr lang="en-US" sz="3300" b="0" dirty="0"/>
              <a:t>, then directly </a:t>
            </a:r>
            <a:r>
              <a:rPr lang="en-US" sz="3300" b="0" dirty="0">
                <a:solidFill>
                  <a:srgbClr val="008000"/>
                </a:solidFill>
              </a:rPr>
              <a:t>print it </a:t>
            </a:r>
            <a:r>
              <a:rPr lang="en-US" sz="3300" b="0" dirty="0"/>
              <a:t>to the result (Output).</a:t>
            </a:r>
          </a:p>
          <a:p>
            <a:pPr algn="just"/>
            <a:r>
              <a:rPr lang="en-US" sz="3300" b="0" dirty="0"/>
              <a:t>   </a:t>
            </a:r>
            <a:r>
              <a:rPr lang="en-US" sz="3300" b="0" dirty="0" smtClean="0"/>
              <a:t>     3. </a:t>
            </a:r>
            <a:r>
              <a:rPr lang="en-US" sz="3300" b="0" dirty="0"/>
              <a:t>If the reading symbol is </a:t>
            </a:r>
            <a:r>
              <a:rPr lang="en-US" sz="3300" b="0" dirty="0">
                <a:solidFill>
                  <a:srgbClr val="0000FF"/>
                </a:solidFill>
              </a:rPr>
              <a:t>left parenthesis '('</a:t>
            </a:r>
            <a:r>
              <a:rPr lang="en-US" sz="3300" b="0" dirty="0"/>
              <a:t>,</a:t>
            </a:r>
            <a:r>
              <a:rPr lang="en-US" sz="3300" b="0" dirty="0">
                <a:solidFill>
                  <a:srgbClr val="0000FF"/>
                </a:solidFill>
              </a:rPr>
              <a:t> </a:t>
            </a:r>
            <a:r>
              <a:rPr lang="en-US" sz="3300" b="0" dirty="0"/>
              <a:t>then </a:t>
            </a:r>
            <a:r>
              <a:rPr lang="en-US" sz="3300" b="0" dirty="0">
                <a:solidFill>
                  <a:srgbClr val="008000"/>
                </a:solidFill>
              </a:rPr>
              <a:t>Push it </a:t>
            </a:r>
            <a:r>
              <a:rPr lang="en-US" sz="3300" b="0" dirty="0"/>
              <a:t>on to the Stack.</a:t>
            </a:r>
          </a:p>
          <a:p>
            <a:pPr algn="just"/>
            <a:r>
              <a:rPr lang="en-US" sz="3300" b="0" dirty="0"/>
              <a:t>    </a:t>
            </a:r>
            <a:r>
              <a:rPr lang="en-US" sz="3300" b="0" dirty="0" smtClean="0"/>
              <a:t>    4. If </a:t>
            </a:r>
            <a:r>
              <a:rPr lang="en-US" sz="3300" b="0" dirty="0"/>
              <a:t>the reading symbol is </a:t>
            </a:r>
            <a:r>
              <a:rPr lang="en-US" sz="3300" b="0" dirty="0">
                <a:solidFill>
                  <a:srgbClr val="0000FF"/>
                </a:solidFill>
              </a:rPr>
              <a:t>right parenthesis ')'</a:t>
            </a:r>
            <a:r>
              <a:rPr lang="en-US" sz="3300" b="0" dirty="0"/>
              <a:t>, then </a:t>
            </a:r>
            <a:r>
              <a:rPr lang="en-US" sz="3300" b="0" dirty="0">
                <a:solidFill>
                  <a:srgbClr val="008000"/>
                </a:solidFill>
              </a:rPr>
              <a:t>Pop all </a:t>
            </a:r>
            <a:r>
              <a:rPr lang="en-US" sz="3300" b="0" dirty="0"/>
              <a:t>the contents of stack </a:t>
            </a:r>
            <a:r>
              <a:rPr lang="en-US" sz="3300" b="0" dirty="0">
                <a:solidFill>
                  <a:srgbClr val="008000"/>
                </a:solidFill>
              </a:rPr>
              <a:t>until respective left parenthesis is </a:t>
            </a:r>
            <a:r>
              <a:rPr lang="en-US" sz="3300" b="0" dirty="0" err="1">
                <a:solidFill>
                  <a:srgbClr val="008000"/>
                </a:solidFill>
              </a:rPr>
              <a:t>poped</a:t>
            </a:r>
            <a:r>
              <a:rPr lang="en-US" sz="3300" b="0" dirty="0">
                <a:solidFill>
                  <a:srgbClr val="008000"/>
                </a:solidFill>
              </a:rPr>
              <a:t> </a:t>
            </a:r>
            <a:r>
              <a:rPr lang="en-US" sz="3300" b="0" dirty="0"/>
              <a:t>and print each </a:t>
            </a:r>
            <a:r>
              <a:rPr lang="en-US" sz="3300" b="0" dirty="0" err="1"/>
              <a:t>poped</a:t>
            </a:r>
            <a:r>
              <a:rPr lang="en-US" sz="3300" b="0" dirty="0"/>
              <a:t> symbol to the result.</a:t>
            </a:r>
          </a:p>
          <a:p>
            <a:pPr algn="just"/>
            <a:r>
              <a:rPr lang="en-US" sz="3300" b="0" dirty="0"/>
              <a:t>    </a:t>
            </a:r>
            <a:r>
              <a:rPr lang="en-US" sz="3300" b="0" dirty="0" smtClean="0"/>
              <a:t>    5. If </a:t>
            </a:r>
            <a:r>
              <a:rPr lang="en-US" sz="3300" b="0" dirty="0"/>
              <a:t>the reading symbol is </a:t>
            </a:r>
            <a:r>
              <a:rPr lang="en-US" sz="3300" b="0" dirty="0">
                <a:solidFill>
                  <a:srgbClr val="0000FF"/>
                </a:solidFill>
              </a:rPr>
              <a:t>operator</a:t>
            </a:r>
            <a:r>
              <a:rPr lang="en-US" sz="3300" b="0" dirty="0"/>
              <a:t> (+ , - , * , / etc.,), then </a:t>
            </a:r>
            <a:r>
              <a:rPr lang="en-US" sz="3300" b="0" dirty="0">
                <a:solidFill>
                  <a:srgbClr val="008000"/>
                </a:solidFill>
              </a:rPr>
              <a:t>Push it </a:t>
            </a:r>
            <a:r>
              <a:rPr lang="en-US" sz="3300" b="0" dirty="0"/>
              <a:t>on to the Stack. </a:t>
            </a:r>
            <a:endParaRPr lang="th-TH" sz="3300" dirty="0"/>
          </a:p>
        </p:txBody>
      </p:sp>
    </p:spTree>
    <p:extLst>
      <p:ext uri="{BB962C8B-B14F-4D97-AF65-F5344CB8AC3E}">
        <p14:creationId xmlns:p14="http://schemas.microsoft.com/office/powerpoint/2010/main" val="35663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Infix to Postfix using Stack</a:t>
            </a:r>
            <a:endParaRPr lang="th-TH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844824"/>
            <a:ext cx="371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(A + B ) * (C – D)</a:t>
            </a:r>
            <a:endParaRPr lang="th-TH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12" name="ตัวยึดเนื้อหา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70085309"/>
              </p:ext>
            </p:extLst>
          </p:nvPr>
        </p:nvGraphicFramePr>
        <p:xfrm>
          <a:off x="830673" y="2521704"/>
          <a:ext cx="7598979" cy="3859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7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Reading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 character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Stack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Postfix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Initially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   Stack EMTRY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EMTRY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   Push ‘(’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EMTRY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0685"/>
              </p:ext>
            </p:extLst>
          </p:nvPr>
        </p:nvGraphicFramePr>
        <p:xfrm>
          <a:off x="5220072" y="3111416"/>
          <a:ext cx="6717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19799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9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794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03776"/>
              </p:ext>
            </p:extLst>
          </p:nvPr>
        </p:nvGraphicFramePr>
        <p:xfrm>
          <a:off x="5220072" y="4767600"/>
          <a:ext cx="6717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19799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9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endParaRPr lang="th-T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7948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5868144" y="5435932"/>
            <a:ext cx="556627" cy="585356"/>
            <a:chOff x="5868144" y="5435932"/>
            <a:chExt cx="556627" cy="585356"/>
          </a:xfrm>
        </p:grpSpPr>
        <p:sp>
          <p:nvSpPr>
            <p:cNvPr id="22" name="TextBox 21"/>
            <p:cNvSpPr txBox="1"/>
            <p:nvPr/>
          </p:nvSpPr>
          <p:spPr>
            <a:xfrm>
              <a:off x="5868144" y="5435932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</a:rPr>
                <a:t>Top</a:t>
              </a:r>
              <a:endParaRPr lang="th-TH" sz="1800" dirty="0">
                <a:solidFill>
                  <a:srgbClr val="800000"/>
                </a:solidFill>
              </a:endParaRPr>
            </a:p>
          </p:txBody>
        </p:sp>
        <p:cxnSp>
          <p:nvCxnSpPr>
            <p:cNvPr id="25" name="Curved Connector 24"/>
            <p:cNvCxnSpPr/>
            <p:nvPr/>
          </p:nvCxnSpPr>
          <p:spPr>
            <a:xfrm rot="5400000">
              <a:off x="5875117" y="5749947"/>
              <a:ext cx="288032" cy="254650"/>
            </a:xfrm>
            <a:prstGeom prst="curvedConnector3">
              <a:avLst>
                <a:gd name="adj1" fmla="val 84484"/>
              </a:avLst>
            </a:prstGeom>
            <a:ln>
              <a:solidFill>
                <a:srgbClr val="0099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8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Infix to Postfix using Stack</a:t>
            </a:r>
            <a:endParaRPr lang="th-TH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844824"/>
            <a:ext cx="371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(A + B ) * (C – D)</a:t>
            </a:r>
            <a:endParaRPr lang="th-TH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12" name="ตัวยึดเนื้อหา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9050662"/>
              </p:ext>
            </p:extLst>
          </p:nvPr>
        </p:nvGraphicFramePr>
        <p:xfrm>
          <a:off x="830673" y="2521704"/>
          <a:ext cx="7598979" cy="3859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7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Reading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 character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Stack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Postfix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   ‘A’ is operand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   Push ‘+’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53118"/>
              </p:ext>
            </p:extLst>
          </p:nvPr>
        </p:nvGraphicFramePr>
        <p:xfrm>
          <a:off x="5220072" y="3111416"/>
          <a:ext cx="6717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19799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9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endParaRPr lang="th-TH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794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72375"/>
              </p:ext>
            </p:extLst>
          </p:nvPr>
        </p:nvGraphicFramePr>
        <p:xfrm>
          <a:off x="5220072" y="4767600"/>
          <a:ext cx="6717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19799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9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+</a:t>
                      </a:r>
                      <a:endParaRPr lang="th-TH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endParaRPr lang="th-T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7948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868144" y="5085184"/>
            <a:ext cx="556627" cy="585356"/>
            <a:chOff x="5868144" y="5435932"/>
            <a:chExt cx="556627" cy="585356"/>
          </a:xfrm>
        </p:grpSpPr>
        <p:sp>
          <p:nvSpPr>
            <p:cNvPr id="8" name="TextBox 7"/>
            <p:cNvSpPr txBox="1"/>
            <p:nvPr/>
          </p:nvSpPr>
          <p:spPr>
            <a:xfrm>
              <a:off x="5868144" y="5435932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</a:rPr>
                <a:t>Top</a:t>
              </a:r>
              <a:endParaRPr lang="th-TH" sz="1800" dirty="0">
                <a:solidFill>
                  <a:srgbClr val="800000"/>
                </a:solidFill>
              </a:endParaRPr>
            </a:p>
          </p:txBody>
        </p:sp>
        <p:cxnSp>
          <p:nvCxnSpPr>
            <p:cNvPr id="9" name="Curved Connector 8"/>
            <p:cNvCxnSpPr/>
            <p:nvPr/>
          </p:nvCxnSpPr>
          <p:spPr>
            <a:xfrm rot="5400000">
              <a:off x="5875117" y="5749947"/>
              <a:ext cx="288032" cy="254650"/>
            </a:xfrm>
            <a:prstGeom prst="curvedConnector3">
              <a:avLst>
                <a:gd name="adj1" fmla="val 84484"/>
              </a:avLst>
            </a:prstGeom>
            <a:ln>
              <a:solidFill>
                <a:srgbClr val="0099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68144" y="3789040"/>
            <a:ext cx="556627" cy="585356"/>
            <a:chOff x="5868144" y="5435932"/>
            <a:chExt cx="556627" cy="585356"/>
          </a:xfrm>
        </p:grpSpPr>
        <p:sp>
          <p:nvSpPr>
            <p:cNvPr id="11" name="TextBox 10"/>
            <p:cNvSpPr txBox="1"/>
            <p:nvPr/>
          </p:nvSpPr>
          <p:spPr>
            <a:xfrm>
              <a:off x="5868144" y="5435932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</a:rPr>
                <a:t>Top</a:t>
              </a:r>
              <a:endParaRPr lang="th-TH" sz="1800" dirty="0">
                <a:solidFill>
                  <a:srgbClr val="800000"/>
                </a:solidFill>
              </a:endParaRPr>
            </a:p>
          </p:txBody>
        </p:sp>
        <p:cxnSp>
          <p:nvCxnSpPr>
            <p:cNvPr id="13" name="Curved Connector 12"/>
            <p:cNvCxnSpPr/>
            <p:nvPr/>
          </p:nvCxnSpPr>
          <p:spPr>
            <a:xfrm rot="5400000">
              <a:off x="5875117" y="5749947"/>
              <a:ext cx="288032" cy="254650"/>
            </a:xfrm>
            <a:prstGeom prst="curvedConnector3">
              <a:avLst>
                <a:gd name="adj1" fmla="val 84484"/>
              </a:avLst>
            </a:prstGeom>
            <a:ln>
              <a:solidFill>
                <a:srgbClr val="0099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Infix to Postfix using Stack</a:t>
            </a:r>
            <a:endParaRPr lang="th-TH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844824"/>
            <a:ext cx="371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(A + B ) * (C – D)</a:t>
            </a:r>
            <a:endParaRPr lang="th-TH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12" name="ตัวยึดเนื้อหา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32958538"/>
              </p:ext>
            </p:extLst>
          </p:nvPr>
        </p:nvGraphicFramePr>
        <p:xfrm>
          <a:off x="830673" y="2521704"/>
          <a:ext cx="7598979" cy="3859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7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Reading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 character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Stack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Postfix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B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   ‘B’ is operand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AB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Pop all element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AB+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98554"/>
              </p:ext>
            </p:extLst>
          </p:nvPr>
        </p:nvGraphicFramePr>
        <p:xfrm>
          <a:off x="5220072" y="3111416"/>
          <a:ext cx="6717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19799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9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endParaRPr lang="th-TH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794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67689"/>
              </p:ext>
            </p:extLst>
          </p:nvPr>
        </p:nvGraphicFramePr>
        <p:xfrm>
          <a:off x="5220072" y="4767600"/>
          <a:ext cx="6717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19799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9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7948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868144" y="3789040"/>
            <a:ext cx="556627" cy="585356"/>
            <a:chOff x="5868144" y="5435932"/>
            <a:chExt cx="556627" cy="585356"/>
          </a:xfrm>
        </p:grpSpPr>
        <p:sp>
          <p:nvSpPr>
            <p:cNvPr id="11" name="TextBox 10"/>
            <p:cNvSpPr txBox="1"/>
            <p:nvPr/>
          </p:nvSpPr>
          <p:spPr>
            <a:xfrm>
              <a:off x="5868144" y="5435932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</a:rPr>
                <a:t>Top</a:t>
              </a:r>
              <a:endParaRPr lang="th-TH" sz="1800" dirty="0">
                <a:solidFill>
                  <a:srgbClr val="800000"/>
                </a:solidFill>
              </a:endParaRPr>
            </a:p>
          </p:txBody>
        </p:sp>
        <p:cxnSp>
          <p:nvCxnSpPr>
            <p:cNvPr id="13" name="Curved Connector 12"/>
            <p:cNvCxnSpPr/>
            <p:nvPr/>
          </p:nvCxnSpPr>
          <p:spPr>
            <a:xfrm rot="5400000">
              <a:off x="5875117" y="5749947"/>
              <a:ext cx="288032" cy="254650"/>
            </a:xfrm>
            <a:prstGeom prst="curvedConnector3">
              <a:avLst>
                <a:gd name="adj1" fmla="val 84484"/>
              </a:avLst>
            </a:prstGeom>
            <a:ln>
              <a:solidFill>
                <a:srgbClr val="0099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Infix to Postfix using Stack</a:t>
            </a:r>
            <a:endParaRPr lang="th-TH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844824"/>
            <a:ext cx="371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(A + B ) * (C – D)</a:t>
            </a:r>
            <a:endParaRPr lang="th-TH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12" name="ตัวยึดเนื้อหา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2285618"/>
              </p:ext>
            </p:extLst>
          </p:nvPr>
        </p:nvGraphicFramePr>
        <p:xfrm>
          <a:off x="830673" y="2521704"/>
          <a:ext cx="7598979" cy="3859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7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Reading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 character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Stack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Postfix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*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   Push ‘*’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AB+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   Push ‘(’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AB+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6979"/>
              </p:ext>
            </p:extLst>
          </p:nvPr>
        </p:nvGraphicFramePr>
        <p:xfrm>
          <a:off x="5220072" y="3111416"/>
          <a:ext cx="6717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19799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9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th-TH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794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51644"/>
              </p:ext>
            </p:extLst>
          </p:nvPr>
        </p:nvGraphicFramePr>
        <p:xfrm>
          <a:off x="5220072" y="4767600"/>
          <a:ext cx="6717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19799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9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9900"/>
                          </a:solidFill>
                        </a:rPr>
                        <a:t>(</a:t>
                      </a:r>
                      <a:endParaRPr lang="th-TH" b="1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th-T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7948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5868144" y="5085184"/>
            <a:ext cx="556627" cy="585356"/>
            <a:chOff x="5868144" y="5435932"/>
            <a:chExt cx="556627" cy="585356"/>
          </a:xfrm>
        </p:grpSpPr>
        <p:sp>
          <p:nvSpPr>
            <p:cNvPr id="22" name="TextBox 21"/>
            <p:cNvSpPr txBox="1"/>
            <p:nvPr/>
          </p:nvSpPr>
          <p:spPr>
            <a:xfrm>
              <a:off x="5868144" y="5435932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</a:rPr>
                <a:t>Top</a:t>
              </a:r>
              <a:endParaRPr lang="th-TH" sz="1800" dirty="0">
                <a:solidFill>
                  <a:srgbClr val="800000"/>
                </a:solidFill>
              </a:endParaRPr>
            </a:p>
          </p:txBody>
        </p:sp>
        <p:cxnSp>
          <p:nvCxnSpPr>
            <p:cNvPr id="25" name="Curved Connector 24"/>
            <p:cNvCxnSpPr/>
            <p:nvPr/>
          </p:nvCxnSpPr>
          <p:spPr>
            <a:xfrm rot="5400000">
              <a:off x="5875117" y="5749947"/>
              <a:ext cx="288032" cy="254650"/>
            </a:xfrm>
            <a:prstGeom prst="curvedConnector3">
              <a:avLst>
                <a:gd name="adj1" fmla="val 84484"/>
              </a:avLst>
            </a:prstGeom>
            <a:ln>
              <a:solidFill>
                <a:srgbClr val="0099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4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การสร้างสแตก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b="0" dirty="0" smtClean="0"/>
              <a:t>โครงสร้างข้อมูลสแตกสามารถสร้างได้ </a:t>
            </a:r>
            <a:r>
              <a:rPr lang="en-US" b="0" dirty="0" smtClean="0"/>
              <a:t>2 </a:t>
            </a:r>
            <a:r>
              <a:rPr lang="th-TH" b="0" dirty="0" smtClean="0"/>
              <a:t>วิธี คือ</a:t>
            </a:r>
          </a:p>
          <a:p>
            <a:pPr marL="914400" lvl="1" indent="-457200"/>
            <a:r>
              <a:rPr lang="en-US" dirty="0" smtClean="0"/>
              <a:t>Array</a:t>
            </a:r>
            <a:endParaRPr lang="en-US" dirty="0"/>
          </a:p>
          <a:p>
            <a:pPr marL="914400" lvl="1" indent="-457200"/>
            <a:r>
              <a:rPr lang="en-US" dirty="0" smtClean="0"/>
              <a:t>Linked </a:t>
            </a:r>
            <a:r>
              <a:rPr lang="en-US" dirty="0"/>
              <a:t>List</a:t>
            </a:r>
          </a:p>
          <a:p>
            <a:pPr marL="914400" lvl="1" indent="-457200"/>
            <a:endParaRPr lang="th-TH" b="0" dirty="0" smtClean="0"/>
          </a:p>
          <a:p>
            <a:r>
              <a:rPr lang="en-US" dirty="0"/>
              <a:t>Operations </a:t>
            </a:r>
            <a:r>
              <a:rPr lang="th-TH" dirty="0"/>
              <a:t>พื้นฐานของ </a:t>
            </a:r>
            <a:r>
              <a:rPr lang="en-US" dirty="0"/>
              <a:t>Stack </a:t>
            </a:r>
            <a:r>
              <a:rPr lang="th-TH" dirty="0"/>
              <a:t>ได้แก่ </a:t>
            </a:r>
          </a:p>
          <a:p>
            <a:pPr lvl="1"/>
            <a:r>
              <a:rPr lang="th-TH" dirty="0"/>
              <a:t>การนำข้อมูลเข้าสู่ </a:t>
            </a:r>
            <a:r>
              <a:rPr lang="en-US" dirty="0"/>
              <a:t>Stack </a:t>
            </a:r>
            <a:r>
              <a:rPr lang="th-TH" dirty="0"/>
              <a:t>เรียกว่า </a:t>
            </a:r>
            <a:r>
              <a:rPr lang="en-US" dirty="0">
                <a:solidFill>
                  <a:srgbClr val="0000FF"/>
                </a:solidFill>
              </a:rPr>
              <a:t>Push </a:t>
            </a:r>
          </a:p>
          <a:p>
            <a:pPr lvl="1"/>
            <a:r>
              <a:rPr lang="th-TH" dirty="0"/>
              <a:t>การนำข้อมูลออกจาก </a:t>
            </a:r>
            <a:r>
              <a:rPr lang="en-US" dirty="0"/>
              <a:t>Stack </a:t>
            </a:r>
            <a:r>
              <a:rPr lang="th-TH" dirty="0"/>
              <a:t>เรียกว่า</a:t>
            </a:r>
            <a:r>
              <a:rPr lang="th-TH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Pop </a:t>
            </a:r>
          </a:p>
          <a:p>
            <a:endParaRPr lang="th-TH" b="0" dirty="0" smtClean="0"/>
          </a:p>
          <a:p>
            <a:r>
              <a:rPr lang="th-TH" b="0" smtClean="0"/>
              <a:t>ใน</a:t>
            </a:r>
            <a:r>
              <a:rPr lang="th-TH" b="0" dirty="0"/>
              <a:t>การสร้างสแตกจะมีตัวแปร</a:t>
            </a:r>
            <a:r>
              <a:rPr lang="th-TH" b="0" dirty="0" smtClean="0"/>
              <a:t>ตัว </a:t>
            </a:r>
            <a:r>
              <a:rPr lang="en-US" b="0" dirty="0" smtClean="0"/>
              <a:t>1 </a:t>
            </a:r>
            <a:r>
              <a:rPr lang="th-TH" b="0" dirty="0" smtClean="0"/>
              <a:t>ตัวที่มี</a:t>
            </a:r>
            <a:r>
              <a:rPr lang="th-TH" b="0" dirty="0"/>
              <a:t>หน้าที่ชี้ไปยังข้อมูลที่อยู่บนสุดของ สแตก ( </a:t>
            </a:r>
            <a:r>
              <a:rPr lang="en-US" b="0" dirty="0"/>
              <a:t>Top stack ) </a:t>
            </a:r>
            <a:endParaRPr lang="th-TH" b="0" dirty="0" smtClean="0"/>
          </a:p>
        </p:txBody>
      </p:sp>
    </p:spTree>
    <p:extLst>
      <p:ext uri="{BB962C8B-B14F-4D97-AF65-F5344CB8AC3E}">
        <p14:creationId xmlns:p14="http://schemas.microsoft.com/office/powerpoint/2010/main" val="13885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Infix to Postfix using Stack</a:t>
            </a:r>
            <a:endParaRPr lang="th-TH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844824"/>
            <a:ext cx="371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(A + B ) * (C – D)</a:t>
            </a:r>
            <a:endParaRPr lang="th-TH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12" name="ตัวยึดเนื้อหา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55350840"/>
              </p:ext>
            </p:extLst>
          </p:nvPr>
        </p:nvGraphicFramePr>
        <p:xfrm>
          <a:off x="830673" y="2521704"/>
          <a:ext cx="7598979" cy="3859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7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Reading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 character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Stack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Postfix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   ‘C’ is operand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AB+C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   Push ‘-’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AB+C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08118"/>
              </p:ext>
            </p:extLst>
          </p:nvPr>
        </p:nvGraphicFramePr>
        <p:xfrm>
          <a:off x="5220072" y="3111416"/>
          <a:ext cx="6717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19799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9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9900"/>
                          </a:solidFill>
                        </a:rPr>
                        <a:t>(</a:t>
                      </a:r>
                      <a:endParaRPr lang="th-TH" b="1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th-TH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794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16676"/>
              </p:ext>
            </p:extLst>
          </p:nvPr>
        </p:nvGraphicFramePr>
        <p:xfrm>
          <a:off x="5220072" y="4767600"/>
          <a:ext cx="6717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19799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9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th-TH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9900"/>
                          </a:solidFill>
                        </a:rPr>
                        <a:t>(</a:t>
                      </a:r>
                      <a:endParaRPr lang="th-TH" b="1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th-TH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7948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868144" y="4725144"/>
            <a:ext cx="556627" cy="585356"/>
            <a:chOff x="5868144" y="5435932"/>
            <a:chExt cx="556627" cy="585356"/>
          </a:xfrm>
        </p:grpSpPr>
        <p:sp>
          <p:nvSpPr>
            <p:cNvPr id="8" name="TextBox 7"/>
            <p:cNvSpPr txBox="1"/>
            <p:nvPr/>
          </p:nvSpPr>
          <p:spPr>
            <a:xfrm>
              <a:off x="5868144" y="5435932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</a:rPr>
                <a:t>Top</a:t>
              </a:r>
              <a:endParaRPr lang="th-TH" sz="1800" dirty="0">
                <a:solidFill>
                  <a:srgbClr val="800000"/>
                </a:solidFill>
              </a:endParaRPr>
            </a:p>
          </p:txBody>
        </p:sp>
        <p:cxnSp>
          <p:nvCxnSpPr>
            <p:cNvPr id="9" name="Curved Connector 8"/>
            <p:cNvCxnSpPr/>
            <p:nvPr/>
          </p:nvCxnSpPr>
          <p:spPr>
            <a:xfrm rot="5400000">
              <a:off x="5875117" y="5749947"/>
              <a:ext cx="288032" cy="254650"/>
            </a:xfrm>
            <a:prstGeom prst="curvedConnector3">
              <a:avLst>
                <a:gd name="adj1" fmla="val 84484"/>
              </a:avLst>
            </a:prstGeom>
            <a:ln>
              <a:solidFill>
                <a:srgbClr val="0099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68144" y="3429000"/>
            <a:ext cx="556627" cy="585356"/>
            <a:chOff x="5868144" y="5435932"/>
            <a:chExt cx="556627" cy="585356"/>
          </a:xfrm>
        </p:grpSpPr>
        <p:sp>
          <p:nvSpPr>
            <p:cNvPr id="11" name="TextBox 10"/>
            <p:cNvSpPr txBox="1"/>
            <p:nvPr/>
          </p:nvSpPr>
          <p:spPr>
            <a:xfrm>
              <a:off x="5868144" y="5435932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</a:rPr>
                <a:t>Top</a:t>
              </a:r>
              <a:endParaRPr lang="th-TH" sz="1800" dirty="0">
                <a:solidFill>
                  <a:srgbClr val="800000"/>
                </a:solidFill>
              </a:endParaRPr>
            </a:p>
          </p:txBody>
        </p:sp>
        <p:cxnSp>
          <p:nvCxnSpPr>
            <p:cNvPr id="13" name="Curved Connector 12"/>
            <p:cNvCxnSpPr/>
            <p:nvPr/>
          </p:nvCxnSpPr>
          <p:spPr>
            <a:xfrm rot="5400000">
              <a:off x="5875117" y="5749947"/>
              <a:ext cx="288032" cy="254650"/>
            </a:xfrm>
            <a:prstGeom prst="curvedConnector3">
              <a:avLst>
                <a:gd name="adj1" fmla="val 84484"/>
              </a:avLst>
            </a:prstGeom>
            <a:ln>
              <a:solidFill>
                <a:srgbClr val="0099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9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Infix to Postfix using Stack</a:t>
            </a:r>
            <a:endParaRPr lang="th-TH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844824"/>
            <a:ext cx="371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(A + B ) * (C – D)</a:t>
            </a:r>
            <a:endParaRPr lang="th-TH" sz="3600" b="1" dirty="0">
              <a:solidFill>
                <a:srgbClr val="0000FF"/>
              </a:solidFill>
            </a:endParaRPr>
          </a:p>
        </p:txBody>
      </p:sp>
      <p:graphicFrame>
        <p:nvGraphicFramePr>
          <p:cNvPr id="12" name="ตัวยึดเนื้อหา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9621470"/>
              </p:ext>
            </p:extLst>
          </p:nvPr>
        </p:nvGraphicFramePr>
        <p:xfrm>
          <a:off x="830673" y="2521704"/>
          <a:ext cx="7598979" cy="3859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77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Reading</a:t>
                      </a:r>
                      <a:r>
                        <a:rPr lang="en-US" b="1" baseline="0" dirty="0" smtClean="0">
                          <a:solidFill>
                            <a:srgbClr val="008000"/>
                          </a:solidFill>
                        </a:rPr>
                        <a:t> character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Stack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Postfix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D</a:t>
                      </a: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   ‘D’ is operand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8439BD"/>
                          </a:solidFill>
                        </a:rPr>
                        <a:t>AB+CD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  Pop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all element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AB+CD-*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5860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24888"/>
              </p:ext>
            </p:extLst>
          </p:nvPr>
        </p:nvGraphicFramePr>
        <p:xfrm>
          <a:off x="5220072" y="3111416"/>
          <a:ext cx="6717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19799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9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</a:t>
                      </a:r>
                      <a:endParaRPr lang="th-TH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9900"/>
                          </a:solidFill>
                        </a:rPr>
                        <a:t>(</a:t>
                      </a:r>
                      <a:endParaRPr lang="th-TH" b="1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th-TH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794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87637"/>
              </p:ext>
            </p:extLst>
          </p:nvPr>
        </p:nvGraphicFramePr>
        <p:xfrm>
          <a:off x="5220072" y="4767600"/>
          <a:ext cx="67173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736">
                  <a:extLst>
                    <a:ext uri="{9D8B030D-6E8A-4147-A177-3AD203B41FA5}">
                      <a16:colId xmlns:a16="http://schemas.microsoft.com/office/drawing/2014/main" val="197997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79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6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th-TH" b="1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8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57948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868144" y="3068960"/>
            <a:ext cx="556627" cy="585356"/>
            <a:chOff x="5868144" y="5435932"/>
            <a:chExt cx="556627" cy="585356"/>
          </a:xfrm>
        </p:grpSpPr>
        <p:sp>
          <p:nvSpPr>
            <p:cNvPr id="11" name="TextBox 10"/>
            <p:cNvSpPr txBox="1"/>
            <p:nvPr/>
          </p:nvSpPr>
          <p:spPr>
            <a:xfrm>
              <a:off x="5868144" y="5435932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800000"/>
                  </a:solidFill>
                </a:rPr>
                <a:t>Top</a:t>
              </a:r>
              <a:endParaRPr lang="th-TH" sz="1800" dirty="0">
                <a:solidFill>
                  <a:srgbClr val="800000"/>
                </a:solidFill>
              </a:endParaRPr>
            </a:p>
          </p:txBody>
        </p:sp>
        <p:cxnSp>
          <p:nvCxnSpPr>
            <p:cNvPr id="13" name="Curved Connector 12"/>
            <p:cNvCxnSpPr/>
            <p:nvPr/>
          </p:nvCxnSpPr>
          <p:spPr>
            <a:xfrm rot="5400000">
              <a:off x="5875117" y="5749947"/>
              <a:ext cx="288032" cy="254650"/>
            </a:xfrm>
            <a:prstGeom prst="curvedConnector3">
              <a:avLst>
                <a:gd name="adj1" fmla="val 84484"/>
              </a:avLst>
            </a:prstGeom>
            <a:ln>
              <a:solidFill>
                <a:srgbClr val="0099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87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thaiDist"/>
            <a:r>
              <a:rPr lang="th-TH" b="0" dirty="0" smtClean="0"/>
              <a:t>	นิพจน์ </a:t>
            </a:r>
            <a:r>
              <a:rPr lang="en-US" b="0" dirty="0" smtClean="0"/>
              <a:t>infix</a:t>
            </a:r>
            <a:r>
              <a:rPr lang="th-TH" b="0" dirty="0" smtClean="0"/>
              <a:t> มี</a:t>
            </a:r>
            <a:r>
              <a:rPr lang="th-TH" b="0" dirty="0"/>
              <a:t>การ</a:t>
            </a:r>
            <a:r>
              <a:rPr lang="th-TH" b="0" dirty="0" smtClean="0"/>
              <a:t>ประมวลผลยาก เนื่องจากการ</a:t>
            </a:r>
            <a:r>
              <a:rPr lang="th-TH" b="0" dirty="0"/>
              <a:t>คำนวณไม่เป็นไปตามลำดับของเครื่องหมายโอเปอร์เรเตอร์</a:t>
            </a:r>
            <a:r>
              <a:rPr lang="th-TH" b="0" dirty="0" smtClean="0"/>
              <a:t>ที่มาก่อนหลัง </a:t>
            </a:r>
            <a:r>
              <a:rPr lang="th-TH" b="0" dirty="0"/>
              <a:t>คอมไพเลอร์จึงแปลงนิพจน์ </a:t>
            </a:r>
            <a:r>
              <a:rPr lang="en-US" b="0" dirty="0"/>
              <a:t>infix </a:t>
            </a:r>
            <a:r>
              <a:rPr lang="th-TH" b="0" dirty="0"/>
              <a:t>ให้เป็นนิพจน์ </a:t>
            </a:r>
            <a:r>
              <a:rPr lang="en-US" b="0" dirty="0" smtClean="0"/>
              <a:t>postfix</a:t>
            </a:r>
          </a:p>
          <a:p>
            <a:endParaRPr lang="en-US" b="0" dirty="0"/>
          </a:p>
          <a:p>
            <a:pPr algn="thaiDist"/>
            <a:r>
              <a:rPr lang="th-TH" b="0" dirty="0" smtClean="0"/>
              <a:t>	ข้อดี</a:t>
            </a:r>
            <a:r>
              <a:rPr lang="th-TH" b="0" dirty="0"/>
              <a:t>ของนิพจน์ </a:t>
            </a:r>
            <a:r>
              <a:rPr lang="en-US" b="0" dirty="0" smtClean="0"/>
              <a:t>postfix</a:t>
            </a:r>
            <a:r>
              <a:rPr lang="th-TH" b="0" dirty="0" smtClean="0"/>
              <a:t> คือ</a:t>
            </a:r>
            <a:r>
              <a:rPr lang="th-TH" b="0" dirty="0"/>
              <a:t>เป็นนิพจน์ที่มีการคำนวณตามโอเปอร์เรเตอร์ที่มาก่อนหลัง เช่น นิพจน์ </a:t>
            </a:r>
            <a:r>
              <a:rPr lang="en-US" b="0" dirty="0"/>
              <a:t>ABC</a:t>
            </a:r>
            <a:r>
              <a:rPr lang="en-US" b="0"/>
              <a:t>*+ </a:t>
            </a:r>
            <a:r>
              <a:rPr lang="th-TH" b="0" smtClean="0"/>
              <a:t>หมายถึง </a:t>
            </a:r>
            <a:r>
              <a:rPr lang="th-TH" b="0" dirty="0"/>
              <a:t>ทำการคูณแล้วจึงทำการบวก ซึ่งคือต้องคำนวณ </a:t>
            </a:r>
            <a:r>
              <a:rPr lang="en-US" b="0" dirty="0"/>
              <a:t>B*C </a:t>
            </a:r>
            <a:r>
              <a:rPr lang="th-TH" b="0" dirty="0"/>
              <a:t>ก่อน แล้วจึงนำผลลัพธ์นั้นไปบวกกับ </a:t>
            </a:r>
            <a:r>
              <a:rPr lang="en-US" b="0" dirty="0"/>
              <a:t>A </a:t>
            </a:r>
            <a:r>
              <a:rPr lang="th-TH" b="0" dirty="0"/>
              <a:t>ต่อไป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55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การสร้างสแตกโดยใช้ </a:t>
            </a:r>
            <a:r>
              <a:rPr lang="en-US" dirty="0"/>
              <a:t>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65491"/>
              </p:ext>
            </p:extLst>
          </p:nvPr>
        </p:nvGraphicFramePr>
        <p:xfrm>
          <a:off x="1524000" y="2986152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30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51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60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85</a:t>
                      </a:r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9992" y="1988840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60032" y="249289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4961" y="2987660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FF"/>
                </a:solidFill>
              </a:rPr>
              <a:t>25</a:t>
            </a:r>
            <a:endParaRPr lang="th-TH" sz="18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0361" y="2996952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FF"/>
                </a:solidFill>
              </a:rPr>
              <a:t>47</a:t>
            </a:r>
            <a:endParaRPr lang="th-TH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</a:t>
            </a:r>
            <a:r>
              <a:rPr lang="th-TH" dirty="0" smtClean="0"/>
              <a:t>เข้า</a:t>
            </a:r>
            <a:r>
              <a:rPr lang="en-US" dirty="0" smtClean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44352" y="42217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51919" y="522920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1" y="5357363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-1</a:t>
            </a:r>
            <a:endParaRPr lang="th-TH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</a:t>
            </a:r>
            <a:r>
              <a:rPr lang="th-TH" dirty="0" smtClean="0"/>
              <a:t>เข้า</a:t>
            </a:r>
            <a:r>
              <a:rPr lang="en-US" dirty="0" smtClean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44352" y="42217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95313" y="4223239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19" y="522920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1" y="5357363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0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96008" y="322441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56048" y="3728475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8832" y="2070550"/>
            <a:ext cx="2626984" cy="1224136"/>
            <a:chOff x="288832" y="2420888"/>
            <a:chExt cx="2626984" cy="1224136"/>
          </a:xfrm>
        </p:grpSpPr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720880" y="2780928"/>
              <a:ext cx="16598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b="1" dirty="0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Push(25)</a:t>
              </a:r>
              <a:endParaRPr lang="th-TH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Explosion 1 8"/>
            <p:cNvSpPr/>
            <p:nvPr/>
          </p:nvSpPr>
          <p:spPr>
            <a:xfrm>
              <a:off x="288832" y="2420888"/>
              <a:ext cx="2626984" cy="1224136"/>
            </a:xfrm>
            <a:prstGeom prst="irregularSeal1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25161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</a:t>
            </a:r>
            <a:r>
              <a:rPr lang="th-TH" dirty="0" smtClean="0"/>
              <a:t>เข้า</a:t>
            </a:r>
            <a:r>
              <a:rPr lang="en-US" dirty="0" smtClean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44352" y="42217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95313" y="4223239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5024" y="4232531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47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19" y="522920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1" y="5357363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1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2072" y="322441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32112" y="3728475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8832" y="2070550"/>
            <a:ext cx="2626984" cy="1224136"/>
            <a:chOff x="288832" y="2420888"/>
            <a:chExt cx="2626984" cy="1224136"/>
          </a:xfrm>
        </p:grpSpPr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720880" y="2780928"/>
              <a:ext cx="16598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b="1" dirty="0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Push(47)</a:t>
              </a:r>
              <a:endParaRPr lang="th-TH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Explosion 1 8"/>
            <p:cNvSpPr/>
            <p:nvPr/>
          </p:nvSpPr>
          <p:spPr>
            <a:xfrm>
              <a:off x="288832" y="2420888"/>
              <a:ext cx="2626984" cy="1224136"/>
            </a:xfrm>
            <a:prstGeom prst="irregularSeal1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5854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การนำข้อมูล</a:t>
            </a:r>
            <a:r>
              <a:rPr lang="th-TH" dirty="0" smtClean="0"/>
              <a:t>เข้า</a:t>
            </a:r>
            <a:r>
              <a:rPr lang="en-US" dirty="0" smtClean="0"/>
              <a:t> (array)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44352" y="422173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856988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6029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207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3497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7711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1433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7857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59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983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692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5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[0]</a:t>
                      </a:r>
                      <a:endParaRPr lang="th-TH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th-TH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th-TH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29246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95313" y="4223239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25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5024" y="4232531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47</a:t>
            </a:r>
            <a:endParaRPr lang="th-TH" sz="1800" dirty="0">
              <a:solidFill>
                <a:srgbClr val="8439B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6496" y="3238067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</a:t>
            </a:r>
            <a:endParaRPr lang="th-TH" sz="3600" dirty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66536" y="3742123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51919" y="522920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Top =</a:t>
            </a:r>
            <a:endParaRPr lang="th-TH" sz="3600" dirty="0">
              <a:solidFill>
                <a:srgbClr val="008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1" y="5357363"/>
            <a:ext cx="50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2</a:t>
            </a:r>
            <a:endParaRPr lang="th-TH" sz="2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3216" y="4223239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439BD"/>
                </a:solidFill>
              </a:rPr>
              <a:t>91</a:t>
            </a:r>
            <a:endParaRPr lang="th-TH" sz="1800" dirty="0">
              <a:solidFill>
                <a:srgbClr val="8439B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832" y="2070550"/>
            <a:ext cx="2626984" cy="1224136"/>
            <a:chOff x="288832" y="2420888"/>
            <a:chExt cx="2626984" cy="1224136"/>
          </a:xfrm>
        </p:grpSpPr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720880" y="2780928"/>
              <a:ext cx="16598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b="1" dirty="0" smtClean="0">
                  <a:solidFill>
                    <a:srgbClr val="0000FF"/>
                  </a:solidFill>
                  <a:latin typeface="TH SarabunPSK" pitchFamily="34" charset="-34"/>
                  <a:cs typeface="TH SarabunPSK" pitchFamily="34" charset="-34"/>
                </a:rPr>
                <a:t>Push(91)</a:t>
              </a:r>
              <a:endParaRPr lang="th-TH" b="1" dirty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9" name="Explosion 1 8"/>
            <p:cNvSpPr/>
            <p:nvPr/>
          </p:nvSpPr>
          <p:spPr>
            <a:xfrm>
              <a:off x="288832" y="2420888"/>
              <a:ext cx="2626984" cy="1224136"/>
            </a:xfrm>
            <a:prstGeom prst="irregularSeal1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32710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25B85306BF6D4B8D7CC8CCE9D22D03" ma:contentTypeVersion="4" ma:contentTypeDescription="Create a new document." ma:contentTypeScope="" ma:versionID="1ed414ac715da6da1cbeae9e81754853">
  <xsd:schema xmlns:xsd="http://www.w3.org/2001/XMLSchema" xmlns:xs="http://www.w3.org/2001/XMLSchema" xmlns:p="http://schemas.microsoft.com/office/2006/metadata/properties" xmlns:ns2="10b2d086-7b28-4092-b7a1-baafcd56bb11" targetNamespace="http://schemas.microsoft.com/office/2006/metadata/properties" ma:root="true" ma:fieldsID="06808654adaa18b8ee0a99a2802fe301" ns2:_="">
    <xsd:import namespace="10b2d086-7b28-4092-b7a1-baafcd56b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2d086-7b28-4092-b7a1-baafcd56b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17B62F-B37C-4A43-A808-E667FA52300F}"/>
</file>

<file path=customXml/itemProps2.xml><?xml version="1.0" encoding="utf-8"?>
<ds:datastoreItem xmlns:ds="http://schemas.openxmlformats.org/officeDocument/2006/customXml" ds:itemID="{5CC02B85-7D37-464B-9759-1D22181FC8CE}"/>
</file>

<file path=customXml/itemProps3.xml><?xml version="1.0" encoding="utf-8"?>
<ds:datastoreItem xmlns:ds="http://schemas.openxmlformats.org/officeDocument/2006/customXml" ds:itemID="{BC953297-F591-4AB6-9710-A3EC6CC47A14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5711</TotalTime>
  <Words>2049</Words>
  <Application>Microsoft Office PowerPoint</Application>
  <PresentationFormat>On-screen Show (4:3)</PresentationFormat>
  <Paragraphs>522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Angsana New</vt:lpstr>
      <vt:lpstr>Arial</vt:lpstr>
      <vt:lpstr>Arial Black</vt:lpstr>
      <vt:lpstr>Calibri</vt:lpstr>
      <vt:lpstr>Cordia New</vt:lpstr>
      <vt:lpstr>TH Sarabun New</vt:lpstr>
      <vt:lpstr>TH SarabunPSK</vt:lpstr>
      <vt:lpstr>Essential</vt:lpstr>
      <vt:lpstr>สแตก (stack)</vt:lpstr>
      <vt:lpstr>สแตก (stack) </vt:lpstr>
      <vt:lpstr>ลักษณะโครงสร้างข้อมูลแบบสแตก</vt:lpstr>
      <vt:lpstr>การสร้างสแตก</vt:lpstr>
      <vt:lpstr>การสร้างสแตกโดยใช้ array</vt:lpstr>
      <vt:lpstr>การนำข้อมูลเข้า (array)</vt:lpstr>
      <vt:lpstr>การนำข้อมูลเข้า (array)</vt:lpstr>
      <vt:lpstr>การนำข้อมูลเข้า (array)</vt:lpstr>
      <vt:lpstr>การนำข้อมูลเข้า (array)</vt:lpstr>
      <vt:lpstr>การนำข้อมูลเข้า (array)</vt:lpstr>
      <vt:lpstr>การนำข้อมูลเข้า (array)</vt:lpstr>
      <vt:lpstr>การนำข้อมูลออก (array)</vt:lpstr>
      <vt:lpstr>การนำข้อมูลออก (array)</vt:lpstr>
      <vt:lpstr>การนำข้อมูลออก (array)</vt:lpstr>
      <vt:lpstr>การนำข้อมูลออก (array)</vt:lpstr>
      <vt:lpstr>การนำข้อมูลออก (array)</vt:lpstr>
      <vt:lpstr>การสร้างสแตกโดยใช้ Linked list</vt:lpstr>
      <vt:lpstr>ส่วนประกอบของสแตก (Linked list)</vt:lpstr>
      <vt:lpstr>การนำข้อมูลเข้า (linked list)</vt:lpstr>
      <vt:lpstr>การนำข้อมูลเข้า (linked list)</vt:lpstr>
      <vt:lpstr>การนำข้อมูลเข้า (linked list)</vt:lpstr>
      <vt:lpstr>การนำข้อมูลเข้า (linked list)</vt:lpstr>
      <vt:lpstr>การนำข้อมูลเข้า (linked list)</vt:lpstr>
      <vt:lpstr>การนำข้อมูลออก (linked list)</vt:lpstr>
      <vt:lpstr>การนำข้อมูลออก (linked list)</vt:lpstr>
      <vt:lpstr>การนำข้อมูลออก (linked list)</vt:lpstr>
      <vt:lpstr>การนำข้อมูลออก (linked list)</vt:lpstr>
      <vt:lpstr>นิพจน์ (expressions)</vt:lpstr>
      <vt:lpstr>ประเภทของนิพจน์</vt:lpstr>
      <vt:lpstr>Infix Expression</vt:lpstr>
      <vt:lpstr>Postfix Expression</vt:lpstr>
      <vt:lpstr>Prefix Expression</vt:lpstr>
      <vt:lpstr>การแปลงนิพจน์</vt:lpstr>
      <vt:lpstr>Infix to postfix</vt:lpstr>
      <vt:lpstr>Infix to Postfix using Stack</vt:lpstr>
      <vt:lpstr>Infix to Postfix using Stack</vt:lpstr>
      <vt:lpstr>Infix to Postfix using Stack</vt:lpstr>
      <vt:lpstr>Infix to Postfix using Stack</vt:lpstr>
      <vt:lpstr>Infix to Postfix using Stack</vt:lpstr>
      <vt:lpstr>Infix to Postfix using Stack</vt:lpstr>
      <vt:lpstr>Infix to Postfix using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cpetc</dc:creator>
  <cp:lastModifiedBy>Natsima</cp:lastModifiedBy>
  <cp:revision>371</cp:revision>
  <cp:lastPrinted>2017-11-01T12:33:43Z</cp:lastPrinted>
  <dcterms:created xsi:type="dcterms:W3CDTF">2017-05-15T08:47:42Z</dcterms:created>
  <dcterms:modified xsi:type="dcterms:W3CDTF">2023-09-05T02:55:47Z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0x0101006A25B85306BF6D4B8D7CC8CCE9D22D03</vt:lpwstr>
  </property>
</Properties>
</file>