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88" r:id="rId5"/>
    <p:sldId id="289" r:id="rId6"/>
    <p:sldId id="270" r:id="rId7"/>
    <p:sldId id="271" r:id="rId8"/>
    <p:sldId id="291" r:id="rId9"/>
    <p:sldId id="292" r:id="rId10"/>
    <p:sldId id="320" r:id="rId11"/>
    <p:sldId id="290" r:id="rId12"/>
    <p:sldId id="293" r:id="rId13"/>
    <p:sldId id="294" r:id="rId14"/>
    <p:sldId id="321" r:id="rId15"/>
    <p:sldId id="295" r:id="rId16"/>
    <p:sldId id="296" r:id="rId17"/>
    <p:sldId id="297" r:id="rId18"/>
    <p:sldId id="322" r:id="rId19"/>
    <p:sldId id="298" r:id="rId20"/>
    <p:sldId id="302" r:id="rId21"/>
    <p:sldId id="303" r:id="rId22"/>
    <p:sldId id="310" r:id="rId23"/>
    <p:sldId id="299" r:id="rId24"/>
    <p:sldId id="312" r:id="rId25"/>
    <p:sldId id="311" r:id="rId26"/>
    <p:sldId id="313" r:id="rId27"/>
    <p:sldId id="314" r:id="rId28"/>
    <p:sldId id="309" r:id="rId29"/>
    <p:sldId id="300" r:id="rId30"/>
    <p:sldId id="301" r:id="rId31"/>
    <p:sldId id="315" r:id="rId32"/>
    <p:sldId id="317" r:id="rId33"/>
    <p:sldId id="319" r:id="rId34"/>
  </p:sldIdLst>
  <p:sldSz cx="9144000" cy="6858000" type="screen4x3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0000FF"/>
    <a:srgbClr val="B000EE"/>
    <a:srgbClr val="F66400"/>
    <a:srgbClr val="FF8633"/>
    <a:srgbClr val="3399FF"/>
    <a:srgbClr val="0066FF"/>
    <a:srgbClr val="009900"/>
    <a:srgbClr val="4B64A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1577" autoAdjust="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95809" y="546955"/>
            <a:ext cx="4879174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 algn="ctr"/>
            <a:r>
              <a:rPr lang="th-TH" sz="1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เอกสารประกอบการบรรยายสัปดาห์ที่ </a:t>
            </a:r>
            <a:r>
              <a:rPr lang="en-US" sz="1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11:</a:t>
            </a:r>
            <a:r>
              <a:rPr lang="th-TH" sz="1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โครงสร้างข้อมูลแบบกราฟ (</a:t>
            </a:r>
            <a:r>
              <a:rPr lang="en-US" sz="1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Graph)</a:t>
            </a:r>
            <a:endParaRPr lang="th-TH" sz="17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17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2937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BEE2477-AB78-4211-9627-9EDD485CCED7}" type="datetimeFigureOut">
              <a:rPr lang="th-TH" smtClean="0"/>
              <a:t>10/09/66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9B58DD3-F6EB-4225-B26C-B558FC6010D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66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th-TH" dirty="0" smtClean="0"/>
              <a:t>นี้ผิด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58DD3-F6EB-4225-B26C-B558FC6010DA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426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34880"/>
            <a:ext cx="7787208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10/09/66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4846320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10/09/66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10/09/66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Autofit/>
          </a:bodyPr>
          <a:lstStyle>
            <a:lvl1pPr>
              <a:defRPr sz="54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37356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10/09/66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10/09/66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1340768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10/09/66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10/09/66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10/09/66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10/09/66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10/09/66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10/09/66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BB8D992-43B7-4839-8E20-D136298F36A1}" type="datetimeFigureOut">
              <a:rPr lang="th-TH" smtClean="0"/>
              <a:t>10/09/66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กราฟ</a:t>
            </a:r>
            <a:r>
              <a:rPr lang="en-US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(graph)</a:t>
            </a:r>
            <a:endParaRPr lang="th-TH" sz="9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Engce124 data structure and algorithms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46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การแทนกราฟด้วย</a:t>
            </a:r>
            <a:r>
              <a:rPr lang="en-US" sz="4800" dirty="0"/>
              <a:t> Adjacency Matrix</a:t>
            </a:r>
            <a:endParaRPr lang="th-TH" sz="4800" dirty="0"/>
          </a:p>
        </p:txBody>
      </p:sp>
      <p:sp>
        <p:nvSpPr>
          <p:cNvPr id="4" name="Oval 3"/>
          <p:cNvSpPr/>
          <p:nvPr/>
        </p:nvSpPr>
        <p:spPr>
          <a:xfrm>
            <a:off x="611560" y="3131467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2699792" y="3131467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th-TH" dirty="0"/>
          </a:p>
        </p:txBody>
      </p:sp>
      <p:sp>
        <p:nvSpPr>
          <p:cNvPr id="6" name="Oval 5"/>
          <p:cNvSpPr/>
          <p:nvPr/>
        </p:nvSpPr>
        <p:spPr>
          <a:xfrm>
            <a:off x="611560" y="4576653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th-TH" dirty="0"/>
          </a:p>
        </p:txBody>
      </p:sp>
      <p:sp>
        <p:nvSpPr>
          <p:cNvPr id="7" name="Oval 6"/>
          <p:cNvSpPr/>
          <p:nvPr/>
        </p:nvSpPr>
        <p:spPr>
          <a:xfrm>
            <a:off x="2699792" y="4576653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th-TH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187624" y="3419499"/>
            <a:ext cx="1476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899592" y="3707531"/>
            <a:ext cx="0" cy="8691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1187624" y="4864685"/>
            <a:ext cx="15121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2987824" y="3707531"/>
            <a:ext cx="0" cy="8691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1103261" y="3623168"/>
            <a:ext cx="1680894" cy="10378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2699792" y="5080709"/>
            <a:ext cx="779733" cy="447238"/>
          </a:xfrm>
          <a:prstGeom prst="arc">
            <a:avLst>
              <a:gd name="adj1" fmla="val 17486171"/>
              <a:gd name="adj2" fmla="val 1314123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23" name="Content Placeholder 2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426235"/>
              </p:ext>
            </p:extLst>
          </p:nvPr>
        </p:nvGraphicFramePr>
        <p:xfrm>
          <a:off x="5135563" y="2606675"/>
          <a:ext cx="3036887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1346040" imgH="1498320" progId="Equation.3">
                  <p:embed/>
                </p:oleObj>
              </mc:Choice>
              <mc:Fallback>
                <p:oleObj name="Equation" r:id="rId3" imgW="1346040" imgH="1498320" progId="Equation.3">
                  <p:embed/>
                  <p:pic>
                    <p:nvPicPr>
                      <p:cNvPr id="23" name="Content Placeholder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5563" y="2606675"/>
                        <a:ext cx="3036887" cy="338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ight Arrow 26"/>
          <p:cNvSpPr/>
          <p:nvPr/>
        </p:nvSpPr>
        <p:spPr>
          <a:xfrm>
            <a:off x="3623541" y="3871763"/>
            <a:ext cx="1164483" cy="99292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TextBox 27"/>
          <p:cNvSpPr txBox="1"/>
          <p:nvPr/>
        </p:nvSpPr>
        <p:spPr>
          <a:xfrm>
            <a:off x="539552" y="1916832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B000EE"/>
                </a:solidFill>
                <a:latin typeface="Angsana New" pitchFamily="18" charset="-34"/>
                <a:cs typeface="Angsana New" pitchFamily="18" charset="-34"/>
              </a:rPr>
              <a:t>Weighted Graph</a:t>
            </a:r>
            <a:endParaRPr lang="th-TH" sz="3600" dirty="0">
              <a:solidFill>
                <a:srgbClr val="B000E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4230" y="494116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66400"/>
                </a:solidFill>
              </a:rPr>
              <a:t>2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306896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1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38610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5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9672" y="41090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3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3134" y="5517232"/>
            <a:ext cx="61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66400"/>
                </a:solidFill>
              </a:rPr>
              <a:t>4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7784" y="389298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8</a:t>
            </a:r>
            <a:endParaRPr lang="th-TH" sz="2000" dirty="0">
              <a:solidFill>
                <a:srgbClr val="F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</a:t>
            </a:r>
            <a:r>
              <a:rPr lang="th-TH" sz="4800" dirty="0" smtClean="0"/>
              <a:t>แทนกราฟด้วย</a:t>
            </a:r>
            <a:r>
              <a:rPr lang="en-US" sz="4800" dirty="0" smtClean="0"/>
              <a:t> Incidence Matrix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 algn="thaiDist"/>
            <a:r>
              <a:rPr lang="th-TH" dirty="0"/>
              <a:t>ความสัมพันธ์ระหว่างโหนดและเส้นเชื่อมที่อยู่ในกราฟสามารถแทนด้วย เมทริกซ์ขนาด </a:t>
            </a:r>
            <a:r>
              <a:rPr lang="en-US" dirty="0" smtClean="0"/>
              <a:t>n </a:t>
            </a:r>
            <a:r>
              <a:rPr lang="en-US" dirty="0"/>
              <a:t>x </a:t>
            </a:r>
            <a:r>
              <a:rPr lang="en-US" dirty="0" smtClean="0"/>
              <a:t>m </a:t>
            </a:r>
            <a:r>
              <a:rPr lang="th-TH" dirty="0"/>
              <a:t>เมื่อ </a:t>
            </a:r>
            <a:r>
              <a:rPr lang="en-US" dirty="0" smtClean="0"/>
              <a:t>n </a:t>
            </a:r>
            <a:r>
              <a:rPr lang="th-TH" dirty="0"/>
              <a:t>คือจำนวนโหนดทั้งหมดในกราฟ </a:t>
            </a:r>
            <a:r>
              <a:rPr lang="th-TH" dirty="0" smtClean="0"/>
              <a:t>และ </a:t>
            </a:r>
            <a:r>
              <a:rPr lang="en-US" dirty="0" smtClean="0"/>
              <a:t>m </a:t>
            </a:r>
            <a:r>
              <a:rPr lang="th-TH" dirty="0" smtClean="0"/>
              <a:t>คือจำนวนเส้นเชื่อมทั้งหมด</a:t>
            </a:r>
            <a:endParaRPr lang="th-TH" dirty="0"/>
          </a:p>
          <a:p>
            <a:pPr marL="914400" lvl="1" indent="-457200" algn="thaiDist"/>
            <a:r>
              <a:rPr lang="th-TH" dirty="0" smtClean="0"/>
              <a:t>แถว</a:t>
            </a:r>
            <a:r>
              <a:rPr lang="th-TH" dirty="0"/>
              <a:t>ถูก</a:t>
            </a:r>
            <a:r>
              <a:rPr lang="th-TH" dirty="0" smtClean="0"/>
              <a:t>แทนโหนด และ</a:t>
            </a:r>
            <a:r>
              <a:rPr lang="th-TH" dirty="0"/>
              <a:t>คอลัมน์ในเมทริกซ์จะถูกแทน</a:t>
            </a:r>
            <a:r>
              <a:rPr lang="th-TH" dirty="0" smtClean="0"/>
              <a:t>ด้วยเส้นเชื่อม</a:t>
            </a:r>
            <a:endParaRPr lang="th-TH" dirty="0"/>
          </a:p>
          <a:p>
            <a:pPr marL="914400" lvl="1" indent="-457200" algn="thaiDist"/>
            <a:r>
              <a:rPr lang="th-TH" dirty="0"/>
              <a:t>ค่าของเมทริกซ์จะประกอบไปด้วย </a:t>
            </a:r>
            <a:r>
              <a:rPr lang="en-US" dirty="0" smtClean="0"/>
              <a:t>0, 1 </a:t>
            </a:r>
            <a:r>
              <a:rPr lang="th-TH" dirty="0" smtClean="0"/>
              <a:t>และ </a:t>
            </a:r>
            <a:r>
              <a:rPr lang="en-US" dirty="0" smtClean="0"/>
              <a:t>-1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590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การแทนกราฟด้วย</a:t>
            </a:r>
            <a:r>
              <a:rPr lang="en-US" sz="4800" dirty="0"/>
              <a:t> Incidence</a:t>
            </a:r>
            <a:r>
              <a:rPr lang="en-US" sz="4800" dirty="0" smtClean="0"/>
              <a:t> </a:t>
            </a:r>
            <a:r>
              <a:rPr lang="en-US" sz="4800" dirty="0"/>
              <a:t>Matrix</a:t>
            </a:r>
            <a:endParaRPr lang="th-TH" sz="4800" dirty="0"/>
          </a:p>
        </p:txBody>
      </p:sp>
      <p:graphicFrame>
        <p:nvGraphicFramePr>
          <p:cNvPr id="23" name="Content Placeholder 2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237131"/>
              </p:ext>
            </p:extLst>
          </p:nvPr>
        </p:nvGraphicFramePr>
        <p:xfrm>
          <a:off x="4779963" y="3068638"/>
          <a:ext cx="40084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4" imgW="2463480" imgH="1498320" progId="Equation.3">
                  <p:embed/>
                </p:oleObj>
              </mc:Choice>
              <mc:Fallback>
                <p:oleObj name="Equation" r:id="rId4" imgW="2463480" imgH="1498320" progId="Equation.3">
                  <p:embed/>
                  <p:pic>
                    <p:nvPicPr>
                      <p:cNvPr id="23" name="Content Placeholder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9963" y="3068638"/>
                        <a:ext cx="4008437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39552" y="1916832"/>
            <a:ext cx="2853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B000EE"/>
                </a:solidFill>
                <a:latin typeface="Angsana New" pitchFamily="18" charset="-34"/>
                <a:cs typeface="Angsana New" pitchFamily="18" charset="-34"/>
              </a:rPr>
              <a:t>Undirected Graph</a:t>
            </a:r>
            <a:endParaRPr lang="th-TH" sz="3600" dirty="0">
              <a:solidFill>
                <a:srgbClr val="B000E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04537" y="3130281"/>
            <a:ext cx="553711" cy="55371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2611741" y="3130281"/>
            <a:ext cx="553711" cy="55371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th-TH" dirty="0"/>
          </a:p>
        </p:txBody>
      </p:sp>
      <p:sp>
        <p:nvSpPr>
          <p:cNvPr id="6" name="Oval 5"/>
          <p:cNvSpPr/>
          <p:nvPr/>
        </p:nvSpPr>
        <p:spPr>
          <a:xfrm>
            <a:off x="604537" y="4519391"/>
            <a:ext cx="553711" cy="55371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th-TH" dirty="0"/>
          </a:p>
        </p:txBody>
      </p:sp>
      <p:sp>
        <p:nvSpPr>
          <p:cNvPr id="7" name="Oval 6"/>
          <p:cNvSpPr/>
          <p:nvPr/>
        </p:nvSpPr>
        <p:spPr>
          <a:xfrm>
            <a:off x="2611741" y="4519391"/>
            <a:ext cx="553711" cy="55371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th-TH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158248" y="3407137"/>
            <a:ext cx="14187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881393" y="3683992"/>
            <a:ext cx="0" cy="835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1158248" y="4796246"/>
            <a:ext cx="14534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2888597" y="3683992"/>
            <a:ext cx="0" cy="835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1077159" y="3602903"/>
            <a:ext cx="1615672" cy="997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2611741" y="5003888"/>
            <a:ext cx="749478" cy="429884"/>
          </a:xfrm>
          <a:prstGeom prst="arc">
            <a:avLst>
              <a:gd name="adj1" fmla="val 17486171"/>
              <a:gd name="adj2" fmla="val 1314123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ight Arrow 26"/>
          <p:cNvSpPr/>
          <p:nvPr/>
        </p:nvSpPr>
        <p:spPr>
          <a:xfrm>
            <a:off x="3442308" y="4073654"/>
            <a:ext cx="847443" cy="7225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1667042" y="4892189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66400"/>
                </a:solidFill>
              </a:rPr>
              <a:t>E</a:t>
            </a:r>
            <a:r>
              <a:rPr lang="en-US" sz="2000" dirty="0" smtClean="0">
                <a:solidFill>
                  <a:srgbClr val="F66400"/>
                </a:solidFill>
              </a:rPr>
              <a:t>5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7745" y="3100898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E1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563" y="3978786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E2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2442" y="4086904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E3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50169" y="5492687"/>
            <a:ext cx="61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E6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596" y="3900767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E4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3676" y="3975260"/>
            <a:ext cx="3145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37522" y="4451180"/>
            <a:ext cx="3145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en-US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577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การแทนกราฟด้วย</a:t>
            </a:r>
            <a:r>
              <a:rPr lang="en-US" sz="4800" dirty="0"/>
              <a:t> Incidence</a:t>
            </a:r>
            <a:r>
              <a:rPr lang="en-US" sz="4800" dirty="0" smtClean="0"/>
              <a:t> </a:t>
            </a:r>
            <a:r>
              <a:rPr lang="en-US" sz="4800" dirty="0"/>
              <a:t>Matrix</a:t>
            </a:r>
            <a:endParaRPr lang="th-TH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1916832"/>
            <a:ext cx="2475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B000EE"/>
                </a:solidFill>
                <a:latin typeface="Angsana New" pitchFamily="18" charset="-34"/>
                <a:cs typeface="Angsana New" pitchFamily="18" charset="-34"/>
              </a:rPr>
              <a:t>Directed </a:t>
            </a:r>
            <a:r>
              <a:rPr lang="en-US" sz="4000" b="1" dirty="0">
                <a:solidFill>
                  <a:srgbClr val="B000EE"/>
                </a:solidFill>
                <a:latin typeface="Angsana New" pitchFamily="18" charset="-34"/>
                <a:cs typeface="Angsana New" pitchFamily="18" charset="-34"/>
              </a:rPr>
              <a:t>Graph</a:t>
            </a:r>
            <a:endParaRPr lang="th-TH" sz="3600" dirty="0">
              <a:solidFill>
                <a:srgbClr val="B000EE"/>
              </a:solidFill>
            </a:endParaRPr>
          </a:p>
        </p:txBody>
      </p:sp>
      <p:graphicFrame>
        <p:nvGraphicFramePr>
          <p:cNvPr id="18" name="Content Placeholder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227777"/>
              </p:ext>
            </p:extLst>
          </p:nvPr>
        </p:nvGraphicFramePr>
        <p:xfrm>
          <a:off x="4427984" y="3068960"/>
          <a:ext cx="4359841" cy="24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3" imgW="2679480" imgH="1498320" progId="Equation.3">
                  <p:embed/>
                </p:oleObj>
              </mc:Choice>
              <mc:Fallback>
                <p:oleObj name="Equation" r:id="rId3" imgW="2679480" imgH="1498320" progId="Equation.3">
                  <p:embed/>
                  <p:pic>
                    <p:nvPicPr>
                      <p:cNvPr id="23" name="Content Placeholder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984" y="3068960"/>
                        <a:ext cx="4359841" cy="24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ight Arrow 26"/>
          <p:cNvSpPr/>
          <p:nvPr/>
        </p:nvSpPr>
        <p:spPr>
          <a:xfrm>
            <a:off x="3457284" y="3871763"/>
            <a:ext cx="826684" cy="7048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8" name="Group 7"/>
          <p:cNvGrpSpPr/>
          <p:nvPr/>
        </p:nvGrpSpPr>
        <p:grpSpPr>
          <a:xfrm>
            <a:off x="611560" y="3131467"/>
            <a:ext cx="2596617" cy="2169741"/>
            <a:chOff x="611560" y="3131467"/>
            <a:chExt cx="2867965" cy="2396480"/>
          </a:xfrm>
        </p:grpSpPr>
        <p:sp>
          <p:nvSpPr>
            <p:cNvPr id="4" name="Oval 3"/>
            <p:cNvSpPr/>
            <p:nvPr/>
          </p:nvSpPr>
          <p:spPr>
            <a:xfrm>
              <a:off x="611560" y="3131467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699792" y="3131467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11560" y="4576653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99792" y="4576653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1187624" y="3419499"/>
              <a:ext cx="14760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4"/>
              <a:endCxn id="6" idx="0"/>
            </p:cNvCxnSpPr>
            <p:nvPr/>
          </p:nvCxnSpPr>
          <p:spPr>
            <a:xfrm>
              <a:off x="899592" y="3707531"/>
              <a:ext cx="0" cy="86912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6"/>
              <a:endCxn id="7" idx="2"/>
            </p:cNvCxnSpPr>
            <p:nvPr/>
          </p:nvCxnSpPr>
          <p:spPr>
            <a:xfrm>
              <a:off x="1187624" y="4864685"/>
              <a:ext cx="151216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7" idx="0"/>
            </p:cNvCxnSpPr>
            <p:nvPr/>
          </p:nvCxnSpPr>
          <p:spPr>
            <a:xfrm>
              <a:off x="2987824" y="3707531"/>
              <a:ext cx="0" cy="86912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5"/>
              <a:endCxn id="7" idx="1"/>
            </p:cNvCxnSpPr>
            <p:nvPr/>
          </p:nvCxnSpPr>
          <p:spPr>
            <a:xfrm>
              <a:off x="1103261" y="3623168"/>
              <a:ext cx="1680894" cy="10378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2699792" y="5080709"/>
              <a:ext cx="779733" cy="447238"/>
            </a:xfrm>
            <a:prstGeom prst="arc">
              <a:avLst>
                <a:gd name="adj1" fmla="val 17486171"/>
                <a:gd name="adj2" fmla="val 13141233"/>
              </a:avLst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60007" y="4725144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66400"/>
                </a:solidFill>
              </a:rPr>
              <a:t>E</a:t>
            </a:r>
            <a:r>
              <a:rPr lang="en-US" sz="2000" dirty="0" smtClean="0">
                <a:solidFill>
                  <a:srgbClr val="F66400"/>
                </a:solidFill>
              </a:rPr>
              <a:t>5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0710" y="3068960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E1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3861048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E2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5407" y="3982958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E3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43134" y="5373216"/>
            <a:ext cx="61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E6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6358" y="3796821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E4</a:t>
            </a:r>
            <a:endParaRPr lang="th-TH" sz="2000" dirty="0">
              <a:solidFill>
                <a:srgbClr val="F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การแทนกราฟด้วย</a:t>
            </a:r>
            <a:r>
              <a:rPr lang="en-US" sz="4800" dirty="0"/>
              <a:t> Incidence</a:t>
            </a:r>
            <a:r>
              <a:rPr lang="en-US" sz="4800" dirty="0" smtClean="0"/>
              <a:t> </a:t>
            </a:r>
            <a:r>
              <a:rPr lang="en-US" sz="4800" dirty="0"/>
              <a:t>Matrix</a:t>
            </a:r>
            <a:endParaRPr lang="th-TH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1916832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B000EE"/>
                </a:solidFill>
                <a:latin typeface="Angsana New" pitchFamily="18" charset="-34"/>
                <a:cs typeface="Angsana New" pitchFamily="18" charset="-34"/>
              </a:rPr>
              <a:t>Weighted Graph</a:t>
            </a:r>
            <a:endParaRPr lang="th-TH" sz="3600" dirty="0">
              <a:solidFill>
                <a:srgbClr val="B000EE"/>
              </a:solidFill>
            </a:endParaRPr>
          </a:p>
        </p:txBody>
      </p:sp>
      <p:graphicFrame>
        <p:nvGraphicFramePr>
          <p:cNvPr id="18" name="Content Placeholder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79997"/>
              </p:ext>
            </p:extLst>
          </p:nvPr>
        </p:nvGraphicFramePr>
        <p:xfrm>
          <a:off x="4313238" y="3068638"/>
          <a:ext cx="45878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2819160" imgH="1498320" progId="Equation.3">
                  <p:embed/>
                </p:oleObj>
              </mc:Choice>
              <mc:Fallback>
                <p:oleObj name="Equation" r:id="rId3" imgW="2819160" imgH="1498320" progId="Equation.3">
                  <p:embed/>
                  <p:pic>
                    <p:nvPicPr>
                      <p:cNvPr id="18" name="Content Placeholder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3238" y="3068638"/>
                        <a:ext cx="4587875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ight Arrow 26"/>
          <p:cNvSpPr/>
          <p:nvPr/>
        </p:nvSpPr>
        <p:spPr>
          <a:xfrm>
            <a:off x="3457284" y="3871763"/>
            <a:ext cx="826684" cy="7048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8" name="Group 7"/>
          <p:cNvGrpSpPr/>
          <p:nvPr/>
        </p:nvGrpSpPr>
        <p:grpSpPr>
          <a:xfrm>
            <a:off x="611560" y="3131467"/>
            <a:ext cx="2596617" cy="2169741"/>
            <a:chOff x="611560" y="3131467"/>
            <a:chExt cx="2867965" cy="2396480"/>
          </a:xfrm>
        </p:grpSpPr>
        <p:sp>
          <p:nvSpPr>
            <p:cNvPr id="4" name="Oval 3"/>
            <p:cNvSpPr/>
            <p:nvPr/>
          </p:nvSpPr>
          <p:spPr>
            <a:xfrm>
              <a:off x="611560" y="3131467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699792" y="3131467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11560" y="4576653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99792" y="4576653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cxnSp>
          <p:nvCxnSpPr>
            <p:cNvPr id="9" name="Straight Connector 8"/>
            <p:cNvCxnSpPr>
              <a:stCxn id="4" idx="6"/>
              <a:endCxn id="5" idx="2"/>
            </p:cNvCxnSpPr>
            <p:nvPr/>
          </p:nvCxnSpPr>
          <p:spPr>
            <a:xfrm>
              <a:off x="1187624" y="3419499"/>
              <a:ext cx="14760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4"/>
              <a:endCxn id="6" idx="0"/>
            </p:cNvCxnSpPr>
            <p:nvPr/>
          </p:nvCxnSpPr>
          <p:spPr>
            <a:xfrm>
              <a:off x="899592" y="3707531"/>
              <a:ext cx="0" cy="86912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6"/>
              <a:endCxn id="7" idx="2"/>
            </p:cNvCxnSpPr>
            <p:nvPr/>
          </p:nvCxnSpPr>
          <p:spPr>
            <a:xfrm>
              <a:off x="1187624" y="4864685"/>
              <a:ext cx="151216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7" idx="0"/>
            </p:cNvCxnSpPr>
            <p:nvPr/>
          </p:nvCxnSpPr>
          <p:spPr>
            <a:xfrm>
              <a:off x="2987824" y="3707531"/>
              <a:ext cx="0" cy="86912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5"/>
              <a:endCxn id="7" idx="1"/>
            </p:cNvCxnSpPr>
            <p:nvPr/>
          </p:nvCxnSpPr>
          <p:spPr>
            <a:xfrm>
              <a:off x="1103261" y="3623168"/>
              <a:ext cx="1680894" cy="10378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2699792" y="5080709"/>
              <a:ext cx="779733" cy="447238"/>
            </a:xfrm>
            <a:prstGeom prst="arc">
              <a:avLst>
                <a:gd name="adj1" fmla="val 17486171"/>
                <a:gd name="adj2" fmla="val 13141233"/>
              </a:avLst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60007" y="4725144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66400"/>
                </a:solidFill>
              </a:rPr>
              <a:t>E</a:t>
            </a:r>
            <a:r>
              <a:rPr lang="en-US" sz="2000" dirty="0" smtClean="0">
                <a:solidFill>
                  <a:srgbClr val="F66400"/>
                </a:solidFill>
              </a:rPr>
              <a:t>5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0710" y="3068960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E1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3861048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E2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5407" y="3982958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E3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43134" y="5373216"/>
            <a:ext cx="61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E6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6358" y="3796821"/>
            <a:ext cx="479498" cy="38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E4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08362" y="438100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2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672" y="335699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1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2580" y="38519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5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7745" y="37596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3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0951" y="5157151"/>
            <a:ext cx="61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4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3055" y="381158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8</a:t>
            </a:r>
            <a:endParaRPr lang="th-TH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 smtClean="0"/>
              <a:t>การแทนกราฟด้วย </a:t>
            </a:r>
            <a:r>
              <a:rPr lang="en-US" sz="5400" dirty="0" smtClean="0"/>
              <a:t>Adjacency List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thaiDist"/>
            <a:r>
              <a:rPr lang="th-TH" b="0" dirty="0" smtClean="0"/>
              <a:t>	การแทนกราฟโดยใช้</a:t>
            </a:r>
            <a:r>
              <a:rPr lang="th-TH" b="0" dirty="0"/>
              <a:t>ลิงค์</a:t>
            </a:r>
            <a:r>
              <a:rPr lang="th-TH" b="0" dirty="0" smtClean="0"/>
              <a:t>ลิสต์ เป็นการ</a:t>
            </a:r>
            <a:r>
              <a:rPr lang="th-TH" b="0" dirty="0" smtClean="0">
                <a:solidFill>
                  <a:srgbClr val="9900FF"/>
                </a:solidFill>
              </a:rPr>
              <a:t>แทนจุดยอดทุกจุดที่อยู่ในกราฟไปเป็นโหนดข้อมูลในลิงค์ลิสต์ </a:t>
            </a:r>
            <a:r>
              <a:rPr lang="th-TH" b="0" dirty="0" smtClean="0"/>
              <a:t>โดยจะ</a:t>
            </a:r>
            <a:r>
              <a:rPr lang="th-TH" b="0" dirty="0"/>
              <a:t>แสดงว่ามีกลุ่ม</a:t>
            </a:r>
            <a:r>
              <a:rPr lang="th-TH" b="0" dirty="0" smtClean="0"/>
              <a:t>ของจุดยอดอะไรบ้าง</a:t>
            </a:r>
            <a:r>
              <a:rPr lang="th-TH" b="0" dirty="0"/>
              <a:t>ที่มีความสัมพันธ์กับ </a:t>
            </a:r>
            <a:r>
              <a:rPr lang="th-TH" b="0" dirty="0" smtClean="0"/>
              <a:t>จุดยอดหนึ่ง</a:t>
            </a:r>
            <a:endParaRPr lang="th-TH" b="0" dirty="0"/>
          </a:p>
          <a:p>
            <a:pPr algn="just"/>
            <a:r>
              <a:rPr lang="th-TH" b="0" dirty="0" smtClean="0"/>
              <a:t>	การ</a:t>
            </a:r>
            <a:r>
              <a:rPr lang="th-TH" b="0" dirty="0"/>
              <a:t>แทนที่</a:t>
            </a:r>
            <a:r>
              <a:rPr lang="th-TH" b="0" dirty="0" smtClean="0"/>
              <a:t>กราฟด้วย </a:t>
            </a:r>
            <a:r>
              <a:rPr lang="en-US" b="0" dirty="0" smtClean="0"/>
              <a:t>adjacency list</a:t>
            </a:r>
            <a:r>
              <a:rPr lang="th-TH" b="0" dirty="0" smtClean="0"/>
              <a:t> สามารถ</a:t>
            </a:r>
            <a:r>
              <a:rPr lang="th-TH" b="0" dirty="0" smtClean="0"/>
              <a:t>ใช้กับ</a:t>
            </a:r>
            <a:r>
              <a:rPr lang="en-US" b="0" dirty="0" smtClean="0"/>
              <a:t> weighted </a:t>
            </a:r>
            <a:r>
              <a:rPr lang="en-US" b="0" dirty="0" smtClean="0"/>
              <a:t>graph</a:t>
            </a:r>
            <a:r>
              <a:rPr lang="th-TH" b="0" dirty="0" smtClean="0"/>
              <a:t> ได้</a:t>
            </a:r>
            <a:r>
              <a:rPr lang="th-TH" b="0" dirty="0" smtClean="0"/>
              <a:t>โดย</a:t>
            </a:r>
            <a:r>
              <a:rPr lang="th-TH" b="0" dirty="0"/>
              <a:t>การเพิ่ม</a:t>
            </a:r>
            <a:r>
              <a:rPr lang="th-TH" b="0" dirty="0" smtClean="0"/>
              <a:t>ฟิลด์</a:t>
            </a:r>
            <a:r>
              <a:rPr lang="th-TH" b="0" dirty="0" smtClean="0"/>
              <a:t>ขึ้นมา 1 </a:t>
            </a:r>
            <a:r>
              <a:rPr lang="th-TH" b="0" dirty="0" smtClean="0"/>
              <a:t>ฟิลด์ในแต่ละ</a:t>
            </a:r>
            <a:r>
              <a:rPr lang="th-TH" b="0" dirty="0"/>
              <a:t>โหนดของ</a:t>
            </a:r>
            <a:r>
              <a:rPr lang="th-TH" b="0" dirty="0" smtClean="0"/>
              <a:t>ลิงค์ลิสต์ </a:t>
            </a:r>
            <a:r>
              <a:rPr lang="th-TH" b="0" dirty="0"/>
              <a:t>สําหรับ</a:t>
            </a:r>
            <a:r>
              <a:rPr lang="th-TH" b="0" dirty="0" smtClean="0"/>
              <a:t>เก็บน้ำหนักของเส้น</a:t>
            </a:r>
            <a:r>
              <a:rPr lang="th-TH" b="0" dirty="0"/>
              <a:t>เชื่อม </a:t>
            </a:r>
            <a:r>
              <a:rPr lang="th-TH" b="0" dirty="0">
                <a:solidFill>
                  <a:srgbClr val="0000FF"/>
                </a:solidFill>
              </a:rPr>
              <a:t>ผลรวมของความยาวใน </a:t>
            </a:r>
            <a:r>
              <a:rPr lang="en-US" b="0" dirty="0" smtClean="0">
                <a:solidFill>
                  <a:srgbClr val="0000FF"/>
                </a:solidFill>
              </a:rPr>
              <a:t>adjacency list</a:t>
            </a:r>
            <a:r>
              <a:rPr lang="th-TH" b="0" dirty="0" smtClean="0">
                <a:solidFill>
                  <a:srgbClr val="0000FF"/>
                </a:solidFill>
              </a:rPr>
              <a:t> เท่ากับ</a:t>
            </a:r>
            <a:r>
              <a:rPr lang="th-TH" b="0" dirty="0">
                <a:solidFill>
                  <a:srgbClr val="0000FF"/>
                </a:solidFill>
              </a:rPr>
              <a:t>จํานวนของ</a:t>
            </a:r>
            <a:r>
              <a:rPr lang="th-TH" b="0" dirty="0" smtClean="0">
                <a:solidFill>
                  <a:srgbClr val="0000FF"/>
                </a:solidFill>
              </a:rPr>
              <a:t>เส้น</a:t>
            </a:r>
            <a:r>
              <a:rPr lang="th-TH" b="0" dirty="0">
                <a:solidFill>
                  <a:srgbClr val="0000FF"/>
                </a:solidFill>
              </a:rPr>
              <a:t>เชื่อมใน </a:t>
            </a:r>
            <a:r>
              <a:rPr lang="en-US" b="0" dirty="0" smtClean="0">
                <a:solidFill>
                  <a:srgbClr val="0000FF"/>
                </a:solidFill>
              </a:rPr>
              <a:t>directed graph </a:t>
            </a:r>
            <a:r>
              <a:rPr lang="th-TH" b="0" dirty="0"/>
              <a:t>และจะ</a:t>
            </a:r>
            <a:r>
              <a:rPr lang="th-TH" b="0" dirty="0" smtClean="0">
                <a:solidFill>
                  <a:srgbClr val="00B050"/>
                </a:solidFill>
              </a:rPr>
              <a:t>เท่ากับ</a:t>
            </a:r>
            <a:r>
              <a:rPr lang="th-TH" b="0" dirty="0">
                <a:solidFill>
                  <a:srgbClr val="00B050"/>
                </a:solidFill>
              </a:rPr>
              <a:t>จํานวนของ</a:t>
            </a:r>
            <a:r>
              <a:rPr lang="th-TH" b="0" dirty="0" smtClean="0">
                <a:solidFill>
                  <a:srgbClr val="00B050"/>
                </a:solidFill>
              </a:rPr>
              <a:t>เส้น</a:t>
            </a:r>
            <a:r>
              <a:rPr lang="th-TH" b="0" dirty="0">
                <a:solidFill>
                  <a:srgbClr val="00B050"/>
                </a:solidFill>
              </a:rPr>
              <a:t>เชื่อมคูณสองใน </a:t>
            </a:r>
            <a:r>
              <a:rPr lang="en-US" b="0" dirty="0">
                <a:solidFill>
                  <a:srgbClr val="00B050"/>
                </a:solidFill>
              </a:rPr>
              <a:t>undirected </a:t>
            </a:r>
            <a:r>
              <a:rPr lang="en-US" b="0" dirty="0" smtClean="0">
                <a:solidFill>
                  <a:srgbClr val="00B050"/>
                </a:solidFill>
              </a:rPr>
              <a:t>graph</a:t>
            </a:r>
            <a:endParaRPr lang="th-TH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/>
              <a:t>การแทนกราฟด้วย </a:t>
            </a:r>
            <a:r>
              <a:rPr lang="en-US" sz="5400" dirty="0"/>
              <a:t>Adjacency List</a:t>
            </a:r>
            <a:endParaRPr lang="th-TH" sz="5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19872" y="1575565"/>
            <a:ext cx="2304256" cy="1925443"/>
            <a:chOff x="611560" y="3131467"/>
            <a:chExt cx="2867965" cy="2396480"/>
          </a:xfrm>
        </p:grpSpPr>
        <p:sp>
          <p:nvSpPr>
            <p:cNvPr id="4" name="Oval 3"/>
            <p:cNvSpPr/>
            <p:nvPr/>
          </p:nvSpPr>
          <p:spPr>
            <a:xfrm>
              <a:off x="611560" y="3131467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th-TH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699792" y="3131467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th-TH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11560" y="4576653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th-TH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99792" y="4576653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th-TH" dirty="0"/>
            </a:p>
          </p:txBody>
        </p:sp>
        <p:cxnSp>
          <p:nvCxnSpPr>
            <p:cNvPr id="8" name="Straight Connector 7"/>
            <p:cNvCxnSpPr>
              <a:stCxn id="4" idx="6"/>
              <a:endCxn id="5" idx="2"/>
            </p:cNvCxnSpPr>
            <p:nvPr/>
          </p:nvCxnSpPr>
          <p:spPr>
            <a:xfrm>
              <a:off x="1187624" y="3419499"/>
              <a:ext cx="1476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4"/>
              <a:endCxn id="6" idx="0"/>
            </p:cNvCxnSpPr>
            <p:nvPr/>
          </p:nvCxnSpPr>
          <p:spPr>
            <a:xfrm>
              <a:off x="899592" y="3707531"/>
              <a:ext cx="0" cy="86912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6"/>
              <a:endCxn id="7" idx="2"/>
            </p:cNvCxnSpPr>
            <p:nvPr/>
          </p:nvCxnSpPr>
          <p:spPr>
            <a:xfrm>
              <a:off x="1187624" y="4864685"/>
              <a:ext cx="151216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4"/>
              <a:endCxn id="7" idx="0"/>
            </p:cNvCxnSpPr>
            <p:nvPr/>
          </p:nvCxnSpPr>
          <p:spPr>
            <a:xfrm>
              <a:off x="2987824" y="3707531"/>
              <a:ext cx="0" cy="86912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7" idx="1"/>
            </p:cNvCxnSpPr>
            <p:nvPr/>
          </p:nvCxnSpPr>
          <p:spPr>
            <a:xfrm>
              <a:off x="1103261" y="3623168"/>
              <a:ext cx="1680894" cy="103784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2699792" y="5080709"/>
              <a:ext cx="779733" cy="447238"/>
            </a:xfrm>
            <a:prstGeom prst="arc">
              <a:avLst>
                <a:gd name="adj1" fmla="val 17486171"/>
                <a:gd name="adj2" fmla="val 13141233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83031" y="3665263"/>
            <a:ext cx="1296144" cy="400110"/>
            <a:chOff x="3419872" y="1988840"/>
            <a:chExt cx="1296144" cy="400110"/>
          </a:xfrm>
        </p:grpSpPr>
        <p:sp>
          <p:nvSpPr>
            <p:cNvPr id="69" name="TextBox 68"/>
            <p:cNvSpPr txBox="1"/>
            <p:nvPr/>
          </p:nvSpPr>
          <p:spPr>
            <a:xfrm>
              <a:off x="3851920" y="1988840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</a:t>
              </a:r>
              <a:endParaRPr lang="th-TH" sz="2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83968" y="1988840"/>
              <a:ext cx="43204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19872" y="1988840"/>
              <a:ext cx="432048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83031" y="4345273"/>
            <a:ext cx="1296144" cy="400110"/>
            <a:chOff x="3419872" y="1988840"/>
            <a:chExt cx="1296144" cy="400110"/>
          </a:xfrm>
        </p:grpSpPr>
        <p:sp>
          <p:nvSpPr>
            <p:cNvPr id="66" name="TextBox 65"/>
            <p:cNvSpPr txBox="1"/>
            <p:nvPr/>
          </p:nvSpPr>
          <p:spPr>
            <a:xfrm>
              <a:off x="3851920" y="1988840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</a:t>
              </a:r>
              <a:endParaRPr lang="th-TH" sz="2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83968" y="1988840"/>
              <a:ext cx="43204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19872" y="1988840"/>
              <a:ext cx="432048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83031" y="5033415"/>
            <a:ext cx="1296144" cy="400110"/>
            <a:chOff x="3419872" y="1988840"/>
            <a:chExt cx="1296144" cy="400110"/>
          </a:xfrm>
        </p:grpSpPr>
        <p:sp>
          <p:nvSpPr>
            <p:cNvPr id="63" name="TextBox 62"/>
            <p:cNvSpPr txBox="1"/>
            <p:nvPr/>
          </p:nvSpPr>
          <p:spPr>
            <a:xfrm>
              <a:off x="3851920" y="1988840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</a:t>
              </a:r>
              <a:endParaRPr lang="th-TH" sz="2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83968" y="1988840"/>
              <a:ext cx="43204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19872" y="1988840"/>
              <a:ext cx="432048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83031" y="5713425"/>
            <a:ext cx="1296144" cy="400110"/>
            <a:chOff x="3419872" y="1988840"/>
            <a:chExt cx="1296144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3851920" y="1988840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</a:t>
              </a:r>
              <a:endParaRPr lang="th-TH" sz="2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83968" y="1988840"/>
              <a:ext cx="43204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19872" y="1988840"/>
              <a:ext cx="432048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955239" y="3665263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</a:t>
            </a:r>
            <a:endParaRPr lang="th-TH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387287" y="3665263"/>
            <a:ext cx="4320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955239" y="4345273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th-TH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387287" y="4345273"/>
            <a:ext cx="4320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955239" y="5033415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</a:t>
            </a:r>
            <a:endParaRPr lang="th-TH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387287" y="5033415"/>
            <a:ext cx="4320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955239" y="5713425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th-TH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387287" y="5713425"/>
            <a:ext cx="4320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95399" y="3665263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</a:t>
            </a:r>
            <a:endParaRPr lang="th-TH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827447" y="3665263"/>
            <a:ext cx="4320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395399" y="5713425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th-TH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827447" y="5713425"/>
            <a:ext cx="4320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083031" y="5713425"/>
            <a:ext cx="432048" cy="400110"/>
            <a:chOff x="1907704" y="3717032"/>
            <a:chExt cx="432048" cy="40011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07704" y="3717032"/>
              <a:ext cx="432048" cy="40011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907704" y="3717032"/>
              <a:ext cx="432048" cy="40011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>
            <a:off x="1299055" y="3865318"/>
            <a:ext cx="0" cy="4799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299055" y="4553460"/>
            <a:ext cx="0" cy="4799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99055" y="5229668"/>
            <a:ext cx="0" cy="4799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4" idx="1"/>
          </p:cNvCxnSpPr>
          <p:nvPr/>
        </p:nvCxnSpPr>
        <p:spPr>
          <a:xfrm>
            <a:off x="2163151" y="3865318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63151" y="4529359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63151" y="5219635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163151" y="5897511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03311" y="3867219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603311" y="5897511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1600" y="6207695"/>
            <a:ext cx="151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B000EE"/>
                </a:solidFill>
              </a:rPr>
              <a:t>Vertex list</a:t>
            </a:r>
            <a:endParaRPr lang="th-TH" sz="2400" dirty="0">
              <a:solidFill>
                <a:srgbClr val="B000E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5661" y="619961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adjacency list</a:t>
            </a:r>
            <a:endParaRPr lang="th-TH" sz="2400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96136" y="3665263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</a:t>
            </a:r>
            <a:endParaRPr lang="th-TH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6228184" y="3665263"/>
            <a:ext cx="4320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cxnSp>
        <p:nvCxnSpPr>
          <p:cNvPr id="74" name="Straight Arrow Connector 73"/>
          <p:cNvCxnSpPr>
            <a:endCxn id="72" idx="1"/>
          </p:cNvCxnSpPr>
          <p:nvPr/>
        </p:nvCxnSpPr>
        <p:spPr>
          <a:xfrm>
            <a:off x="5004048" y="3865318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228184" y="3665263"/>
            <a:ext cx="432048" cy="400110"/>
            <a:chOff x="1907704" y="3717032"/>
            <a:chExt cx="432048" cy="40011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907704" y="3717032"/>
              <a:ext cx="432048" cy="40011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907704" y="3717032"/>
              <a:ext cx="432048" cy="40011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>
            <a:off x="3592024" y="4545328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13916" y="5033415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</a:t>
            </a:r>
            <a:endParaRPr lang="th-TH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4845964" y="5033415"/>
            <a:ext cx="4320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cxnSp>
        <p:nvCxnSpPr>
          <p:cNvPr id="80" name="Straight Arrow Connector 79"/>
          <p:cNvCxnSpPr>
            <a:endCxn id="78" idx="1"/>
          </p:cNvCxnSpPr>
          <p:nvPr/>
        </p:nvCxnSpPr>
        <p:spPr>
          <a:xfrm>
            <a:off x="3621828" y="5233470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0032" y="5033415"/>
            <a:ext cx="432048" cy="400110"/>
            <a:chOff x="1907704" y="3717032"/>
            <a:chExt cx="432048" cy="40011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907704" y="3717032"/>
              <a:ext cx="432048" cy="40011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1907704" y="3717032"/>
              <a:ext cx="432048" cy="40011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391114" y="4350205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</a:t>
            </a:r>
            <a:endParaRPr lang="th-TH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823162" y="4350205"/>
            <a:ext cx="4320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837230" y="4350205"/>
            <a:ext cx="432048" cy="400110"/>
            <a:chOff x="1907704" y="3717032"/>
            <a:chExt cx="432048" cy="40011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907704" y="3717032"/>
              <a:ext cx="432048" cy="40011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907704" y="3717032"/>
              <a:ext cx="432048" cy="40011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5824272" y="5717520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</a:t>
            </a:r>
            <a:endParaRPr lang="th-TH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6256320" y="5717520"/>
            <a:ext cx="4320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7264432" y="5717520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</a:t>
            </a:r>
            <a:endParaRPr lang="th-TH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7696480" y="5717520"/>
            <a:ext cx="4320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7696480" y="5717520"/>
            <a:ext cx="432048" cy="400110"/>
            <a:chOff x="1907704" y="3717032"/>
            <a:chExt cx="432048" cy="40011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1907704" y="3717032"/>
              <a:ext cx="432048" cy="40011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907704" y="3717032"/>
              <a:ext cx="432048" cy="40011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/>
          <p:cNvCxnSpPr/>
          <p:nvPr/>
        </p:nvCxnSpPr>
        <p:spPr>
          <a:xfrm>
            <a:off x="5032184" y="5901606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472344" y="5901606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/>
              <a:t>การแทนกราฟด้วย </a:t>
            </a:r>
            <a:r>
              <a:rPr lang="en-US" sz="5400" dirty="0"/>
              <a:t>Adjacency List</a:t>
            </a:r>
            <a:endParaRPr lang="th-TH" sz="5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55576" y="2780928"/>
            <a:ext cx="2251918" cy="1881709"/>
            <a:chOff x="611560" y="3131467"/>
            <a:chExt cx="2867965" cy="2396480"/>
          </a:xfrm>
        </p:grpSpPr>
        <p:sp>
          <p:nvSpPr>
            <p:cNvPr id="4" name="Oval 3"/>
            <p:cNvSpPr/>
            <p:nvPr/>
          </p:nvSpPr>
          <p:spPr>
            <a:xfrm>
              <a:off x="611560" y="3131467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th-TH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699792" y="3131467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th-TH" sz="2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11560" y="4576653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th-TH" sz="2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99792" y="4576653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th-TH" sz="2400" dirty="0"/>
            </a:p>
          </p:txBody>
        </p:sp>
        <p:cxnSp>
          <p:nvCxnSpPr>
            <p:cNvPr id="8" name="Straight Connector 7"/>
            <p:cNvCxnSpPr>
              <a:stCxn id="4" idx="6"/>
              <a:endCxn id="5" idx="2"/>
            </p:cNvCxnSpPr>
            <p:nvPr/>
          </p:nvCxnSpPr>
          <p:spPr>
            <a:xfrm>
              <a:off x="1187624" y="3419499"/>
              <a:ext cx="14760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4"/>
              <a:endCxn id="6" idx="0"/>
            </p:cNvCxnSpPr>
            <p:nvPr/>
          </p:nvCxnSpPr>
          <p:spPr>
            <a:xfrm>
              <a:off x="899592" y="3707531"/>
              <a:ext cx="0" cy="86912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6"/>
              <a:endCxn id="7" idx="2"/>
            </p:cNvCxnSpPr>
            <p:nvPr/>
          </p:nvCxnSpPr>
          <p:spPr>
            <a:xfrm>
              <a:off x="1187624" y="4864685"/>
              <a:ext cx="151216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4"/>
              <a:endCxn id="7" idx="0"/>
            </p:cNvCxnSpPr>
            <p:nvPr/>
          </p:nvCxnSpPr>
          <p:spPr>
            <a:xfrm>
              <a:off x="2987824" y="3707531"/>
              <a:ext cx="0" cy="86912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7" idx="1"/>
            </p:cNvCxnSpPr>
            <p:nvPr/>
          </p:nvCxnSpPr>
          <p:spPr>
            <a:xfrm>
              <a:off x="1103261" y="3623168"/>
              <a:ext cx="1680894" cy="10378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2699792" y="5080709"/>
              <a:ext cx="779733" cy="447238"/>
            </a:xfrm>
            <a:prstGeom prst="arc">
              <a:avLst>
                <a:gd name="adj1" fmla="val 17486171"/>
                <a:gd name="adj2" fmla="val 13141233"/>
              </a:avLst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923928" y="2564904"/>
            <a:ext cx="4287895" cy="3004097"/>
            <a:chOff x="2228321" y="3717032"/>
            <a:chExt cx="4287895" cy="3004097"/>
          </a:xfrm>
        </p:grpSpPr>
        <p:grpSp>
          <p:nvGrpSpPr>
            <p:cNvPr id="112" name="Group 111"/>
            <p:cNvGrpSpPr/>
            <p:nvPr/>
          </p:nvGrpSpPr>
          <p:grpSpPr>
            <a:xfrm>
              <a:off x="2339752" y="3717032"/>
              <a:ext cx="4176464" cy="2448272"/>
              <a:chOff x="2339752" y="3717032"/>
              <a:chExt cx="4176464" cy="244827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339752" y="3717032"/>
                <a:ext cx="1296144" cy="400110"/>
                <a:chOff x="3419872" y="1988840"/>
                <a:chExt cx="1296144" cy="400110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3851920" y="1988840"/>
                  <a:ext cx="432048" cy="40011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A</a:t>
                  </a:r>
                  <a:endParaRPr lang="th-TH" sz="2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283968" y="1988840"/>
                  <a:ext cx="432048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th-TH" sz="2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419872" y="1988840"/>
                  <a:ext cx="432048" cy="40011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th-TH" sz="20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339752" y="4397042"/>
                <a:ext cx="1296144" cy="400110"/>
                <a:chOff x="3419872" y="1988840"/>
                <a:chExt cx="1296144" cy="400110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3851920" y="1988840"/>
                  <a:ext cx="432048" cy="40011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B</a:t>
                  </a:r>
                  <a:endParaRPr lang="th-TH" sz="2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283968" y="1988840"/>
                  <a:ext cx="432048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th-TH" sz="2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419872" y="1988840"/>
                  <a:ext cx="432048" cy="40011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th-TH" sz="2000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339752" y="5085184"/>
                <a:ext cx="1296144" cy="400110"/>
                <a:chOff x="3419872" y="1988840"/>
                <a:chExt cx="1296144" cy="400110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3851920" y="1988840"/>
                  <a:ext cx="432048" cy="40011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C</a:t>
                  </a:r>
                  <a:endParaRPr lang="th-TH" sz="2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283968" y="1988840"/>
                  <a:ext cx="432048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th-TH" sz="20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419872" y="1988840"/>
                  <a:ext cx="432048" cy="40011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th-TH" sz="2000" dirty="0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2339752" y="5765194"/>
                <a:ext cx="1296144" cy="400110"/>
                <a:chOff x="3419872" y="1988840"/>
                <a:chExt cx="1296144" cy="400110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3851920" y="1988840"/>
                  <a:ext cx="432048" cy="400110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D</a:t>
                  </a:r>
                  <a:endParaRPr lang="th-TH" sz="20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283968" y="1988840"/>
                  <a:ext cx="432048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th-TH" sz="20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419872" y="1988840"/>
                  <a:ext cx="432048" cy="40011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th-TH" sz="2000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4211960" y="3717032"/>
                <a:ext cx="432048" cy="40011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B</a:t>
                </a:r>
                <a:endParaRPr lang="th-TH" sz="2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644008" y="3717032"/>
                <a:ext cx="432048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th-TH" sz="2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211960" y="4397042"/>
                <a:ext cx="432048" cy="40011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D</a:t>
                </a:r>
                <a:endParaRPr lang="th-TH" sz="2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44008" y="4397042"/>
                <a:ext cx="432048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th-TH" sz="2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11960" y="5085184"/>
                <a:ext cx="432048" cy="40011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D</a:t>
                </a:r>
                <a:endParaRPr lang="th-TH" sz="2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44008" y="5085184"/>
                <a:ext cx="432048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th-TH" sz="2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11960" y="5765194"/>
                <a:ext cx="432048" cy="40011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A</a:t>
                </a:r>
                <a:endParaRPr lang="th-TH" sz="2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44008" y="5765194"/>
                <a:ext cx="432048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th-TH" sz="2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652120" y="3717032"/>
                <a:ext cx="432048" cy="40011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C</a:t>
                </a:r>
                <a:endParaRPr lang="th-TH" sz="2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084168" y="3717032"/>
                <a:ext cx="432048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th-TH" sz="2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652120" y="5765194"/>
                <a:ext cx="432048" cy="40011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D</a:t>
                </a:r>
                <a:endParaRPr lang="th-TH" sz="2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084168" y="5765194"/>
                <a:ext cx="432048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th-TH" sz="2000" dirty="0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2339752" y="5765194"/>
                <a:ext cx="432048" cy="400110"/>
                <a:chOff x="1907704" y="3717032"/>
                <a:chExt cx="432048" cy="40011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907704" y="3717032"/>
                  <a:ext cx="432048" cy="40011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1907704" y="3717032"/>
                  <a:ext cx="432048" cy="40011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4644008" y="5085184"/>
                <a:ext cx="432048" cy="400110"/>
                <a:chOff x="1907704" y="3717032"/>
                <a:chExt cx="432048" cy="400110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907704" y="3717032"/>
                  <a:ext cx="432048" cy="40011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907704" y="3717032"/>
                  <a:ext cx="432048" cy="40011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4654640" y="4403912"/>
                <a:ext cx="432048" cy="400110"/>
                <a:chOff x="1907704" y="3717032"/>
                <a:chExt cx="432048" cy="400110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907704" y="3717032"/>
                  <a:ext cx="432048" cy="40011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1907704" y="3717032"/>
                  <a:ext cx="432048" cy="40011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6084168" y="5765194"/>
                <a:ext cx="432048" cy="400110"/>
                <a:chOff x="1907704" y="3717032"/>
                <a:chExt cx="432048" cy="40011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907704" y="3717032"/>
                  <a:ext cx="432048" cy="40011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1907704" y="3717032"/>
                  <a:ext cx="432048" cy="40011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>
                <a:off x="6084168" y="3717032"/>
                <a:ext cx="432048" cy="400110"/>
                <a:chOff x="1907704" y="3717032"/>
                <a:chExt cx="432048" cy="400110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907704" y="3717032"/>
                  <a:ext cx="432048" cy="40011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1907704" y="3717032"/>
                  <a:ext cx="432048" cy="40011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Straight Arrow Connector 88"/>
              <p:cNvCxnSpPr/>
              <p:nvPr/>
            </p:nvCxnSpPr>
            <p:spPr>
              <a:xfrm>
                <a:off x="2555776" y="3917087"/>
                <a:ext cx="0" cy="479955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2555776" y="4605229"/>
                <a:ext cx="0" cy="479955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2555776" y="5281437"/>
                <a:ext cx="0" cy="479955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endCxn id="34" idx="1"/>
              </p:cNvCxnSpPr>
              <p:nvPr/>
            </p:nvCxnSpPr>
            <p:spPr>
              <a:xfrm>
                <a:off x="3419872" y="3917087"/>
                <a:ext cx="792088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3419872" y="4581128"/>
                <a:ext cx="792088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3419872" y="5271404"/>
                <a:ext cx="792088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3419872" y="5949280"/>
                <a:ext cx="792088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4860032" y="3918988"/>
                <a:ext cx="792088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4860032" y="5949280"/>
                <a:ext cx="792088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2228321" y="6259464"/>
              <a:ext cx="1519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B000EE"/>
                  </a:solidFill>
                </a:rPr>
                <a:t>Vertex list</a:t>
              </a:r>
              <a:endParaRPr lang="th-TH" sz="2400" dirty="0">
                <a:solidFill>
                  <a:srgbClr val="B000EE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421146" y="6251380"/>
              <a:ext cx="2034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adjacency list</a:t>
              </a:r>
              <a:endParaRPr lang="th-TH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5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/>
              <a:t>การแทนกราฟด้วย </a:t>
            </a:r>
            <a:r>
              <a:rPr lang="en-US" sz="5400" dirty="0"/>
              <a:t>Adjacency List</a:t>
            </a:r>
            <a:endParaRPr lang="th-TH" sz="5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55576" y="2780928"/>
            <a:ext cx="2251918" cy="1881709"/>
            <a:chOff x="611560" y="3131467"/>
            <a:chExt cx="2867965" cy="2396480"/>
          </a:xfrm>
        </p:grpSpPr>
        <p:sp>
          <p:nvSpPr>
            <p:cNvPr id="4" name="Oval 3"/>
            <p:cNvSpPr/>
            <p:nvPr/>
          </p:nvSpPr>
          <p:spPr>
            <a:xfrm>
              <a:off x="611560" y="3131467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th-TH" sz="2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699792" y="3131467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th-TH" sz="2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11560" y="4576653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th-TH" sz="2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99792" y="4576653"/>
              <a:ext cx="576064" cy="57606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th-TH" sz="2400" dirty="0"/>
            </a:p>
          </p:txBody>
        </p:sp>
        <p:cxnSp>
          <p:nvCxnSpPr>
            <p:cNvPr id="8" name="Straight Connector 7"/>
            <p:cNvCxnSpPr>
              <a:stCxn id="4" idx="6"/>
              <a:endCxn id="5" idx="2"/>
            </p:cNvCxnSpPr>
            <p:nvPr/>
          </p:nvCxnSpPr>
          <p:spPr>
            <a:xfrm>
              <a:off x="1187624" y="3419499"/>
              <a:ext cx="14760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4"/>
              <a:endCxn id="6" idx="0"/>
            </p:cNvCxnSpPr>
            <p:nvPr/>
          </p:nvCxnSpPr>
          <p:spPr>
            <a:xfrm>
              <a:off x="899592" y="3707531"/>
              <a:ext cx="0" cy="86912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6"/>
              <a:endCxn id="7" idx="2"/>
            </p:cNvCxnSpPr>
            <p:nvPr/>
          </p:nvCxnSpPr>
          <p:spPr>
            <a:xfrm>
              <a:off x="1187624" y="4864685"/>
              <a:ext cx="151216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4"/>
              <a:endCxn id="7" idx="0"/>
            </p:cNvCxnSpPr>
            <p:nvPr/>
          </p:nvCxnSpPr>
          <p:spPr>
            <a:xfrm>
              <a:off x="2987824" y="3707531"/>
              <a:ext cx="0" cy="86912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7" idx="1"/>
            </p:cNvCxnSpPr>
            <p:nvPr/>
          </p:nvCxnSpPr>
          <p:spPr>
            <a:xfrm>
              <a:off x="1103261" y="3623168"/>
              <a:ext cx="1680894" cy="1037848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2699792" y="5080709"/>
              <a:ext cx="779733" cy="447238"/>
            </a:xfrm>
            <a:prstGeom prst="arc">
              <a:avLst>
                <a:gd name="adj1" fmla="val 17486171"/>
                <a:gd name="adj2" fmla="val 13141233"/>
              </a:avLst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85422" y="2564904"/>
            <a:ext cx="1296144" cy="400110"/>
            <a:chOff x="3419872" y="1988840"/>
            <a:chExt cx="1296144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3851920" y="1988840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</a:t>
              </a:r>
              <a:endParaRPr lang="th-TH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1988840"/>
              <a:ext cx="43204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19872" y="1988840"/>
              <a:ext cx="432048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85422" y="3244914"/>
            <a:ext cx="1296144" cy="400110"/>
            <a:chOff x="3419872" y="1988840"/>
            <a:chExt cx="1296144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3851920" y="1988840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</a:t>
              </a:r>
              <a:endParaRPr lang="th-TH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83968" y="1988840"/>
              <a:ext cx="43204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9872" y="1988840"/>
              <a:ext cx="432048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85422" y="3933056"/>
            <a:ext cx="1296144" cy="400110"/>
            <a:chOff x="3419872" y="1988840"/>
            <a:chExt cx="1296144" cy="400110"/>
          </a:xfrm>
        </p:grpSpPr>
        <p:sp>
          <p:nvSpPr>
            <p:cNvPr id="26" name="TextBox 25"/>
            <p:cNvSpPr txBox="1"/>
            <p:nvPr/>
          </p:nvSpPr>
          <p:spPr>
            <a:xfrm>
              <a:off x="3851920" y="1988840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</a:t>
              </a:r>
              <a:endParaRPr lang="th-TH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3968" y="1988840"/>
              <a:ext cx="43204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19872" y="1988840"/>
              <a:ext cx="432048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85422" y="4613066"/>
            <a:ext cx="1296144" cy="400110"/>
            <a:chOff x="3419872" y="1988840"/>
            <a:chExt cx="1296144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3851920" y="1988840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</a:t>
              </a:r>
              <a:endParaRPr lang="th-TH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3968" y="1988840"/>
              <a:ext cx="43204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19872" y="1988840"/>
              <a:ext cx="432048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357630" y="2564904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</a:t>
            </a:r>
            <a:endParaRPr lang="th-TH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217139" y="2564904"/>
            <a:ext cx="4320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485422" y="4613066"/>
            <a:ext cx="432048" cy="400110"/>
            <a:chOff x="1907704" y="3717032"/>
            <a:chExt cx="432048" cy="40011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907704" y="3717032"/>
              <a:ext cx="432048" cy="40011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907704" y="3717032"/>
              <a:ext cx="432048" cy="40011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>
            <a:off x="3701446" y="2764959"/>
            <a:ext cx="0" cy="4799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701446" y="3453101"/>
            <a:ext cx="0" cy="4799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01446" y="4129309"/>
            <a:ext cx="0" cy="4799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34" idx="1"/>
          </p:cNvCxnSpPr>
          <p:nvPr/>
        </p:nvCxnSpPr>
        <p:spPr>
          <a:xfrm>
            <a:off x="4565542" y="2764959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565542" y="3429000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565542" y="4119276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565542" y="4797152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372200" y="2766860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373991" y="5107336"/>
            <a:ext cx="151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B000EE"/>
                </a:solidFill>
              </a:rPr>
              <a:t>Vertex list</a:t>
            </a:r>
            <a:endParaRPr lang="th-TH" sz="2400" dirty="0">
              <a:solidFill>
                <a:srgbClr val="B000EE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66816" y="5099252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adjacency list</a:t>
            </a:r>
            <a:endParaRPr lang="th-TH" sz="2400" dirty="0">
              <a:solidFill>
                <a:srgbClr val="00B05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64288" y="2556195"/>
            <a:ext cx="1293893" cy="408819"/>
            <a:chOff x="7164288" y="2556195"/>
            <a:chExt cx="1293893" cy="408819"/>
          </a:xfrm>
        </p:grpSpPr>
        <p:sp>
          <p:nvSpPr>
            <p:cNvPr id="49" name="TextBox 48"/>
            <p:cNvSpPr txBox="1"/>
            <p:nvPr/>
          </p:nvSpPr>
          <p:spPr>
            <a:xfrm>
              <a:off x="7164288" y="2564904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</a:t>
              </a:r>
              <a:endParaRPr lang="th-TH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20554" y="2564904"/>
              <a:ext cx="43204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8026133" y="2556195"/>
              <a:ext cx="432048" cy="400110"/>
              <a:chOff x="1907704" y="3717032"/>
              <a:chExt cx="432048" cy="40011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907704" y="3717032"/>
                <a:ext cx="432048" cy="40011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1907704" y="3717032"/>
                <a:ext cx="432048" cy="40011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7592987" y="2564904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5</a:t>
              </a:r>
              <a:endParaRPr lang="th-TH" sz="20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787427" y="2564904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th-TH" sz="20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5367212" y="3230847"/>
            <a:ext cx="1293893" cy="408819"/>
            <a:chOff x="7164288" y="2556195"/>
            <a:chExt cx="1293893" cy="408819"/>
          </a:xfrm>
        </p:grpSpPr>
        <p:sp>
          <p:nvSpPr>
            <p:cNvPr id="75" name="TextBox 74"/>
            <p:cNvSpPr txBox="1"/>
            <p:nvPr/>
          </p:nvSpPr>
          <p:spPr>
            <a:xfrm>
              <a:off x="7164288" y="2564904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</a:t>
              </a:r>
              <a:endParaRPr lang="th-TH" sz="2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20554" y="2564904"/>
              <a:ext cx="43204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8026133" y="2556195"/>
              <a:ext cx="432048" cy="400110"/>
              <a:chOff x="1907704" y="3717032"/>
              <a:chExt cx="432048" cy="40011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1907704" y="3717032"/>
                <a:ext cx="432048" cy="40011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1907704" y="3717032"/>
                <a:ext cx="432048" cy="40011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7592987" y="2564904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8</a:t>
              </a:r>
              <a:endParaRPr lang="th-TH" sz="20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364988" y="3988224"/>
            <a:ext cx="1293893" cy="408819"/>
            <a:chOff x="7164288" y="2556195"/>
            <a:chExt cx="1293893" cy="408819"/>
          </a:xfrm>
        </p:grpSpPr>
        <p:sp>
          <p:nvSpPr>
            <p:cNvPr id="105" name="TextBox 104"/>
            <p:cNvSpPr txBox="1"/>
            <p:nvPr/>
          </p:nvSpPr>
          <p:spPr>
            <a:xfrm>
              <a:off x="7164288" y="2564904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</a:t>
              </a:r>
              <a:endParaRPr lang="th-TH" sz="2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020554" y="2564904"/>
              <a:ext cx="43204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8026133" y="2556195"/>
              <a:ext cx="432048" cy="400110"/>
              <a:chOff x="1907704" y="3717032"/>
              <a:chExt cx="432048" cy="40011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907704" y="3717032"/>
                <a:ext cx="432048" cy="40011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1907704" y="3717032"/>
                <a:ext cx="432048" cy="40011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>
              <a:off x="7592987" y="2564904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th-TH" sz="2000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364088" y="4613066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th-TH" sz="2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23597" y="4613066"/>
            <a:ext cx="4320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th-TH" sz="2000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6378658" y="4815022"/>
            <a:ext cx="79208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7170746" y="4604357"/>
            <a:ext cx="1293893" cy="408819"/>
            <a:chOff x="7164288" y="2556195"/>
            <a:chExt cx="1293893" cy="408819"/>
          </a:xfrm>
        </p:grpSpPr>
        <p:sp>
          <p:nvSpPr>
            <p:cNvPr id="117" name="TextBox 116"/>
            <p:cNvSpPr txBox="1"/>
            <p:nvPr/>
          </p:nvSpPr>
          <p:spPr>
            <a:xfrm>
              <a:off x="7164288" y="2564904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</a:t>
              </a:r>
              <a:endParaRPr lang="th-TH" sz="2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0554" y="2564904"/>
              <a:ext cx="432048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th-TH" sz="2000" dirty="0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8026133" y="2556195"/>
              <a:ext cx="432048" cy="400110"/>
              <a:chOff x="1907704" y="3717032"/>
              <a:chExt cx="432048" cy="400110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1907704" y="3717032"/>
                <a:ext cx="432048" cy="40011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1907704" y="3717032"/>
                <a:ext cx="432048" cy="40011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>
              <a:off x="7592987" y="2564904"/>
              <a:ext cx="432048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4</a:t>
              </a:r>
              <a:endParaRPr lang="th-TH" sz="2000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93885" y="4613066"/>
            <a:ext cx="43204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</a:t>
            </a:r>
            <a:endParaRPr lang="th-TH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00214" y="418101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66400"/>
                </a:solidFill>
              </a:rPr>
              <a:t>2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619672" y="26688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1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4266" y="331692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5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475656" y="350100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3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99118" y="4653136"/>
            <a:ext cx="61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66400"/>
                </a:solidFill>
              </a:rPr>
              <a:t>4</a:t>
            </a:r>
            <a:endParaRPr lang="th-TH" sz="2000" dirty="0">
              <a:solidFill>
                <a:srgbClr val="F664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67744" y="328498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66400"/>
                </a:solidFill>
              </a:rPr>
              <a:t>8</a:t>
            </a:r>
            <a:endParaRPr lang="th-TH" sz="2000" dirty="0">
              <a:solidFill>
                <a:srgbClr val="F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 smtClean="0"/>
              <a:t>การท่องไปในกราฟ </a:t>
            </a:r>
            <a:r>
              <a:rPr lang="en-US" sz="4800" dirty="0" smtClean="0"/>
              <a:t>(Graph Traversals)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b="0" dirty="0"/>
              <a:t>	การท่องไปในกราฟ (</a:t>
            </a:r>
            <a:r>
              <a:rPr lang="en-US" b="0" dirty="0"/>
              <a:t>graph  traversal)  </a:t>
            </a:r>
            <a:r>
              <a:rPr lang="th-TH" b="0" dirty="0"/>
              <a:t>คือ  กระบวนการเข้า</a:t>
            </a:r>
            <a:r>
              <a:rPr lang="th-TH" b="0" dirty="0" smtClean="0"/>
              <a:t>ไปยังโหนด</a:t>
            </a:r>
            <a:r>
              <a:rPr lang="th-TH" b="0" dirty="0"/>
              <a:t>ใน</a:t>
            </a:r>
            <a:r>
              <a:rPr lang="th-TH" b="0" dirty="0" smtClean="0"/>
              <a:t>กราฟ </a:t>
            </a:r>
            <a:r>
              <a:rPr lang="th-TH" b="0" dirty="0"/>
              <a:t>โดย</a:t>
            </a:r>
            <a:r>
              <a:rPr lang="th-TH" b="0" dirty="0" smtClean="0"/>
              <a:t>มีเทคนิค</a:t>
            </a:r>
            <a:r>
              <a:rPr lang="th-TH" b="0" dirty="0"/>
              <a:t>การท่องไปในกราฟมี  2  แบบ</a:t>
            </a:r>
            <a:r>
              <a:rPr lang="th-TH" b="0" dirty="0" smtClean="0"/>
              <a:t>ดังนี้</a:t>
            </a:r>
          </a:p>
          <a:p>
            <a:pPr marL="914400" lvl="1" indent="-457200" algn="thaiDist"/>
            <a:r>
              <a:rPr lang="th-TH" dirty="0"/>
              <a:t>การท่องแบบลึก (</a:t>
            </a:r>
            <a:r>
              <a:rPr lang="en-US" dirty="0"/>
              <a:t>Depth first traversal)</a:t>
            </a:r>
            <a:endParaRPr lang="th-TH" dirty="0"/>
          </a:p>
          <a:p>
            <a:pPr marL="914400" lvl="1" indent="-457200" algn="thaiDist"/>
            <a:r>
              <a:rPr lang="th-TH" dirty="0" smtClean="0"/>
              <a:t>การ</a:t>
            </a:r>
            <a:r>
              <a:rPr lang="th-TH" dirty="0"/>
              <a:t>ท่องแบบกว้าง (</a:t>
            </a:r>
            <a:r>
              <a:rPr lang="en-US" dirty="0"/>
              <a:t>Breadth  first  traversal</a:t>
            </a:r>
            <a:r>
              <a:rPr lang="en-US" dirty="0" smtClean="0"/>
              <a:t>)</a:t>
            </a:r>
            <a:endParaRPr lang="th-TH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4686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กราฟ </a:t>
            </a:r>
            <a:r>
              <a:rPr lang="en-US" dirty="0" smtClean="0"/>
              <a:t>(Graph)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b="0" dirty="0" smtClean="0"/>
              <a:t>	กราฟ</a:t>
            </a:r>
            <a:r>
              <a:rPr lang="th-TH" b="0" dirty="0"/>
              <a:t> เป็นโครงสร้างข้อมูลแบบไม่เป็นเชิงเส้นที่นำมาใช้เพื่อแสดงความสัมพันธ์</a:t>
            </a:r>
            <a:r>
              <a:rPr lang="th-TH" b="0" dirty="0" smtClean="0"/>
              <a:t>ระหว่างข้อมูล </a:t>
            </a:r>
            <a:r>
              <a:rPr lang="th-TH" b="0" dirty="0"/>
              <a:t>โดย</a:t>
            </a:r>
            <a:r>
              <a:rPr lang="th-TH" b="0" dirty="0" smtClean="0"/>
              <a:t>แทนข้อมูลด้วย</a:t>
            </a:r>
            <a:r>
              <a:rPr lang="th-TH" b="0" dirty="0" smtClean="0">
                <a:solidFill>
                  <a:srgbClr val="0000FF"/>
                </a:solidFill>
              </a:rPr>
              <a:t>โหนด </a:t>
            </a:r>
            <a:r>
              <a:rPr lang="en-US" b="0" dirty="0" smtClean="0">
                <a:solidFill>
                  <a:srgbClr val="0000FF"/>
                </a:solidFill>
              </a:rPr>
              <a:t>(Vertex) </a:t>
            </a:r>
            <a:r>
              <a:rPr lang="th-TH" b="0" dirty="0" smtClean="0"/>
              <a:t>และ</a:t>
            </a:r>
            <a:r>
              <a:rPr lang="th-TH" b="0" dirty="0"/>
              <a:t>เชื่อมโยงความสัมพันธ์</a:t>
            </a:r>
            <a:r>
              <a:rPr lang="th-TH" b="0" dirty="0" smtClean="0"/>
              <a:t>ด้วย</a:t>
            </a:r>
            <a:r>
              <a:rPr lang="th-TH" b="0" dirty="0" smtClean="0">
                <a:solidFill>
                  <a:srgbClr val="FF0000"/>
                </a:solidFill>
              </a:rPr>
              <a:t>เส้นเชื่อม </a:t>
            </a:r>
            <a:r>
              <a:rPr lang="en-US" b="0" dirty="0">
                <a:solidFill>
                  <a:srgbClr val="FF0000"/>
                </a:solidFill>
              </a:rPr>
              <a:t>(Edge</a:t>
            </a:r>
            <a:r>
              <a:rPr lang="en-US" b="0" dirty="0" smtClean="0">
                <a:solidFill>
                  <a:srgbClr val="FF0000"/>
                </a:solidFill>
              </a:rPr>
              <a:t>)</a:t>
            </a:r>
          </a:p>
          <a:p>
            <a:pPr algn="thaiDist"/>
            <a:r>
              <a:rPr lang="en-US" b="0" dirty="0">
                <a:solidFill>
                  <a:srgbClr val="FF0000"/>
                </a:solidFill>
              </a:rPr>
              <a:t>	</a:t>
            </a:r>
            <a:r>
              <a:rPr lang="th-TH" b="0" dirty="0" smtClean="0"/>
              <a:t>โดยทั่วไป กราฟ </a:t>
            </a:r>
            <a:r>
              <a:rPr lang="en-US" b="0" dirty="0"/>
              <a:t>G </a:t>
            </a:r>
            <a:r>
              <a:rPr lang="th-TH" b="0" dirty="0" smtClean="0"/>
              <a:t>จะเขียนแทนด้วย </a:t>
            </a:r>
            <a:r>
              <a:rPr lang="en-US" b="0" dirty="0" smtClean="0">
                <a:solidFill>
                  <a:srgbClr val="009900"/>
                </a:solidFill>
              </a:rPr>
              <a:t>G </a:t>
            </a:r>
            <a:r>
              <a:rPr lang="en-US" b="0" dirty="0">
                <a:solidFill>
                  <a:srgbClr val="009900"/>
                </a:solidFill>
              </a:rPr>
              <a:t>= (V, E) </a:t>
            </a:r>
            <a:r>
              <a:rPr lang="th-TH" b="0" dirty="0"/>
              <a:t>โดยที่ </a:t>
            </a:r>
            <a:r>
              <a:rPr lang="en-US" b="0" dirty="0"/>
              <a:t>V </a:t>
            </a:r>
            <a:r>
              <a:rPr lang="th-TH" b="0" dirty="0"/>
              <a:t>เป็นจุดยอดและ </a:t>
            </a:r>
            <a:r>
              <a:rPr lang="en-US" b="0" dirty="0"/>
              <a:t>E </a:t>
            </a:r>
            <a:r>
              <a:rPr lang="th-TH" b="0" dirty="0" smtClean="0"/>
              <a:t>เป็นเส้นเชื่อม</a:t>
            </a:r>
          </a:p>
        </p:txBody>
      </p:sp>
    </p:spTree>
    <p:extLst>
      <p:ext uri="{BB962C8B-B14F-4D97-AF65-F5344CB8AC3E}">
        <p14:creationId xmlns:p14="http://schemas.microsoft.com/office/powerpoint/2010/main" val="27330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thaiDist">
              <a:spcAft>
                <a:spcPts val="600"/>
              </a:spcAft>
              <a:buClrTx/>
              <a:buNone/>
            </a:pPr>
            <a:r>
              <a:rPr lang="th-TH" b="0" dirty="0" smtClean="0"/>
              <a:t>	</a:t>
            </a:r>
            <a:r>
              <a:rPr lang="th-TH" dirty="0"/>
              <a:t>การท่องแบบลึก (</a:t>
            </a:r>
            <a:r>
              <a:rPr lang="en-US" dirty="0"/>
              <a:t>Depth first </a:t>
            </a:r>
            <a:r>
              <a:rPr lang="en-US" dirty="0" smtClean="0"/>
              <a:t>traversal)</a:t>
            </a:r>
            <a:r>
              <a:rPr lang="th-TH" dirty="0" smtClean="0"/>
              <a:t> เป็นการสร้างต้นไม้แผ่ทั่ว (</a:t>
            </a:r>
            <a:r>
              <a:rPr lang="th-TH" dirty="0"/>
              <a:t>spanning </a:t>
            </a:r>
            <a:r>
              <a:rPr lang="th-TH" dirty="0" smtClean="0"/>
              <a:t>tree) โดย</a:t>
            </a:r>
            <a:r>
              <a:rPr lang="th-TH" b="0" dirty="0" smtClean="0"/>
              <a:t>ใช้โครงสร้างข้อมูล</a:t>
            </a:r>
            <a:r>
              <a:rPr lang="th-TH" b="0" dirty="0" smtClean="0">
                <a:solidFill>
                  <a:srgbClr val="0000FF"/>
                </a:solidFill>
              </a:rPr>
              <a:t>สแตก (</a:t>
            </a:r>
            <a:r>
              <a:rPr lang="en-US" b="0" dirty="0">
                <a:solidFill>
                  <a:srgbClr val="0000FF"/>
                </a:solidFill>
              </a:rPr>
              <a:t>s</a:t>
            </a:r>
            <a:r>
              <a:rPr lang="en-US" b="0" dirty="0" smtClean="0">
                <a:solidFill>
                  <a:srgbClr val="0000FF"/>
                </a:solidFill>
              </a:rPr>
              <a:t>tack) </a:t>
            </a:r>
            <a:r>
              <a:rPr lang="th-TH" b="0" dirty="0" smtClean="0"/>
              <a:t>ที่มีขนาดเท่ากับจำนวนโหนดในกราฟเพื่อดำเนินการท่องไปในกราฟ </a:t>
            </a:r>
          </a:p>
          <a:p>
            <a:pPr marL="0" lvl="1" indent="0" algn="thaiDist">
              <a:spcAft>
                <a:spcPts val="600"/>
              </a:spcAft>
              <a:buClrTx/>
              <a:buNone/>
            </a:pPr>
            <a:r>
              <a:rPr lang="th-TH" dirty="0" smtClean="0"/>
              <a:t>	ต้นไม้แผ่ทั่ว (spanning tree) คือ ต้นไม้ซึ่งเป็นกราฟย่อยของกราฟ </a:t>
            </a:r>
            <a:r>
              <a:rPr lang="en-US" dirty="0" smtClean="0"/>
              <a:t>G </a:t>
            </a:r>
            <a:r>
              <a:rPr lang="th-TH" dirty="0" smtClean="0"/>
              <a:t>ที่บรรจุจุดยอดทุกจุดยอด </a:t>
            </a:r>
            <a:endParaRPr lang="th-TH" b="0" dirty="0"/>
          </a:p>
        </p:txBody>
      </p:sp>
    </p:spTree>
    <p:extLst>
      <p:ext uri="{BB962C8B-B14F-4D97-AF65-F5344CB8AC3E}">
        <p14:creationId xmlns:p14="http://schemas.microsoft.com/office/powerpoint/2010/main" val="36401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</a:t>
            </a:r>
            <a:r>
              <a:rPr lang="en-US" dirty="0" smtClean="0"/>
              <a:t>traversal 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3317003" y="2780928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6" name="Oval 5"/>
          <p:cNvSpPr/>
          <p:nvPr/>
        </p:nvSpPr>
        <p:spPr>
          <a:xfrm>
            <a:off x="2123728" y="3606749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3317003" y="3606749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5394949" y="3225942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2452907" y="2945518"/>
            <a:ext cx="8434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2288318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2452907" y="3771338"/>
            <a:ext cx="864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3481593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" idx="1"/>
          </p:cNvCxnSpPr>
          <p:nvPr/>
        </p:nvCxnSpPr>
        <p:spPr>
          <a:xfrm>
            <a:off x="4877378" y="2945518"/>
            <a:ext cx="565778" cy="3286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6"/>
            <a:endCxn id="8" idx="3"/>
          </p:cNvCxnSpPr>
          <p:nvPr/>
        </p:nvCxnSpPr>
        <p:spPr>
          <a:xfrm flipV="1">
            <a:off x="4877378" y="3506914"/>
            <a:ext cx="565778" cy="264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2404700" y="3061900"/>
            <a:ext cx="96051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48199" y="2780928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17" name="Oval 16"/>
          <p:cNvSpPr/>
          <p:nvPr/>
        </p:nvSpPr>
        <p:spPr>
          <a:xfrm>
            <a:off x="4548199" y="3606749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18" name="Straight Connector 17"/>
          <p:cNvCxnSpPr>
            <a:stCxn id="5" idx="6"/>
            <a:endCxn id="16" idx="2"/>
          </p:cNvCxnSpPr>
          <p:nvPr/>
        </p:nvCxnSpPr>
        <p:spPr>
          <a:xfrm>
            <a:off x="3646182" y="2945518"/>
            <a:ext cx="902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7" idx="2"/>
          </p:cNvCxnSpPr>
          <p:nvPr/>
        </p:nvCxnSpPr>
        <p:spPr>
          <a:xfrm>
            <a:off x="3646182" y="3771339"/>
            <a:ext cx="902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>
            <a:off x="4712789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7"/>
          </p:cNvCxnSpPr>
          <p:nvPr/>
        </p:nvCxnSpPr>
        <p:spPr>
          <a:xfrm flipH="1">
            <a:off x="3597975" y="3061900"/>
            <a:ext cx="99843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1844824"/>
            <a:ext cx="4825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Step1:</a:t>
            </a:r>
          </a:p>
          <a:p>
            <a:pPr lvl="1"/>
            <a:r>
              <a:rPr lang="en-US" sz="1600" dirty="0" smtClean="0"/>
              <a:t>- Select the vertex </a:t>
            </a:r>
            <a:r>
              <a:rPr lang="en-US" sz="1600" b="1" dirty="0" smtClean="0"/>
              <a:t>A</a:t>
            </a:r>
            <a:r>
              <a:rPr lang="en-US" sz="1600" dirty="0" smtClean="0"/>
              <a:t> as starting point (visit </a:t>
            </a:r>
            <a:r>
              <a:rPr lang="en-US" sz="1600" b="1" dirty="0" smtClean="0"/>
              <a:t>A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 smtClean="0"/>
              <a:t>- </a:t>
            </a:r>
            <a:r>
              <a:rPr lang="en-US" sz="1600" dirty="0" smtClean="0">
                <a:solidFill>
                  <a:srgbClr val="9900FF"/>
                </a:solidFill>
              </a:rPr>
              <a:t>Push</a:t>
            </a:r>
            <a:r>
              <a:rPr lang="en-US" sz="1600" dirty="0" smtClean="0"/>
              <a:t> </a:t>
            </a:r>
            <a:r>
              <a:rPr lang="en-US" sz="1600" b="1" dirty="0" smtClean="0"/>
              <a:t>A</a:t>
            </a:r>
            <a:r>
              <a:rPr lang="en-US" sz="1600" dirty="0" smtClean="0"/>
              <a:t> on to the stack.</a:t>
            </a:r>
            <a:endParaRPr lang="th-TH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164288" y="37007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Stack</a:t>
            </a:r>
            <a:endParaRPr lang="th-TH" sz="1800" dirty="0">
              <a:solidFill>
                <a:srgbClr val="0099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23728" y="5157192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26" name="Oval 25"/>
          <p:cNvSpPr/>
          <p:nvPr/>
        </p:nvSpPr>
        <p:spPr>
          <a:xfrm>
            <a:off x="3317003" y="5157192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27" name="Oval 26"/>
          <p:cNvSpPr/>
          <p:nvPr/>
        </p:nvSpPr>
        <p:spPr>
          <a:xfrm>
            <a:off x="2123728" y="5983013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28" name="Oval 27"/>
          <p:cNvSpPr/>
          <p:nvPr/>
        </p:nvSpPr>
        <p:spPr>
          <a:xfrm>
            <a:off x="3317003" y="5983013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29" name="Oval 28"/>
          <p:cNvSpPr/>
          <p:nvPr/>
        </p:nvSpPr>
        <p:spPr>
          <a:xfrm>
            <a:off x="5394949" y="5602206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30" name="Straight Connector 29"/>
          <p:cNvCxnSpPr>
            <a:stCxn id="25" idx="6"/>
            <a:endCxn id="26" idx="2"/>
          </p:cNvCxnSpPr>
          <p:nvPr/>
        </p:nvCxnSpPr>
        <p:spPr>
          <a:xfrm>
            <a:off x="2452907" y="5321782"/>
            <a:ext cx="8434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4"/>
            <a:endCxn id="27" idx="0"/>
          </p:cNvCxnSpPr>
          <p:nvPr/>
        </p:nvCxnSpPr>
        <p:spPr>
          <a:xfrm>
            <a:off x="2288318" y="5486371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28" idx="2"/>
          </p:cNvCxnSpPr>
          <p:nvPr/>
        </p:nvCxnSpPr>
        <p:spPr>
          <a:xfrm>
            <a:off x="2452907" y="6147602"/>
            <a:ext cx="864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4"/>
            <a:endCxn id="28" idx="0"/>
          </p:cNvCxnSpPr>
          <p:nvPr/>
        </p:nvCxnSpPr>
        <p:spPr>
          <a:xfrm>
            <a:off x="3481593" y="5486371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7" idx="6"/>
            <a:endCxn id="29" idx="1"/>
          </p:cNvCxnSpPr>
          <p:nvPr/>
        </p:nvCxnSpPr>
        <p:spPr>
          <a:xfrm>
            <a:off x="4877378" y="5321782"/>
            <a:ext cx="565778" cy="3286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8" idx="6"/>
            <a:endCxn id="29" idx="3"/>
          </p:cNvCxnSpPr>
          <p:nvPr/>
        </p:nvCxnSpPr>
        <p:spPr>
          <a:xfrm flipV="1">
            <a:off x="4877378" y="5883178"/>
            <a:ext cx="565778" cy="264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5"/>
            <a:endCxn id="28" idx="1"/>
          </p:cNvCxnSpPr>
          <p:nvPr/>
        </p:nvCxnSpPr>
        <p:spPr>
          <a:xfrm>
            <a:off x="2404700" y="5438164"/>
            <a:ext cx="96051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48199" y="5157192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38" name="Oval 37"/>
          <p:cNvSpPr/>
          <p:nvPr/>
        </p:nvSpPr>
        <p:spPr>
          <a:xfrm>
            <a:off x="4548199" y="5983013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39" name="Straight Connector 38"/>
          <p:cNvCxnSpPr>
            <a:stCxn id="51" idx="6"/>
            <a:endCxn id="37" idx="2"/>
          </p:cNvCxnSpPr>
          <p:nvPr/>
        </p:nvCxnSpPr>
        <p:spPr>
          <a:xfrm>
            <a:off x="3645978" y="5321782"/>
            <a:ext cx="902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6"/>
            <a:endCxn id="38" idx="2"/>
          </p:cNvCxnSpPr>
          <p:nvPr/>
        </p:nvCxnSpPr>
        <p:spPr>
          <a:xfrm>
            <a:off x="3646182" y="6147603"/>
            <a:ext cx="902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4"/>
            <a:endCxn id="38" idx="0"/>
          </p:cNvCxnSpPr>
          <p:nvPr/>
        </p:nvCxnSpPr>
        <p:spPr>
          <a:xfrm>
            <a:off x="4712789" y="5486371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3"/>
            <a:endCxn id="28" idx="7"/>
          </p:cNvCxnSpPr>
          <p:nvPr/>
        </p:nvCxnSpPr>
        <p:spPr>
          <a:xfrm flipH="1">
            <a:off x="3597975" y="5438164"/>
            <a:ext cx="99843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7584" y="4221088"/>
            <a:ext cx="5594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Step2:</a:t>
            </a:r>
          </a:p>
          <a:p>
            <a:pPr lvl="1"/>
            <a:r>
              <a:rPr lang="en-US" sz="1600" dirty="0" smtClean="0"/>
              <a:t>- Visit any </a:t>
            </a:r>
            <a:r>
              <a:rPr lang="en-US" sz="1600" dirty="0" smtClean="0">
                <a:solidFill>
                  <a:schemeClr val="accent5"/>
                </a:solidFill>
              </a:rPr>
              <a:t>adjacent vertex of </a:t>
            </a:r>
            <a:r>
              <a:rPr lang="en-US" sz="1600" b="1" dirty="0" smtClean="0">
                <a:solidFill>
                  <a:schemeClr val="accent5"/>
                </a:solidFill>
              </a:rPr>
              <a:t>A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 smtClean="0"/>
              <a:t>which is not visited (</a:t>
            </a:r>
            <a:r>
              <a:rPr lang="en-US" sz="1600" b="1" dirty="0" smtClean="0"/>
              <a:t>B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 smtClean="0"/>
              <a:t>- </a:t>
            </a:r>
            <a:r>
              <a:rPr lang="en-US" sz="1600" dirty="0" smtClean="0">
                <a:solidFill>
                  <a:srgbClr val="9900FF"/>
                </a:solidFill>
              </a:rPr>
              <a:t>Push</a:t>
            </a:r>
            <a:r>
              <a:rPr lang="en-US" sz="1600" dirty="0" smtClean="0"/>
              <a:t> </a:t>
            </a:r>
            <a:r>
              <a:rPr lang="en-US" sz="1600" b="1" dirty="0" smtClean="0"/>
              <a:t>B</a:t>
            </a:r>
            <a:r>
              <a:rPr lang="en-US" sz="1600" dirty="0" smtClean="0"/>
              <a:t> on to the stack.</a:t>
            </a:r>
            <a:endParaRPr lang="th-TH" sz="16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18198"/>
              </p:ext>
            </p:extLst>
          </p:nvPr>
        </p:nvGraphicFramePr>
        <p:xfrm>
          <a:off x="7308304" y="4221088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164288" y="62280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Stack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04108"/>
              </p:ext>
            </p:extLst>
          </p:nvPr>
        </p:nvGraphicFramePr>
        <p:xfrm>
          <a:off x="7308304" y="1700808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48" name="TextBox 47"/>
          <p:cNvSpPr txBox="1"/>
          <p:nvPr/>
        </p:nvSpPr>
        <p:spPr>
          <a:xfrm>
            <a:off x="7380312" y="34400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A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80312" y="597218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A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80312" y="56612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66400"/>
                </a:solidFill>
              </a:rPr>
              <a:t>B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316799" y="5157192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457827" y="5320258"/>
            <a:ext cx="843429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10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  <p:bldP spid="38" grpId="0" animBg="1"/>
      <p:bldP spid="43" grpId="0"/>
      <p:bldP spid="45" grpId="0"/>
      <p:bldP spid="47" grpId="0" animBg="1"/>
      <p:bldP spid="48" grpId="0"/>
      <p:bldP spid="49" grpId="0"/>
      <p:bldP spid="50" grpId="0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Depth first traversal </a:t>
            </a:r>
            <a:endParaRPr lang="th-TH" sz="5400" dirty="0"/>
          </a:p>
        </p:txBody>
      </p:sp>
      <p:sp>
        <p:nvSpPr>
          <p:cNvPr id="4" name="Oval 3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3317003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6" name="Oval 5"/>
          <p:cNvSpPr/>
          <p:nvPr/>
        </p:nvSpPr>
        <p:spPr>
          <a:xfrm>
            <a:off x="2123728" y="3606749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3317003" y="3606749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5394949" y="3225942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2452907" y="2945518"/>
            <a:ext cx="843429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2288318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2452907" y="3771338"/>
            <a:ext cx="864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3481593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" idx="1"/>
          </p:cNvCxnSpPr>
          <p:nvPr/>
        </p:nvCxnSpPr>
        <p:spPr>
          <a:xfrm>
            <a:off x="4877378" y="2945518"/>
            <a:ext cx="565778" cy="3286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6"/>
            <a:endCxn id="8" idx="3"/>
          </p:cNvCxnSpPr>
          <p:nvPr/>
        </p:nvCxnSpPr>
        <p:spPr>
          <a:xfrm flipV="1">
            <a:off x="4877378" y="3506914"/>
            <a:ext cx="565778" cy="264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2404700" y="3061900"/>
            <a:ext cx="96051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48199" y="2780928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17" name="Oval 16"/>
          <p:cNvSpPr/>
          <p:nvPr/>
        </p:nvSpPr>
        <p:spPr>
          <a:xfrm>
            <a:off x="4548199" y="3606749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18" name="Straight Connector 17"/>
          <p:cNvCxnSpPr>
            <a:stCxn id="5" idx="6"/>
            <a:endCxn id="16" idx="2"/>
          </p:cNvCxnSpPr>
          <p:nvPr/>
        </p:nvCxnSpPr>
        <p:spPr>
          <a:xfrm>
            <a:off x="3646182" y="2945518"/>
            <a:ext cx="902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7" idx="2"/>
          </p:cNvCxnSpPr>
          <p:nvPr/>
        </p:nvCxnSpPr>
        <p:spPr>
          <a:xfrm>
            <a:off x="3646182" y="3771339"/>
            <a:ext cx="902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>
            <a:off x="4712789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7"/>
          </p:cNvCxnSpPr>
          <p:nvPr/>
        </p:nvCxnSpPr>
        <p:spPr>
          <a:xfrm flipH="1">
            <a:off x="3597975" y="3061900"/>
            <a:ext cx="99843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1844824"/>
            <a:ext cx="5594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Step3:</a:t>
            </a:r>
            <a:endParaRPr lang="en-US" sz="1600" b="1" dirty="0">
              <a:solidFill>
                <a:srgbClr val="0000FF"/>
              </a:solidFill>
            </a:endParaRPr>
          </a:p>
          <a:p>
            <a:pPr lvl="1"/>
            <a:r>
              <a:rPr lang="en-US" sz="1600" dirty="0" smtClean="0"/>
              <a:t>- </a:t>
            </a:r>
            <a:r>
              <a:rPr lang="en-US" sz="1600" dirty="0"/>
              <a:t>Visit any </a:t>
            </a:r>
            <a:r>
              <a:rPr lang="en-US" sz="1600" dirty="0">
                <a:solidFill>
                  <a:schemeClr val="accent5"/>
                </a:solidFill>
              </a:rPr>
              <a:t>adjacent vertex of </a:t>
            </a:r>
            <a:r>
              <a:rPr lang="en-US" sz="1600" b="1" dirty="0" smtClean="0">
                <a:solidFill>
                  <a:schemeClr val="accent5"/>
                </a:solidFill>
              </a:rPr>
              <a:t>B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/>
              <a:t>which is not visited </a:t>
            </a:r>
            <a:r>
              <a:rPr lang="en-US" sz="1600" dirty="0" smtClean="0"/>
              <a:t>(</a:t>
            </a:r>
            <a:r>
              <a:rPr lang="en-US" sz="1600" b="1" dirty="0"/>
              <a:t>C</a:t>
            </a:r>
            <a:r>
              <a:rPr lang="en-US" sz="1600" dirty="0" smtClean="0"/>
              <a:t>).</a:t>
            </a:r>
            <a:endParaRPr lang="en-US" sz="1600" dirty="0"/>
          </a:p>
          <a:p>
            <a:pPr lvl="1"/>
            <a:r>
              <a:rPr lang="en-US" sz="1600" dirty="0" smtClean="0"/>
              <a:t>- </a:t>
            </a:r>
            <a:r>
              <a:rPr lang="en-US" sz="1600" dirty="0">
                <a:solidFill>
                  <a:srgbClr val="9900FF"/>
                </a:solidFill>
              </a:rPr>
              <a:t>Push</a:t>
            </a:r>
            <a:r>
              <a:rPr lang="en-US" sz="1600" dirty="0"/>
              <a:t> </a:t>
            </a:r>
            <a:r>
              <a:rPr lang="en-US" sz="1600" b="1" dirty="0" smtClean="0"/>
              <a:t>C</a:t>
            </a:r>
            <a:r>
              <a:rPr lang="en-US" sz="1600" dirty="0" smtClean="0"/>
              <a:t> </a:t>
            </a:r>
            <a:r>
              <a:rPr lang="en-US" sz="1600" dirty="0"/>
              <a:t>on to the stack.</a:t>
            </a:r>
            <a:endParaRPr lang="th-TH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4288" y="37007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Stack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81425"/>
              </p:ext>
            </p:extLst>
          </p:nvPr>
        </p:nvGraphicFramePr>
        <p:xfrm>
          <a:off x="7308304" y="1700808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7380312" y="34400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A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49698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652149" y="2947246"/>
            <a:ext cx="902017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80312" y="3152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B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0312" y="285293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C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7584" y="4293096"/>
            <a:ext cx="5583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Step4:</a:t>
            </a:r>
            <a:endParaRPr lang="en-US" sz="1600" b="1" dirty="0">
              <a:solidFill>
                <a:srgbClr val="0000FF"/>
              </a:solidFill>
            </a:endParaRPr>
          </a:p>
          <a:p>
            <a:pPr lvl="1"/>
            <a:r>
              <a:rPr lang="en-US" sz="1600" dirty="0" smtClean="0"/>
              <a:t>- </a:t>
            </a:r>
            <a:r>
              <a:rPr lang="en-US" sz="1600" dirty="0"/>
              <a:t>Visit any </a:t>
            </a:r>
            <a:r>
              <a:rPr lang="en-US" sz="1600" dirty="0">
                <a:solidFill>
                  <a:schemeClr val="accent5"/>
                </a:solidFill>
              </a:rPr>
              <a:t>adjacent vertex of </a:t>
            </a:r>
            <a:r>
              <a:rPr lang="en-US" sz="1600" b="1" dirty="0">
                <a:solidFill>
                  <a:schemeClr val="accent5"/>
                </a:solidFill>
              </a:rPr>
              <a:t>C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/>
              <a:t>which is not visited </a:t>
            </a:r>
            <a:r>
              <a:rPr lang="en-US" sz="1600" dirty="0" smtClean="0"/>
              <a:t>(</a:t>
            </a:r>
            <a:r>
              <a:rPr lang="en-US" sz="1600" b="1" dirty="0" smtClean="0"/>
              <a:t>E</a:t>
            </a:r>
            <a:r>
              <a:rPr lang="en-US" sz="1600" dirty="0" smtClean="0"/>
              <a:t>).</a:t>
            </a:r>
            <a:endParaRPr lang="en-US" sz="1600" dirty="0"/>
          </a:p>
          <a:p>
            <a:pPr lvl="1"/>
            <a:r>
              <a:rPr lang="en-US" sz="1600" dirty="0" smtClean="0"/>
              <a:t>- </a:t>
            </a:r>
            <a:r>
              <a:rPr lang="en-US" sz="1600" dirty="0">
                <a:solidFill>
                  <a:srgbClr val="9900FF"/>
                </a:solidFill>
              </a:rPr>
              <a:t>Push</a:t>
            </a:r>
            <a:r>
              <a:rPr lang="en-US" sz="1600" dirty="0"/>
              <a:t> </a:t>
            </a:r>
            <a:r>
              <a:rPr lang="en-US" sz="1600" b="1" dirty="0" smtClean="0"/>
              <a:t>E</a:t>
            </a:r>
            <a:r>
              <a:rPr lang="en-US" sz="1600" dirty="0" smtClean="0"/>
              <a:t> </a:t>
            </a:r>
            <a:r>
              <a:rPr lang="en-US" sz="1600" dirty="0"/>
              <a:t>on to the stack.</a:t>
            </a:r>
            <a:endParaRPr lang="th-TH" sz="1600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53235"/>
              </p:ext>
            </p:extLst>
          </p:nvPr>
        </p:nvGraphicFramePr>
        <p:xfrm>
          <a:off x="7308304" y="4149080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23728" y="5229200"/>
            <a:ext cx="3600400" cy="1155000"/>
            <a:chOff x="2123728" y="5229200"/>
            <a:chExt cx="3600400" cy="1155000"/>
          </a:xfrm>
        </p:grpSpPr>
        <p:sp>
          <p:nvSpPr>
            <p:cNvPr id="31" name="Oval 30"/>
            <p:cNvSpPr/>
            <p:nvPr/>
          </p:nvSpPr>
          <p:spPr>
            <a:xfrm>
              <a:off x="2123728" y="5229200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17003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th-TH" sz="18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123728" y="6055021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</a:t>
              </a:r>
              <a:endParaRPr lang="th-TH" sz="18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317003" y="6055021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</a:t>
              </a:r>
              <a:endParaRPr lang="th-TH" sz="18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394949" y="5674214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G</a:t>
              </a:r>
              <a:endParaRPr lang="th-TH" sz="1800" dirty="0"/>
            </a:p>
          </p:txBody>
        </p:sp>
        <p:cxnSp>
          <p:nvCxnSpPr>
            <p:cNvPr id="36" name="Straight Connector 35"/>
            <p:cNvCxnSpPr>
              <a:stCxn id="31" idx="6"/>
              <a:endCxn id="32" idx="2"/>
            </p:cNvCxnSpPr>
            <p:nvPr/>
          </p:nvCxnSpPr>
          <p:spPr>
            <a:xfrm>
              <a:off x="2452907" y="5393790"/>
              <a:ext cx="843429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3" idx="0"/>
            </p:cNvCxnSpPr>
            <p:nvPr/>
          </p:nvCxnSpPr>
          <p:spPr>
            <a:xfrm>
              <a:off x="2288318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3" idx="6"/>
              <a:endCxn id="34" idx="2"/>
            </p:cNvCxnSpPr>
            <p:nvPr/>
          </p:nvCxnSpPr>
          <p:spPr>
            <a:xfrm>
              <a:off x="2452907" y="6219610"/>
              <a:ext cx="86409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>
              <a:off x="3481593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3" idx="6"/>
              <a:endCxn id="35" idx="1"/>
            </p:cNvCxnSpPr>
            <p:nvPr/>
          </p:nvCxnSpPr>
          <p:spPr>
            <a:xfrm>
              <a:off x="4877378" y="5393790"/>
              <a:ext cx="565778" cy="3286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4" idx="6"/>
              <a:endCxn id="35" idx="3"/>
            </p:cNvCxnSpPr>
            <p:nvPr/>
          </p:nvCxnSpPr>
          <p:spPr>
            <a:xfrm flipV="1">
              <a:off x="4877378" y="5955186"/>
              <a:ext cx="565778" cy="2644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5"/>
              <a:endCxn id="34" idx="1"/>
            </p:cNvCxnSpPr>
            <p:nvPr/>
          </p:nvCxnSpPr>
          <p:spPr>
            <a:xfrm>
              <a:off x="2404700" y="5510172"/>
              <a:ext cx="960511" cy="5930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548199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</a:t>
              </a:r>
              <a:endParaRPr lang="th-TH" sz="18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548199" y="6055021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</a:t>
              </a:r>
              <a:endParaRPr lang="th-TH" sz="1800" dirty="0"/>
            </a:p>
          </p:txBody>
        </p:sp>
        <p:cxnSp>
          <p:nvCxnSpPr>
            <p:cNvPr id="45" name="Straight Connector 44"/>
            <p:cNvCxnSpPr>
              <a:stCxn id="32" idx="6"/>
              <a:endCxn id="43" idx="2"/>
            </p:cNvCxnSpPr>
            <p:nvPr/>
          </p:nvCxnSpPr>
          <p:spPr>
            <a:xfrm>
              <a:off x="3646182" y="5393790"/>
              <a:ext cx="902017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6"/>
              <a:endCxn id="44" idx="2"/>
            </p:cNvCxnSpPr>
            <p:nvPr/>
          </p:nvCxnSpPr>
          <p:spPr>
            <a:xfrm>
              <a:off x="3646182" y="6219611"/>
              <a:ext cx="90201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3" idx="4"/>
              <a:endCxn id="44" idx="0"/>
            </p:cNvCxnSpPr>
            <p:nvPr/>
          </p:nvCxnSpPr>
          <p:spPr>
            <a:xfrm>
              <a:off x="4712789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3" idx="3"/>
              <a:endCxn id="34" idx="7"/>
            </p:cNvCxnSpPr>
            <p:nvPr/>
          </p:nvCxnSpPr>
          <p:spPr>
            <a:xfrm flipH="1">
              <a:off x="3597975" y="5510172"/>
              <a:ext cx="998431" cy="593056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123728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64288" y="5024209"/>
            <a:ext cx="761747" cy="1494174"/>
            <a:chOff x="7164288" y="5024209"/>
            <a:chExt cx="761747" cy="1494174"/>
          </a:xfrm>
        </p:grpSpPr>
        <p:sp>
          <p:nvSpPr>
            <p:cNvPr id="50" name="TextBox 49"/>
            <p:cNvSpPr txBox="1"/>
            <p:nvPr/>
          </p:nvSpPr>
          <p:spPr>
            <a:xfrm>
              <a:off x="7164288" y="6149051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9900"/>
                  </a:solidFill>
                </a:rPr>
                <a:t>Stack</a:t>
              </a:r>
              <a:endParaRPr lang="th-TH" sz="1800" dirty="0">
                <a:solidFill>
                  <a:srgbClr val="0099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80312" y="588830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A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80312" y="5600273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B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80312" y="530120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C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80312" y="502420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66400"/>
                  </a:solidFill>
                </a:rPr>
                <a:t>E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2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Depth first traversal </a:t>
            </a:r>
            <a:endParaRPr lang="th-TH" sz="5400" dirty="0"/>
          </a:p>
        </p:txBody>
      </p:sp>
      <p:sp>
        <p:nvSpPr>
          <p:cNvPr id="4" name="Oval 3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3317003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6" name="Oval 5"/>
          <p:cNvSpPr/>
          <p:nvPr/>
        </p:nvSpPr>
        <p:spPr>
          <a:xfrm>
            <a:off x="2123728" y="3606749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3317003" y="3606749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5394949" y="3225942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2452907" y="2945518"/>
            <a:ext cx="843429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2288318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2452907" y="3771338"/>
            <a:ext cx="864096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3481593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" idx="1"/>
          </p:cNvCxnSpPr>
          <p:nvPr/>
        </p:nvCxnSpPr>
        <p:spPr>
          <a:xfrm>
            <a:off x="4877378" y="2945518"/>
            <a:ext cx="565778" cy="3286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6"/>
            <a:endCxn id="8" idx="3"/>
          </p:cNvCxnSpPr>
          <p:nvPr/>
        </p:nvCxnSpPr>
        <p:spPr>
          <a:xfrm flipV="1">
            <a:off x="4877378" y="3506914"/>
            <a:ext cx="565778" cy="264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2404700" y="3061900"/>
            <a:ext cx="96051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48199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17" name="Oval 16"/>
          <p:cNvSpPr/>
          <p:nvPr/>
        </p:nvSpPr>
        <p:spPr>
          <a:xfrm>
            <a:off x="4548199" y="3606749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18" name="Straight Connector 17"/>
          <p:cNvCxnSpPr>
            <a:stCxn id="5" idx="6"/>
            <a:endCxn id="16" idx="2"/>
          </p:cNvCxnSpPr>
          <p:nvPr/>
        </p:nvCxnSpPr>
        <p:spPr>
          <a:xfrm>
            <a:off x="3646182" y="2945518"/>
            <a:ext cx="902017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7" idx="2"/>
          </p:cNvCxnSpPr>
          <p:nvPr/>
        </p:nvCxnSpPr>
        <p:spPr>
          <a:xfrm>
            <a:off x="3646182" y="3771339"/>
            <a:ext cx="902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>
            <a:off x="4712789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7"/>
          </p:cNvCxnSpPr>
          <p:nvPr/>
        </p:nvCxnSpPr>
        <p:spPr>
          <a:xfrm flipH="1">
            <a:off x="3597975" y="3061900"/>
            <a:ext cx="998431" cy="593056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1844824"/>
            <a:ext cx="5583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Step5:</a:t>
            </a:r>
            <a:endParaRPr lang="en-US" sz="1600" b="1" dirty="0">
              <a:solidFill>
                <a:srgbClr val="0000FF"/>
              </a:solidFill>
            </a:endParaRPr>
          </a:p>
          <a:p>
            <a:pPr lvl="1"/>
            <a:r>
              <a:rPr lang="en-US" sz="1600" dirty="0" smtClean="0"/>
              <a:t>- </a:t>
            </a:r>
            <a:r>
              <a:rPr lang="en-US" sz="1600" dirty="0"/>
              <a:t>Visit any </a:t>
            </a:r>
            <a:r>
              <a:rPr lang="en-US" sz="1600" dirty="0">
                <a:solidFill>
                  <a:schemeClr val="accent5"/>
                </a:solidFill>
              </a:rPr>
              <a:t>adjacent vertex of </a:t>
            </a:r>
            <a:r>
              <a:rPr lang="en-US" sz="1600" b="1" dirty="0" smtClean="0">
                <a:solidFill>
                  <a:schemeClr val="accent5"/>
                </a:solidFill>
              </a:rPr>
              <a:t>E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/>
              <a:t>which is not visited </a:t>
            </a:r>
            <a:r>
              <a:rPr lang="en-US" sz="1600" dirty="0" smtClean="0"/>
              <a:t>(</a:t>
            </a:r>
            <a:r>
              <a:rPr lang="en-US" sz="1600" b="1" dirty="0" smtClean="0"/>
              <a:t>D</a:t>
            </a:r>
            <a:r>
              <a:rPr lang="en-US" sz="1600" dirty="0" smtClean="0"/>
              <a:t>).</a:t>
            </a:r>
            <a:endParaRPr lang="en-US" sz="1600" dirty="0"/>
          </a:p>
          <a:p>
            <a:pPr lvl="1"/>
            <a:r>
              <a:rPr lang="en-US" sz="1600" dirty="0" smtClean="0"/>
              <a:t>- </a:t>
            </a:r>
            <a:r>
              <a:rPr lang="en-US" sz="1600" dirty="0">
                <a:solidFill>
                  <a:srgbClr val="9900FF"/>
                </a:solidFill>
              </a:rPr>
              <a:t>Push</a:t>
            </a:r>
            <a:r>
              <a:rPr lang="en-US" sz="1600" dirty="0"/>
              <a:t> </a:t>
            </a:r>
            <a:r>
              <a:rPr lang="en-US" sz="1600" b="1" dirty="0" smtClean="0"/>
              <a:t>D</a:t>
            </a:r>
            <a:r>
              <a:rPr lang="en-US" sz="1600" dirty="0" smtClean="0"/>
              <a:t> </a:t>
            </a:r>
            <a:r>
              <a:rPr lang="en-US" sz="1600" dirty="0"/>
              <a:t>on to the stack.</a:t>
            </a:r>
            <a:endParaRPr lang="th-TH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4288" y="37007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Stack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66582"/>
              </p:ext>
            </p:extLst>
          </p:nvPr>
        </p:nvGraphicFramePr>
        <p:xfrm>
          <a:off x="7308304" y="1700808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7380312" y="34400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A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0312" y="3152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B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0312" y="285293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C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7584" y="4293096"/>
            <a:ext cx="6477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Step6:</a:t>
            </a:r>
          </a:p>
          <a:p>
            <a:pPr lvl="1"/>
            <a:r>
              <a:rPr lang="en-US" sz="1600" dirty="0" smtClean="0"/>
              <a:t>- There is no new vertex to be visited from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 smtClean="0"/>
              <a:t>D. So use back track.</a:t>
            </a:r>
            <a:endParaRPr lang="en-US" sz="1600" dirty="0"/>
          </a:p>
          <a:p>
            <a:pPr lvl="1"/>
            <a:r>
              <a:rPr lang="en-US" sz="1600" dirty="0" smtClean="0"/>
              <a:t>- </a:t>
            </a:r>
            <a:r>
              <a:rPr lang="en-US" sz="1600" dirty="0" smtClean="0">
                <a:solidFill>
                  <a:srgbClr val="009900"/>
                </a:solidFill>
              </a:rPr>
              <a:t>Pop</a:t>
            </a:r>
            <a:r>
              <a:rPr lang="en-US" sz="1600" dirty="0" smtClean="0"/>
              <a:t> </a:t>
            </a:r>
            <a:r>
              <a:rPr lang="en-US" sz="1600" b="1" dirty="0" smtClean="0"/>
              <a:t>D</a:t>
            </a:r>
            <a:r>
              <a:rPr lang="en-US" sz="1600" dirty="0" smtClean="0"/>
              <a:t> from the </a:t>
            </a:r>
            <a:r>
              <a:rPr lang="en-US" sz="1600" dirty="0"/>
              <a:t>stack.</a:t>
            </a:r>
            <a:endParaRPr lang="th-TH" sz="1600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76130"/>
              </p:ext>
            </p:extLst>
          </p:nvPr>
        </p:nvGraphicFramePr>
        <p:xfrm>
          <a:off x="7308304" y="4149080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2123728" y="5229200"/>
            <a:ext cx="3600400" cy="1155000"/>
            <a:chOff x="2123728" y="5229200"/>
            <a:chExt cx="3600400" cy="1155000"/>
          </a:xfrm>
        </p:grpSpPr>
        <p:sp>
          <p:nvSpPr>
            <p:cNvPr id="31" name="Oval 30"/>
            <p:cNvSpPr/>
            <p:nvPr/>
          </p:nvSpPr>
          <p:spPr>
            <a:xfrm>
              <a:off x="2123728" y="5229200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17003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th-TH" sz="18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123728" y="6055021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</a:t>
              </a:r>
              <a:endParaRPr lang="th-TH" sz="18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317003" y="6055021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</a:t>
              </a:r>
              <a:endParaRPr lang="th-TH" sz="18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394949" y="5674214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G</a:t>
              </a:r>
              <a:endParaRPr lang="th-TH" sz="1800" dirty="0"/>
            </a:p>
          </p:txBody>
        </p:sp>
        <p:cxnSp>
          <p:nvCxnSpPr>
            <p:cNvPr id="36" name="Straight Connector 35"/>
            <p:cNvCxnSpPr>
              <a:stCxn id="31" idx="6"/>
              <a:endCxn id="32" idx="2"/>
            </p:cNvCxnSpPr>
            <p:nvPr/>
          </p:nvCxnSpPr>
          <p:spPr>
            <a:xfrm>
              <a:off x="2452907" y="5393790"/>
              <a:ext cx="843429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3" idx="0"/>
            </p:cNvCxnSpPr>
            <p:nvPr/>
          </p:nvCxnSpPr>
          <p:spPr>
            <a:xfrm>
              <a:off x="2288318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3" idx="6"/>
              <a:endCxn id="34" idx="2"/>
            </p:cNvCxnSpPr>
            <p:nvPr/>
          </p:nvCxnSpPr>
          <p:spPr>
            <a:xfrm>
              <a:off x="2452907" y="6219610"/>
              <a:ext cx="864096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>
              <a:off x="3481593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3" idx="6"/>
              <a:endCxn id="35" idx="1"/>
            </p:cNvCxnSpPr>
            <p:nvPr/>
          </p:nvCxnSpPr>
          <p:spPr>
            <a:xfrm>
              <a:off x="4877378" y="5393790"/>
              <a:ext cx="565778" cy="3286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4" idx="6"/>
              <a:endCxn id="35" idx="3"/>
            </p:cNvCxnSpPr>
            <p:nvPr/>
          </p:nvCxnSpPr>
          <p:spPr>
            <a:xfrm flipV="1">
              <a:off x="4877378" y="5955186"/>
              <a:ext cx="565778" cy="2644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5"/>
              <a:endCxn id="34" idx="1"/>
            </p:cNvCxnSpPr>
            <p:nvPr/>
          </p:nvCxnSpPr>
          <p:spPr>
            <a:xfrm>
              <a:off x="2404700" y="5510172"/>
              <a:ext cx="960511" cy="5930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548199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</a:t>
              </a:r>
              <a:endParaRPr lang="th-TH" sz="18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548199" y="6055021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</a:t>
              </a:r>
              <a:endParaRPr lang="th-TH" sz="1800" dirty="0"/>
            </a:p>
          </p:txBody>
        </p:sp>
        <p:cxnSp>
          <p:nvCxnSpPr>
            <p:cNvPr id="45" name="Straight Connector 44"/>
            <p:cNvCxnSpPr>
              <a:stCxn id="32" idx="6"/>
              <a:endCxn id="43" idx="2"/>
            </p:cNvCxnSpPr>
            <p:nvPr/>
          </p:nvCxnSpPr>
          <p:spPr>
            <a:xfrm>
              <a:off x="3646182" y="5393790"/>
              <a:ext cx="902017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6"/>
              <a:endCxn id="44" idx="2"/>
            </p:cNvCxnSpPr>
            <p:nvPr/>
          </p:nvCxnSpPr>
          <p:spPr>
            <a:xfrm>
              <a:off x="3646182" y="6219611"/>
              <a:ext cx="90201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3" idx="4"/>
              <a:endCxn id="44" idx="0"/>
            </p:cNvCxnSpPr>
            <p:nvPr/>
          </p:nvCxnSpPr>
          <p:spPr>
            <a:xfrm>
              <a:off x="4712789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3" idx="3"/>
              <a:endCxn id="34" idx="7"/>
            </p:cNvCxnSpPr>
            <p:nvPr/>
          </p:nvCxnSpPr>
          <p:spPr>
            <a:xfrm flipH="1">
              <a:off x="3597975" y="5510172"/>
              <a:ext cx="998431" cy="593056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123728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64288" y="5024209"/>
            <a:ext cx="761747" cy="1494174"/>
            <a:chOff x="7164288" y="5024209"/>
            <a:chExt cx="761747" cy="1494174"/>
          </a:xfrm>
        </p:grpSpPr>
        <p:sp>
          <p:nvSpPr>
            <p:cNvPr id="50" name="TextBox 49"/>
            <p:cNvSpPr txBox="1"/>
            <p:nvPr/>
          </p:nvSpPr>
          <p:spPr>
            <a:xfrm>
              <a:off x="7164288" y="6149051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9900"/>
                  </a:solidFill>
                </a:rPr>
                <a:t>Stack</a:t>
              </a:r>
              <a:endParaRPr lang="th-TH" sz="1800" dirty="0">
                <a:solidFill>
                  <a:srgbClr val="0099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80312" y="588830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A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80312" y="5600273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B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80312" y="530120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C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80312" y="502420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66400"/>
                  </a:solidFill>
                </a:rPr>
                <a:t>E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380312" y="257593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66400"/>
                </a:solidFill>
              </a:rPr>
              <a:t>E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80312" y="228790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66400"/>
                </a:solidFill>
              </a:rPr>
              <a:t>D</a:t>
            </a:r>
            <a:endParaRPr lang="th-TH" sz="1200" b="1" dirty="0">
              <a:solidFill>
                <a:srgbClr val="F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2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Depth first traversal </a:t>
            </a:r>
            <a:endParaRPr lang="th-TH" sz="5400" dirty="0"/>
          </a:p>
        </p:txBody>
      </p:sp>
      <p:sp>
        <p:nvSpPr>
          <p:cNvPr id="4" name="Oval 3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3317003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6" name="Oval 5"/>
          <p:cNvSpPr/>
          <p:nvPr/>
        </p:nvSpPr>
        <p:spPr>
          <a:xfrm>
            <a:off x="2123728" y="3606749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3317003" y="3606749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5394949" y="3225942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2452907" y="2945518"/>
            <a:ext cx="843429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2288318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2452907" y="3771338"/>
            <a:ext cx="864096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3481593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" idx="1"/>
          </p:cNvCxnSpPr>
          <p:nvPr/>
        </p:nvCxnSpPr>
        <p:spPr>
          <a:xfrm>
            <a:off x="4877378" y="2945518"/>
            <a:ext cx="565778" cy="3286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6"/>
            <a:endCxn id="8" idx="3"/>
          </p:cNvCxnSpPr>
          <p:nvPr/>
        </p:nvCxnSpPr>
        <p:spPr>
          <a:xfrm flipV="1">
            <a:off x="4877378" y="3506914"/>
            <a:ext cx="565778" cy="264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2404700" y="3061900"/>
            <a:ext cx="96051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48199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17" name="Oval 16"/>
          <p:cNvSpPr/>
          <p:nvPr/>
        </p:nvSpPr>
        <p:spPr>
          <a:xfrm>
            <a:off x="4548199" y="3606749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18" name="Straight Connector 17"/>
          <p:cNvCxnSpPr>
            <a:stCxn id="5" idx="6"/>
            <a:endCxn id="16" idx="2"/>
          </p:cNvCxnSpPr>
          <p:nvPr/>
        </p:nvCxnSpPr>
        <p:spPr>
          <a:xfrm>
            <a:off x="3646182" y="2945518"/>
            <a:ext cx="902017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7" idx="2"/>
          </p:cNvCxnSpPr>
          <p:nvPr/>
        </p:nvCxnSpPr>
        <p:spPr>
          <a:xfrm>
            <a:off x="3646182" y="3771339"/>
            <a:ext cx="902017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>
            <a:off x="4712789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7"/>
          </p:cNvCxnSpPr>
          <p:nvPr/>
        </p:nvCxnSpPr>
        <p:spPr>
          <a:xfrm flipH="1">
            <a:off x="3597975" y="3061900"/>
            <a:ext cx="998431" cy="593056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1844824"/>
            <a:ext cx="5594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Step7:</a:t>
            </a:r>
            <a:endParaRPr lang="en-US" sz="1600" b="1" dirty="0">
              <a:solidFill>
                <a:srgbClr val="0000FF"/>
              </a:solidFill>
            </a:endParaRPr>
          </a:p>
          <a:p>
            <a:pPr lvl="1"/>
            <a:r>
              <a:rPr lang="en-US" sz="1600" dirty="0" smtClean="0"/>
              <a:t>- </a:t>
            </a:r>
            <a:r>
              <a:rPr lang="en-US" sz="1600" dirty="0"/>
              <a:t>Visit any </a:t>
            </a:r>
            <a:r>
              <a:rPr lang="en-US" sz="1600" dirty="0">
                <a:solidFill>
                  <a:schemeClr val="accent5"/>
                </a:solidFill>
              </a:rPr>
              <a:t>adjacent vertex of </a:t>
            </a:r>
            <a:r>
              <a:rPr lang="en-US" sz="1600" b="1" dirty="0">
                <a:solidFill>
                  <a:schemeClr val="accent5"/>
                </a:solidFill>
              </a:rPr>
              <a:t>E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/>
              <a:t>which is not visited </a:t>
            </a:r>
            <a:r>
              <a:rPr lang="en-US" sz="1600" dirty="0" smtClean="0"/>
              <a:t>(</a:t>
            </a:r>
            <a:r>
              <a:rPr lang="en-US" sz="1600" b="1" dirty="0" smtClean="0"/>
              <a:t>F</a:t>
            </a:r>
            <a:r>
              <a:rPr lang="en-US" sz="1600" dirty="0" smtClean="0"/>
              <a:t>).</a:t>
            </a:r>
            <a:endParaRPr lang="en-US" sz="1600" dirty="0"/>
          </a:p>
          <a:p>
            <a:pPr lvl="1"/>
            <a:r>
              <a:rPr lang="en-US" sz="1600" dirty="0" smtClean="0"/>
              <a:t>- </a:t>
            </a:r>
            <a:r>
              <a:rPr lang="en-US" sz="1600" dirty="0">
                <a:solidFill>
                  <a:srgbClr val="9900FF"/>
                </a:solidFill>
              </a:rPr>
              <a:t>Push</a:t>
            </a:r>
            <a:r>
              <a:rPr lang="en-US" sz="1600" dirty="0"/>
              <a:t> </a:t>
            </a:r>
            <a:r>
              <a:rPr lang="en-US" sz="1600" b="1" dirty="0" smtClean="0"/>
              <a:t>F</a:t>
            </a:r>
            <a:r>
              <a:rPr lang="en-US" sz="1600" dirty="0" smtClean="0"/>
              <a:t> </a:t>
            </a:r>
            <a:r>
              <a:rPr lang="en-US" sz="1600" dirty="0"/>
              <a:t>on to the stack.</a:t>
            </a:r>
            <a:endParaRPr lang="th-TH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4288" y="37007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Stack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39044"/>
              </p:ext>
            </p:extLst>
          </p:nvPr>
        </p:nvGraphicFramePr>
        <p:xfrm>
          <a:off x="7308304" y="1700808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7380312" y="34400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A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0312" y="3152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B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0312" y="285293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C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7584" y="4293096"/>
            <a:ext cx="5594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Step8:</a:t>
            </a:r>
            <a:endParaRPr lang="en-US" sz="1600" b="1" dirty="0">
              <a:solidFill>
                <a:srgbClr val="0000FF"/>
              </a:solidFill>
            </a:endParaRPr>
          </a:p>
          <a:p>
            <a:pPr lvl="1"/>
            <a:r>
              <a:rPr lang="en-US" sz="1600" dirty="0" smtClean="0"/>
              <a:t>- </a:t>
            </a:r>
            <a:r>
              <a:rPr lang="en-US" sz="1600" dirty="0"/>
              <a:t>Visit any </a:t>
            </a:r>
            <a:r>
              <a:rPr lang="en-US" sz="1600" dirty="0">
                <a:solidFill>
                  <a:schemeClr val="accent5"/>
                </a:solidFill>
              </a:rPr>
              <a:t>adjacent vertex of </a:t>
            </a:r>
            <a:r>
              <a:rPr lang="en-US" sz="1600" b="1" dirty="0" smtClean="0">
                <a:solidFill>
                  <a:schemeClr val="accent5"/>
                </a:solidFill>
              </a:rPr>
              <a:t>F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r>
              <a:rPr lang="en-US" sz="1600" dirty="0"/>
              <a:t>which is not visited </a:t>
            </a:r>
            <a:r>
              <a:rPr lang="en-US" sz="1600" dirty="0" smtClean="0"/>
              <a:t>(</a:t>
            </a:r>
            <a:r>
              <a:rPr lang="en-US" sz="1600" b="1" dirty="0" smtClean="0"/>
              <a:t>G</a:t>
            </a:r>
            <a:r>
              <a:rPr lang="en-US" sz="1600" dirty="0" smtClean="0"/>
              <a:t>).</a:t>
            </a:r>
            <a:endParaRPr lang="en-US" sz="1600" dirty="0"/>
          </a:p>
          <a:p>
            <a:pPr lvl="1"/>
            <a:r>
              <a:rPr lang="en-US" sz="1600" dirty="0" smtClean="0"/>
              <a:t>- </a:t>
            </a:r>
            <a:r>
              <a:rPr lang="en-US" sz="1600" dirty="0">
                <a:solidFill>
                  <a:srgbClr val="9900FF"/>
                </a:solidFill>
              </a:rPr>
              <a:t>Push</a:t>
            </a:r>
            <a:r>
              <a:rPr lang="en-US" sz="1600" dirty="0"/>
              <a:t> </a:t>
            </a:r>
            <a:r>
              <a:rPr lang="en-US" sz="1600" b="1" dirty="0"/>
              <a:t>G</a:t>
            </a:r>
            <a:r>
              <a:rPr lang="en-US" sz="1600" dirty="0" smtClean="0"/>
              <a:t> </a:t>
            </a:r>
            <a:r>
              <a:rPr lang="en-US" sz="1600" dirty="0"/>
              <a:t>on to the stack.</a:t>
            </a:r>
            <a:endParaRPr lang="th-TH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164288" y="614905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Stack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43313"/>
              </p:ext>
            </p:extLst>
          </p:nvPr>
        </p:nvGraphicFramePr>
        <p:xfrm>
          <a:off x="7308304" y="4149080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2123728" y="5229200"/>
            <a:ext cx="3600400" cy="1155000"/>
            <a:chOff x="2123728" y="5229200"/>
            <a:chExt cx="3600400" cy="1155000"/>
          </a:xfrm>
        </p:grpSpPr>
        <p:sp>
          <p:nvSpPr>
            <p:cNvPr id="31" name="Oval 30"/>
            <p:cNvSpPr/>
            <p:nvPr/>
          </p:nvSpPr>
          <p:spPr>
            <a:xfrm>
              <a:off x="2123728" y="5229200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17003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th-TH" sz="18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123728" y="6055021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</a:t>
              </a:r>
              <a:endParaRPr lang="th-TH" sz="18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317003" y="6055021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</a:t>
              </a:r>
              <a:endParaRPr lang="th-TH" sz="18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394949" y="5674214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G</a:t>
              </a:r>
              <a:endParaRPr lang="th-TH" sz="1800" dirty="0"/>
            </a:p>
          </p:txBody>
        </p:sp>
        <p:cxnSp>
          <p:nvCxnSpPr>
            <p:cNvPr id="36" name="Straight Connector 35"/>
            <p:cNvCxnSpPr>
              <a:stCxn id="31" idx="6"/>
              <a:endCxn id="32" idx="2"/>
            </p:cNvCxnSpPr>
            <p:nvPr/>
          </p:nvCxnSpPr>
          <p:spPr>
            <a:xfrm>
              <a:off x="2452907" y="5393790"/>
              <a:ext cx="843429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3" idx="0"/>
            </p:cNvCxnSpPr>
            <p:nvPr/>
          </p:nvCxnSpPr>
          <p:spPr>
            <a:xfrm>
              <a:off x="2288318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3" idx="6"/>
              <a:endCxn id="34" idx="2"/>
            </p:cNvCxnSpPr>
            <p:nvPr/>
          </p:nvCxnSpPr>
          <p:spPr>
            <a:xfrm>
              <a:off x="2452907" y="6219610"/>
              <a:ext cx="864096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>
              <a:off x="3481593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3" idx="6"/>
              <a:endCxn id="35" idx="1"/>
            </p:cNvCxnSpPr>
            <p:nvPr/>
          </p:nvCxnSpPr>
          <p:spPr>
            <a:xfrm>
              <a:off x="4877378" y="5393790"/>
              <a:ext cx="565778" cy="3286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4" idx="6"/>
              <a:endCxn id="35" idx="3"/>
            </p:cNvCxnSpPr>
            <p:nvPr/>
          </p:nvCxnSpPr>
          <p:spPr>
            <a:xfrm flipV="1">
              <a:off x="4877378" y="5955186"/>
              <a:ext cx="565778" cy="264425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5"/>
              <a:endCxn id="34" idx="1"/>
            </p:cNvCxnSpPr>
            <p:nvPr/>
          </p:nvCxnSpPr>
          <p:spPr>
            <a:xfrm>
              <a:off x="2404700" y="5510172"/>
              <a:ext cx="960511" cy="5930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548199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</a:t>
              </a:r>
              <a:endParaRPr lang="th-TH" sz="18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548199" y="6055021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</a:t>
              </a:r>
              <a:endParaRPr lang="th-TH" sz="1800" dirty="0"/>
            </a:p>
          </p:txBody>
        </p:sp>
        <p:cxnSp>
          <p:nvCxnSpPr>
            <p:cNvPr id="45" name="Straight Connector 44"/>
            <p:cNvCxnSpPr>
              <a:stCxn id="32" idx="6"/>
              <a:endCxn id="43" idx="2"/>
            </p:cNvCxnSpPr>
            <p:nvPr/>
          </p:nvCxnSpPr>
          <p:spPr>
            <a:xfrm>
              <a:off x="3646182" y="5393790"/>
              <a:ext cx="902017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6"/>
              <a:endCxn id="44" idx="2"/>
            </p:cNvCxnSpPr>
            <p:nvPr/>
          </p:nvCxnSpPr>
          <p:spPr>
            <a:xfrm>
              <a:off x="3646182" y="6219611"/>
              <a:ext cx="902017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3" idx="4"/>
              <a:endCxn id="44" idx="0"/>
            </p:cNvCxnSpPr>
            <p:nvPr/>
          </p:nvCxnSpPr>
          <p:spPr>
            <a:xfrm>
              <a:off x="4712789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3" idx="3"/>
              <a:endCxn id="34" idx="7"/>
            </p:cNvCxnSpPr>
            <p:nvPr/>
          </p:nvCxnSpPr>
          <p:spPr>
            <a:xfrm flipH="1">
              <a:off x="3597975" y="5510172"/>
              <a:ext cx="998431" cy="593056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123728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80312" y="4437112"/>
            <a:ext cx="304892" cy="1728192"/>
            <a:chOff x="7380312" y="4437112"/>
            <a:chExt cx="304892" cy="1728192"/>
          </a:xfrm>
        </p:grpSpPr>
        <p:sp>
          <p:nvSpPr>
            <p:cNvPr id="53" name="TextBox 52"/>
            <p:cNvSpPr txBox="1"/>
            <p:nvPr/>
          </p:nvSpPr>
          <p:spPr>
            <a:xfrm>
              <a:off x="7380312" y="588830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A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80312" y="5600273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B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80312" y="530120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C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80312" y="502420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66400"/>
                  </a:solidFill>
                </a:rPr>
                <a:t>E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0312" y="473617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66400"/>
                  </a:solidFill>
                </a:rPr>
                <a:t>F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80312" y="4437112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G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380312" y="257593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66400"/>
                </a:solidFill>
              </a:rPr>
              <a:t>E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80312" y="228790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66400"/>
                </a:solidFill>
              </a:rPr>
              <a:t>F</a:t>
            </a:r>
            <a:endParaRPr lang="th-TH" sz="1200" b="1" dirty="0">
              <a:solidFill>
                <a:srgbClr val="F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Depth first traversal </a:t>
            </a:r>
            <a:endParaRPr lang="th-TH" sz="5400" dirty="0"/>
          </a:p>
        </p:txBody>
      </p:sp>
      <p:sp>
        <p:nvSpPr>
          <p:cNvPr id="4" name="Oval 3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3317003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6" name="Oval 5"/>
          <p:cNvSpPr/>
          <p:nvPr/>
        </p:nvSpPr>
        <p:spPr>
          <a:xfrm>
            <a:off x="2123728" y="3606749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3317003" y="3606749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5394949" y="3225942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2452907" y="2945518"/>
            <a:ext cx="843429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2288318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2452907" y="3771338"/>
            <a:ext cx="864096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3481593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" idx="1"/>
          </p:cNvCxnSpPr>
          <p:nvPr/>
        </p:nvCxnSpPr>
        <p:spPr>
          <a:xfrm>
            <a:off x="4877378" y="2945518"/>
            <a:ext cx="565778" cy="3286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6"/>
            <a:endCxn id="8" idx="3"/>
          </p:cNvCxnSpPr>
          <p:nvPr/>
        </p:nvCxnSpPr>
        <p:spPr>
          <a:xfrm flipV="1">
            <a:off x="4877378" y="3506914"/>
            <a:ext cx="565778" cy="264425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2404700" y="3061900"/>
            <a:ext cx="96051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48199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17" name="Oval 16"/>
          <p:cNvSpPr/>
          <p:nvPr/>
        </p:nvSpPr>
        <p:spPr>
          <a:xfrm>
            <a:off x="4548199" y="3606749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18" name="Straight Connector 17"/>
          <p:cNvCxnSpPr>
            <a:stCxn id="5" idx="6"/>
            <a:endCxn id="16" idx="2"/>
          </p:cNvCxnSpPr>
          <p:nvPr/>
        </p:nvCxnSpPr>
        <p:spPr>
          <a:xfrm>
            <a:off x="3646182" y="2945518"/>
            <a:ext cx="902017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7" idx="2"/>
          </p:cNvCxnSpPr>
          <p:nvPr/>
        </p:nvCxnSpPr>
        <p:spPr>
          <a:xfrm>
            <a:off x="3646182" y="3771339"/>
            <a:ext cx="902017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>
            <a:off x="4712789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7"/>
          </p:cNvCxnSpPr>
          <p:nvPr/>
        </p:nvCxnSpPr>
        <p:spPr>
          <a:xfrm flipH="1">
            <a:off x="3597975" y="3061900"/>
            <a:ext cx="998431" cy="593056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1844824"/>
            <a:ext cx="6477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Step9:</a:t>
            </a:r>
            <a:endParaRPr lang="en-US" sz="1600" b="1" dirty="0">
              <a:solidFill>
                <a:srgbClr val="0000FF"/>
              </a:solidFill>
            </a:endParaRPr>
          </a:p>
          <a:p>
            <a:pPr lvl="1"/>
            <a:r>
              <a:rPr lang="en-US" sz="1600" dirty="0"/>
              <a:t>- There is no new vertex to be visited from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/>
              <a:t>G. </a:t>
            </a:r>
            <a:r>
              <a:rPr lang="en-US" sz="1600" dirty="0"/>
              <a:t>So use back track.</a:t>
            </a:r>
          </a:p>
          <a:p>
            <a:pPr lvl="1"/>
            <a:r>
              <a:rPr lang="en-US" sz="1600" dirty="0"/>
              <a:t>- </a:t>
            </a:r>
            <a:r>
              <a:rPr lang="en-US" sz="1600" dirty="0">
                <a:solidFill>
                  <a:srgbClr val="009900"/>
                </a:solidFill>
              </a:rPr>
              <a:t>Pop</a:t>
            </a:r>
            <a:r>
              <a:rPr lang="en-US" sz="1600" dirty="0"/>
              <a:t> </a:t>
            </a:r>
            <a:r>
              <a:rPr lang="en-US" sz="1600" b="1" dirty="0" smtClean="0"/>
              <a:t>G</a:t>
            </a:r>
            <a:r>
              <a:rPr lang="en-US" sz="1600" dirty="0" smtClean="0"/>
              <a:t> </a:t>
            </a:r>
            <a:r>
              <a:rPr lang="en-US" sz="1600" dirty="0"/>
              <a:t>from the stack.</a:t>
            </a:r>
            <a:endParaRPr lang="th-TH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4288" y="37007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Stack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81425"/>
              </p:ext>
            </p:extLst>
          </p:nvPr>
        </p:nvGraphicFramePr>
        <p:xfrm>
          <a:off x="7308304" y="1700808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7380312" y="34400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A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0312" y="3152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B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0312" y="285293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C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7584" y="4293096"/>
            <a:ext cx="6477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Step10:</a:t>
            </a:r>
            <a:endParaRPr lang="en-US" sz="1600" b="1" dirty="0">
              <a:solidFill>
                <a:srgbClr val="0000FF"/>
              </a:solidFill>
            </a:endParaRPr>
          </a:p>
          <a:p>
            <a:pPr lvl="1"/>
            <a:r>
              <a:rPr lang="en-US" sz="1600" dirty="0"/>
              <a:t>- There is no new vertex to be visited from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/>
              <a:t>F. </a:t>
            </a:r>
            <a:r>
              <a:rPr lang="en-US" sz="1600" dirty="0"/>
              <a:t>So use back track.</a:t>
            </a:r>
          </a:p>
          <a:p>
            <a:pPr lvl="1"/>
            <a:r>
              <a:rPr lang="en-US" sz="1600" dirty="0"/>
              <a:t>- </a:t>
            </a:r>
            <a:r>
              <a:rPr lang="en-US" sz="1600" dirty="0">
                <a:solidFill>
                  <a:srgbClr val="009900"/>
                </a:solidFill>
              </a:rPr>
              <a:t>Pop</a:t>
            </a:r>
            <a:r>
              <a:rPr lang="en-US" sz="1600" dirty="0"/>
              <a:t> </a:t>
            </a:r>
            <a:r>
              <a:rPr lang="en-US" sz="1600" b="1" dirty="0" smtClean="0"/>
              <a:t>F</a:t>
            </a:r>
            <a:r>
              <a:rPr lang="en-US" sz="1600" dirty="0" smtClean="0"/>
              <a:t> </a:t>
            </a:r>
            <a:r>
              <a:rPr lang="en-US" sz="1600" dirty="0"/>
              <a:t>from the stack.</a:t>
            </a:r>
            <a:endParaRPr lang="th-TH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164288" y="614905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Stack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53235"/>
              </p:ext>
            </p:extLst>
          </p:nvPr>
        </p:nvGraphicFramePr>
        <p:xfrm>
          <a:off x="7308304" y="4149080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2123728" y="5229200"/>
            <a:ext cx="3600400" cy="1155000"/>
            <a:chOff x="2123728" y="5229200"/>
            <a:chExt cx="3600400" cy="1155000"/>
          </a:xfrm>
        </p:grpSpPr>
        <p:sp>
          <p:nvSpPr>
            <p:cNvPr id="31" name="Oval 30"/>
            <p:cNvSpPr/>
            <p:nvPr/>
          </p:nvSpPr>
          <p:spPr>
            <a:xfrm>
              <a:off x="2123728" y="5229200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17003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th-TH" sz="18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123728" y="6055021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</a:t>
              </a:r>
              <a:endParaRPr lang="th-TH" sz="18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317003" y="6055021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</a:t>
              </a:r>
              <a:endParaRPr lang="th-TH" sz="18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394949" y="5674214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G</a:t>
              </a:r>
              <a:endParaRPr lang="th-TH" sz="1800" dirty="0"/>
            </a:p>
          </p:txBody>
        </p:sp>
        <p:cxnSp>
          <p:nvCxnSpPr>
            <p:cNvPr id="36" name="Straight Connector 35"/>
            <p:cNvCxnSpPr>
              <a:stCxn id="31" idx="6"/>
              <a:endCxn id="32" idx="2"/>
            </p:cNvCxnSpPr>
            <p:nvPr/>
          </p:nvCxnSpPr>
          <p:spPr>
            <a:xfrm>
              <a:off x="2452907" y="5393790"/>
              <a:ext cx="843429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3" idx="0"/>
            </p:cNvCxnSpPr>
            <p:nvPr/>
          </p:nvCxnSpPr>
          <p:spPr>
            <a:xfrm>
              <a:off x="2288318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3" idx="6"/>
              <a:endCxn id="34" idx="2"/>
            </p:cNvCxnSpPr>
            <p:nvPr/>
          </p:nvCxnSpPr>
          <p:spPr>
            <a:xfrm>
              <a:off x="2452907" y="6219610"/>
              <a:ext cx="864096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>
              <a:off x="3481593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3" idx="6"/>
              <a:endCxn id="35" idx="1"/>
            </p:cNvCxnSpPr>
            <p:nvPr/>
          </p:nvCxnSpPr>
          <p:spPr>
            <a:xfrm>
              <a:off x="4877378" y="5393790"/>
              <a:ext cx="565778" cy="3286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4" idx="6"/>
              <a:endCxn id="35" idx="3"/>
            </p:cNvCxnSpPr>
            <p:nvPr/>
          </p:nvCxnSpPr>
          <p:spPr>
            <a:xfrm flipV="1">
              <a:off x="4877378" y="5955186"/>
              <a:ext cx="565778" cy="264425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5"/>
              <a:endCxn id="34" idx="1"/>
            </p:cNvCxnSpPr>
            <p:nvPr/>
          </p:nvCxnSpPr>
          <p:spPr>
            <a:xfrm>
              <a:off x="2404700" y="5510172"/>
              <a:ext cx="960511" cy="5930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548199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</a:t>
              </a:r>
              <a:endParaRPr lang="th-TH" sz="18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548199" y="6055021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</a:t>
              </a:r>
              <a:endParaRPr lang="th-TH" sz="1800" dirty="0"/>
            </a:p>
          </p:txBody>
        </p:sp>
        <p:cxnSp>
          <p:nvCxnSpPr>
            <p:cNvPr id="45" name="Straight Connector 44"/>
            <p:cNvCxnSpPr>
              <a:stCxn id="32" idx="6"/>
              <a:endCxn id="43" idx="2"/>
            </p:cNvCxnSpPr>
            <p:nvPr/>
          </p:nvCxnSpPr>
          <p:spPr>
            <a:xfrm>
              <a:off x="3646182" y="5393790"/>
              <a:ext cx="902017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6"/>
              <a:endCxn id="44" idx="2"/>
            </p:cNvCxnSpPr>
            <p:nvPr/>
          </p:nvCxnSpPr>
          <p:spPr>
            <a:xfrm>
              <a:off x="3646182" y="6219611"/>
              <a:ext cx="902017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3" idx="4"/>
              <a:endCxn id="44" idx="0"/>
            </p:cNvCxnSpPr>
            <p:nvPr/>
          </p:nvCxnSpPr>
          <p:spPr>
            <a:xfrm>
              <a:off x="4712789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3" idx="3"/>
              <a:endCxn id="34" idx="7"/>
            </p:cNvCxnSpPr>
            <p:nvPr/>
          </p:nvCxnSpPr>
          <p:spPr>
            <a:xfrm flipH="1">
              <a:off x="3597975" y="5510172"/>
              <a:ext cx="998431" cy="593056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123728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80312" y="5024209"/>
            <a:ext cx="295274" cy="1141095"/>
            <a:chOff x="7380312" y="5024209"/>
            <a:chExt cx="295274" cy="1141095"/>
          </a:xfrm>
        </p:grpSpPr>
        <p:sp>
          <p:nvSpPr>
            <p:cNvPr id="53" name="TextBox 52"/>
            <p:cNvSpPr txBox="1"/>
            <p:nvPr/>
          </p:nvSpPr>
          <p:spPr>
            <a:xfrm>
              <a:off x="7380312" y="588830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A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80312" y="5600273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B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80312" y="530120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C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80312" y="502420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66400"/>
                  </a:solidFill>
                </a:rPr>
                <a:t>E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380312" y="257593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66400"/>
                </a:solidFill>
              </a:rPr>
              <a:t>E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80312" y="228790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66400"/>
                </a:solidFill>
              </a:rPr>
              <a:t>F</a:t>
            </a:r>
            <a:endParaRPr lang="th-TH" sz="1200" b="1" dirty="0">
              <a:solidFill>
                <a:srgbClr val="F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Depth first traversal </a:t>
            </a:r>
            <a:endParaRPr lang="th-TH" sz="5400" dirty="0"/>
          </a:p>
        </p:txBody>
      </p:sp>
      <p:sp>
        <p:nvSpPr>
          <p:cNvPr id="4" name="Oval 3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3317003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6" name="Oval 5"/>
          <p:cNvSpPr/>
          <p:nvPr/>
        </p:nvSpPr>
        <p:spPr>
          <a:xfrm>
            <a:off x="2123728" y="3606749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3317003" y="3606749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5394949" y="3225942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2452907" y="2945518"/>
            <a:ext cx="843429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2288318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2452907" y="3771338"/>
            <a:ext cx="864096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3481593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" idx="1"/>
          </p:cNvCxnSpPr>
          <p:nvPr/>
        </p:nvCxnSpPr>
        <p:spPr>
          <a:xfrm>
            <a:off x="4877378" y="2945518"/>
            <a:ext cx="565778" cy="3286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6"/>
            <a:endCxn id="8" idx="3"/>
          </p:cNvCxnSpPr>
          <p:nvPr/>
        </p:nvCxnSpPr>
        <p:spPr>
          <a:xfrm flipV="1">
            <a:off x="4877378" y="3506914"/>
            <a:ext cx="565778" cy="264425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2404700" y="3061900"/>
            <a:ext cx="96051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48199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17" name="Oval 16"/>
          <p:cNvSpPr/>
          <p:nvPr/>
        </p:nvSpPr>
        <p:spPr>
          <a:xfrm>
            <a:off x="4548199" y="3606749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18" name="Straight Connector 17"/>
          <p:cNvCxnSpPr>
            <a:stCxn id="5" idx="6"/>
            <a:endCxn id="16" idx="2"/>
          </p:cNvCxnSpPr>
          <p:nvPr/>
        </p:nvCxnSpPr>
        <p:spPr>
          <a:xfrm>
            <a:off x="3646182" y="2945518"/>
            <a:ext cx="902017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7" idx="2"/>
          </p:cNvCxnSpPr>
          <p:nvPr/>
        </p:nvCxnSpPr>
        <p:spPr>
          <a:xfrm>
            <a:off x="3646182" y="3771339"/>
            <a:ext cx="902017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>
            <a:off x="4712789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7"/>
          </p:cNvCxnSpPr>
          <p:nvPr/>
        </p:nvCxnSpPr>
        <p:spPr>
          <a:xfrm flipH="1">
            <a:off x="3597975" y="3061900"/>
            <a:ext cx="998431" cy="593056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1844824"/>
            <a:ext cx="6477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Step11:</a:t>
            </a:r>
            <a:endParaRPr lang="en-US" sz="1600" b="1" dirty="0">
              <a:solidFill>
                <a:srgbClr val="0000FF"/>
              </a:solidFill>
            </a:endParaRPr>
          </a:p>
          <a:p>
            <a:pPr lvl="1"/>
            <a:r>
              <a:rPr lang="en-US" sz="1600" dirty="0"/>
              <a:t>- There is no new vertex to be visited from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/>
              <a:t>E. </a:t>
            </a:r>
            <a:r>
              <a:rPr lang="en-US" sz="1600" dirty="0"/>
              <a:t>So use back track.</a:t>
            </a:r>
          </a:p>
          <a:p>
            <a:pPr lvl="1"/>
            <a:r>
              <a:rPr lang="en-US" sz="1600" dirty="0"/>
              <a:t>- </a:t>
            </a:r>
            <a:r>
              <a:rPr lang="en-US" sz="1600" dirty="0">
                <a:solidFill>
                  <a:srgbClr val="009900"/>
                </a:solidFill>
              </a:rPr>
              <a:t>Pop</a:t>
            </a:r>
            <a:r>
              <a:rPr lang="en-US" sz="1600" dirty="0"/>
              <a:t> </a:t>
            </a:r>
            <a:r>
              <a:rPr lang="en-US" sz="1600" b="1" dirty="0" smtClean="0"/>
              <a:t>E</a:t>
            </a:r>
            <a:r>
              <a:rPr lang="en-US" sz="1600" dirty="0" smtClean="0"/>
              <a:t> </a:t>
            </a:r>
            <a:r>
              <a:rPr lang="en-US" sz="1600" dirty="0"/>
              <a:t>from the stack.</a:t>
            </a:r>
            <a:endParaRPr lang="th-TH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4288" y="37007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Stack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1517"/>
              </p:ext>
            </p:extLst>
          </p:nvPr>
        </p:nvGraphicFramePr>
        <p:xfrm>
          <a:off x="7308304" y="1700808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7380312" y="34400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A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0312" y="3152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B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0312" y="285293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C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7584" y="4293096"/>
            <a:ext cx="6477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Step12:</a:t>
            </a:r>
            <a:endParaRPr lang="en-US" sz="1600" b="1" dirty="0">
              <a:solidFill>
                <a:srgbClr val="0000FF"/>
              </a:solidFill>
            </a:endParaRPr>
          </a:p>
          <a:p>
            <a:pPr lvl="1"/>
            <a:r>
              <a:rPr lang="en-US" sz="1600" dirty="0"/>
              <a:t>- There is no new vertex to be visited from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/>
              <a:t>C. </a:t>
            </a:r>
            <a:r>
              <a:rPr lang="en-US" sz="1600" dirty="0"/>
              <a:t>So use back track.</a:t>
            </a:r>
          </a:p>
          <a:p>
            <a:pPr lvl="1"/>
            <a:r>
              <a:rPr lang="en-US" sz="1600" dirty="0"/>
              <a:t>- </a:t>
            </a:r>
            <a:r>
              <a:rPr lang="en-US" sz="1600" dirty="0">
                <a:solidFill>
                  <a:srgbClr val="009900"/>
                </a:solidFill>
              </a:rPr>
              <a:t>Pop</a:t>
            </a:r>
            <a:r>
              <a:rPr lang="en-US" sz="1600" dirty="0"/>
              <a:t> </a:t>
            </a:r>
            <a:r>
              <a:rPr lang="en-US" sz="1600" b="1" dirty="0" smtClean="0"/>
              <a:t>C</a:t>
            </a:r>
            <a:r>
              <a:rPr lang="en-US" sz="1600" dirty="0" smtClean="0"/>
              <a:t> </a:t>
            </a:r>
            <a:r>
              <a:rPr lang="en-US" sz="1600" dirty="0"/>
              <a:t>from the stack.</a:t>
            </a:r>
            <a:endParaRPr lang="th-TH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164288" y="614905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Stack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61054"/>
              </p:ext>
            </p:extLst>
          </p:nvPr>
        </p:nvGraphicFramePr>
        <p:xfrm>
          <a:off x="7308304" y="4149080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2123728" y="5229200"/>
            <a:ext cx="3600400" cy="1155000"/>
            <a:chOff x="2123728" y="5229200"/>
            <a:chExt cx="3600400" cy="1155000"/>
          </a:xfrm>
        </p:grpSpPr>
        <p:sp>
          <p:nvSpPr>
            <p:cNvPr id="31" name="Oval 30"/>
            <p:cNvSpPr/>
            <p:nvPr/>
          </p:nvSpPr>
          <p:spPr>
            <a:xfrm>
              <a:off x="2123728" y="5229200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17003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th-TH" sz="18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123728" y="6055021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</a:t>
              </a:r>
              <a:endParaRPr lang="th-TH" sz="18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317003" y="6055021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</a:t>
              </a:r>
              <a:endParaRPr lang="th-TH" sz="18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394949" y="5674214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G</a:t>
              </a:r>
              <a:endParaRPr lang="th-TH" sz="1800" dirty="0"/>
            </a:p>
          </p:txBody>
        </p:sp>
        <p:cxnSp>
          <p:nvCxnSpPr>
            <p:cNvPr id="36" name="Straight Connector 35"/>
            <p:cNvCxnSpPr>
              <a:stCxn id="31" idx="6"/>
              <a:endCxn id="32" idx="2"/>
            </p:cNvCxnSpPr>
            <p:nvPr/>
          </p:nvCxnSpPr>
          <p:spPr>
            <a:xfrm>
              <a:off x="2452907" y="5393790"/>
              <a:ext cx="843429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3" idx="0"/>
            </p:cNvCxnSpPr>
            <p:nvPr/>
          </p:nvCxnSpPr>
          <p:spPr>
            <a:xfrm>
              <a:off x="2288318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3" idx="6"/>
              <a:endCxn id="34" idx="2"/>
            </p:cNvCxnSpPr>
            <p:nvPr/>
          </p:nvCxnSpPr>
          <p:spPr>
            <a:xfrm>
              <a:off x="2452907" y="6219610"/>
              <a:ext cx="864096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>
              <a:off x="3481593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3" idx="6"/>
              <a:endCxn id="35" idx="1"/>
            </p:cNvCxnSpPr>
            <p:nvPr/>
          </p:nvCxnSpPr>
          <p:spPr>
            <a:xfrm>
              <a:off x="4877378" y="5393790"/>
              <a:ext cx="565778" cy="3286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4" idx="6"/>
              <a:endCxn id="35" idx="3"/>
            </p:cNvCxnSpPr>
            <p:nvPr/>
          </p:nvCxnSpPr>
          <p:spPr>
            <a:xfrm flipV="1">
              <a:off x="4877378" y="5955186"/>
              <a:ext cx="565778" cy="264425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5"/>
              <a:endCxn id="34" idx="1"/>
            </p:cNvCxnSpPr>
            <p:nvPr/>
          </p:nvCxnSpPr>
          <p:spPr>
            <a:xfrm>
              <a:off x="2404700" y="5510172"/>
              <a:ext cx="960511" cy="5930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548199" y="5229200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</a:t>
              </a:r>
              <a:endParaRPr lang="th-TH" sz="18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548199" y="6055021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</a:t>
              </a:r>
              <a:endParaRPr lang="th-TH" sz="1800" dirty="0"/>
            </a:p>
          </p:txBody>
        </p:sp>
        <p:cxnSp>
          <p:nvCxnSpPr>
            <p:cNvPr id="45" name="Straight Connector 44"/>
            <p:cNvCxnSpPr>
              <a:stCxn id="32" idx="6"/>
              <a:endCxn id="43" idx="2"/>
            </p:cNvCxnSpPr>
            <p:nvPr/>
          </p:nvCxnSpPr>
          <p:spPr>
            <a:xfrm>
              <a:off x="3646182" y="5393790"/>
              <a:ext cx="902017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6"/>
              <a:endCxn id="44" idx="2"/>
            </p:cNvCxnSpPr>
            <p:nvPr/>
          </p:nvCxnSpPr>
          <p:spPr>
            <a:xfrm>
              <a:off x="3646182" y="6219611"/>
              <a:ext cx="902017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3" idx="4"/>
              <a:endCxn id="44" idx="0"/>
            </p:cNvCxnSpPr>
            <p:nvPr/>
          </p:nvCxnSpPr>
          <p:spPr>
            <a:xfrm>
              <a:off x="4712789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3" idx="3"/>
              <a:endCxn id="34" idx="7"/>
            </p:cNvCxnSpPr>
            <p:nvPr/>
          </p:nvCxnSpPr>
          <p:spPr>
            <a:xfrm flipH="1">
              <a:off x="3597975" y="5510172"/>
              <a:ext cx="998431" cy="593056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123728" y="5229200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80312" y="5600273"/>
            <a:ext cx="295274" cy="565031"/>
            <a:chOff x="7380312" y="5600273"/>
            <a:chExt cx="295274" cy="565031"/>
          </a:xfrm>
        </p:grpSpPr>
        <p:sp>
          <p:nvSpPr>
            <p:cNvPr id="53" name="TextBox 52"/>
            <p:cNvSpPr txBox="1"/>
            <p:nvPr/>
          </p:nvSpPr>
          <p:spPr>
            <a:xfrm>
              <a:off x="7380312" y="588830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A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80312" y="5600273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66400"/>
                  </a:solidFill>
                </a:rPr>
                <a:t>B</a:t>
              </a:r>
              <a:endParaRPr lang="th-TH" sz="1200" b="1" dirty="0">
                <a:solidFill>
                  <a:srgbClr val="F664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8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Depth first traversal </a:t>
            </a:r>
            <a:endParaRPr lang="th-TH" sz="5400" dirty="0"/>
          </a:p>
        </p:txBody>
      </p:sp>
      <p:sp>
        <p:nvSpPr>
          <p:cNvPr id="4" name="Oval 3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3317003" y="2780928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6" name="Oval 5"/>
          <p:cNvSpPr/>
          <p:nvPr/>
        </p:nvSpPr>
        <p:spPr>
          <a:xfrm>
            <a:off x="2123728" y="3606749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3317003" y="3606749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5394949" y="3225942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2452907" y="2945518"/>
            <a:ext cx="843429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2288318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2452907" y="3771338"/>
            <a:ext cx="864096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3481593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" idx="1"/>
          </p:cNvCxnSpPr>
          <p:nvPr/>
        </p:nvCxnSpPr>
        <p:spPr>
          <a:xfrm>
            <a:off x="4877378" y="2945518"/>
            <a:ext cx="565778" cy="3286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6"/>
            <a:endCxn id="8" idx="3"/>
          </p:cNvCxnSpPr>
          <p:nvPr/>
        </p:nvCxnSpPr>
        <p:spPr>
          <a:xfrm flipV="1">
            <a:off x="4877378" y="3506914"/>
            <a:ext cx="565778" cy="264425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2404700" y="3061900"/>
            <a:ext cx="96051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48199" y="2780928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17" name="Oval 16"/>
          <p:cNvSpPr/>
          <p:nvPr/>
        </p:nvSpPr>
        <p:spPr>
          <a:xfrm>
            <a:off x="4548199" y="3606749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18" name="Straight Connector 17"/>
          <p:cNvCxnSpPr>
            <a:stCxn id="5" idx="6"/>
            <a:endCxn id="16" idx="2"/>
          </p:cNvCxnSpPr>
          <p:nvPr/>
        </p:nvCxnSpPr>
        <p:spPr>
          <a:xfrm>
            <a:off x="3646182" y="2945518"/>
            <a:ext cx="902017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7" idx="2"/>
          </p:cNvCxnSpPr>
          <p:nvPr/>
        </p:nvCxnSpPr>
        <p:spPr>
          <a:xfrm>
            <a:off x="3646182" y="3771339"/>
            <a:ext cx="902017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>
            <a:off x="4712789" y="311010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7"/>
          </p:cNvCxnSpPr>
          <p:nvPr/>
        </p:nvCxnSpPr>
        <p:spPr>
          <a:xfrm flipH="1">
            <a:off x="3597975" y="3061900"/>
            <a:ext cx="998431" cy="593056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1844824"/>
            <a:ext cx="6477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Step13:</a:t>
            </a:r>
            <a:endParaRPr lang="en-US" sz="1600" b="1" dirty="0">
              <a:solidFill>
                <a:srgbClr val="0000FF"/>
              </a:solidFill>
            </a:endParaRPr>
          </a:p>
          <a:p>
            <a:pPr lvl="1"/>
            <a:r>
              <a:rPr lang="en-US" sz="1600" dirty="0"/>
              <a:t>- There is no new vertex to be visited from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/>
              <a:t>B. </a:t>
            </a:r>
            <a:r>
              <a:rPr lang="en-US" sz="1600" dirty="0"/>
              <a:t>So use back track.</a:t>
            </a:r>
          </a:p>
          <a:p>
            <a:pPr lvl="1"/>
            <a:r>
              <a:rPr lang="en-US" sz="1600" dirty="0"/>
              <a:t>- </a:t>
            </a:r>
            <a:r>
              <a:rPr lang="en-US" sz="1600" dirty="0">
                <a:solidFill>
                  <a:srgbClr val="009900"/>
                </a:solidFill>
              </a:rPr>
              <a:t>Pop</a:t>
            </a:r>
            <a:r>
              <a:rPr lang="en-US" sz="1600" dirty="0"/>
              <a:t> </a:t>
            </a:r>
            <a:r>
              <a:rPr lang="en-US" sz="1600" b="1" dirty="0" smtClean="0"/>
              <a:t>B</a:t>
            </a:r>
            <a:r>
              <a:rPr lang="en-US" sz="1600" dirty="0" smtClean="0"/>
              <a:t> </a:t>
            </a:r>
            <a:r>
              <a:rPr lang="en-US" sz="1600" dirty="0"/>
              <a:t>from the stack.</a:t>
            </a:r>
            <a:endParaRPr lang="th-TH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4288" y="37007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Stack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40671"/>
              </p:ext>
            </p:extLst>
          </p:nvPr>
        </p:nvGraphicFramePr>
        <p:xfrm>
          <a:off x="7308304" y="1700808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2123728" y="278092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7380312" y="34400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66400"/>
                </a:solidFill>
              </a:rPr>
              <a:t>A</a:t>
            </a:r>
            <a:endParaRPr lang="th-TH" sz="1200" b="1" dirty="0">
              <a:solidFill>
                <a:srgbClr val="F664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7584" y="4293096"/>
            <a:ext cx="6477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Step14:</a:t>
            </a:r>
            <a:endParaRPr lang="en-US" sz="1600" b="1" dirty="0">
              <a:solidFill>
                <a:srgbClr val="0000FF"/>
              </a:solidFill>
            </a:endParaRPr>
          </a:p>
          <a:p>
            <a:pPr lvl="1"/>
            <a:r>
              <a:rPr lang="en-US" sz="1600" dirty="0"/>
              <a:t>- There is no new vertex to be visited from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 smtClean="0"/>
              <a:t>A. </a:t>
            </a:r>
            <a:r>
              <a:rPr lang="en-US" sz="1600" dirty="0"/>
              <a:t>So use back track.</a:t>
            </a:r>
          </a:p>
          <a:p>
            <a:pPr lvl="1"/>
            <a:r>
              <a:rPr lang="en-US" sz="1600" dirty="0"/>
              <a:t>- </a:t>
            </a:r>
            <a:r>
              <a:rPr lang="en-US" sz="1600" dirty="0">
                <a:solidFill>
                  <a:srgbClr val="009900"/>
                </a:solidFill>
              </a:rPr>
              <a:t>Pop</a:t>
            </a:r>
            <a:r>
              <a:rPr lang="en-US" sz="1600" dirty="0"/>
              <a:t> </a:t>
            </a:r>
            <a:r>
              <a:rPr lang="en-US" sz="1600" b="1" dirty="0" smtClean="0"/>
              <a:t>A</a:t>
            </a:r>
            <a:r>
              <a:rPr lang="en-US" sz="1600" dirty="0" smtClean="0"/>
              <a:t> </a:t>
            </a:r>
            <a:r>
              <a:rPr lang="en-US" sz="1600" dirty="0"/>
              <a:t>from the stack.</a:t>
            </a:r>
            <a:endParaRPr lang="th-TH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164288" y="614905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Stack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81346"/>
              </p:ext>
            </p:extLst>
          </p:nvPr>
        </p:nvGraphicFramePr>
        <p:xfrm>
          <a:off x="7308304" y="4149080"/>
          <a:ext cx="455712" cy="2004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91">
                <a:tc>
                  <a:txBody>
                    <a:bodyPr/>
                    <a:lstStyle/>
                    <a:p>
                      <a:pPr algn="ctr"/>
                      <a:endParaRPr lang="th-TH" sz="1200" b="1" dirty="0">
                        <a:solidFill>
                          <a:srgbClr val="F664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2123728" y="5229200"/>
            <a:ext cx="3600400" cy="1155000"/>
            <a:chOff x="2123728" y="5229200"/>
            <a:chExt cx="3600400" cy="1155000"/>
          </a:xfrm>
        </p:grpSpPr>
        <p:sp>
          <p:nvSpPr>
            <p:cNvPr id="31" name="Oval 30"/>
            <p:cNvSpPr/>
            <p:nvPr/>
          </p:nvSpPr>
          <p:spPr>
            <a:xfrm>
              <a:off x="2123728" y="5229200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17003" y="5229200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th-TH" sz="18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123728" y="6055021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</a:t>
              </a:r>
              <a:endParaRPr lang="th-TH" sz="18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317003" y="6055021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</a:t>
              </a:r>
              <a:endParaRPr lang="th-TH" sz="18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394949" y="5674214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G</a:t>
              </a:r>
              <a:endParaRPr lang="th-TH" sz="1800" dirty="0"/>
            </a:p>
          </p:txBody>
        </p:sp>
        <p:cxnSp>
          <p:nvCxnSpPr>
            <p:cNvPr id="36" name="Straight Connector 35"/>
            <p:cNvCxnSpPr>
              <a:stCxn id="31" idx="6"/>
              <a:endCxn id="32" idx="2"/>
            </p:cNvCxnSpPr>
            <p:nvPr/>
          </p:nvCxnSpPr>
          <p:spPr>
            <a:xfrm>
              <a:off x="2452907" y="5393790"/>
              <a:ext cx="843429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3" idx="0"/>
            </p:cNvCxnSpPr>
            <p:nvPr/>
          </p:nvCxnSpPr>
          <p:spPr>
            <a:xfrm>
              <a:off x="2288318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3" idx="6"/>
              <a:endCxn id="34" idx="2"/>
            </p:cNvCxnSpPr>
            <p:nvPr/>
          </p:nvCxnSpPr>
          <p:spPr>
            <a:xfrm>
              <a:off x="2452907" y="6219610"/>
              <a:ext cx="864096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>
              <a:off x="3481593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3" idx="6"/>
              <a:endCxn id="35" idx="1"/>
            </p:cNvCxnSpPr>
            <p:nvPr/>
          </p:nvCxnSpPr>
          <p:spPr>
            <a:xfrm>
              <a:off x="4877378" y="5393790"/>
              <a:ext cx="565778" cy="3286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4" idx="6"/>
              <a:endCxn id="35" idx="3"/>
            </p:cNvCxnSpPr>
            <p:nvPr/>
          </p:nvCxnSpPr>
          <p:spPr>
            <a:xfrm flipV="1">
              <a:off x="4877378" y="5955186"/>
              <a:ext cx="565778" cy="264425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5"/>
              <a:endCxn id="34" idx="1"/>
            </p:cNvCxnSpPr>
            <p:nvPr/>
          </p:nvCxnSpPr>
          <p:spPr>
            <a:xfrm>
              <a:off x="2404700" y="5510172"/>
              <a:ext cx="960511" cy="5930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548199" y="5229200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</a:t>
              </a:r>
              <a:endParaRPr lang="th-TH" sz="18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548199" y="6055021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</a:t>
              </a:r>
              <a:endParaRPr lang="th-TH" sz="1800" dirty="0"/>
            </a:p>
          </p:txBody>
        </p:sp>
        <p:cxnSp>
          <p:nvCxnSpPr>
            <p:cNvPr id="45" name="Straight Connector 44"/>
            <p:cNvCxnSpPr>
              <a:stCxn id="32" idx="6"/>
              <a:endCxn id="43" idx="2"/>
            </p:cNvCxnSpPr>
            <p:nvPr/>
          </p:nvCxnSpPr>
          <p:spPr>
            <a:xfrm>
              <a:off x="3646182" y="5393790"/>
              <a:ext cx="902017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4" idx="6"/>
              <a:endCxn id="44" idx="2"/>
            </p:cNvCxnSpPr>
            <p:nvPr/>
          </p:nvCxnSpPr>
          <p:spPr>
            <a:xfrm>
              <a:off x="3646182" y="6219611"/>
              <a:ext cx="902017" cy="0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3" idx="4"/>
              <a:endCxn id="44" idx="0"/>
            </p:cNvCxnSpPr>
            <p:nvPr/>
          </p:nvCxnSpPr>
          <p:spPr>
            <a:xfrm>
              <a:off x="4712789" y="5558379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3" idx="3"/>
              <a:endCxn id="34" idx="7"/>
            </p:cNvCxnSpPr>
            <p:nvPr/>
          </p:nvCxnSpPr>
          <p:spPr>
            <a:xfrm flipH="1">
              <a:off x="3597975" y="5510172"/>
              <a:ext cx="998431" cy="593056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123728" y="5229200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3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traversal 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2555776" y="2060848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3749051" y="2060848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6" name="Oval 5"/>
          <p:cNvSpPr/>
          <p:nvPr/>
        </p:nvSpPr>
        <p:spPr>
          <a:xfrm>
            <a:off x="2555776" y="2886669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3749051" y="2886669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5826997" y="2505862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2884955" y="2225438"/>
            <a:ext cx="8434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2720366" y="239002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2884955" y="3051258"/>
            <a:ext cx="864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3913641" y="239002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" idx="1"/>
          </p:cNvCxnSpPr>
          <p:nvPr/>
        </p:nvCxnSpPr>
        <p:spPr>
          <a:xfrm>
            <a:off x="5309426" y="2225438"/>
            <a:ext cx="565778" cy="3286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6"/>
            <a:endCxn id="8" idx="3"/>
          </p:cNvCxnSpPr>
          <p:nvPr/>
        </p:nvCxnSpPr>
        <p:spPr>
          <a:xfrm flipV="1">
            <a:off x="5309426" y="2786834"/>
            <a:ext cx="565778" cy="264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2836748" y="2341820"/>
            <a:ext cx="96051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980247" y="2060848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17" name="Oval 16"/>
          <p:cNvSpPr/>
          <p:nvPr/>
        </p:nvSpPr>
        <p:spPr>
          <a:xfrm>
            <a:off x="4980247" y="2886669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18" name="Straight Connector 17"/>
          <p:cNvCxnSpPr>
            <a:stCxn id="5" idx="6"/>
            <a:endCxn id="16" idx="2"/>
          </p:cNvCxnSpPr>
          <p:nvPr/>
        </p:nvCxnSpPr>
        <p:spPr>
          <a:xfrm>
            <a:off x="4078230" y="2225438"/>
            <a:ext cx="902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7" idx="2"/>
          </p:cNvCxnSpPr>
          <p:nvPr/>
        </p:nvCxnSpPr>
        <p:spPr>
          <a:xfrm>
            <a:off x="4078230" y="3051259"/>
            <a:ext cx="902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>
            <a:off x="5144837" y="2390027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7"/>
          </p:cNvCxnSpPr>
          <p:nvPr/>
        </p:nvCxnSpPr>
        <p:spPr>
          <a:xfrm flipH="1">
            <a:off x="4030023" y="2341820"/>
            <a:ext cx="99843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71800" y="4650264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24" name="Oval 23"/>
          <p:cNvSpPr/>
          <p:nvPr/>
        </p:nvSpPr>
        <p:spPr>
          <a:xfrm>
            <a:off x="3965075" y="4650264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25" name="Oval 24"/>
          <p:cNvSpPr/>
          <p:nvPr/>
        </p:nvSpPr>
        <p:spPr>
          <a:xfrm>
            <a:off x="2771800" y="5476085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26" name="Oval 25"/>
          <p:cNvSpPr/>
          <p:nvPr/>
        </p:nvSpPr>
        <p:spPr>
          <a:xfrm>
            <a:off x="3965075" y="5476085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27" name="Oval 26"/>
          <p:cNvSpPr/>
          <p:nvPr/>
        </p:nvSpPr>
        <p:spPr>
          <a:xfrm>
            <a:off x="6043021" y="5095278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28" name="Straight Connector 27"/>
          <p:cNvCxnSpPr>
            <a:stCxn id="23" idx="6"/>
            <a:endCxn id="24" idx="2"/>
          </p:cNvCxnSpPr>
          <p:nvPr/>
        </p:nvCxnSpPr>
        <p:spPr>
          <a:xfrm>
            <a:off x="3100979" y="4814854"/>
            <a:ext cx="843429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6"/>
            <a:endCxn id="26" idx="2"/>
          </p:cNvCxnSpPr>
          <p:nvPr/>
        </p:nvCxnSpPr>
        <p:spPr>
          <a:xfrm>
            <a:off x="3100979" y="5640674"/>
            <a:ext cx="864096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6" idx="6"/>
            <a:endCxn id="27" idx="3"/>
          </p:cNvCxnSpPr>
          <p:nvPr/>
        </p:nvCxnSpPr>
        <p:spPr>
          <a:xfrm flipV="1">
            <a:off x="5525450" y="5376250"/>
            <a:ext cx="565778" cy="264425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96271" y="4650264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36" name="Oval 35"/>
          <p:cNvSpPr/>
          <p:nvPr/>
        </p:nvSpPr>
        <p:spPr>
          <a:xfrm>
            <a:off x="5196271" y="5476085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37" name="Straight Connector 36"/>
          <p:cNvCxnSpPr>
            <a:stCxn id="24" idx="6"/>
            <a:endCxn id="35" idx="2"/>
          </p:cNvCxnSpPr>
          <p:nvPr/>
        </p:nvCxnSpPr>
        <p:spPr>
          <a:xfrm>
            <a:off x="4294254" y="4814854"/>
            <a:ext cx="902017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6"/>
            <a:endCxn id="36" idx="2"/>
          </p:cNvCxnSpPr>
          <p:nvPr/>
        </p:nvCxnSpPr>
        <p:spPr>
          <a:xfrm>
            <a:off x="4294254" y="5640675"/>
            <a:ext cx="902017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3"/>
            <a:endCxn id="26" idx="7"/>
          </p:cNvCxnSpPr>
          <p:nvPr/>
        </p:nvCxnSpPr>
        <p:spPr>
          <a:xfrm flipH="1">
            <a:off x="4246047" y="4931236"/>
            <a:ext cx="998431" cy="593056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3965075" y="3575888"/>
            <a:ext cx="606925" cy="7172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68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 first  traversal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thaiDist">
              <a:spcAft>
                <a:spcPts val="600"/>
              </a:spcAft>
              <a:buClrTx/>
              <a:buNone/>
            </a:pPr>
            <a:r>
              <a:rPr lang="th-TH" dirty="0" smtClean="0"/>
              <a:t>	การ</a:t>
            </a:r>
            <a:r>
              <a:rPr lang="th-TH" dirty="0"/>
              <a:t>ท่องแบ</a:t>
            </a:r>
            <a:r>
              <a:rPr lang="th-TH" dirty="0" smtClean="0"/>
              <a:t>บกว้าง (</a:t>
            </a:r>
            <a:r>
              <a:rPr lang="en-US" dirty="0" smtClean="0"/>
              <a:t>Breadth </a:t>
            </a:r>
            <a:r>
              <a:rPr lang="en-US" dirty="0"/>
              <a:t>first traversal)</a:t>
            </a:r>
            <a:r>
              <a:rPr lang="th-TH" dirty="0"/>
              <a:t> เป็นการสร้างต้นไม้แผ่ทั่ว (spanning tree) โดยใช้โครงสร้างข้อมูล</a:t>
            </a:r>
            <a:r>
              <a:rPr lang="th-TH" dirty="0">
                <a:solidFill>
                  <a:srgbClr val="0000FF"/>
                </a:solidFill>
              </a:rPr>
              <a:t>แถวคอย </a:t>
            </a:r>
            <a:r>
              <a:rPr lang="th-TH" dirty="0" smtClean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Queue) </a:t>
            </a:r>
            <a:r>
              <a:rPr lang="th-TH" dirty="0"/>
              <a:t>ที่มีขนาดเท่ากับจำนวนโหนดในกราฟเพื่อดำเนินการท่องไปในกราฟ </a:t>
            </a:r>
          </a:p>
          <a:p>
            <a:pPr marL="0" lvl="1" indent="0" algn="thaiDist">
              <a:spcAft>
                <a:spcPts val="600"/>
              </a:spcAft>
              <a:buClrTx/>
              <a:buNone/>
            </a:pPr>
            <a:r>
              <a:rPr lang="th-TH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971600" y="4437112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2164875" y="4437112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6" name="Oval 5"/>
          <p:cNvSpPr/>
          <p:nvPr/>
        </p:nvSpPr>
        <p:spPr>
          <a:xfrm>
            <a:off x="971600" y="5262933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2164875" y="5262933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4242821" y="4882126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300779" y="4601702"/>
            <a:ext cx="8434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1136190" y="4766291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1300779" y="5427522"/>
            <a:ext cx="864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2329465" y="4766291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" idx="1"/>
          </p:cNvCxnSpPr>
          <p:nvPr/>
        </p:nvCxnSpPr>
        <p:spPr>
          <a:xfrm>
            <a:off x="3725250" y="4601702"/>
            <a:ext cx="565778" cy="3286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6"/>
            <a:endCxn id="8" idx="3"/>
          </p:cNvCxnSpPr>
          <p:nvPr/>
        </p:nvCxnSpPr>
        <p:spPr>
          <a:xfrm flipV="1">
            <a:off x="3725250" y="5163098"/>
            <a:ext cx="565778" cy="264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1252572" y="4718084"/>
            <a:ext cx="96051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96071" y="4437112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17" name="Oval 16"/>
          <p:cNvSpPr/>
          <p:nvPr/>
        </p:nvSpPr>
        <p:spPr>
          <a:xfrm>
            <a:off x="3396071" y="5262933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18" name="Straight Connector 17"/>
          <p:cNvCxnSpPr>
            <a:stCxn id="5" idx="6"/>
            <a:endCxn id="16" idx="2"/>
          </p:cNvCxnSpPr>
          <p:nvPr/>
        </p:nvCxnSpPr>
        <p:spPr>
          <a:xfrm>
            <a:off x="2494054" y="4601702"/>
            <a:ext cx="902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7" idx="2"/>
          </p:cNvCxnSpPr>
          <p:nvPr/>
        </p:nvCxnSpPr>
        <p:spPr>
          <a:xfrm>
            <a:off x="2494054" y="5427523"/>
            <a:ext cx="902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>
            <a:off x="3560661" y="4766291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7"/>
          </p:cNvCxnSpPr>
          <p:nvPr/>
        </p:nvCxnSpPr>
        <p:spPr>
          <a:xfrm flipH="1">
            <a:off x="2445847" y="4718084"/>
            <a:ext cx="99843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60" y="3501008"/>
            <a:ext cx="4825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Step1:</a:t>
            </a:r>
          </a:p>
          <a:p>
            <a:pPr lvl="1"/>
            <a:r>
              <a:rPr lang="en-US" sz="1600" dirty="0" smtClean="0"/>
              <a:t>- Select the vertex </a:t>
            </a:r>
            <a:r>
              <a:rPr lang="en-US" sz="1600" b="1" dirty="0" smtClean="0"/>
              <a:t>A</a:t>
            </a:r>
            <a:r>
              <a:rPr lang="en-US" sz="1600" dirty="0" smtClean="0"/>
              <a:t> as starting point (visit </a:t>
            </a:r>
            <a:r>
              <a:rPr lang="en-US" sz="1600" b="1" dirty="0" smtClean="0"/>
              <a:t>A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 smtClean="0"/>
              <a:t>- </a:t>
            </a:r>
            <a:r>
              <a:rPr lang="en-US" sz="1600" dirty="0">
                <a:solidFill>
                  <a:srgbClr val="9900FF"/>
                </a:solidFill>
              </a:rPr>
              <a:t>I</a:t>
            </a:r>
            <a:r>
              <a:rPr lang="en-US" sz="1600" dirty="0" smtClean="0">
                <a:solidFill>
                  <a:srgbClr val="9900FF"/>
                </a:solidFill>
              </a:rPr>
              <a:t>nsert</a:t>
            </a:r>
            <a:r>
              <a:rPr lang="en-US" sz="1600" dirty="0" smtClean="0"/>
              <a:t> </a:t>
            </a:r>
            <a:r>
              <a:rPr lang="en-US" sz="1600" b="1" dirty="0" smtClean="0"/>
              <a:t>A</a:t>
            </a:r>
            <a:r>
              <a:rPr lang="en-US" sz="1600" dirty="0" smtClean="0"/>
              <a:t> into the </a:t>
            </a:r>
            <a:r>
              <a:rPr lang="en-US" sz="1600" dirty="0"/>
              <a:t>q</a:t>
            </a:r>
            <a:r>
              <a:rPr lang="en-US" sz="1600" dirty="0" smtClean="0"/>
              <a:t>ueue.</a:t>
            </a:r>
            <a:endParaRPr lang="th-TH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990981" y="4365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Queue</a:t>
            </a:r>
            <a:endParaRPr lang="th-TH" sz="1800" dirty="0">
              <a:solidFill>
                <a:srgbClr val="0099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971600" y="4437112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26049"/>
              </p:ext>
            </p:extLst>
          </p:nvPr>
        </p:nvGraphicFramePr>
        <p:xfrm>
          <a:off x="5076056" y="4714344"/>
          <a:ext cx="32878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689">
                  <a:extLst>
                    <a:ext uri="{9D8B030D-6E8A-4147-A177-3AD203B41FA5}">
                      <a16:colId xmlns:a16="http://schemas.microsoft.com/office/drawing/2014/main" val="408963711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620277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532197958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4186244404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9073346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064909172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59938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63235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33996" y="47315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66400"/>
                </a:solidFill>
              </a:rPr>
              <a:t>A</a:t>
            </a:r>
            <a:endParaRPr lang="th-TH" sz="1800" b="1" dirty="0">
              <a:solidFill>
                <a:srgbClr val="F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ตัวอย่างกราฟ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 smtClean="0"/>
              <a:t>G </a:t>
            </a:r>
            <a:r>
              <a:rPr lang="en-US" b="0" dirty="0"/>
              <a:t>= (V, E) </a:t>
            </a:r>
            <a:endParaRPr lang="th-TH" b="0" dirty="0" smtClean="0"/>
          </a:p>
          <a:p>
            <a:r>
              <a:rPr lang="th-TH" b="0" dirty="0" smtClean="0"/>
              <a:t>โดย</a:t>
            </a:r>
            <a:r>
              <a:rPr lang="th-TH" b="0" dirty="0"/>
              <a:t>ที่ </a:t>
            </a:r>
            <a:r>
              <a:rPr lang="en-US" b="0" dirty="0"/>
              <a:t>	</a:t>
            </a:r>
            <a:r>
              <a:rPr lang="en-US" b="0" dirty="0" smtClean="0"/>
              <a:t>V </a:t>
            </a:r>
            <a:r>
              <a:rPr lang="pt-BR" b="0" dirty="0" smtClean="0"/>
              <a:t>= </a:t>
            </a:r>
            <a:r>
              <a:rPr lang="pt-BR" b="0" dirty="0"/>
              <a:t>{A,B,C,D,E} </a:t>
            </a:r>
            <a:endParaRPr lang="pt-BR" b="0" dirty="0" smtClean="0"/>
          </a:p>
          <a:p>
            <a:r>
              <a:rPr lang="pt-BR" b="0" dirty="0" smtClean="0"/>
              <a:t>	E </a:t>
            </a:r>
            <a:r>
              <a:rPr lang="pt-BR" b="0" dirty="0"/>
              <a:t>= {(A,B),(A,C)(A,D),(B,D),(C,D),(B,E),(E,D)}</a:t>
            </a:r>
            <a:endParaRPr lang="th-TH" dirty="0" smtClean="0"/>
          </a:p>
        </p:txBody>
      </p:sp>
      <p:sp>
        <p:nvSpPr>
          <p:cNvPr id="7" name="Oval 6"/>
          <p:cNvSpPr/>
          <p:nvPr/>
        </p:nvSpPr>
        <p:spPr>
          <a:xfrm>
            <a:off x="2843808" y="2060848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th-TH" dirty="0"/>
          </a:p>
        </p:txBody>
      </p:sp>
      <p:sp>
        <p:nvSpPr>
          <p:cNvPr id="8" name="Oval 7"/>
          <p:cNvSpPr/>
          <p:nvPr/>
        </p:nvSpPr>
        <p:spPr>
          <a:xfrm>
            <a:off x="4932040" y="2060848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th-TH" dirty="0"/>
          </a:p>
        </p:txBody>
      </p:sp>
      <p:sp>
        <p:nvSpPr>
          <p:cNvPr id="9" name="Oval 8"/>
          <p:cNvSpPr/>
          <p:nvPr/>
        </p:nvSpPr>
        <p:spPr>
          <a:xfrm>
            <a:off x="2843808" y="3506034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th-TH" dirty="0"/>
          </a:p>
        </p:txBody>
      </p:sp>
      <p:sp>
        <p:nvSpPr>
          <p:cNvPr id="10" name="Oval 9"/>
          <p:cNvSpPr/>
          <p:nvPr/>
        </p:nvSpPr>
        <p:spPr>
          <a:xfrm>
            <a:off x="4932040" y="3506034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th-TH" dirty="0"/>
          </a:p>
        </p:txBody>
      </p:sp>
      <p:sp>
        <p:nvSpPr>
          <p:cNvPr id="11" name="Oval 10"/>
          <p:cNvSpPr/>
          <p:nvPr/>
        </p:nvSpPr>
        <p:spPr>
          <a:xfrm>
            <a:off x="6300192" y="2839622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th-TH" dirty="0"/>
          </a:p>
        </p:txBody>
      </p:sp>
      <p:cxnSp>
        <p:nvCxnSpPr>
          <p:cNvPr id="21" name="Straight Connector 20"/>
          <p:cNvCxnSpPr>
            <a:stCxn id="7" idx="6"/>
            <a:endCxn id="8" idx="2"/>
          </p:cNvCxnSpPr>
          <p:nvPr/>
        </p:nvCxnSpPr>
        <p:spPr>
          <a:xfrm>
            <a:off x="3419872" y="2348880"/>
            <a:ext cx="1476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4"/>
            <a:endCxn id="9" idx="0"/>
          </p:cNvCxnSpPr>
          <p:nvPr/>
        </p:nvCxnSpPr>
        <p:spPr>
          <a:xfrm>
            <a:off x="3131840" y="2636912"/>
            <a:ext cx="0" cy="8691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6"/>
            <a:endCxn id="10" idx="2"/>
          </p:cNvCxnSpPr>
          <p:nvPr/>
        </p:nvCxnSpPr>
        <p:spPr>
          <a:xfrm>
            <a:off x="3419872" y="3794066"/>
            <a:ext cx="15121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10" idx="0"/>
          </p:cNvCxnSpPr>
          <p:nvPr/>
        </p:nvCxnSpPr>
        <p:spPr>
          <a:xfrm>
            <a:off x="5220072" y="2636912"/>
            <a:ext cx="0" cy="8691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  <a:endCxn id="11" idx="1"/>
          </p:cNvCxnSpPr>
          <p:nvPr/>
        </p:nvCxnSpPr>
        <p:spPr>
          <a:xfrm>
            <a:off x="5508104" y="2348880"/>
            <a:ext cx="876451" cy="575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6"/>
            <a:endCxn id="11" idx="3"/>
          </p:cNvCxnSpPr>
          <p:nvPr/>
        </p:nvCxnSpPr>
        <p:spPr>
          <a:xfrm flipV="1">
            <a:off x="5508104" y="3331323"/>
            <a:ext cx="876451" cy="462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5"/>
            <a:endCxn id="10" idx="1"/>
          </p:cNvCxnSpPr>
          <p:nvPr/>
        </p:nvCxnSpPr>
        <p:spPr>
          <a:xfrm>
            <a:off x="3335509" y="2552549"/>
            <a:ext cx="1680894" cy="10378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 first  traversal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982497" y="2708920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2175772" y="2708920"/>
            <a:ext cx="329179" cy="32917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6" name="Oval 5"/>
          <p:cNvSpPr/>
          <p:nvPr/>
        </p:nvSpPr>
        <p:spPr>
          <a:xfrm>
            <a:off x="982497" y="3534741"/>
            <a:ext cx="329179" cy="32917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2175772" y="3534741"/>
            <a:ext cx="329179" cy="32917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4253718" y="3153934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311676" y="2873510"/>
            <a:ext cx="843429" cy="0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1147087" y="3038099"/>
            <a:ext cx="0" cy="496641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1311676" y="3699330"/>
            <a:ext cx="864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2340362" y="3038099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" idx="1"/>
          </p:cNvCxnSpPr>
          <p:nvPr/>
        </p:nvCxnSpPr>
        <p:spPr>
          <a:xfrm>
            <a:off x="3736147" y="2873510"/>
            <a:ext cx="565778" cy="3286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6"/>
            <a:endCxn id="8" idx="3"/>
          </p:cNvCxnSpPr>
          <p:nvPr/>
        </p:nvCxnSpPr>
        <p:spPr>
          <a:xfrm flipV="1">
            <a:off x="3736147" y="3434906"/>
            <a:ext cx="565778" cy="264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1263469" y="2989892"/>
            <a:ext cx="960511" cy="593056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06968" y="2708920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17" name="Oval 16"/>
          <p:cNvSpPr/>
          <p:nvPr/>
        </p:nvSpPr>
        <p:spPr>
          <a:xfrm>
            <a:off x="3406968" y="3534741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18" name="Straight Connector 17"/>
          <p:cNvCxnSpPr>
            <a:stCxn id="5" idx="6"/>
            <a:endCxn id="16" idx="2"/>
          </p:cNvCxnSpPr>
          <p:nvPr/>
        </p:nvCxnSpPr>
        <p:spPr>
          <a:xfrm>
            <a:off x="2504951" y="2873510"/>
            <a:ext cx="902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7" idx="2"/>
          </p:cNvCxnSpPr>
          <p:nvPr/>
        </p:nvCxnSpPr>
        <p:spPr>
          <a:xfrm>
            <a:off x="2504951" y="3699331"/>
            <a:ext cx="902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>
            <a:off x="3571558" y="3038099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7"/>
          </p:cNvCxnSpPr>
          <p:nvPr/>
        </p:nvCxnSpPr>
        <p:spPr>
          <a:xfrm flipH="1">
            <a:off x="2456744" y="2989892"/>
            <a:ext cx="99843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2457" y="1772816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Step2:</a:t>
            </a:r>
          </a:p>
          <a:p>
            <a:pPr lvl="1"/>
            <a:r>
              <a:rPr lang="en-US" sz="1600" dirty="0" smtClean="0"/>
              <a:t>- Visit all adjacent vertex of  </a:t>
            </a:r>
            <a:r>
              <a:rPr lang="en-US" sz="1600" b="1" dirty="0" smtClean="0"/>
              <a:t>A</a:t>
            </a:r>
            <a:r>
              <a:rPr lang="en-US" sz="1600" dirty="0" smtClean="0"/>
              <a:t> which are not visited (</a:t>
            </a:r>
            <a:r>
              <a:rPr lang="en-US" sz="1600" b="1" dirty="0" smtClean="0"/>
              <a:t>B,D,E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 smtClean="0"/>
              <a:t>- </a:t>
            </a:r>
            <a:r>
              <a:rPr lang="en-US" sz="1600" dirty="0" smtClean="0">
                <a:solidFill>
                  <a:srgbClr val="B000EE"/>
                </a:solidFill>
              </a:rPr>
              <a:t>Insert</a:t>
            </a:r>
            <a:r>
              <a:rPr lang="en-US" sz="1600" dirty="0" smtClean="0"/>
              <a:t> newly visited vertices</a:t>
            </a:r>
            <a:r>
              <a:rPr lang="en-US" sz="1600" dirty="0" smtClean="0">
                <a:solidFill>
                  <a:srgbClr val="9900FF"/>
                </a:solidFill>
              </a:rPr>
              <a:t> </a:t>
            </a:r>
            <a:r>
              <a:rPr lang="en-US" sz="1600" dirty="0" smtClean="0"/>
              <a:t>into the queue and </a:t>
            </a:r>
            <a:r>
              <a:rPr lang="en-US" sz="1600" dirty="0" smtClean="0">
                <a:solidFill>
                  <a:srgbClr val="B000EE"/>
                </a:solidFill>
              </a:rPr>
              <a:t>delete</a:t>
            </a:r>
            <a:r>
              <a:rPr lang="en-US" sz="1600" dirty="0" smtClean="0"/>
              <a:t> A from the queue.</a:t>
            </a:r>
            <a:endParaRPr lang="th-TH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1878" y="2636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Queue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91995"/>
              </p:ext>
            </p:extLst>
          </p:nvPr>
        </p:nvGraphicFramePr>
        <p:xfrm>
          <a:off x="5086953" y="2986152"/>
          <a:ext cx="32878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689">
                  <a:extLst>
                    <a:ext uri="{9D8B030D-6E8A-4147-A177-3AD203B41FA5}">
                      <a16:colId xmlns:a16="http://schemas.microsoft.com/office/drawing/2014/main" val="408963711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620277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532197958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4186244404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9073346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064909172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59938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63235"/>
                  </a:ext>
                </a:extLst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1054505" y="5010304"/>
            <a:ext cx="3600400" cy="1155000"/>
            <a:chOff x="1054505" y="5010304"/>
            <a:chExt cx="3600400" cy="1155000"/>
          </a:xfrm>
        </p:grpSpPr>
        <p:sp>
          <p:nvSpPr>
            <p:cNvPr id="27" name="Oval 26"/>
            <p:cNvSpPr/>
            <p:nvPr/>
          </p:nvSpPr>
          <p:spPr>
            <a:xfrm>
              <a:off x="1054505" y="5010304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47780" y="5010304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th-TH" sz="18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054505" y="5836125"/>
              <a:ext cx="329179" cy="32917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</a:t>
              </a:r>
              <a:endParaRPr lang="th-TH" sz="18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247780" y="5836125"/>
              <a:ext cx="329179" cy="32917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</a:t>
              </a:r>
              <a:endParaRPr lang="th-TH" sz="18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325726" y="5455318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G</a:t>
              </a:r>
              <a:endParaRPr lang="th-TH" sz="1800" dirty="0"/>
            </a:p>
          </p:txBody>
        </p:sp>
        <p:cxnSp>
          <p:nvCxnSpPr>
            <p:cNvPr id="32" name="Straight Connector 31"/>
            <p:cNvCxnSpPr>
              <a:stCxn id="27" idx="6"/>
              <a:endCxn id="28" idx="2"/>
            </p:cNvCxnSpPr>
            <p:nvPr/>
          </p:nvCxnSpPr>
          <p:spPr>
            <a:xfrm>
              <a:off x="1383684" y="5174894"/>
              <a:ext cx="843429" cy="0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7" idx="4"/>
              <a:endCxn id="29" idx="0"/>
            </p:cNvCxnSpPr>
            <p:nvPr/>
          </p:nvCxnSpPr>
          <p:spPr>
            <a:xfrm>
              <a:off x="1219095" y="5339483"/>
              <a:ext cx="0" cy="496641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6"/>
              <a:endCxn id="30" idx="2"/>
            </p:cNvCxnSpPr>
            <p:nvPr/>
          </p:nvCxnSpPr>
          <p:spPr>
            <a:xfrm>
              <a:off x="1383684" y="6000714"/>
              <a:ext cx="86409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4"/>
              <a:endCxn id="30" idx="0"/>
            </p:cNvCxnSpPr>
            <p:nvPr/>
          </p:nvCxnSpPr>
          <p:spPr>
            <a:xfrm>
              <a:off x="2412370" y="5339483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9" idx="6"/>
              <a:endCxn id="31" idx="1"/>
            </p:cNvCxnSpPr>
            <p:nvPr/>
          </p:nvCxnSpPr>
          <p:spPr>
            <a:xfrm>
              <a:off x="3808155" y="5174894"/>
              <a:ext cx="565778" cy="3286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0" idx="6"/>
              <a:endCxn id="31" idx="3"/>
            </p:cNvCxnSpPr>
            <p:nvPr/>
          </p:nvCxnSpPr>
          <p:spPr>
            <a:xfrm flipV="1">
              <a:off x="3808155" y="5736290"/>
              <a:ext cx="565778" cy="2644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5"/>
              <a:endCxn id="30" idx="1"/>
            </p:cNvCxnSpPr>
            <p:nvPr/>
          </p:nvCxnSpPr>
          <p:spPr>
            <a:xfrm>
              <a:off x="1335477" y="5291276"/>
              <a:ext cx="960511" cy="593056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78976" y="5010304"/>
              <a:ext cx="329179" cy="329179"/>
            </a:xfrm>
            <a:prstGeom prst="ellipse">
              <a:avLst/>
            </a:prstGeom>
            <a:solidFill>
              <a:srgbClr val="3399F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</a:t>
              </a:r>
              <a:endParaRPr lang="th-TH" sz="18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478976" y="5836125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</a:t>
              </a:r>
              <a:endParaRPr lang="th-TH" sz="1800" dirty="0"/>
            </a:p>
          </p:txBody>
        </p:sp>
        <p:cxnSp>
          <p:nvCxnSpPr>
            <p:cNvPr id="41" name="Straight Connector 40"/>
            <p:cNvCxnSpPr>
              <a:stCxn id="28" idx="6"/>
              <a:endCxn id="39" idx="2"/>
            </p:cNvCxnSpPr>
            <p:nvPr/>
          </p:nvCxnSpPr>
          <p:spPr>
            <a:xfrm>
              <a:off x="2576959" y="5174894"/>
              <a:ext cx="902017" cy="0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0" idx="6"/>
              <a:endCxn id="40" idx="2"/>
            </p:cNvCxnSpPr>
            <p:nvPr/>
          </p:nvCxnSpPr>
          <p:spPr>
            <a:xfrm>
              <a:off x="2576959" y="6000715"/>
              <a:ext cx="90201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9" idx="4"/>
              <a:endCxn id="40" idx="0"/>
            </p:cNvCxnSpPr>
            <p:nvPr/>
          </p:nvCxnSpPr>
          <p:spPr>
            <a:xfrm>
              <a:off x="3643566" y="5339483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3"/>
              <a:endCxn id="30" idx="7"/>
            </p:cNvCxnSpPr>
            <p:nvPr/>
          </p:nvCxnSpPr>
          <p:spPr>
            <a:xfrm flipH="1">
              <a:off x="2528752" y="5291276"/>
              <a:ext cx="998431" cy="5930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94465" y="4074200"/>
            <a:ext cx="7311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Step3:</a:t>
            </a:r>
          </a:p>
          <a:p>
            <a:pPr lvl="1"/>
            <a:r>
              <a:rPr lang="en-US" sz="1600" dirty="0"/>
              <a:t>- Visit all adjacent vertex of  </a:t>
            </a:r>
            <a:r>
              <a:rPr lang="en-US" sz="1600" b="1" dirty="0" smtClean="0"/>
              <a:t>B</a:t>
            </a:r>
            <a:r>
              <a:rPr lang="en-US" sz="1600" dirty="0" smtClean="0"/>
              <a:t> </a:t>
            </a:r>
            <a:r>
              <a:rPr lang="en-US" sz="1600" dirty="0"/>
              <a:t>which are not visited </a:t>
            </a:r>
            <a:r>
              <a:rPr lang="en-US" sz="1600" dirty="0" smtClean="0"/>
              <a:t>(</a:t>
            </a:r>
            <a:r>
              <a:rPr lang="en-US" sz="1600" b="1" dirty="0" smtClean="0"/>
              <a:t>C</a:t>
            </a:r>
            <a:r>
              <a:rPr lang="en-US" sz="1600" dirty="0" smtClean="0"/>
              <a:t>).</a:t>
            </a:r>
            <a:endParaRPr lang="en-US" sz="1600" dirty="0"/>
          </a:p>
          <a:p>
            <a:pPr lvl="1"/>
            <a:r>
              <a:rPr lang="en-US" sz="1600" dirty="0"/>
              <a:t>- </a:t>
            </a:r>
            <a:r>
              <a:rPr lang="en-US" sz="1600" dirty="0">
                <a:solidFill>
                  <a:srgbClr val="B000EE"/>
                </a:solidFill>
              </a:rPr>
              <a:t>Insert</a:t>
            </a:r>
            <a:r>
              <a:rPr lang="en-US" sz="1600" dirty="0"/>
              <a:t> newly visited vertices</a:t>
            </a:r>
            <a:r>
              <a:rPr lang="en-US" sz="1600" dirty="0">
                <a:solidFill>
                  <a:srgbClr val="9900FF"/>
                </a:solidFill>
              </a:rPr>
              <a:t> </a:t>
            </a:r>
            <a:r>
              <a:rPr lang="en-US" sz="1600" dirty="0"/>
              <a:t>into the queue and </a:t>
            </a:r>
            <a:r>
              <a:rPr lang="en-US" sz="1600" dirty="0">
                <a:solidFill>
                  <a:srgbClr val="B000EE"/>
                </a:solidFill>
              </a:rPr>
              <a:t>delete</a:t>
            </a:r>
            <a:r>
              <a:rPr lang="en-US" sz="1600" dirty="0"/>
              <a:t> </a:t>
            </a:r>
            <a:r>
              <a:rPr lang="en-US" sz="1600" dirty="0" smtClean="0"/>
              <a:t>B </a:t>
            </a:r>
            <a:r>
              <a:rPr lang="en-US" sz="1600" dirty="0"/>
              <a:t>from the queue.</a:t>
            </a:r>
            <a:endParaRPr lang="th-TH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073886" y="49382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Queue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71342"/>
              </p:ext>
            </p:extLst>
          </p:nvPr>
        </p:nvGraphicFramePr>
        <p:xfrm>
          <a:off x="5158961" y="5287536"/>
          <a:ext cx="32878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689">
                  <a:extLst>
                    <a:ext uri="{9D8B030D-6E8A-4147-A177-3AD203B41FA5}">
                      <a16:colId xmlns:a16="http://schemas.microsoft.com/office/drawing/2014/main" val="408963711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620277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532197958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4186244404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9073346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064909172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59938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63235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604657" y="3013740"/>
            <a:ext cx="351378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66400"/>
                </a:solidFill>
              </a:rPr>
              <a:t>B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59015" y="299695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66400"/>
                </a:solidFill>
              </a:rPr>
              <a:t>D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66839" y="2996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66400"/>
                </a:solidFill>
              </a:rPr>
              <a:t>E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67127" y="53087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66400"/>
                </a:solidFill>
              </a:rPr>
              <a:t>C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36311" y="52919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66400"/>
                </a:solidFill>
              </a:rPr>
              <a:t>D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44135" y="52919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66400"/>
                </a:solidFill>
              </a:rPr>
              <a:t>E</a:t>
            </a:r>
            <a:endParaRPr lang="th-TH" sz="1800" b="1" dirty="0">
              <a:solidFill>
                <a:srgbClr val="F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1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3" grpId="0"/>
      <p:bldP spid="54" grpId="0"/>
      <p:bldP spid="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 first  traversal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971600" y="2708920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2164875" y="2708920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6" name="Oval 5"/>
          <p:cNvSpPr/>
          <p:nvPr/>
        </p:nvSpPr>
        <p:spPr>
          <a:xfrm>
            <a:off x="971600" y="3534741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2164875" y="3534741"/>
            <a:ext cx="329179" cy="3291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4242821" y="3153934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300779" y="2873510"/>
            <a:ext cx="843429" cy="0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1136190" y="3038099"/>
            <a:ext cx="0" cy="496641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1300779" y="3699330"/>
            <a:ext cx="864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2329465" y="3038099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" idx="1"/>
          </p:cNvCxnSpPr>
          <p:nvPr/>
        </p:nvCxnSpPr>
        <p:spPr>
          <a:xfrm>
            <a:off x="3725250" y="2873510"/>
            <a:ext cx="565778" cy="3286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6"/>
            <a:endCxn id="8" idx="3"/>
          </p:cNvCxnSpPr>
          <p:nvPr/>
        </p:nvCxnSpPr>
        <p:spPr>
          <a:xfrm flipV="1">
            <a:off x="3725250" y="3434906"/>
            <a:ext cx="565778" cy="264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1252572" y="2989892"/>
            <a:ext cx="960511" cy="593056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96071" y="2708920"/>
            <a:ext cx="329179" cy="3291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17" name="Oval 16"/>
          <p:cNvSpPr/>
          <p:nvPr/>
        </p:nvSpPr>
        <p:spPr>
          <a:xfrm>
            <a:off x="3396071" y="3534741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18" name="Straight Connector 17"/>
          <p:cNvCxnSpPr>
            <a:stCxn id="5" idx="6"/>
            <a:endCxn id="16" idx="2"/>
          </p:cNvCxnSpPr>
          <p:nvPr/>
        </p:nvCxnSpPr>
        <p:spPr>
          <a:xfrm>
            <a:off x="2494054" y="2873510"/>
            <a:ext cx="902017" cy="0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7" idx="2"/>
          </p:cNvCxnSpPr>
          <p:nvPr/>
        </p:nvCxnSpPr>
        <p:spPr>
          <a:xfrm>
            <a:off x="2494054" y="3699331"/>
            <a:ext cx="902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>
            <a:off x="3560661" y="3038099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7"/>
          </p:cNvCxnSpPr>
          <p:nvPr/>
        </p:nvCxnSpPr>
        <p:spPr>
          <a:xfrm flipH="1">
            <a:off x="2445847" y="2989892"/>
            <a:ext cx="99843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60" y="1772816"/>
            <a:ext cx="7311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Step4:</a:t>
            </a:r>
          </a:p>
          <a:p>
            <a:pPr lvl="1"/>
            <a:r>
              <a:rPr lang="en-US" sz="1600" dirty="0"/>
              <a:t>- Visit all adjacent vertex of  </a:t>
            </a:r>
            <a:r>
              <a:rPr lang="en-US" sz="1600" b="1" dirty="0" smtClean="0"/>
              <a:t>D</a:t>
            </a:r>
            <a:r>
              <a:rPr lang="en-US" sz="1600" dirty="0" smtClean="0"/>
              <a:t> </a:t>
            </a:r>
            <a:r>
              <a:rPr lang="en-US" sz="1600" dirty="0"/>
              <a:t>which are not </a:t>
            </a:r>
            <a:r>
              <a:rPr lang="en-US" sz="1600" dirty="0" smtClean="0"/>
              <a:t>visited (</a:t>
            </a:r>
            <a:r>
              <a:rPr lang="en-US" sz="1600" b="1" dirty="0" smtClean="0"/>
              <a:t>there is no vertex</a:t>
            </a:r>
            <a:r>
              <a:rPr lang="en-US" sz="1600" dirty="0" smtClean="0"/>
              <a:t>).</a:t>
            </a:r>
            <a:endParaRPr lang="en-US" sz="1600" dirty="0"/>
          </a:p>
          <a:p>
            <a:pPr lvl="1"/>
            <a:r>
              <a:rPr lang="en-US" sz="1600" dirty="0"/>
              <a:t>- </a:t>
            </a:r>
            <a:r>
              <a:rPr lang="en-US" sz="1600" dirty="0" smtClean="0">
                <a:solidFill>
                  <a:srgbClr val="B000EE"/>
                </a:solidFill>
              </a:rPr>
              <a:t>delete</a:t>
            </a:r>
            <a:r>
              <a:rPr lang="en-US" sz="1600" dirty="0" smtClean="0"/>
              <a:t> D </a:t>
            </a:r>
            <a:r>
              <a:rPr lang="en-US" sz="1600" dirty="0"/>
              <a:t>from the queue.</a:t>
            </a:r>
            <a:endParaRPr lang="th-TH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990981" y="2636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Queue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54734"/>
              </p:ext>
            </p:extLst>
          </p:nvPr>
        </p:nvGraphicFramePr>
        <p:xfrm>
          <a:off x="5076056" y="2986152"/>
          <a:ext cx="32878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689">
                  <a:extLst>
                    <a:ext uri="{9D8B030D-6E8A-4147-A177-3AD203B41FA5}">
                      <a16:colId xmlns:a16="http://schemas.microsoft.com/office/drawing/2014/main" val="408963711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620277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532197958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4186244404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9073346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064909172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59938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6323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984222" y="30073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66400"/>
                </a:solidFill>
              </a:rPr>
              <a:t>C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61230" y="29905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66400"/>
                </a:solidFill>
              </a:rPr>
              <a:t>E</a:t>
            </a:r>
            <a:endParaRPr lang="th-TH" sz="1800" b="1" dirty="0">
              <a:solidFill>
                <a:srgbClr val="F664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71600" y="5010304"/>
            <a:ext cx="3600400" cy="1155000"/>
            <a:chOff x="971600" y="5010304"/>
            <a:chExt cx="3600400" cy="1155000"/>
          </a:xfrm>
        </p:grpSpPr>
        <p:sp>
          <p:nvSpPr>
            <p:cNvPr id="28" name="Oval 27"/>
            <p:cNvSpPr/>
            <p:nvPr/>
          </p:nvSpPr>
          <p:spPr>
            <a:xfrm>
              <a:off x="971600" y="5010304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164875" y="5010304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th-TH" sz="18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971600" y="5836125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</a:t>
              </a:r>
              <a:endParaRPr lang="th-TH" sz="18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164875" y="5836125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</a:t>
              </a:r>
              <a:endParaRPr lang="th-TH" sz="18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242821" y="5455318"/>
              <a:ext cx="329179" cy="329179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G</a:t>
              </a:r>
              <a:endParaRPr lang="th-TH" sz="1800" dirty="0"/>
            </a:p>
          </p:txBody>
        </p:sp>
        <p:cxnSp>
          <p:nvCxnSpPr>
            <p:cNvPr id="33" name="Straight Connector 32"/>
            <p:cNvCxnSpPr>
              <a:stCxn id="28" idx="6"/>
              <a:endCxn id="29" idx="2"/>
            </p:cNvCxnSpPr>
            <p:nvPr/>
          </p:nvCxnSpPr>
          <p:spPr>
            <a:xfrm>
              <a:off x="1300779" y="5174894"/>
              <a:ext cx="843429" cy="0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8" idx="4"/>
              <a:endCxn id="30" idx="0"/>
            </p:cNvCxnSpPr>
            <p:nvPr/>
          </p:nvCxnSpPr>
          <p:spPr>
            <a:xfrm>
              <a:off x="1136190" y="5339483"/>
              <a:ext cx="0" cy="496641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6"/>
              <a:endCxn id="31" idx="2"/>
            </p:cNvCxnSpPr>
            <p:nvPr/>
          </p:nvCxnSpPr>
          <p:spPr>
            <a:xfrm>
              <a:off x="1300779" y="6000714"/>
              <a:ext cx="86409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4"/>
              <a:endCxn id="31" idx="0"/>
            </p:cNvCxnSpPr>
            <p:nvPr/>
          </p:nvCxnSpPr>
          <p:spPr>
            <a:xfrm>
              <a:off x="2329465" y="5339483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0" idx="6"/>
              <a:endCxn id="32" idx="1"/>
            </p:cNvCxnSpPr>
            <p:nvPr/>
          </p:nvCxnSpPr>
          <p:spPr>
            <a:xfrm>
              <a:off x="3725250" y="5174894"/>
              <a:ext cx="565778" cy="3286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1" idx="6"/>
              <a:endCxn id="32" idx="3"/>
            </p:cNvCxnSpPr>
            <p:nvPr/>
          </p:nvCxnSpPr>
          <p:spPr>
            <a:xfrm flipV="1">
              <a:off x="3725250" y="5736290"/>
              <a:ext cx="565778" cy="2644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8" idx="5"/>
              <a:endCxn id="31" idx="1"/>
            </p:cNvCxnSpPr>
            <p:nvPr/>
          </p:nvCxnSpPr>
          <p:spPr>
            <a:xfrm>
              <a:off x="1252572" y="5291276"/>
              <a:ext cx="960511" cy="593056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396071" y="5010304"/>
              <a:ext cx="329179" cy="32917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</a:t>
              </a:r>
              <a:endParaRPr lang="th-TH" sz="18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396071" y="5836125"/>
              <a:ext cx="329179" cy="329179"/>
            </a:xfrm>
            <a:prstGeom prst="ellipse">
              <a:avLst/>
            </a:prstGeom>
            <a:solidFill>
              <a:srgbClr val="3399F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</a:t>
              </a:r>
              <a:endParaRPr lang="th-TH" sz="1800" dirty="0"/>
            </a:p>
          </p:txBody>
        </p:sp>
        <p:cxnSp>
          <p:nvCxnSpPr>
            <p:cNvPr id="42" name="Straight Connector 41"/>
            <p:cNvCxnSpPr>
              <a:stCxn id="29" idx="6"/>
              <a:endCxn id="40" idx="2"/>
            </p:cNvCxnSpPr>
            <p:nvPr/>
          </p:nvCxnSpPr>
          <p:spPr>
            <a:xfrm>
              <a:off x="2494054" y="5174894"/>
              <a:ext cx="902017" cy="0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1" idx="6"/>
              <a:endCxn id="41" idx="2"/>
            </p:cNvCxnSpPr>
            <p:nvPr/>
          </p:nvCxnSpPr>
          <p:spPr>
            <a:xfrm>
              <a:off x="2494054" y="6000715"/>
              <a:ext cx="902017" cy="0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4"/>
              <a:endCxn id="41" idx="0"/>
            </p:cNvCxnSpPr>
            <p:nvPr/>
          </p:nvCxnSpPr>
          <p:spPr>
            <a:xfrm>
              <a:off x="3560661" y="5339483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0" idx="3"/>
              <a:endCxn id="31" idx="7"/>
            </p:cNvCxnSpPr>
            <p:nvPr/>
          </p:nvCxnSpPr>
          <p:spPr>
            <a:xfrm flipH="1">
              <a:off x="2445847" y="5291276"/>
              <a:ext cx="998431" cy="5930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11560" y="4074200"/>
            <a:ext cx="731136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Step5:</a:t>
            </a:r>
          </a:p>
          <a:p>
            <a:pPr lvl="1"/>
            <a:r>
              <a:rPr lang="en-US" sz="1600" dirty="0"/>
              <a:t>- Visit all adjacent vertex of  </a:t>
            </a:r>
            <a:r>
              <a:rPr lang="en-US" sz="1600" b="1" dirty="0" smtClean="0"/>
              <a:t>E</a:t>
            </a:r>
            <a:r>
              <a:rPr lang="en-US" sz="1600" dirty="0" smtClean="0"/>
              <a:t> </a:t>
            </a:r>
            <a:r>
              <a:rPr lang="en-US" sz="1600" dirty="0"/>
              <a:t>which are not visited </a:t>
            </a:r>
            <a:r>
              <a:rPr lang="en-US" sz="1600" dirty="0" smtClean="0"/>
              <a:t>(</a:t>
            </a:r>
            <a:r>
              <a:rPr lang="en-US" sz="1600" b="1" dirty="0" smtClean="0"/>
              <a:t>F</a:t>
            </a:r>
            <a:r>
              <a:rPr lang="en-US" sz="1600" dirty="0" smtClean="0"/>
              <a:t>).</a:t>
            </a:r>
            <a:endParaRPr lang="en-US" sz="1600" dirty="0"/>
          </a:p>
          <a:p>
            <a:pPr lvl="1"/>
            <a:r>
              <a:rPr lang="en-US" sz="1600" dirty="0"/>
              <a:t>- </a:t>
            </a:r>
            <a:r>
              <a:rPr lang="en-US" sz="1600" dirty="0">
                <a:solidFill>
                  <a:srgbClr val="B000EE"/>
                </a:solidFill>
              </a:rPr>
              <a:t>Insert</a:t>
            </a:r>
            <a:r>
              <a:rPr lang="en-US" sz="1600" dirty="0"/>
              <a:t> newly visited vertices</a:t>
            </a:r>
            <a:r>
              <a:rPr lang="en-US" sz="1600" dirty="0">
                <a:solidFill>
                  <a:srgbClr val="9900FF"/>
                </a:solidFill>
              </a:rPr>
              <a:t> </a:t>
            </a:r>
            <a:r>
              <a:rPr lang="en-US" sz="1600" dirty="0"/>
              <a:t>into the queue and </a:t>
            </a:r>
            <a:r>
              <a:rPr lang="en-US" sz="1600" dirty="0">
                <a:solidFill>
                  <a:srgbClr val="B000EE"/>
                </a:solidFill>
              </a:rPr>
              <a:t>delete</a:t>
            </a:r>
            <a:r>
              <a:rPr lang="en-US" sz="1600" dirty="0"/>
              <a:t> </a:t>
            </a:r>
            <a:r>
              <a:rPr lang="en-US" sz="1600" dirty="0" smtClean="0"/>
              <a:t>E </a:t>
            </a:r>
            <a:r>
              <a:rPr lang="en-US" sz="1600" dirty="0"/>
              <a:t>from the queue.</a:t>
            </a:r>
            <a:endParaRPr lang="th-TH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990981" y="49382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Queue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87740"/>
              </p:ext>
            </p:extLst>
          </p:nvPr>
        </p:nvGraphicFramePr>
        <p:xfrm>
          <a:off x="5076056" y="5287536"/>
          <a:ext cx="32878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689">
                  <a:extLst>
                    <a:ext uri="{9D8B030D-6E8A-4147-A177-3AD203B41FA5}">
                      <a16:colId xmlns:a16="http://schemas.microsoft.com/office/drawing/2014/main" val="408963711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620277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532197958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4186244404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9073346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064909172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59938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6323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984222" y="53087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66400"/>
                </a:solidFill>
              </a:rPr>
              <a:t>C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11838" y="5322352"/>
            <a:ext cx="296118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66400"/>
                </a:solidFill>
              </a:rPr>
              <a:t>F</a:t>
            </a:r>
            <a:endParaRPr lang="th-TH" sz="1800" b="1" dirty="0">
              <a:solidFill>
                <a:srgbClr val="F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2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 first  traversal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971600" y="2708920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2164875" y="2708920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2164875" y="3534741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4242821" y="3153934"/>
            <a:ext cx="329179" cy="32917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300779" y="2873510"/>
            <a:ext cx="843429" cy="0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1136190" y="3038099"/>
            <a:ext cx="0" cy="496641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1300779" y="3699330"/>
            <a:ext cx="864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2329465" y="3038099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" idx="1"/>
          </p:cNvCxnSpPr>
          <p:nvPr/>
        </p:nvCxnSpPr>
        <p:spPr>
          <a:xfrm>
            <a:off x="3725250" y="2873510"/>
            <a:ext cx="565778" cy="328631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6"/>
            <a:endCxn id="8" idx="3"/>
          </p:cNvCxnSpPr>
          <p:nvPr/>
        </p:nvCxnSpPr>
        <p:spPr>
          <a:xfrm flipV="1">
            <a:off x="3725250" y="3434906"/>
            <a:ext cx="565778" cy="264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1252572" y="2989892"/>
            <a:ext cx="960511" cy="593056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96071" y="2708920"/>
            <a:ext cx="329179" cy="329179"/>
          </a:xfrm>
          <a:prstGeom prst="ellipse">
            <a:avLst/>
          </a:prstGeom>
          <a:solidFill>
            <a:srgbClr val="FF8633"/>
          </a:solidFill>
          <a:ln>
            <a:solidFill>
              <a:srgbClr val="F6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17" name="Oval 16"/>
          <p:cNvSpPr/>
          <p:nvPr/>
        </p:nvSpPr>
        <p:spPr>
          <a:xfrm>
            <a:off x="3396071" y="3534741"/>
            <a:ext cx="329179" cy="3291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18" name="Straight Connector 17"/>
          <p:cNvCxnSpPr>
            <a:stCxn id="5" idx="6"/>
            <a:endCxn id="16" idx="2"/>
          </p:cNvCxnSpPr>
          <p:nvPr/>
        </p:nvCxnSpPr>
        <p:spPr>
          <a:xfrm>
            <a:off x="2494054" y="2873510"/>
            <a:ext cx="902017" cy="0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7" idx="2"/>
          </p:cNvCxnSpPr>
          <p:nvPr/>
        </p:nvCxnSpPr>
        <p:spPr>
          <a:xfrm>
            <a:off x="2494054" y="3699331"/>
            <a:ext cx="902017" cy="0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>
            <a:off x="3560661" y="3038099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7"/>
          </p:cNvCxnSpPr>
          <p:nvPr/>
        </p:nvCxnSpPr>
        <p:spPr>
          <a:xfrm flipH="1">
            <a:off x="2445847" y="2989892"/>
            <a:ext cx="99843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60" y="1772816"/>
            <a:ext cx="7311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Step6:</a:t>
            </a:r>
          </a:p>
          <a:p>
            <a:pPr lvl="1"/>
            <a:r>
              <a:rPr lang="en-US" sz="1600" dirty="0"/>
              <a:t>- Visit all adjacent vertex of  </a:t>
            </a:r>
            <a:r>
              <a:rPr lang="en-US" sz="1600" b="1" dirty="0" smtClean="0"/>
              <a:t>C</a:t>
            </a:r>
            <a:r>
              <a:rPr lang="en-US" sz="1600" dirty="0" smtClean="0"/>
              <a:t> </a:t>
            </a:r>
            <a:r>
              <a:rPr lang="en-US" sz="1600" dirty="0"/>
              <a:t>which are not visited </a:t>
            </a:r>
            <a:r>
              <a:rPr lang="en-US" sz="1600" dirty="0" smtClean="0"/>
              <a:t>(</a:t>
            </a:r>
            <a:r>
              <a:rPr lang="en-US" sz="1600" b="1" dirty="0" smtClean="0"/>
              <a:t>G</a:t>
            </a:r>
            <a:r>
              <a:rPr lang="en-US" sz="1600" dirty="0" smtClean="0"/>
              <a:t>).</a:t>
            </a:r>
            <a:endParaRPr lang="en-US" sz="1600" dirty="0"/>
          </a:p>
          <a:p>
            <a:pPr lvl="1"/>
            <a:r>
              <a:rPr lang="en-US" sz="1600" dirty="0"/>
              <a:t>- </a:t>
            </a:r>
            <a:r>
              <a:rPr lang="en-US" sz="1600" dirty="0">
                <a:solidFill>
                  <a:srgbClr val="B000EE"/>
                </a:solidFill>
              </a:rPr>
              <a:t>Insert</a:t>
            </a:r>
            <a:r>
              <a:rPr lang="en-US" sz="1600" dirty="0"/>
              <a:t> newly visited vertices</a:t>
            </a:r>
            <a:r>
              <a:rPr lang="en-US" sz="1600" dirty="0">
                <a:solidFill>
                  <a:srgbClr val="9900FF"/>
                </a:solidFill>
              </a:rPr>
              <a:t> </a:t>
            </a:r>
            <a:r>
              <a:rPr lang="en-US" sz="1600" dirty="0"/>
              <a:t>into the queue and </a:t>
            </a:r>
            <a:r>
              <a:rPr lang="en-US" sz="1600" dirty="0">
                <a:solidFill>
                  <a:srgbClr val="B000EE"/>
                </a:solidFill>
              </a:rPr>
              <a:t>delete</a:t>
            </a:r>
            <a:r>
              <a:rPr lang="en-US" sz="1600" dirty="0"/>
              <a:t> </a:t>
            </a:r>
            <a:r>
              <a:rPr lang="en-US" sz="1600" dirty="0" smtClean="0"/>
              <a:t>C </a:t>
            </a:r>
            <a:r>
              <a:rPr lang="en-US" sz="1600" dirty="0"/>
              <a:t>from the queue.</a:t>
            </a:r>
            <a:endParaRPr lang="th-TH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990981" y="2636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Queue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076056" y="2986152"/>
          <a:ext cx="32878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689">
                  <a:extLst>
                    <a:ext uri="{9D8B030D-6E8A-4147-A177-3AD203B41FA5}">
                      <a16:colId xmlns:a16="http://schemas.microsoft.com/office/drawing/2014/main" val="408963711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620277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532197958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4186244404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9073346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064909172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59938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6323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956376" y="30073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66400"/>
                </a:solidFill>
              </a:rPr>
              <a:t>G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86630" y="299053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66400"/>
                </a:solidFill>
              </a:rPr>
              <a:t>F</a:t>
            </a:r>
            <a:endParaRPr lang="th-TH" sz="1800" b="1" dirty="0">
              <a:solidFill>
                <a:srgbClr val="F664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1560" y="4074200"/>
            <a:ext cx="722774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Step7:</a:t>
            </a:r>
          </a:p>
          <a:p>
            <a:pPr lvl="1"/>
            <a:r>
              <a:rPr lang="en-US" sz="1600" dirty="0"/>
              <a:t>- Visit all adjacent vertex of  </a:t>
            </a:r>
            <a:r>
              <a:rPr lang="en-US" sz="1600" b="1" dirty="0" smtClean="0"/>
              <a:t>F</a:t>
            </a:r>
            <a:r>
              <a:rPr lang="en-US" sz="1600" dirty="0" smtClean="0"/>
              <a:t> </a:t>
            </a:r>
            <a:r>
              <a:rPr lang="en-US" sz="1600" dirty="0"/>
              <a:t>which are not visited (</a:t>
            </a:r>
            <a:r>
              <a:rPr lang="en-US" sz="1600" b="1" dirty="0"/>
              <a:t>there is no vertex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/>
              <a:t>- </a:t>
            </a:r>
            <a:r>
              <a:rPr lang="en-US" sz="1600" dirty="0">
                <a:solidFill>
                  <a:srgbClr val="B000EE"/>
                </a:solidFill>
              </a:rPr>
              <a:t>delete</a:t>
            </a:r>
            <a:r>
              <a:rPr lang="en-US" sz="1600" dirty="0"/>
              <a:t> </a:t>
            </a:r>
            <a:r>
              <a:rPr lang="en-US" sz="1600" dirty="0" smtClean="0"/>
              <a:t>F </a:t>
            </a:r>
            <a:r>
              <a:rPr lang="en-US" sz="1600" dirty="0"/>
              <a:t>from the queue</a:t>
            </a:r>
            <a:r>
              <a:rPr lang="en-US" sz="1600" dirty="0" smtClean="0"/>
              <a:t>.</a:t>
            </a:r>
            <a:endParaRPr lang="th-TH" sz="1600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076056" y="5287536"/>
          <a:ext cx="32878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689">
                  <a:extLst>
                    <a:ext uri="{9D8B030D-6E8A-4147-A177-3AD203B41FA5}">
                      <a16:colId xmlns:a16="http://schemas.microsoft.com/office/drawing/2014/main" val="408963711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620277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532197958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4186244404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9073346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064909172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59938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63235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990981" y="4938296"/>
            <a:ext cx="3295233" cy="739740"/>
            <a:chOff x="4990981" y="4938296"/>
            <a:chExt cx="3295233" cy="739740"/>
          </a:xfrm>
        </p:grpSpPr>
        <p:sp>
          <p:nvSpPr>
            <p:cNvPr id="47" name="TextBox 46"/>
            <p:cNvSpPr txBox="1"/>
            <p:nvPr/>
          </p:nvSpPr>
          <p:spPr>
            <a:xfrm>
              <a:off x="4990981" y="493829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9900"/>
                  </a:solidFill>
                </a:rPr>
                <a:t>Queue</a:t>
              </a:r>
              <a:endParaRPr lang="th-TH" sz="1800" dirty="0">
                <a:solidFill>
                  <a:srgbClr val="0099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955121" y="5308704"/>
              <a:ext cx="33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F66400"/>
                  </a:solidFill>
                </a:rPr>
                <a:t>G</a:t>
              </a:r>
              <a:endParaRPr lang="th-TH" sz="1800" b="1" dirty="0">
                <a:solidFill>
                  <a:srgbClr val="F66400"/>
                </a:solidFill>
              </a:endParaRPr>
            </a:p>
          </p:txBody>
        </p:sp>
      </p:grpSp>
      <p:sp>
        <p:nvSpPr>
          <p:cNvPr id="50" name="Oval 49"/>
          <p:cNvSpPr/>
          <p:nvPr/>
        </p:nvSpPr>
        <p:spPr>
          <a:xfrm>
            <a:off x="971600" y="3531869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971600" y="5010304"/>
            <a:ext cx="3600400" cy="1168648"/>
            <a:chOff x="971600" y="5010304"/>
            <a:chExt cx="3600400" cy="1168648"/>
          </a:xfrm>
        </p:grpSpPr>
        <p:sp>
          <p:nvSpPr>
            <p:cNvPr id="28" name="Oval 27"/>
            <p:cNvSpPr/>
            <p:nvPr/>
          </p:nvSpPr>
          <p:spPr>
            <a:xfrm>
              <a:off x="971600" y="5010304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164875" y="5010304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th-TH" sz="18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971600" y="5836125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</a:t>
              </a:r>
              <a:endParaRPr lang="th-TH" sz="18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242821" y="5455318"/>
              <a:ext cx="329179" cy="32917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G</a:t>
              </a:r>
              <a:endParaRPr lang="th-TH" sz="1800" dirty="0"/>
            </a:p>
          </p:txBody>
        </p:sp>
        <p:cxnSp>
          <p:nvCxnSpPr>
            <p:cNvPr id="33" name="Straight Connector 32"/>
            <p:cNvCxnSpPr>
              <a:stCxn id="28" idx="6"/>
              <a:endCxn id="29" idx="2"/>
            </p:cNvCxnSpPr>
            <p:nvPr/>
          </p:nvCxnSpPr>
          <p:spPr>
            <a:xfrm>
              <a:off x="1300779" y="5174894"/>
              <a:ext cx="843429" cy="0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8" idx="4"/>
              <a:endCxn id="30" idx="0"/>
            </p:cNvCxnSpPr>
            <p:nvPr/>
          </p:nvCxnSpPr>
          <p:spPr>
            <a:xfrm>
              <a:off x="1136190" y="5339483"/>
              <a:ext cx="0" cy="496641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6"/>
              <a:endCxn id="31" idx="2"/>
            </p:cNvCxnSpPr>
            <p:nvPr/>
          </p:nvCxnSpPr>
          <p:spPr>
            <a:xfrm>
              <a:off x="1300779" y="6000714"/>
              <a:ext cx="86409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4"/>
              <a:endCxn id="31" idx="0"/>
            </p:cNvCxnSpPr>
            <p:nvPr/>
          </p:nvCxnSpPr>
          <p:spPr>
            <a:xfrm>
              <a:off x="2329465" y="5339483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0" idx="6"/>
              <a:endCxn id="32" idx="1"/>
            </p:cNvCxnSpPr>
            <p:nvPr/>
          </p:nvCxnSpPr>
          <p:spPr>
            <a:xfrm>
              <a:off x="3725250" y="5174894"/>
              <a:ext cx="565778" cy="328631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1" idx="6"/>
              <a:endCxn id="32" idx="3"/>
            </p:cNvCxnSpPr>
            <p:nvPr/>
          </p:nvCxnSpPr>
          <p:spPr>
            <a:xfrm flipV="1">
              <a:off x="3725250" y="5736290"/>
              <a:ext cx="565778" cy="2644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8" idx="5"/>
              <a:endCxn id="31" idx="1"/>
            </p:cNvCxnSpPr>
            <p:nvPr/>
          </p:nvCxnSpPr>
          <p:spPr>
            <a:xfrm>
              <a:off x="1252572" y="5291276"/>
              <a:ext cx="960511" cy="593056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396071" y="5010304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</a:t>
              </a:r>
              <a:endParaRPr lang="th-TH" sz="18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396071" y="5836125"/>
              <a:ext cx="329179" cy="329179"/>
            </a:xfrm>
            <a:prstGeom prst="ellipse">
              <a:avLst/>
            </a:prstGeom>
            <a:solidFill>
              <a:srgbClr val="FF8633"/>
            </a:solidFill>
            <a:ln>
              <a:solidFill>
                <a:srgbClr val="F664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</a:t>
              </a:r>
              <a:endParaRPr lang="th-TH" sz="1800" dirty="0"/>
            </a:p>
          </p:txBody>
        </p:sp>
        <p:cxnSp>
          <p:nvCxnSpPr>
            <p:cNvPr id="42" name="Straight Connector 41"/>
            <p:cNvCxnSpPr>
              <a:stCxn id="29" idx="6"/>
              <a:endCxn id="40" idx="2"/>
            </p:cNvCxnSpPr>
            <p:nvPr/>
          </p:nvCxnSpPr>
          <p:spPr>
            <a:xfrm>
              <a:off x="2494054" y="5174894"/>
              <a:ext cx="902017" cy="0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1" idx="6"/>
              <a:endCxn id="41" idx="2"/>
            </p:cNvCxnSpPr>
            <p:nvPr/>
          </p:nvCxnSpPr>
          <p:spPr>
            <a:xfrm>
              <a:off x="2494054" y="6000715"/>
              <a:ext cx="902017" cy="0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4"/>
              <a:endCxn id="41" idx="0"/>
            </p:cNvCxnSpPr>
            <p:nvPr/>
          </p:nvCxnSpPr>
          <p:spPr>
            <a:xfrm>
              <a:off x="3560661" y="5339483"/>
              <a:ext cx="0" cy="4966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0" idx="3"/>
              <a:endCxn id="31" idx="7"/>
            </p:cNvCxnSpPr>
            <p:nvPr/>
          </p:nvCxnSpPr>
          <p:spPr>
            <a:xfrm flipH="1">
              <a:off x="2445847" y="5291276"/>
              <a:ext cx="998431" cy="5930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182088" y="5849773"/>
              <a:ext cx="329179" cy="329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</a:t>
              </a:r>
              <a:endParaRPr lang="th-TH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259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 first  traversal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971600" y="2708920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2164875" y="2708920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2164875" y="3534741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4242821" y="3153934"/>
            <a:ext cx="329179" cy="3291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300779" y="2873510"/>
            <a:ext cx="843429" cy="0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1136190" y="3038099"/>
            <a:ext cx="0" cy="496641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1300779" y="3699330"/>
            <a:ext cx="864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2329465" y="3038099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6" idx="6"/>
            <a:endCxn id="8" idx="1"/>
          </p:cNvCxnSpPr>
          <p:nvPr/>
        </p:nvCxnSpPr>
        <p:spPr>
          <a:xfrm>
            <a:off x="3725250" y="2873510"/>
            <a:ext cx="565778" cy="328631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6"/>
            <a:endCxn id="8" idx="3"/>
          </p:cNvCxnSpPr>
          <p:nvPr/>
        </p:nvCxnSpPr>
        <p:spPr>
          <a:xfrm flipV="1">
            <a:off x="3725250" y="3434906"/>
            <a:ext cx="565778" cy="264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1252572" y="2989892"/>
            <a:ext cx="960511" cy="593056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96071" y="2708920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  <a:endParaRPr lang="th-TH" sz="1800" dirty="0"/>
          </a:p>
        </p:txBody>
      </p:sp>
      <p:sp>
        <p:nvSpPr>
          <p:cNvPr id="17" name="Oval 16"/>
          <p:cNvSpPr/>
          <p:nvPr/>
        </p:nvSpPr>
        <p:spPr>
          <a:xfrm>
            <a:off x="3396071" y="3534741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</a:t>
            </a:r>
            <a:endParaRPr lang="th-TH" sz="1800" dirty="0"/>
          </a:p>
        </p:txBody>
      </p:sp>
      <p:cxnSp>
        <p:nvCxnSpPr>
          <p:cNvPr id="18" name="Straight Connector 17"/>
          <p:cNvCxnSpPr>
            <a:stCxn id="5" idx="6"/>
            <a:endCxn id="16" idx="2"/>
          </p:cNvCxnSpPr>
          <p:nvPr/>
        </p:nvCxnSpPr>
        <p:spPr>
          <a:xfrm>
            <a:off x="2494054" y="2873510"/>
            <a:ext cx="902017" cy="0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7" idx="2"/>
          </p:cNvCxnSpPr>
          <p:nvPr/>
        </p:nvCxnSpPr>
        <p:spPr>
          <a:xfrm>
            <a:off x="2494054" y="3699331"/>
            <a:ext cx="902017" cy="0"/>
          </a:xfrm>
          <a:prstGeom prst="line">
            <a:avLst/>
          </a:prstGeom>
          <a:ln>
            <a:solidFill>
              <a:srgbClr val="99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>
            <a:off x="3560661" y="3038099"/>
            <a:ext cx="0" cy="496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3"/>
            <a:endCxn id="7" idx="7"/>
          </p:cNvCxnSpPr>
          <p:nvPr/>
        </p:nvCxnSpPr>
        <p:spPr>
          <a:xfrm flipH="1">
            <a:off x="2445847" y="2989892"/>
            <a:ext cx="998431" cy="593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60" y="1772816"/>
            <a:ext cx="7311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Step8:</a:t>
            </a:r>
          </a:p>
          <a:p>
            <a:pPr lvl="1"/>
            <a:r>
              <a:rPr lang="en-US" sz="1600" dirty="0"/>
              <a:t>- Visit all adjacent vertex of  </a:t>
            </a:r>
            <a:r>
              <a:rPr lang="en-US" sz="1600" b="1" dirty="0"/>
              <a:t>G</a:t>
            </a:r>
            <a:r>
              <a:rPr lang="en-US" sz="1600" dirty="0" smtClean="0"/>
              <a:t> </a:t>
            </a:r>
            <a:r>
              <a:rPr lang="en-US" sz="1600" dirty="0"/>
              <a:t>which are not </a:t>
            </a:r>
            <a:r>
              <a:rPr lang="en-US" sz="1600" dirty="0" smtClean="0"/>
              <a:t>visited (</a:t>
            </a:r>
            <a:r>
              <a:rPr lang="en-US" sz="1600" b="1" dirty="0" smtClean="0"/>
              <a:t>there is no vertex</a:t>
            </a:r>
            <a:r>
              <a:rPr lang="en-US" sz="1600" dirty="0" smtClean="0"/>
              <a:t>).</a:t>
            </a:r>
            <a:endParaRPr lang="en-US" sz="1600" dirty="0"/>
          </a:p>
          <a:p>
            <a:pPr lvl="1"/>
            <a:r>
              <a:rPr lang="en-US" sz="1600" dirty="0"/>
              <a:t>- </a:t>
            </a:r>
            <a:r>
              <a:rPr lang="en-US" sz="1600" dirty="0" smtClean="0">
                <a:solidFill>
                  <a:srgbClr val="B000EE"/>
                </a:solidFill>
              </a:rPr>
              <a:t>delete</a:t>
            </a:r>
            <a:r>
              <a:rPr lang="en-US" sz="1600" dirty="0" smtClean="0"/>
              <a:t> G </a:t>
            </a:r>
            <a:r>
              <a:rPr lang="en-US" sz="1600" dirty="0"/>
              <a:t>from the queue.</a:t>
            </a:r>
            <a:endParaRPr lang="th-TH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990981" y="2636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00"/>
                </a:solidFill>
              </a:rPr>
              <a:t>Queue</a:t>
            </a:r>
            <a:endParaRPr lang="th-TH" sz="1800" dirty="0">
              <a:solidFill>
                <a:srgbClr val="0099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076056" y="2986152"/>
          <a:ext cx="32878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689">
                  <a:extLst>
                    <a:ext uri="{9D8B030D-6E8A-4147-A177-3AD203B41FA5}">
                      <a16:colId xmlns:a16="http://schemas.microsoft.com/office/drawing/2014/main" val="408963711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620277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532197958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4186244404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2490733469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1064909172"/>
                    </a:ext>
                  </a:extLst>
                </a:gridCol>
                <a:gridCol w="469689">
                  <a:extLst>
                    <a:ext uri="{9D8B030D-6E8A-4147-A177-3AD203B41FA5}">
                      <a16:colId xmlns:a16="http://schemas.microsoft.com/office/drawing/2014/main" val="59938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63235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971600" y="3559368"/>
            <a:ext cx="329179" cy="329179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085079" y="4581128"/>
            <a:ext cx="4863185" cy="1593363"/>
            <a:chOff x="2051720" y="4499933"/>
            <a:chExt cx="5082964" cy="1665371"/>
          </a:xfrm>
        </p:grpSpPr>
        <p:sp>
          <p:nvSpPr>
            <p:cNvPr id="52" name="Oval 51"/>
            <p:cNvSpPr/>
            <p:nvPr/>
          </p:nvSpPr>
          <p:spPr>
            <a:xfrm>
              <a:off x="2051720" y="4499933"/>
              <a:ext cx="464728" cy="4647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A</a:t>
              </a:r>
              <a:endParaRPr lang="th-TH" sz="18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736359" y="4499933"/>
              <a:ext cx="464728" cy="4647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</a:t>
              </a:r>
              <a:endParaRPr lang="th-TH" sz="18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736359" y="5665809"/>
              <a:ext cx="464728" cy="4647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E</a:t>
              </a:r>
              <a:endParaRPr lang="th-TH" sz="18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6669956" y="5128194"/>
              <a:ext cx="464728" cy="464728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G</a:t>
              </a:r>
              <a:endParaRPr lang="th-TH" sz="1800" dirty="0"/>
            </a:p>
          </p:txBody>
        </p:sp>
        <p:cxnSp>
          <p:nvCxnSpPr>
            <p:cNvPr id="56" name="Straight Connector 55"/>
            <p:cNvCxnSpPr>
              <a:stCxn id="52" idx="6"/>
              <a:endCxn id="53" idx="2"/>
            </p:cNvCxnSpPr>
            <p:nvPr/>
          </p:nvCxnSpPr>
          <p:spPr>
            <a:xfrm>
              <a:off x="2516448" y="4732297"/>
              <a:ext cx="1190734" cy="0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2" idx="4"/>
            </p:cNvCxnSpPr>
            <p:nvPr/>
          </p:nvCxnSpPr>
          <p:spPr>
            <a:xfrm>
              <a:off x="2284084" y="4964661"/>
              <a:ext cx="0" cy="701147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3" idx="6"/>
              <a:endCxn id="55" idx="1"/>
            </p:cNvCxnSpPr>
            <p:nvPr/>
          </p:nvCxnSpPr>
          <p:spPr>
            <a:xfrm>
              <a:off x="5939261" y="4732297"/>
              <a:ext cx="798753" cy="463954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2" idx="5"/>
              <a:endCxn id="54" idx="1"/>
            </p:cNvCxnSpPr>
            <p:nvPr/>
          </p:nvCxnSpPr>
          <p:spPr>
            <a:xfrm>
              <a:off x="2448390" y="4896603"/>
              <a:ext cx="1356028" cy="837263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5474534" y="4499933"/>
              <a:ext cx="464728" cy="4647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</a:t>
              </a:r>
              <a:endParaRPr lang="th-TH" sz="18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474534" y="5665809"/>
              <a:ext cx="464728" cy="4647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</a:t>
              </a:r>
              <a:endParaRPr lang="th-TH" sz="1800" dirty="0"/>
            </a:p>
          </p:txBody>
        </p:sp>
        <p:cxnSp>
          <p:nvCxnSpPr>
            <p:cNvPr id="65" name="Straight Connector 64"/>
            <p:cNvCxnSpPr>
              <a:stCxn id="53" idx="6"/>
              <a:endCxn id="63" idx="2"/>
            </p:cNvCxnSpPr>
            <p:nvPr/>
          </p:nvCxnSpPr>
          <p:spPr>
            <a:xfrm>
              <a:off x="4201086" y="4732297"/>
              <a:ext cx="1273447" cy="0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4" idx="6"/>
              <a:endCxn id="64" idx="2"/>
            </p:cNvCxnSpPr>
            <p:nvPr/>
          </p:nvCxnSpPr>
          <p:spPr>
            <a:xfrm>
              <a:off x="4201086" y="5898173"/>
              <a:ext cx="1273447" cy="0"/>
            </a:xfrm>
            <a:prstGeom prst="line">
              <a:avLst/>
            </a:prstGeom>
            <a:ln>
              <a:solidFill>
                <a:srgbClr val="99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051720" y="5700576"/>
              <a:ext cx="464728" cy="4647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</a:t>
              </a:r>
              <a:endParaRPr lang="th-TH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980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คำศัพท์ที่เกี่ยวข้อง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b="0" dirty="0" smtClean="0"/>
              <a:t>เส้นเชื่อมแบ่งออกเป็น </a:t>
            </a:r>
            <a:r>
              <a:rPr lang="en-US" b="0" dirty="0" smtClean="0"/>
              <a:t>3 </a:t>
            </a:r>
            <a:r>
              <a:rPr lang="th-TH" b="0" dirty="0" smtClean="0"/>
              <a:t>ประเภท</a:t>
            </a:r>
          </a:p>
          <a:p>
            <a:pPr marL="914400" lvl="1" indent="-457200"/>
            <a:r>
              <a:rPr lang="th-TH" sz="3200" dirty="0" smtClean="0"/>
              <a:t>เส้นเชื่อมแบบไม่มีทิศทาง</a:t>
            </a:r>
            <a:r>
              <a:rPr lang="en-US" sz="3200" dirty="0" smtClean="0"/>
              <a:t> (Undirected Edge)</a:t>
            </a:r>
          </a:p>
          <a:p>
            <a:pPr lvl="1" indent="0">
              <a:buNone/>
            </a:pPr>
            <a:endParaRPr lang="en-US" sz="3200" dirty="0" smtClean="0"/>
          </a:p>
          <a:p>
            <a:pPr lvl="1" indent="0">
              <a:buNone/>
            </a:pPr>
            <a:endParaRPr lang="th-TH" sz="3200" dirty="0" smtClean="0"/>
          </a:p>
          <a:p>
            <a:pPr marL="914400" lvl="1" indent="-457200"/>
            <a:r>
              <a:rPr lang="th-TH" sz="3200" dirty="0"/>
              <a:t>เส้นเชื่อม</a:t>
            </a:r>
            <a:r>
              <a:rPr lang="th-TH" sz="3200" dirty="0" smtClean="0"/>
              <a:t>แบบมีทิศทาง</a:t>
            </a:r>
            <a:r>
              <a:rPr lang="en-US" sz="3200" dirty="0" smtClean="0"/>
              <a:t> (Directed Edge)</a:t>
            </a:r>
          </a:p>
          <a:p>
            <a:pPr marL="914400" lvl="1" indent="-457200"/>
            <a:endParaRPr lang="en-US" sz="3200" dirty="0"/>
          </a:p>
          <a:p>
            <a:pPr marL="914400" lvl="1" indent="-457200"/>
            <a:endParaRPr lang="en-US" sz="3200" dirty="0" smtClean="0"/>
          </a:p>
          <a:p>
            <a:pPr marL="914400" lvl="1" indent="-457200"/>
            <a:r>
              <a:rPr lang="th-TH" sz="3200" dirty="0" smtClean="0"/>
              <a:t>เส้นเชื่อมแบบมีน้ำหนัก (</a:t>
            </a:r>
            <a:r>
              <a:rPr lang="en-US" sz="3200" dirty="0" smtClean="0"/>
              <a:t>Weighted Edge)</a:t>
            </a:r>
            <a:endParaRPr lang="th-TH" sz="32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3131840" y="2996952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5148064" y="2996952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th-TH" dirty="0"/>
          </a:p>
        </p:txBody>
      </p:sp>
      <p:cxnSp>
        <p:nvCxnSpPr>
          <p:cNvPr id="6" name="Straight Connector 5"/>
          <p:cNvCxnSpPr>
            <a:stCxn id="4" idx="6"/>
            <a:endCxn id="5" idx="2"/>
          </p:cNvCxnSpPr>
          <p:nvPr/>
        </p:nvCxnSpPr>
        <p:spPr>
          <a:xfrm>
            <a:off x="3707904" y="3284984"/>
            <a:ext cx="140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31840" y="4517346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th-TH" dirty="0"/>
          </a:p>
        </p:txBody>
      </p:sp>
      <p:sp>
        <p:nvSpPr>
          <p:cNvPr id="8" name="Oval 7"/>
          <p:cNvSpPr/>
          <p:nvPr/>
        </p:nvSpPr>
        <p:spPr>
          <a:xfrm>
            <a:off x="5183904" y="4530315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th-TH" dirty="0"/>
          </a:p>
        </p:txBody>
      </p:sp>
      <p:cxnSp>
        <p:nvCxnSpPr>
          <p:cNvPr id="9" name="Straight Connector 8"/>
          <p:cNvCxnSpPr>
            <a:stCxn id="7" idx="6"/>
            <a:endCxn id="8" idx="2"/>
          </p:cNvCxnSpPr>
          <p:nvPr/>
        </p:nvCxnSpPr>
        <p:spPr>
          <a:xfrm>
            <a:off x="3707904" y="4805378"/>
            <a:ext cx="1476000" cy="1296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31840" y="5877272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th-TH" dirty="0"/>
          </a:p>
        </p:txBody>
      </p:sp>
      <p:sp>
        <p:nvSpPr>
          <p:cNvPr id="12" name="Oval 11"/>
          <p:cNvSpPr/>
          <p:nvPr/>
        </p:nvSpPr>
        <p:spPr>
          <a:xfrm>
            <a:off x="5148064" y="5877272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th-TH" dirty="0"/>
          </a:p>
        </p:txBody>
      </p:sp>
      <p:cxnSp>
        <p:nvCxnSpPr>
          <p:cNvPr id="13" name="Straight Connector 12"/>
          <p:cNvCxnSpPr>
            <a:stCxn id="11" idx="6"/>
            <a:endCxn id="12" idx="2"/>
          </p:cNvCxnSpPr>
          <p:nvPr/>
        </p:nvCxnSpPr>
        <p:spPr>
          <a:xfrm>
            <a:off x="3707904" y="6165304"/>
            <a:ext cx="140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83968" y="57756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66400"/>
                </a:solidFill>
              </a:rPr>
              <a:t>5</a:t>
            </a:r>
            <a:endParaRPr lang="th-TH" sz="2400" dirty="0">
              <a:solidFill>
                <a:srgbClr val="F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ชนิดของกราฟ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th-TH" sz="3200" dirty="0" smtClean="0"/>
              <a:t>กราฟแบบไม่มีทิศทาง (</a:t>
            </a:r>
            <a:r>
              <a:rPr lang="en-US" sz="3200" dirty="0" smtClean="0"/>
              <a:t>Undirected Graph</a:t>
            </a:r>
            <a:r>
              <a:rPr lang="th-TH" sz="3200" dirty="0" smtClean="0"/>
              <a:t>)</a:t>
            </a:r>
          </a:p>
          <a:p>
            <a:pPr marL="914400" lvl="1" indent="-457200"/>
            <a:endParaRPr lang="th-TH" sz="3200" dirty="0"/>
          </a:p>
          <a:p>
            <a:pPr marL="914400" lvl="1" indent="-457200"/>
            <a:endParaRPr lang="th-TH" sz="3200" dirty="0" smtClean="0"/>
          </a:p>
          <a:p>
            <a:pPr marL="914400" lvl="1" indent="-457200"/>
            <a:r>
              <a:rPr lang="th-TH" sz="3200" dirty="0" smtClean="0"/>
              <a:t>กราฟแบบมีทิศทาง (</a:t>
            </a:r>
            <a:r>
              <a:rPr lang="en-US" sz="3200" dirty="0" smtClean="0"/>
              <a:t>Directed </a:t>
            </a:r>
            <a:r>
              <a:rPr lang="en-US" sz="3200" dirty="0"/>
              <a:t>Graph</a:t>
            </a:r>
            <a:r>
              <a:rPr lang="th-TH" sz="3200" dirty="0" smtClean="0"/>
              <a:t>)</a:t>
            </a:r>
          </a:p>
          <a:p>
            <a:pPr marL="914400" lvl="1" indent="-457200"/>
            <a:endParaRPr lang="th-TH" sz="3200" dirty="0"/>
          </a:p>
          <a:p>
            <a:pPr marL="914400" lvl="1" indent="-457200"/>
            <a:endParaRPr lang="th-TH" sz="3200" dirty="0" smtClean="0"/>
          </a:p>
          <a:p>
            <a:pPr marL="914400" lvl="1" indent="-457200"/>
            <a:r>
              <a:rPr lang="th-TH" sz="3200" dirty="0" smtClean="0"/>
              <a:t>กราฟแบบมีน้ำหนัก </a:t>
            </a:r>
            <a:r>
              <a:rPr lang="th-TH" sz="3200" dirty="0"/>
              <a:t>(</a:t>
            </a:r>
            <a:r>
              <a:rPr lang="en-US" sz="3200" dirty="0"/>
              <a:t>Weighted </a:t>
            </a:r>
            <a:r>
              <a:rPr lang="en-US" sz="3200" dirty="0" smtClean="0"/>
              <a:t>Graph)</a:t>
            </a:r>
            <a:endParaRPr lang="th-TH" sz="3200" dirty="0"/>
          </a:p>
          <a:p>
            <a:pPr lvl="1" indent="0">
              <a:buNone/>
            </a:pP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3779912" y="2204864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5" name="Oval 4"/>
          <p:cNvSpPr/>
          <p:nvPr/>
        </p:nvSpPr>
        <p:spPr>
          <a:xfrm>
            <a:off x="4824028" y="2204864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6" name="Oval 5"/>
          <p:cNvSpPr/>
          <p:nvPr/>
        </p:nvSpPr>
        <p:spPr>
          <a:xfrm>
            <a:off x="3779912" y="2927457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th-TH" sz="1800" dirty="0"/>
          </a:p>
        </p:txBody>
      </p:sp>
      <p:sp>
        <p:nvSpPr>
          <p:cNvPr id="7" name="Oval 6"/>
          <p:cNvSpPr/>
          <p:nvPr/>
        </p:nvSpPr>
        <p:spPr>
          <a:xfrm>
            <a:off x="4824028" y="2927457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8" name="Oval 7"/>
          <p:cNvSpPr/>
          <p:nvPr/>
        </p:nvSpPr>
        <p:spPr>
          <a:xfrm>
            <a:off x="5508104" y="2594251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4067944" y="2348880"/>
            <a:ext cx="73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3923928" y="2492896"/>
            <a:ext cx="0" cy="43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4067944" y="3071473"/>
            <a:ext cx="756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4968044" y="2492896"/>
            <a:ext cx="0" cy="43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8" idx="1"/>
          </p:cNvCxnSpPr>
          <p:nvPr/>
        </p:nvCxnSpPr>
        <p:spPr>
          <a:xfrm>
            <a:off x="5112060" y="2348880"/>
            <a:ext cx="438226" cy="287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3"/>
          </p:cNvCxnSpPr>
          <p:nvPr/>
        </p:nvCxnSpPr>
        <p:spPr>
          <a:xfrm flipV="1">
            <a:off x="5112060" y="2840102"/>
            <a:ext cx="438226" cy="231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4025763" y="2450715"/>
            <a:ext cx="840447" cy="518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51920" y="3714519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18" name="Oval 17"/>
          <p:cNvSpPr/>
          <p:nvPr/>
        </p:nvSpPr>
        <p:spPr>
          <a:xfrm>
            <a:off x="4896036" y="3714519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19" name="Oval 18"/>
          <p:cNvSpPr/>
          <p:nvPr/>
        </p:nvSpPr>
        <p:spPr>
          <a:xfrm>
            <a:off x="3851920" y="4437112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th-TH" sz="1800" dirty="0"/>
          </a:p>
        </p:txBody>
      </p:sp>
      <p:sp>
        <p:nvSpPr>
          <p:cNvPr id="20" name="Oval 19"/>
          <p:cNvSpPr/>
          <p:nvPr/>
        </p:nvSpPr>
        <p:spPr>
          <a:xfrm>
            <a:off x="4896036" y="4437112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21" name="Oval 20"/>
          <p:cNvSpPr/>
          <p:nvPr/>
        </p:nvSpPr>
        <p:spPr>
          <a:xfrm>
            <a:off x="5580112" y="4103906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cxnSp>
        <p:nvCxnSpPr>
          <p:cNvPr id="22" name="Straight Connector 21"/>
          <p:cNvCxnSpPr>
            <a:stCxn id="17" idx="6"/>
            <a:endCxn id="18" idx="2"/>
          </p:cNvCxnSpPr>
          <p:nvPr/>
        </p:nvCxnSpPr>
        <p:spPr>
          <a:xfrm>
            <a:off x="4139952" y="3858535"/>
            <a:ext cx="738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4"/>
            <a:endCxn id="19" idx="0"/>
          </p:cNvCxnSpPr>
          <p:nvPr/>
        </p:nvCxnSpPr>
        <p:spPr>
          <a:xfrm>
            <a:off x="3995936" y="4002551"/>
            <a:ext cx="0" cy="4345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6"/>
            <a:endCxn id="20" idx="2"/>
          </p:cNvCxnSpPr>
          <p:nvPr/>
        </p:nvCxnSpPr>
        <p:spPr>
          <a:xfrm>
            <a:off x="4139952" y="4581128"/>
            <a:ext cx="75608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4"/>
            <a:endCxn id="20" idx="0"/>
          </p:cNvCxnSpPr>
          <p:nvPr/>
        </p:nvCxnSpPr>
        <p:spPr>
          <a:xfrm>
            <a:off x="5040052" y="4002551"/>
            <a:ext cx="0" cy="4345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6"/>
            <a:endCxn id="21" idx="1"/>
          </p:cNvCxnSpPr>
          <p:nvPr/>
        </p:nvCxnSpPr>
        <p:spPr>
          <a:xfrm>
            <a:off x="5184068" y="3858535"/>
            <a:ext cx="438226" cy="28755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1" idx="3"/>
          </p:cNvCxnSpPr>
          <p:nvPr/>
        </p:nvCxnSpPr>
        <p:spPr>
          <a:xfrm flipV="1">
            <a:off x="5184068" y="4349757"/>
            <a:ext cx="438226" cy="2313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5"/>
            <a:endCxn id="20" idx="1"/>
          </p:cNvCxnSpPr>
          <p:nvPr/>
        </p:nvCxnSpPr>
        <p:spPr>
          <a:xfrm>
            <a:off x="4097771" y="3960370"/>
            <a:ext cx="840447" cy="51892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851920" y="5301208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</a:t>
            </a:r>
            <a:endParaRPr lang="th-TH" sz="1800" dirty="0"/>
          </a:p>
        </p:txBody>
      </p:sp>
      <p:sp>
        <p:nvSpPr>
          <p:cNvPr id="30" name="Oval 29"/>
          <p:cNvSpPr/>
          <p:nvPr/>
        </p:nvSpPr>
        <p:spPr>
          <a:xfrm>
            <a:off x="4896036" y="5301208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</a:t>
            </a:r>
            <a:endParaRPr lang="th-TH" sz="1800" dirty="0"/>
          </a:p>
        </p:txBody>
      </p:sp>
      <p:sp>
        <p:nvSpPr>
          <p:cNvPr id="31" name="Oval 30"/>
          <p:cNvSpPr/>
          <p:nvPr/>
        </p:nvSpPr>
        <p:spPr>
          <a:xfrm>
            <a:off x="3851920" y="6023801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th-TH" sz="1800" dirty="0"/>
          </a:p>
        </p:txBody>
      </p:sp>
      <p:sp>
        <p:nvSpPr>
          <p:cNvPr id="32" name="Oval 31"/>
          <p:cNvSpPr/>
          <p:nvPr/>
        </p:nvSpPr>
        <p:spPr>
          <a:xfrm>
            <a:off x="4896036" y="6023801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</a:t>
            </a:r>
            <a:endParaRPr lang="th-TH" sz="1800" dirty="0"/>
          </a:p>
        </p:txBody>
      </p:sp>
      <p:sp>
        <p:nvSpPr>
          <p:cNvPr id="33" name="Oval 32"/>
          <p:cNvSpPr/>
          <p:nvPr/>
        </p:nvSpPr>
        <p:spPr>
          <a:xfrm>
            <a:off x="5580112" y="5690595"/>
            <a:ext cx="288032" cy="28803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</a:t>
            </a:r>
            <a:endParaRPr lang="th-TH" sz="1800" dirty="0"/>
          </a:p>
        </p:txBody>
      </p:sp>
      <p:cxnSp>
        <p:nvCxnSpPr>
          <p:cNvPr id="34" name="Straight Connector 33"/>
          <p:cNvCxnSpPr>
            <a:stCxn id="29" idx="6"/>
            <a:endCxn id="30" idx="2"/>
          </p:cNvCxnSpPr>
          <p:nvPr/>
        </p:nvCxnSpPr>
        <p:spPr>
          <a:xfrm>
            <a:off x="4139952" y="5445224"/>
            <a:ext cx="73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4"/>
            <a:endCxn id="31" idx="0"/>
          </p:cNvCxnSpPr>
          <p:nvPr/>
        </p:nvCxnSpPr>
        <p:spPr>
          <a:xfrm>
            <a:off x="3995936" y="5589240"/>
            <a:ext cx="0" cy="43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6"/>
            <a:endCxn id="32" idx="2"/>
          </p:cNvCxnSpPr>
          <p:nvPr/>
        </p:nvCxnSpPr>
        <p:spPr>
          <a:xfrm>
            <a:off x="4139952" y="6167817"/>
            <a:ext cx="756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4"/>
            <a:endCxn id="32" idx="0"/>
          </p:cNvCxnSpPr>
          <p:nvPr/>
        </p:nvCxnSpPr>
        <p:spPr>
          <a:xfrm>
            <a:off x="5040052" y="5589240"/>
            <a:ext cx="0" cy="43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6"/>
            <a:endCxn id="33" idx="1"/>
          </p:cNvCxnSpPr>
          <p:nvPr/>
        </p:nvCxnSpPr>
        <p:spPr>
          <a:xfrm>
            <a:off x="5184068" y="5445224"/>
            <a:ext cx="438226" cy="287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3" idx="3"/>
          </p:cNvCxnSpPr>
          <p:nvPr/>
        </p:nvCxnSpPr>
        <p:spPr>
          <a:xfrm flipV="1">
            <a:off x="5184068" y="5936446"/>
            <a:ext cx="438226" cy="231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5"/>
            <a:endCxn id="32" idx="1"/>
          </p:cNvCxnSpPr>
          <p:nvPr/>
        </p:nvCxnSpPr>
        <p:spPr>
          <a:xfrm>
            <a:off x="4097771" y="5547059"/>
            <a:ext cx="840447" cy="518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53640" y="531764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66400"/>
                </a:solidFill>
              </a:rPr>
              <a:t>2</a:t>
            </a:r>
            <a:endParaRPr lang="th-TH" sz="1600" b="1" dirty="0">
              <a:solidFill>
                <a:srgbClr val="F664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93600" y="56690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66400"/>
                </a:solidFill>
              </a:rPr>
              <a:t>5</a:t>
            </a:r>
            <a:endParaRPr lang="th-TH" sz="1600" b="1" dirty="0">
              <a:solidFill>
                <a:srgbClr val="F664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64088" y="602128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66400"/>
                </a:solidFill>
              </a:rPr>
              <a:t>7</a:t>
            </a:r>
            <a:endParaRPr lang="th-TH" sz="1600" b="1" dirty="0">
              <a:solidFill>
                <a:srgbClr val="F664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55976" y="51571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66400"/>
                </a:solidFill>
              </a:rPr>
              <a:t>1</a:t>
            </a:r>
            <a:endParaRPr lang="th-TH" sz="1600" b="1" dirty="0">
              <a:solidFill>
                <a:srgbClr val="F664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25448" y="56107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66400"/>
                </a:solidFill>
              </a:rPr>
              <a:t>2</a:t>
            </a:r>
            <a:endParaRPr lang="th-TH" sz="1600" b="1" dirty="0">
              <a:solidFill>
                <a:srgbClr val="F664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27984" y="553871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66400"/>
                </a:solidFill>
              </a:rPr>
              <a:t>3</a:t>
            </a:r>
            <a:endParaRPr lang="th-TH" sz="1600" b="1" dirty="0">
              <a:solidFill>
                <a:srgbClr val="F664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55976" y="618679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66400"/>
                </a:solidFill>
              </a:rPr>
              <a:t>6</a:t>
            </a:r>
            <a:endParaRPr lang="th-TH" sz="1600" b="1" dirty="0">
              <a:solidFill>
                <a:srgbClr val="F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th-TH" dirty="0" smtClean="0"/>
              <a:t>แทนกราฟ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 smtClean="0"/>
              <a:t>การแทนโครงสร้างข้อมูลกราฟทำได้ </a:t>
            </a:r>
            <a:r>
              <a:rPr lang="en-US" b="0" dirty="0" smtClean="0"/>
              <a:t>3 </a:t>
            </a:r>
            <a:r>
              <a:rPr lang="th-TH" b="0" dirty="0" smtClean="0"/>
              <a:t>วิธี</a:t>
            </a:r>
            <a:endParaRPr lang="en-US" dirty="0"/>
          </a:p>
          <a:p>
            <a:pPr marL="914400" lvl="1" indent="-457200"/>
            <a:r>
              <a:rPr lang="th-TH" dirty="0" smtClean="0"/>
              <a:t>เมทริกซ์ประชิด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Adjacency Matrix)</a:t>
            </a:r>
            <a:endParaRPr lang="en-US" dirty="0"/>
          </a:p>
          <a:p>
            <a:pPr marL="914400" lvl="1" indent="-457200"/>
            <a:r>
              <a:rPr lang="th-TH" dirty="0" smtClean="0"/>
              <a:t>เมทริกซ์ตกกระทบ</a:t>
            </a:r>
            <a:r>
              <a:rPr lang="en-US" dirty="0" smtClean="0"/>
              <a:t> (Incidence Matrix)</a:t>
            </a:r>
            <a:endParaRPr lang="en-US" dirty="0"/>
          </a:p>
          <a:p>
            <a:pPr marL="914400" lvl="1" indent="-457200"/>
            <a:r>
              <a:rPr lang="th-TH" dirty="0"/>
              <a:t>รายการประชิด</a:t>
            </a:r>
            <a:r>
              <a:rPr lang="en-US" dirty="0" smtClean="0"/>
              <a:t> (Adjacency List)</a:t>
            </a:r>
            <a:endParaRPr lang="en-US" dirty="0"/>
          </a:p>
          <a:p>
            <a:pPr marL="914400" lvl="1" indent="-457200"/>
            <a:endParaRPr lang="en-US" dirty="0"/>
          </a:p>
          <a:p>
            <a:pPr marL="914400" lvl="1" indent="-457200"/>
            <a:endParaRPr lang="th-TH" b="0" dirty="0"/>
          </a:p>
        </p:txBody>
      </p:sp>
    </p:spTree>
    <p:extLst>
      <p:ext uri="{BB962C8B-B14F-4D97-AF65-F5344CB8AC3E}">
        <p14:creationId xmlns:p14="http://schemas.microsoft.com/office/powerpoint/2010/main" val="22299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</a:t>
            </a:r>
            <a:r>
              <a:rPr lang="th-TH" sz="4800" dirty="0" smtClean="0"/>
              <a:t>แทนกราฟด้วย</a:t>
            </a:r>
            <a:r>
              <a:rPr lang="en-US" sz="4800" dirty="0" smtClean="0"/>
              <a:t> Adjacency Matrix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1" indent="-457200" algn="thaiDist"/>
            <a:r>
              <a:rPr lang="th-TH" b="0" dirty="0" smtClean="0"/>
              <a:t>ความสัมพันธ์</a:t>
            </a:r>
            <a:r>
              <a:rPr lang="th-TH" b="0" dirty="0"/>
              <a:t>ระหว่างโหนดและเส้นเชื่อมที่อยู่ในกราฟสามารถแทนด้วย เมทริกซ์ขนาด </a:t>
            </a:r>
            <a:r>
              <a:rPr lang="en-US" b="0" dirty="0"/>
              <a:t>n x n </a:t>
            </a:r>
            <a:r>
              <a:rPr lang="th-TH" b="0" dirty="0"/>
              <a:t>เมื่อ </a:t>
            </a:r>
            <a:r>
              <a:rPr lang="en-US" b="0" dirty="0"/>
              <a:t>n </a:t>
            </a:r>
            <a:r>
              <a:rPr lang="th-TH" b="0" dirty="0"/>
              <a:t>คือจำนวนโหนดทั้งหมดใน</a:t>
            </a:r>
            <a:r>
              <a:rPr lang="th-TH" b="0" dirty="0" smtClean="0"/>
              <a:t>กราฟ </a:t>
            </a:r>
          </a:p>
          <a:p>
            <a:pPr marL="914400" lvl="1" indent="-457200" algn="thaiDist"/>
            <a:r>
              <a:rPr lang="th-TH" b="0" dirty="0" smtClean="0"/>
              <a:t>แถวและคอลัมน์ในเมทริกซ์จะถูกแทนด้วยข้อมูลที่อยู่ในโหนดแต่ละโหนด </a:t>
            </a:r>
          </a:p>
          <a:p>
            <a:pPr marL="914400" lvl="1" indent="-457200" algn="thaiDist"/>
            <a:r>
              <a:rPr lang="th-TH" dirty="0" smtClean="0"/>
              <a:t>ค่าของเมทริกซ์จะประกอบไปด้วย </a:t>
            </a:r>
            <a:r>
              <a:rPr lang="en-US" dirty="0" smtClean="0"/>
              <a:t>0 </a:t>
            </a:r>
            <a:r>
              <a:rPr lang="th-TH" dirty="0" smtClean="0"/>
              <a:t>กับ </a:t>
            </a:r>
            <a:r>
              <a:rPr lang="en-US" dirty="0" smtClean="0"/>
              <a:t>1 </a:t>
            </a:r>
            <a:r>
              <a:rPr lang="th-TH" dirty="0" smtClean="0"/>
              <a:t>เท่านั้น โดยจะมีค่าเป็น </a:t>
            </a:r>
            <a:r>
              <a:rPr lang="en-US" dirty="0" smtClean="0"/>
              <a:t>1 </a:t>
            </a:r>
            <a:r>
              <a:rPr lang="th-TH" dirty="0" smtClean="0"/>
              <a:t>ถ้าโหนดทั้งสองเชื่อมกันอยู่ และจะให้ค่าเป็น </a:t>
            </a:r>
            <a:r>
              <a:rPr lang="en-US" dirty="0" smtClean="0"/>
              <a:t>0</a:t>
            </a:r>
            <a:r>
              <a:rPr lang="th-TH" dirty="0" smtClean="0"/>
              <a:t> ถ้าโหนดไม่ได้เชื่อมกัน</a:t>
            </a:r>
            <a:endParaRPr lang="en-US" b="0" dirty="0"/>
          </a:p>
          <a:p>
            <a:r>
              <a:rPr lang="th-TH" b="0" dirty="0" smtClean="0"/>
              <a:t>	</a:t>
            </a:r>
            <a:endParaRPr lang="th-TH" b="0" dirty="0"/>
          </a:p>
        </p:txBody>
      </p:sp>
    </p:spTree>
    <p:extLst>
      <p:ext uri="{BB962C8B-B14F-4D97-AF65-F5344CB8AC3E}">
        <p14:creationId xmlns:p14="http://schemas.microsoft.com/office/powerpoint/2010/main" val="35001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การแทนกราฟด้วย</a:t>
            </a:r>
            <a:r>
              <a:rPr lang="en-US" sz="4800" dirty="0"/>
              <a:t> Adjacency Matrix</a:t>
            </a:r>
            <a:endParaRPr lang="th-TH" sz="4800" dirty="0"/>
          </a:p>
        </p:txBody>
      </p:sp>
      <p:sp>
        <p:nvSpPr>
          <p:cNvPr id="4" name="Oval 3"/>
          <p:cNvSpPr/>
          <p:nvPr/>
        </p:nvSpPr>
        <p:spPr>
          <a:xfrm>
            <a:off x="611560" y="3131467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2699792" y="3131467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th-TH" dirty="0"/>
          </a:p>
        </p:txBody>
      </p:sp>
      <p:sp>
        <p:nvSpPr>
          <p:cNvPr id="6" name="Oval 5"/>
          <p:cNvSpPr/>
          <p:nvPr/>
        </p:nvSpPr>
        <p:spPr>
          <a:xfrm>
            <a:off x="611560" y="4576653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th-TH" dirty="0"/>
          </a:p>
        </p:txBody>
      </p:sp>
      <p:sp>
        <p:nvSpPr>
          <p:cNvPr id="7" name="Oval 6"/>
          <p:cNvSpPr/>
          <p:nvPr/>
        </p:nvSpPr>
        <p:spPr>
          <a:xfrm>
            <a:off x="2699792" y="4576653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th-TH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187624" y="3419499"/>
            <a:ext cx="1476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899592" y="3707531"/>
            <a:ext cx="0" cy="8691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1187624" y="4864685"/>
            <a:ext cx="15121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2987824" y="3707531"/>
            <a:ext cx="0" cy="8691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1103261" y="3623168"/>
            <a:ext cx="1680894" cy="10378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2699792" y="5080709"/>
            <a:ext cx="779733" cy="447238"/>
          </a:xfrm>
          <a:prstGeom prst="arc">
            <a:avLst>
              <a:gd name="adj1" fmla="val 17486171"/>
              <a:gd name="adj2" fmla="val 1314123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23" name="Content Placeholder 2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074052"/>
              </p:ext>
            </p:extLst>
          </p:nvPr>
        </p:nvGraphicFramePr>
        <p:xfrm>
          <a:off x="5135709" y="2575619"/>
          <a:ext cx="3036691" cy="3445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3" imgW="1320480" imgH="1498320" progId="Equation.3">
                  <p:embed/>
                </p:oleObj>
              </mc:Choice>
              <mc:Fallback>
                <p:oleObj name="Equation" r:id="rId3" imgW="1320480" imgH="1498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5709" y="2575619"/>
                        <a:ext cx="3036691" cy="3445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ight Arrow 26"/>
          <p:cNvSpPr/>
          <p:nvPr/>
        </p:nvSpPr>
        <p:spPr>
          <a:xfrm>
            <a:off x="3623541" y="3871763"/>
            <a:ext cx="1164483" cy="99292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TextBox 27"/>
          <p:cNvSpPr txBox="1"/>
          <p:nvPr/>
        </p:nvSpPr>
        <p:spPr>
          <a:xfrm>
            <a:off x="539552" y="1916832"/>
            <a:ext cx="2853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B000EE"/>
                </a:solidFill>
                <a:latin typeface="Angsana New" pitchFamily="18" charset="-34"/>
                <a:cs typeface="Angsana New" pitchFamily="18" charset="-34"/>
              </a:rPr>
              <a:t>Undirected Graph</a:t>
            </a:r>
            <a:endParaRPr lang="th-TH" sz="3600" dirty="0">
              <a:solidFill>
                <a:srgbClr val="B000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การแทนกราฟด้วย</a:t>
            </a:r>
            <a:r>
              <a:rPr lang="en-US" sz="4800" dirty="0"/>
              <a:t> Adjacency Matrix</a:t>
            </a:r>
            <a:endParaRPr lang="th-TH" sz="4800" dirty="0"/>
          </a:p>
        </p:txBody>
      </p:sp>
      <p:sp>
        <p:nvSpPr>
          <p:cNvPr id="4" name="Oval 3"/>
          <p:cNvSpPr/>
          <p:nvPr/>
        </p:nvSpPr>
        <p:spPr>
          <a:xfrm>
            <a:off x="611560" y="3131467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2699792" y="3131467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th-TH" dirty="0"/>
          </a:p>
        </p:txBody>
      </p:sp>
      <p:sp>
        <p:nvSpPr>
          <p:cNvPr id="6" name="Oval 5"/>
          <p:cNvSpPr/>
          <p:nvPr/>
        </p:nvSpPr>
        <p:spPr>
          <a:xfrm>
            <a:off x="611560" y="4576653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th-TH" dirty="0"/>
          </a:p>
        </p:txBody>
      </p:sp>
      <p:sp>
        <p:nvSpPr>
          <p:cNvPr id="7" name="Oval 6"/>
          <p:cNvSpPr/>
          <p:nvPr/>
        </p:nvSpPr>
        <p:spPr>
          <a:xfrm>
            <a:off x="2699792" y="4576653"/>
            <a:ext cx="576064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th-TH" dirty="0"/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187624" y="3419499"/>
            <a:ext cx="1476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899592" y="3707531"/>
            <a:ext cx="0" cy="8691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1187624" y="4864685"/>
            <a:ext cx="151216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2987824" y="3707531"/>
            <a:ext cx="0" cy="8691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1"/>
          </p:cNvCxnSpPr>
          <p:nvPr/>
        </p:nvCxnSpPr>
        <p:spPr>
          <a:xfrm>
            <a:off x="1103261" y="3623168"/>
            <a:ext cx="1680894" cy="103784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2699792" y="5080709"/>
            <a:ext cx="779733" cy="447238"/>
          </a:xfrm>
          <a:prstGeom prst="arc">
            <a:avLst>
              <a:gd name="adj1" fmla="val 17486171"/>
              <a:gd name="adj2" fmla="val 1314123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23" name="Content Placeholder 2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646611"/>
              </p:ext>
            </p:extLst>
          </p:nvPr>
        </p:nvGraphicFramePr>
        <p:xfrm>
          <a:off x="5135563" y="2606675"/>
          <a:ext cx="3036887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3" imgW="1346040" imgH="1498320" progId="Equation.3">
                  <p:embed/>
                </p:oleObj>
              </mc:Choice>
              <mc:Fallback>
                <p:oleObj name="Equation" r:id="rId3" imgW="1346040" imgH="1498320" progId="Equation.3">
                  <p:embed/>
                  <p:pic>
                    <p:nvPicPr>
                      <p:cNvPr id="23" name="Content Placeholder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5563" y="2606675"/>
                        <a:ext cx="3036887" cy="338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ight Arrow 26"/>
          <p:cNvSpPr/>
          <p:nvPr/>
        </p:nvSpPr>
        <p:spPr>
          <a:xfrm>
            <a:off x="3623541" y="3871763"/>
            <a:ext cx="1164483" cy="99292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539552" y="1916832"/>
            <a:ext cx="2475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B000EE"/>
                </a:solidFill>
                <a:latin typeface="Angsana New" pitchFamily="18" charset="-34"/>
                <a:cs typeface="Angsana New" pitchFamily="18" charset="-34"/>
              </a:rPr>
              <a:t>Directed </a:t>
            </a:r>
            <a:r>
              <a:rPr lang="en-US" sz="4000" b="1" dirty="0">
                <a:solidFill>
                  <a:srgbClr val="B000EE"/>
                </a:solidFill>
                <a:latin typeface="Angsana New" pitchFamily="18" charset="-34"/>
                <a:cs typeface="Angsana New" pitchFamily="18" charset="-34"/>
              </a:rPr>
              <a:t>Graph</a:t>
            </a:r>
            <a:endParaRPr lang="th-TH" sz="3600" dirty="0">
              <a:solidFill>
                <a:srgbClr val="B000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25B85306BF6D4B8D7CC8CCE9D22D03" ma:contentTypeVersion="4" ma:contentTypeDescription="Create a new document." ma:contentTypeScope="" ma:versionID="1ed414ac715da6da1cbeae9e81754853">
  <xsd:schema xmlns:xsd="http://www.w3.org/2001/XMLSchema" xmlns:xs="http://www.w3.org/2001/XMLSchema" xmlns:p="http://schemas.microsoft.com/office/2006/metadata/properties" xmlns:ns2="10b2d086-7b28-4092-b7a1-baafcd56bb11" targetNamespace="http://schemas.microsoft.com/office/2006/metadata/properties" ma:root="true" ma:fieldsID="06808654adaa18b8ee0a99a2802fe301" ns2:_="">
    <xsd:import namespace="10b2d086-7b28-4092-b7a1-baafcd56bb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2d086-7b28-4092-b7a1-baafcd56b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1DB8D5-455B-4495-AF7E-1EA58E587663}"/>
</file>

<file path=customXml/itemProps2.xml><?xml version="1.0" encoding="utf-8"?>
<ds:datastoreItem xmlns:ds="http://schemas.openxmlformats.org/officeDocument/2006/customXml" ds:itemID="{0FF17C8E-3A34-46F8-8F28-146C69697D04}"/>
</file>

<file path=customXml/itemProps3.xml><?xml version="1.0" encoding="utf-8"?>
<ds:datastoreItem xmlns:ds="http://schemas.openxmlformats.org/officeDocument/2006/customXml" ds:itemID="{17632046-B5E3-4829-A861-3F8360558D19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3490</TotalTime>
  <Words>1754</Words>
  <Application>Microsoft Office PowerPoint</Application>
  <PresentationFormat>On-screen Show (4:3)</PresentationFormat>
  <Paragraphs>580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Angsana New</vt:lpstr>
      <vt:lpstr>Arial</vt:lpstr>
      <vt:lpstr>Arial Black</vt:lpstr>
      <vt:lpstr>Calibri</vt:lpstr>
      <vt:lpstr>Cordia New</vt:lpstr>
      <vt:lpstr>TH Sarabun New</vt:lpstr>
      <vt:lpstr>Essential</vt:lpstr>
      <vt:lpstr>Equation</vt:lpstr>
      <vt:lpstr>กราฟ (graph)</vt:lpstr>
      <vt:lpstr>กราฟ (Graph)</vt:lpstr>
      <vt:lpstr>ตัวอย่างกราฟ</vt:lpstr>
      <vt:lpstr>คำศัพท์ที่เกี่ยวข้อง</vt:lpstr>
      <vt:lpstr>ชนิดของกราฟ</vt:lpstr>
      <vt:lpstr>การแทนกราฟ</vt:lpstr>
      <vt:lpstr>การแทนกราฟด้วย Adjacency Matrix</vt:lpstr>
      <vt:lpstr>การแทนกราฟด้วย Adjacency Matrix</vt:lpstr>
      <vt:lpstr>การแทนกราฟด้วย Adjacency Matrix</vt:lpstr>
      <vt:lpstr>การแทนกราฟด้วย Adjacency Matrix</vt:lpstr>
      <vt:lpstr>การแทนกราฟด้วย Incidence Matrix</vt:lpstr>
      <vt:lpstr>การแทนกราฟด้วย Incidence Matrix</vt:lpstr>
      <vt:lpstr>การแทนกราฟด้วย Incidence Matrix</vt:lpstr>
      <vt:lpstr>การแทนกราฟด้วย Incidence Matrix</vt:lpstr>
      <vt:lpstr>การแทนกราฟด้วย Adjacency List</vt:lpstr>
      <vt:lpstr>การแทนกราฟด้วย Adjacency List</vt:lpstr>
      <vt:lpstr>การแทนกราฟด้วย Adjacency List</vt:lpstr>
      <vt:lpstr>การแทนกราฟด้วย Adjacency List</vt:lpstr>
      <vt:lpstr>การท่องไปในกราฟ (Graph Traversals)</vt:lpstr>
      <vt:lpstr>Depth first traversal</vt:lpstr>
      <vt:lpstr>Depth first traversal </vt:lpstr>
      <vt:lpstr>Depth first traversal </vt:lpstr>
      <vt:lpstr>Depth first traversal </vt:lpstr>
      <vt:lpstr>Depth first traversal </vt:lpstr>
      <vt:lpstr>Depth first traversal </vt:lpstr>
      <vt:lpstr>Depth first traversal </vt:lpstr>
      <vt:lpstr>Depth first traversal </vt:lpstr>
      <vt:lpstr>Depth first traversal </vt:lpstr>
      <vt:lpstr>Breadth  first  traversal</vt:lpstr>
      <vt:lpstr>Breadth  first  traversal</vt:lpstr>
      <vt:lpstr>Breadth  first  traversal</vt:lpstr>
      <vt:lpstr>Breadth  first  traversal</vt:lpstr>
      <vt:lpstr>Breadth  first  traversal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cpetc</dc:creator>
  <cp:lastModifiedBy>Natsima</cp:lastModifiedBy>
  <cp:revision>240</cp:revision>
  <cp:lastPrinted>2017-11-01T12:50:27Z</cp:lastPrinted>
  <dcterms:created xsi:type="dcterms:W3CDTF">2017-05-15T08:47:42Z</dcterms:created>
  <dcterms:modified xsi:type="dcterms:W3CDTF">2023-09-10T00:54:10Z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0x0101006A25B85306BF6D4B8D7CC8CCE9D22D03</vt:lpwstr>
  </property>
</Properties>
</file>