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30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316" r:id="rId4"/>
    <p:sldId id="258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88" r:id="rId14"/>
    <p:sldId id="280" r:id="rId15"/>
    <p:sldId id="268" r:id="rId16"/>
    <p:sldId id="269" r:id="rId17"/>
    <p:sldId id="282" r:id="rId18"/>
    <p:sldId id="270" r:id="rId19"/>
    <p:sldId id="271" r:id="rId20"/>
    <p:sldId id="273" r:id="rId21"/>
    <p:sldId id="272" r:id="rId22"/>
    <p:sldId id="274" r:id="rId23"/>
    <p:sldId id="275" r:id="rId24"/>
    <p:sldId id="290" r:id="rId25"/>
    <p:sldId id="291" r:id="rId26"/>
    <p:sldId id="292" r:id="rId27"/>
    <p:sldId id="294" r:id="rId28"/>
    <p:sldId id="295" r:id="rId29"/>
    <p:sldId id="293" r:id="rId30"/>
    <p:sldId id="296" r:id="rId31"/>
    <p:sldId id="298" r:id="rId32"/>
    <p:sldId id="297" r:id="rId33"/>
    <p:sldId id="276" r:id="rId34"/>
    <p:sldId id="299" r:id="rId35"/>
    <p:sldId id="303" r:id="rId36"/>
    <p:sldId id="304" r:id="rId37"/>
    <p:sldId id="301" r:id="rId38"/>
    <p:sldId id="305" r:id="rId39"/>
    <p:sldId id="302" r:id="rId40"/>
    <p:sldId id="307" r:id="rId41"/>
    <p:sldId id="306" r:id="rId42"/>
    <p:sldId id="300" r:id="rId43"/>
    <p:sldId id="279" r:id="rId44"/>
    <p:sldId id="308" r:id="rId45"/>
    <p:sldId id="314" r:id="rId46"/>
    <p:sldId id="311" r:id="rId47"/>
    <p:sldId id="310" r:id="rId48"/>
    <p:sldId id="313" r:id="rId49"/>
    <p:sldId id="312" r:id="rId50"/>
    <p:sldId id="309" r:id="rId51"/>
    <p:sldId id="277" r:id="rId52"/>
  </p:sldIdLst>
  <p:sldSz cx="9144000" cy="6858000" type="screen4x3"/>
  <p:notesSz cx="6888163" cy="100203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CC"/>
    <a:srgbClr val="F66400"/>
    <a:srgbClr val="CCFFCC"/>
    <a:srgbClr val="00FFCC"/>
    <a:srgbClr val="00FF99"/>
    <a:srgbClr val="B000EE"/>
    <a:srgbClr val="9900FF"/>
    <a:srgbClr val="B6B8C6"/>
    <a:srgbClr val="F99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0" autoAdjust="0"/>
    <p:restoredTop sz="9466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229520" y="546955"/>
            <a:ext cx="4662833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pPr algn="ctr"/>
            <a:r>
              <a:rPr lang="th-TH" sz="17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เอกสารประกอบการบรรยายสัปดาห์ที่ </a:t>
            </a:r>
            <a:r>
              <a:rPr lang="en-US" sz="17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9:</a:t>
            </a:r>
            <a:r>
              <a:rPr lang="th-TH" sz="17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โครงสร้างข้อมูลต้นไม้ (</a:t>
            </a:r>
            <a:r>
              <a:rPr lang="en-US" sz="17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Tree</a:t>
            </a:r>
            <a:r>
              <a:rPr lang="en-US" sz="17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17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1700" dirty="0"/>
          </a:p>
        </p:txBody>
      </p:sp>
    </p:spTree>
    <p:extLst>
      <p:ext uri="{BB962C8B-B14F-4D97-AF65-F5344CB8AC3E}">
        <p14:creationId xmlns:p14="http://schemas.microsoft.com/office/powerpoint/2010/main" val="1382768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8BEE2477-AB78-4211-9627-9EDD485CCED7}" type="datetimeFigureOut">
              <a:rPr lang="th-TH" smtClean="0"/>
              <a:t>19/09/66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09B58DD3-F6EB-4225-B26C-B558FC6010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664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72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034880"/>
            <a:ext cx="7787208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19/09/66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4846320"/>
            <a:ext cx="81369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19/09/66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19/09/66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1371600"/>
          </a:xfrm>
        </p:spPr>
        <p:txBody>
          <a:bodyPr>
            <a:noAutofit/>
          </a:bodyPr>
          <a:lstStyle>
            <a:lvl1pPr>
              <a:defRPr sz="54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03232" cy="437356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36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spcBef>
                <a:spcPts val="0"/>
              </a:spcBef>
              <a:defRPr sz="360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spcBef>
                <a:spcPts val="0"/>
              </a:spcBef>
              <a:defRPr sz="36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spcBef>
                <a:spcPts val="0"/>
              </a:spcBef>
              <a:defRPr sz="36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spcBef>
                <a:spcPts val="0"/>
              </a:spcBef>
              <a:defRPr sz="36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19/09/66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19/09/66</a:t>
            </a:fld>
            <a:endParaRPr lang="th-T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7544" y="1340768"/>
            <a:ext cx="81369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19/09/66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19/09/66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19/09/66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19/09/66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19/09/66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19/09/66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BB8D992-43B7-4839-8E20-D136298F36A1}" type="datetimeFigureOut">
              <a:rPr lang="th-TH" smtClean="0"/>
              <a:t>19/09/66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sz="9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ต้นไม้</a:t>
            </a:r>
            <a:r>
              <a:rPr lang="en-US" sz="9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9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(tree)</a:t>
            </a:r>
            <a:endParaRPr lang="th-TH" sz="9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Engce124 data structure and algorithms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046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24087"/>
            <a:ext cx="7842768" cy="32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8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90750"/>
            <a:ext cx="7898358" cy="32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1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tree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44" y="2205037"/>
            <a:ext cx="6395808" cy="37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1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การนำเสนอโครงสร้างข้อมูล</a:t>
            </a:r>
            <a:r>
              <a:rPr lang="th-TH" dirty="0" smtClean="0"/>
              <a:t>ต้นไม้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/>
            <a:r>
              <a:rPr lang="th-TH" b="0" dirty="0" smtClean="0"/>
              <a:t>แบบ</a:t>
            </a:r>
            <a:r>
              <a:rPr lang="th-TH" b="0" dirty="0"/>
              <a:t>โครงสร้างต้นไม้ทั่วไป (</a:t>
            </a:r>
            <a:r>
              <a:rPr lang="en-US" b="0" dirty="0"/>
              <a:t>General Tree) </a:t>
            </a:r>
            <a:endParaRPr lang="th-TH" b="0" dirty="0" smtClean="0"/>
          </a:p>
          <a:p>
            <a:pPr marL="914400" lvl="1" indent="-457200"/>
            <a:r>
              <a:rPr lang="th-TH" b="0" dirty="0" smtClean="0"/>
              <a:t>แบบ</a:t>
            </a:r>
            <a:r>
              <a:rPr lang="th-TH" b="0" dirty="0"/>
              <a:t>ย่อหน้า (</a:t>
            </a:r>
            <a:r>
              <a:rPr lang="en-US" b="0" dirty="0"/>
              <a:t>Indented List) </a:t>
            </a:r>
            <a:endParaRPr lang="th-TH" b="0" dirty="0" smtClean="0"/>
          </a:p>
          <a:p>
            <a:pPr marL="914400" lvl="1" indent="-457200"/>
            <a:r>
              <a:rPr lang="th-TH" b="0" dirty="0" smtClean="0"/>
              <a:t>แบบ</a:t>
            </a:r>
            <a:r>
              <a:rPr lang="th-TH" b="0" dirty="0"/>
              <a:t>วงเล็บ (</a:t>
            </a:r>
            <a:r>
              <a:rPr lang="en-US" b="0" dirty="0"/>
              <a:t>Parenthetical List</a:t>
            </a:r>
            <a:r>
              <a:rPr lang="en-US" b="0" dirty="0" smtClean="0"/>
              <a:t>)</a:t>
            </a:r>
            <a:endParaRPr lang="th-TH" b="0" dirty="0"/>
          </a:p>
        </p:txBody>
      </p:sp>
      <p:pic>
        <p:nvPicPr>
          <p:cNvPr id="4" name="Picture 3" descr="ผลการค้นหารูปภาพสำหรับ Tree Representatio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04" r="66950" b="9048"/>
          <a:stretch/>
        </p:blipFill>
        <p:spPr bwMode="auto">
          <a:xfrm>
            <a:off x="539552" y="3939381"/>
            <a:ext cx="2650344" cy="21867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779912" y="3988656"/>
            <a:ext cx="1584176" cy="25366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R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A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C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D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B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F</a:t>
            </a:r>
          </a:p>
        </p:txBody>
      </p:sp>
      <p:sp>
        <p:nvSpPr>
          <p:cNvPr id="8" name="Rectangle 7"/>
          <p:cNvSpPr/>
          <p:nvPr/>
        </p:nvSpPr>
        <p:spPr>
          <a:xfrm>
            <a:off x="5954104" y="4797152"/>
            <a:ext cx="2506328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R(A(C D E) B(F))</a:t>
            </a:r>
            <a:endParaRPr lang="th-TH" sz="24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9411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sz="96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ต้นไม้ไบนารี</a:t>
            </a:r>
            <a:br>
              <a:rPr lang="th-TH" sz="96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96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(binary tree</a:t>
            </a:r>
            <a:r>
              <a:rPr lang="en-US" sz="9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9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sz="3200" b="1" dirty="0">
                <a:solidFill>
                  <a:srgbClr val="D1282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Engce124 data structure and algorithms</a:t>
            </a:r>
            <a:endParaRPr lang="th-TH" sz="3200" b="1" dirty="0">
              <a:solidFill>
                <a:srgbClr val="D1282E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1278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ต้นไม้ไบ</a:t>
            </a:r>
            <a:r>
              <a:rPr lang="th-TH" dirty="0"/>
              <a:t>นารี (</a:t>
            </a:r>
            <a:r>
              <a:rPr lang="en-US" dirty="0"/>
              <a:t>Binary Tree)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dirty="0" smtClean="0"/>
              <a:t>	ต้นไม้ไบ</a:t>
            </a:r>
            <a:r>
              <a:rPr lang="th-TH" b="0" dirty="0"/>
              <a:t>นารีเป็นโครงสร้างข้อมูลต้นไม้ชนิดพิเศษซึ่งทุกโหนดสามารถ</a:t>
            </a:r>
            <a:r>
              <a:rPr lang="th-TH" b="0" dirty="0" smtClean="0"/>
              <a:t>มีโหนดลูกได้</a:t>
            </a:r>
            <a:r>
              <a:rPr lang="th-TH" b="0" dirty="0"/>
              <a:t>สูงสุด 2 </a:t>
            </a:r>
            <a:r>
              <a:rPr lang="th-TH" b="0" dirty="0" smtClean="0"/>
              <a:t>โหนด</a:t>
            </a:r>
            <a:endParaRPr lang="th-TH" b="0" dirty="0"/>
          </a:p>
        </p:txBody>
      </p:sp>
      <p:grpSp>
        <p:nvGrpSpPr>
          <p:cNvPr id="6" name="Group 5"/>
          <p:cNvGrpSpPr/>
          <p:nvPr/>
        </p:nvGrpSpPr>
        <p:grpSpPr>
          <a:xfrm>
            <a:off x="2771800" y="3068960"/>
            <a:ext cx="3384376" cy="2232248"/>
            <a:chOff x="1043608" y="2132856"/>
            <a:chExt cx="3384376" cy="2232248"/>
          </a:xfrm>
        </p:grpSpPr>
        <p:sp>
          <p:nvSpPr>
            <p:cNvPr id="7" name="Oval 6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th-TH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th-TH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th-TH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043608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th-TH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979712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th-TH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915816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th-TH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851920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th-TH" dirty="0"/>
            </a:p>
          </p:txBody>
        </p:sp>
        <p:cxnSp>
          <p:nvCxnSpPr>
            <p:cNvPr id="14" name="Straight Connector 13"/>
            <p:cNvCxnSpPr>
              <a:stCxn id="7" idx="3"/>
              <a:endCxn id="8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5"/>
              <a:endCxn id="9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3"/>
              <a:endCxn id="10" idx="0"/>
            </p:cNvCxnSpPr>
            <p:nvPr/>
          </p:nvCxnSpPr>
          <p:spPr>
            <a:xfrm flipH="1">
              <a:off x="1331640" y="3425029"/>
              <a:ext cx="300387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5"/>
              <a:endCxn id="11" idx="0"/>
            </p:cNvCxnSpPr>
            <p:nvPr/>
          </p:nvCxnSpPr>
          <p:spPr>
            <a:xfrm>
              <a:off x="2039365" y="3425029"/>
              <a:ext cx="228379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3"/>
              <a:endCxn id="12" idx="0"/>
            </p:cNvCxnSpPr>
            <p:nvPr/>
          </p:nvCxnSpPr>
          <p:spPr>
            <a:xfrm flipH="1">
              <a:off x="3203848" y="3434061"/>
              <a:ext cx="300387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5"/>
              <a:endCxn id="13" idx="0"/>
            </p:cNvCxnSpPr>
            <p:nvPr/>
          </p:nvCxnSpPr>
          <p:spPr>
            <a:xfrm>
              <a:off x="3911573" y="3434061"/>
              <a:ext cx="228379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2195736" y="5661248"/>
            <a:ext cx="576064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th-TH" dirty="0"/>
          </a:p>
        </p:txBody>
      </p:sp>
      <p:sp>
        <p:nvSpPr>
          <p:cNvPr id="21" name="Oval 20"/>
          <p:cNvSpPr/>
          <p:nvPr/>
        </p:nvSpPr>
        <p:spPr>
          <a:xfrm>
            <a:off x="3275856" y="5661248"/>
            <a:ext cx="576064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th-TH" dirty="0"/>
          </a:p>
        </p:txBody>
      </p:sp>
      <p:sp>
        <p:nvSpPr>
          <p:cNvPr id="22" name="Oval 21"/>
          <p:cNvSpPr/>
          <p:nvPr/>
        </p:nvSpPr>
        <p:spPr>
          <a:xfrm>
            <a:off x="5148064" y="5661248"/>
            <a:ext cx="576064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endParaRPr lang="th-TH" dirty="0"/>
          </a:p>
        </p:txBody>
      </p:sp>
      <p:cxnSp>
        <p:nvCxnSpPr>
          <p:cNvPr id="30" name="Straight Connector 29"/>
          <p:cNvCxnSpPr>
            <a:stCxn id="12" idx="5"/>
          </p:cNvCxnSpPr>
          <p:nvPr/>
        </p:nvCxnSpPr>
        <p:spPr>
          <a:xfrm>
            <a:off x="5135709" y="5216845"/>
            <a:ext cx="300387" cy="4444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5"/>
            <a:endCxn id="21" idx="0"/>
          </p:cNvCxnSpPr>
          <p:nvPr/>
        </p:nvCxnSpPr>
        <p:spPr>
          <a:xfrm>
            <a:off x="3263501" y="5216845"/>
            <a:ext cx="300387" cy="4444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3"/>
            <a:endCxn id="20" idx="0"/>
          </p:cNvCxnSpPr>
          <p:nvPr/>
        </p:nvCxnSpPr>
        <p:spPr>
          <a:xfrm flipH="1">
            <a:off x="2483768" y="5216845"/>
            <a:ext cx="372395" cy="4444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17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ต้นไม้ไบนารีแบบ</a:t>
            </a:r>
            <a:r>
              <a:rPr lang="th-TH" dirty="0" smtClean="0"/>
              <a:t>สมบูรณ์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b="0" dirty="0" smtClean="0"/>
              <a:t>	ต้นไม้ไบ</a:t>
            </a:r>
            <a:r>
              <a:rPr lang="th-TH" b="0" dirty="0"/>
              <a:t>นารีแบบ</a:t>
            </a:r>
            <a:r>
              <a:rPr lang="th-TH" b="0" dirty="0" smtClean="0"/>
              <a:t>สมบูรณ์ </a:t>
            </a:r>
            <a:r>
              <a:rPr lang="en-US" b="0" dirty="0"/>
              <a:t>(Complete Binary </a:t>
            </a:r>
            <a:r>
              <a:rPr lang="en-US" b="0" dirty="0" smtClean="0"/>
              <a:t>Tree</a:t>
            </a:r>
            <a:r>
              <a:rPr lang="th-TH" b="0" dirty="0" smtClean="0"/>
              <a:t>) เป็น </a:t>
            </a:r>
            <a:r>
              <a:rPr lang="en-US" b="0" dirty="0"/>
              <a:t>Binary Tree </a:t>
            </a:r>
            <a:r>
              <a:rPr lang="th-TH" b="0" dirty="0"/>
              <a:t>ที่มี </a:t>
            </a:r>
            <a:r>
              <a:rPr lang="en-US" b="0" dirty="0"/>
              <a:t>Node </a:t>
            </a:r>
            <a:r>
              <a:rPr lang="th-TH" b="0" dirty="0"/>
              <a:t>เต็มทุก </a:t>
            </a:r>
            <a:r>
              <a:rPr lang="en-US" b="0" dirty="0" smtClean="0"/>
              <a:t>Level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r>
              <a:rPr lang="th-TH" b="0" dirty="0" smtClean="0"/>
              <a:t>	</a:t>
            </a:r>
          </a:p>
          <a:p>
            <a:pPr algn="thaiDist"/>
            <a:r>
              <a:rPr lang="th-TH" b="0" dirty="0" smtClean="0"/>
              <a:t>	</a:t>
            </a:r>
            <a:endParaRPr lang="th-TH" dirty="0"/>
          </a:p>
        </p:txBody>
      </p:sp>
      <p:grpSp>
        <p:nvGrpSpPr>
          <p:cNvPr id="6" name="Group 5"/>
          <p:cNvGrpSpPr/>
          <p:nvPr/>
        </p:nvGrpSpPr>
        <p:grpSpPr>
          <a:xfrm>
            <a:off x="5652120" y="3496412"/>
            <a:ext cx="2736304" cy="1804796"/>
            <a:chOff x="1043608" y="2132856"/>
            <a:chExt cx="3384376" cy="2232248"/>
          </a:xfrm>
        </p:grpSpPr>
        <p:sp>
          <p:nvSpPr>
            <p:cNvPr id="7" name="Oval 6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</a:t>
              </a:r>
              <a:endParaRPr lang="th-TH" sz="2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</a:t>
              </a:r>
              <a:endParaRPr lang="th-TH" sz="2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</a:t>
              </a:r>
              <a:endParaRPr lang="th-TH" sz="2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043608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</a:t>
              </a:r>
              <a:endParaRPr lang="th-TH" sz="2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979712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</a:t>
              </a:r>
              <a:endParaRPr lang="th-TH" sz="2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915816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</a:t>
              </a:r>
              <a:endParaRPr lang="th-TH" sz="2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851920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G</a:t>
              </a:r>
              <a:endParaRPr lang="th-TH" sz="2000" dirty="0"/>
            </a:p>
          </p:txBody>
        </p:sp>
        <p:cxnSp>
          <p:nvCxnSpPr>
            <p:cNvPr id="14" name="Straight Connector 13"/>
            <p:cNvCxnSpPr>
              <a:stCxn id="7" idx="3"/>
              <a:endCxn id="8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5"/>
              <a:endCxn id="9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3"/>
              <a:endCxn id="10" idx="0"/>
            </p:cNvCxnSpPr>
            <p:nvPr/>
          </p:nvCxnSpPr>
          <p:spPr>
            <a:xfrm flipH="1">
              <a:off x="1331640" y="3425029"/>
              <a:ext cx="300387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5"/>
              <a:endCxn id="11" idx="0"/>
            </p:cNvCxnSpPr>
            <p:nvPr/>
          </p:nvCxnSpPr>
          <p:spPr>
            <a:xfrm>
              <a:off x="2039365" y="3425029"/>
              <a:ext cx="228379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3"/>
              <a:endCxn id="12" idx="0"/>
            </p:cNvCxnSpPr>
            <p:nvPr/>
          </p:nvCxnSpPr>
          <p:spPr>
            <a:xfrm flipH="1">
              <a:off x="3203848" y="3434061"/>
              <a:ext cx="300387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5"/>
              <a:endCxn id="13" idx="0"/>
            </p:cNvCxnSpPr>
            <p:nvPr/>
          </p:nvCxnSpPr>
          <p:spPr>
            <a:xfrm>
              <a:off x="3911573" y="3434061"/>
              <a:ext cx="228379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747286" y="3501008"/>
            <a:ext cx="1979454" cy="1120246"/>
            <a:chOff x="1547664" y="2132856"/>
            <a:chExt cx="2448272" cy="1385568"/>
          </a:xfrm>
        </p:grpSpPr>
        <p:sp>
          <p:nvSpPr>
            <p:cNvPr id="21" name="Oval 20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</a:t>
              </a:r>
              <a:endParaRPr lang="th-TH" sz="2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</a:t>
              </a:r>
              <a:endParaRPr lang="th-TH" sz="20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</a:t>
              </a:r>
              <a:endParaRPr lang="th-TH" sz="2000" dirty="0"/>
            </a:p>
          </p:txBody>
        </p:sp>
        <p:cxnSp>
          <p:nvCxnSpPr>
            <p:cNvPr id="28" name="Straight Connector 27"/>
            <p:cNvCxnSpPr>
              <a:stCxn id="21" idx="3"/>
              <a:endCxn id="22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1" idx="5"/>
              <a:endCxn id="23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/>
          <p:cNvSpPr/>
          <p:nvPr/>
        </p:nvSpPr>
        <p:spPr>
          <a:xfrm>
            <a:off x="1153918" y="3501008"/>
            <a:ext cx="465754" cy="46575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16496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ต้นไม้ไบนารีเกือบสมบูรณ์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h-TH" b="0" dirty="0" smtClean="0"/>
              <a:t>	ต้นไม้ไบนารีเกือบ</a:t>
            </a:r>
            <a:r>
              <a:rPr lang="th-TH" b="0" dirty="0"/>
              <a:t>สมบูรณ์ (</a:t>
            </a:r>
            <a:r>
              <a:rPr lang="en-US" b="0" dirty="0"/>
              <a:t>Nearly Complete Binary Tree)  </a:t>
            </a:r>
            <a:r>
              <a:rPr lang="th-TH" b="0" dirty="0"/>
              <a:t>เป็น </a:t>
            </a:r>
            <a:r>
              <a:rPr lang="en-US" b="0" dirty="0"/>
              <a:t>Binary Tree </a:t>
            </a:r>
            <a:r>
              <a:rPr lang="th-TH" b="0" dirty="0"/>
              <a:t>ที่มี </a:t>
            </a:r>
            <a:r>
              <a:rPr lang="en-US" b="0" dirty="0"/>
              <a:t>Node </a:t>
            </a:r>
            <a:r>
              <a:rPr lang="th-TH" b="0" dirty="0"/>
              <a:t>เต็มทุก </a:t>
            </a:r>
            <a:r>
              <a:rPr lang="en-US" b="0" dirty="0"/>
              <a:t>Level </a:t>
            </a:r>
            <a:r>
              <a:rPr lang="th-TH" b="0" dirty="0"/>
              <a:t>ยกเว้น </a:t>
            </a:r>
            <a:r>
              <a:rPr lang="en-US" b="0" dirty="0"/>
              <a:t>Level </a:t>
            </a:r>
            <a:r>
              <a:rPr lang="th-TH" b="0" dirty="0"/>
              <a:t>สุดท้าย และ </a:t>
            </a:r>
            <a:r>
              <a:rPr lang="en-US" b="0" dirty="0"/>
              <a:t>Node </a:t>
            </a:r>
            <a:r>
              <a:rPr lang="th-TH" b="0" dirty="0"/>
              <a:t>ใน </a:t>
            </a:r>
            <a:r>
              <a:rPr lang="en-US" b="0" dirty="0"/>
              <a:t>Level </a:t>
            </a:r>
            <a:r>
              <a:rPr lang="th-TH" b="0" dirty="0"/>
              <a:t>สุดท้ายอยู่เรียงกันทางซ้ายมือ</a:t>
            </a:r>
          </a:p>
          <a:p>
            <a:endParaRPr lang="th-TH" dirty="0"/>
          </a:p>
        </p:txBody>
      </p:sp>
      <p:grpSp>
        <p:nvGrpSpPr>
          <p:cNvPr id="19" name="Group 18"/>
          <p:cNvGrpSpPr/>
          <p:nvPr/>
        </p:nvGrpSpPr>
        <p:grpSpPr>
          <a:xfrm>
            <a:off x="3203848" y="4023448"/>
            <a:ext cx="2261358" cy="1709807"/>
            <a:chOff x="1043608" y="2132856"/>
            <a:chExt cx="2952328" cy="2232248"/>
          </a:xfrm>
        </p:grpSpPr>
        <p:sp>
          <p:nvSpPr>
            <p:cNvPr id="20" name="Oval 19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</a:t>
              </a:r>
              <a:endParaRPr lang="th-TH" sz="20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</a:t>
              </a:r>
              <a:endParaRPr lang="th-TH" sz="2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</a:t>
              </a:r>
              <a:endParaRPr lang="th-TH" sz="20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1043608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</a:t>
              </a:r>
              <a:endParaRPr lang="th-TH" sz="20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1979712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</a:t>
              </a:r>
              <a:endParaRPr lang="th-TH" sz="2000" dirty="0"/>
            </a:p>
          </p:txBody>
        </p:sp>
        <p:cxnSp>
          <p:nvCxnSpPr>
            <p:cNvPr id="27" name="Straight Connector 26"/>
            <p:cNvCxnSpPr>
              <a:stCxn id="20" idx="3"/>
              <a:endCxn id="21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0" idx="5"/>
              <a:endCxn id="22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1" idx="3"/>
              <a:endCxn id="23" idx="0"/>
            </p:cNvCxnSpPr>
            <p:nvPr/>
          </p:nvCxnSpPr>
          <p:spPr>
            <a:xfrm flipH="1">
              <a:off x="1331640" y="3425029"/>
              <a:ext cx="300387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1" idx="5"/>
              <a:endCxn id="24" idx="0"/>
            </p:cNvCxnSpPr>
            <p:nvPr/>
          </p:nvCxnSpPr>
          <p:spPr>
            <a:xfrm>
              <a:off x="2039365" y="3425029"/>
              <a:ext cx="228379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10442" y="4005064"/>
            <a:ext cx="2261358" cy="1709807"/>
            <a:chOff x="1043608" y="2132856"/>
            <a:chExt cx="2952328" cy="2232248"/>
          </a:xfrm>
        </p:grpSpPr>
        <p:sp>
          <p:nvSpPr>
            <p:cNvPr id="34" name="Oval 33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</a:t>
              </a:r>
              <a:endParaRPr lang="th-TH" sz="2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</a:t>
              </a:r>
              <a:endParaRPr lang="th-TH" sz="20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</a:t>
              </a:r>
              <a:endParaRPr lang="th-TH" sz="2000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1043608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</a:t>
              </a:r>
              <a:endParaRPr lang="th-TH" sz="2000" dirty="0"/>
            </a:p>
          </p:txBody>
        </p:sp>
        <p:cxnSp>
          <p:nvCxnSpPr>
            <p:cNvPr id="41" name="Straight Connector 40"/>
            <p:cNvCxnSpPr>
              <a:stCxn id="34" idx="3"/>
              <a:endCxn id="35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4" idx="5"/>
              <a:endCxn id="36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5" idx="3"/>
              <a:endCxn id="37" idx="0"/>
            </p:cNvCxnSpPr>
            <p:nvPr/>
          </p:nvCxnSpPr>
          <p:spPr>
            <a:xfrm flipH="1">
              <a:off x="1331640" y="3425029"/>
              <a:ext cx="300387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084168" y="4023448"/>
            <a:ext cx="2261358" cy="1709807"/>
            <a:chOff x="1043608" y="2132856"/>
            <a:chExt cx="2952328" cy="2232248"/>
          </a:xfrm>
        </p:grpSpPr>
        <p:sp>
          <p:nvSpPr>
            <p:cNvPr id="48" name="Oval 47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</a:t>
              </a:r>
              <a:endParaRPr lang="th-TH" sz="2000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</a:t>
              </a:r>
              <a:endParaRPr lang="th-TH" sz="20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</a:t>
              </a:r>
              <a:endParaRPr lang="th-TH" sz="2000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1043608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</a:t>
              </a:r>
              <a:endParaRPr lang="th-TH" sz="2000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1979712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</a:t>
              </a:r>
              <a:endParaRPr lang="th-TH" sz="2000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2915816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</a:t>
              </a:r>
              <a:endParaRPr lang="th-TH" sz="2000" dirty="0"/>
            </a:p>
          </p:txBody>
        </p:sp>
        <p:cxnSp>
          <p:nvCxnSpPr>
            <p:cNvPr id="55" name="Straight Connector 54"/>
            <p:cNvCxnSpPr>
              <a:stCxn id="48" idx="3"/>
              <a:endCxn id="49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8" idx="5"/>
              <a:endCxn id="50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9" idx="3"/>
              <a:endCxn id="51" idx="0"/>
            </p:cNvCxnSpPr>
            <p:nvPr/>
          </p:nvCxnSpPr>
          <p:spPr>
            <a:xfrm flipH="1">
              <a:off x="1331640" y="3425029"/>
              <a:ext cx="300387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9" idx="5"/>
              <a:endCxn id="52" idx="0"/>
            </p:cNvCxnSpPr>
            <p:nvPr/>
          </p:nvCxnSpPr>
          <p:spPr>
            <a:xfrm>
              <a:off x="2039365" y="3425029"/>
              <a:ext cx="228379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0" idx="3"/>
              <a:endCxn id="53" idx="0"/>
            </p:cNvCxnSpPr>
            <p:nvPr/>
          </p:nvCxnSpPr>
          <p:spPr>
            <a:xfrm flipH="1">
              <a:off x="3203848" y="3434061"/>
              <a:ext cx="300387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30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การแทนต้นไม้ไบนารีในหน่วยความจำ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dirty="0" smtClean="0"/>
              <a:t>การแทนต้นไม้ไบนารีในหน่วยความจำ ทำได้ </a:t>
            </a:r>
            <a:r>
              <a:rPr lang="en-US" b="0" dirty="0" smtClean="0"/>
              <a:t>2 </a:t>
            </a:r>
            <a:r>
              <a:rPr lang="th-TH" b="0" dirty="0" smtClean="0"/>
              <a:t>วิธี</a:t>
            </a:r>
          </a:p>
          <a:p>
            <a:pPr marL="914400" lvl="1" indent="-457200"/>
            <a:r>
              <a:rPr lang="en-US" dirty="0" smtClean="0"/>
              <a:t>Array</a:t>
            </a:r>
          </a:p>
          <a:p>
            <a:pPr marL="914400" lvl="1" indent="-457200"/>
            <a:r>
              <a:rPr lang="en-US" dirty="0" smtClean="0"/>
              <a:t>Linked list</a:t>
            </a:r>
            <a:endParaRPr lang="th-TH" b="0" dirty="0" smtClean="0"/>
          </a:p>
          <a:p>
            <a:pPr marL="914400" lvl="1" indent="-457200"/>
            <a:endParaRPr lang="th-TH" b="0" dirty="0"/>
          </a:p>
        </p:txBody>
      </p:sp>
    </p:spTree>
    <p:extLst>
      <p:ext uri="{BB962C8B-B14F-4D97-AF65-F5344CB8AC3E}">
        <p14:creationId xmlns:p14="http://schemas.microsoft.com/office/powerpoint/2010/main" val="222995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</a:t>
            </a:r>
            <a:r>
              <a:rPr lang="th-TH" dirty="0" smtClean="0"/>
              <a:t>แทนต้นไม้ไบนารีด้วย</a:t>
            </a:r>
            <a:r>
              <a:rPr lang="th-TH" dirty="0"/>
              <a:t>อาร์เรย์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graphicFrame>
        <p:nvGraphicFramePr>
          <p:cNvPr id="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102148"/>
              </p:ext>
            </p:extLst>
          </p:nvPr>
        </p:nvGraphicFramePr>
        <p:xfrm>
          <a:off x="2571736" y="4868863"/>
          <a:ext cx="38862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Visio" r:id="rId3" imgW="5071466" imgH="1067207" progId="">
                  <p:embed/>
                </p:oleObj>
              </mc:Choice>
              <mc:Fallback>
                <p:oleObj name="Visio" r:id="rId3" imgW="5071466" imgH="1067207" progId="">
                  <p:embed/>
                  <p:pic>
                    <p:nvPicPr>
                      <p:cNvPr id="1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4868863"/>
                        <a:ext cx="388620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2771800" y="2132856"/>
            <a:ext cx="3384376" cy="2232248"/>
            <a:chOff x="1043608" y="2132856"/>
            <a:chExt cx="3384376" cy="2232248"/>
          </a:xfrm>
        </p:grpSpPr>
        <p:sp>
          <p:nvSpPr>
            <p:cNvPr id="5" name="Oval 4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th-TH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th-TH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th-TH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43608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th-TH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979712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th-TH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15816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th-TH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851920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th-TH" dirty="0"/>
            </a:p>
          </p:txBody>
        </p:sp>
        <p:cxnSp>
          <p:nvCxnSpPr>
            <p:cNvPr id="14" name="Straight Connector 13"/>
            <p:cNvCxnSpPr>
              <a:stCxn id="5" idx="3"/>
              <a:endCxn id="7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5"/>
              <a:endCxn id="8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3"/>
              <a:endCxn id="9" idx="0"/>
            </p:cNvCxnSpPr>
            <p:nvPr/>
          </p:nvCxnSpPr>
          <p:spPr>
            <a:xfrm flipH="1">
              <a:off x="1331640" y="3425029"/>
              <a:ext cx="300387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5"/>
              <a:endCxn id="10" idx="0"/>
            </p:cNvCxnSpPr>
            <p:nvPr/>
          </p:nvCxnSpPr>
          <p:spPr>
            <a:xfrm>
              <a:off x="2039365" y="3425029"/>
              <a:ext cx="228379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3"/>
              <a:endCxn id="11" idx="0"/>
            </p:cNvCxnSpPr>
            <p:nvPr/>
          </p:nvCxnSpPr>
          <p:spPr>
            <a:xfrm flipH="1">
              <a:off x="3203848" y="3434061"/>
              <a:ext cx="300387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5"/>
              <a:endCxn id="12" idx="0"/>
            </p:cNvCxnSpPr>
            <p:nvPr/>
          </p:nvCxnSpPr>
          <p:spPr>
            <a:xfrm>
              <a:off x="3911573" y="3434061"/>
              <a:ext cx="228379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4043070" y="2339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66400"/>
                </a:solidFill>
              </a:rPr>
              <a:t>0</a:t>
            </a:r>
            <a:endParaRPr lang="th-TH" sz="1800" b="1" dirty="0">
              <a:solidFill>
                <a:srgbClr val="F664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19872" y="26369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66400"/>
                </a:solidFill>
              </a:rPr>
              <a:t>1</a:t>
            </a:r>
            <a:endParaRPr lang="th-TH" sz="1800" b="1" dirty="0">
              <a:solidFill>
                <a:srgbClr val="F664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60032" y="29156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66400"/>
                </a:solidFill>
              </a:rPr>
              <a:t>2</a:t>
            </a:r>
            <a:endParaRPr lang="th-TH" sz="1800" b="1" dirty="0">
              <a:solidFill>
                <a:srgbClr val="F664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71800" y="3491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66400"/>
                </a:solidFill>
              </a:rPr>
              <a:t>3</a:t>
            </a:r>
            <a:endParaRPr lang="th-TH" sz="1800" b="1" dirty="0">
              <a:solidFill>
                <a:srgbClr val="F664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11022" y="35637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66400"/>
                </a:solidFill>
              </a:rPr>
              <a:t>4</a:t>
            </a:r>
            <a:endParaRPr lang="th-TH" sz="1800" b="1" dirty="0">
              <a:solidFill>
                <a:srgbClr val="F664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16016" y="35010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66400"/>
                </a:solidFill>
              </a:rPr>
              <a:t>5</a:t>
            </a:r>
            <a:endParaRPr lang="th-TH" sz="1800" b="1" dirty="0">
              <a:solidFill>
                <a:srgbClr val="F664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83230" y="35637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66400"/>
                </a:solidFill>
              </a:rPr>
              <a:t>6</a:t>
            </a:r>
            <a:endParaRPr lang="th-TH" sz="1800" b="1" dirty="0">
              <a:solidFill>
                <a:srgbClr val="F66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18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ต้นไม้ </a:t>
            </a:r>
            <a:r>
              <a:rPr lang="en-US" dirty="0" smtClean="0"/>
              <a:t>(tree)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th-TH" b="0" dirty="0" smtClean="0"/>
              <a:t>	</a:t>
            </a:r>
            <a:r>
              <a:rPr lang="th-TH" b="0" dirty="0"/>
              <a:t>ต้นไม้ </a:t>
            </a:r>
            <a:r>
              <a:rPr lang="th-TH" b="0" dirty="0" smtClean="0"/>
              <a:t>(</a:t>
            </a:r>
            <a:r>
              <a:rPr lang="en-US" b="0" dirty="0" smtClean="0"/>
              <a:t>tree</a:t>
            </a:r>
            <a:r>
              <a:rPr lang="en-US" b="0" dirty="0"/>
              <a:t>) </a:t>
            </a:r>
            <a:r>
              <a:rPr lang="th-TH" b="0" dirty="0"/>
              <a:t>คือ กราฟที่</a:t>
            </a:r>
            <a:r>
              <a:rPr lang="th-TH" b="0" dirty="0">
                <a:solidFill>
                  <a:srgbClr val="0000FF"/>
                </a:solidFill>
              </a:rPr>
              <a:t>สองจุด</a:t>
            </a:r>
            <a:r>
              <a:rPr lang="th-TH" b="0" dirty="0" smtClean="0">
                <a:solidFill>
                  <a:srgbClr val="0000FF"/>
                </a:solidFill>
              </a:rPr>
              <a:t>ยอด (</a:t>
            </a:r>
            <a:r>
              <a:rPr lang="en-US" b="0" dirty="0" smtClean="0">
                <a:solidFill>
                  <a:srgbClr val="0000FF"/>
                </a:solidFill>
              </a:rPr>
              <a:t>Node</a:t>
            </a:r>
            <a:r>
              <a:rPr lang="th-TH" b="0" dirty="0" smtClean="0">
                <a:solidFill>
                  <a:srgbClr val="0000FF"/>
                </a:solidFill>
              </a:rPr>
              <a:t>)ใดๆ</a:t>
            </a:r>
            <a:r>
              <a:rPr lang="th-TH" b="0" dirty="0">
                <a:solidFill>
                  <a:srgbClr val="0000FF"/>
                </a:solidFill>
              </a:rPr>
              <a:t>จะมีเส้นเชื่อม (</a:t>
            </a:r>
            <a:r>
              <a:rPr lang="en-US" b="0" dirty="0" smtClean="0">
                <a:solidFill>
                  <a:srgbClr val="0000FF"/>
                </a:solidFill>
              </a:rPr>
              <a:t>Edge)</a:t>
            </a:r>
            <a:r>
              <a:rPr lang="th-TH" b="0" dirty="0" smtClean="0">
                <a:solidFill>
                  <a:srgbClr val="0000FF"/>
                </a:solidFill>
              </a:rPr>
              <a:t> ถึง</a:t>
            </a:r>
            <a:r>
              <a:rPr lang="th-TH" b="0" dirty="0">
                <a:solidFill>
                  <a:srgbClr val="0000FF"/>
                </a:solidFill>
              </a:rPr>
              <a:t>กันได้</a:t>
            </a:r>
            <a:r>
              <a:rPr lang="th-TH" b="0" dirty="0" smtClean="0">
                <a:solidFill>
                  <a:srgbClr val="0000FF"/>
                </a:solidFill>
              </a:rPr>
              <a:t>เพียงเส้นเดียว </a:t>
            </a:r>
            <a:r>
              <a:rPr lang="th-TH" b="0" dirty="0"/>
              <a:t>หรือกล่าวอีกนัยหนึ่งว่า </a:t>
            </a:r>
            <a:r>
              <a:rPr lang="th-TH" b="0" dirty="0">
                <a:solidFill>
                  <a:srgbClr val="0000FF"/>
                </a:solidFill>
              </a:rPr>
              <a:t>เป็นกราฟที่ไม่มีวัฏ</a:t>
            </a:r>
            <a:r>
              <a:rPr lang="th-TH" b="0" dirty="0" smtClean="0">
                <a:solidFill>
                  <a:srgbClr val="0000FF"/>
                </a:solidFill>
              </a:rPr>
              <a:t>จักร (</a:t>
            </a:r>
            <a:r>
              <a:rPr lang="en-US" b="0" dirty="0" smtClean="0">
                <a:solidFill>
                  <a:srgbClr val="0000FF"/>
                </a:solidFill>
              </a:rPr>
              <a:t>loop)</a:t>
            </a:r>
            <a:r>
              <a:rPr lang="th-TH" b="0" dirty="0" smtClean="0">
                <a:solidFill>
                  <a:srgbClr val="0000FF"/>
                </a:solidFill>
              </a:rPr>
              <a:t> </a:t>
            </a:r>
            <a:r>
              <a:rPr lang="th-TH" b="0" dirty="0" smtClean="0"/>
              <a:t>แต่</a:t>
            </a:r>
            <a:r>
              <a:rPr lang="th-TH" b="0" dirty="0"/>
              <a:t>เป็นกราฟที่เชื่อมต่อกัน</a:t>
            </a:r>
            <a:r>
              <a:rPr lang="th-TH" b="0" dirty="0" smtClean="0"/>
              <a:t>หมดทุกโหนด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356992"/>
            <a:ext cx="4130569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9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</a:t>
            </a:r>
            <a:r>
              <a:rPr lang="th-TH" dirty="0" smtClean="0"/>
              <a:t>แทนต้นไม้ไบนารีด้วย</a:t>
            </a:r>
            <a:r>
              <a:rPr lang="th-TH" dirty="0"/>
              <a:t>อาร์เรย์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grpSp>
        <p:nvGrpSpPr>
          <p:cNvPr id="26" name="Group 25"/>
          <p:cNvGrpSpPr/>
          <p:nvPr/>
        </p:nvGrpSpPr>
        <p:grpSpPr>
          <a:xfrm>
            <a:off x="971600" y="2132856"/>
            <a:ext cx="2880320" cy="2232248"/>
            <a:chOff x="1547664" y="2132856"/>
            <a:chExt cx="2880320" cy="2232248"/>
          </a:xfrm>
        </p:grpSpPr>
        <p:sp>
          <p:nvSpPr>
            <p:cNvPr id="5" name="Oval 4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th-TH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th-TH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th-TH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979712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th-TH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851920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th-TH" dirty="0"/>
            </a:p>
          </p:txBody>
        </p:sp>
        <p:cxnSp>
          <p:nvCxnSpPr>
            <p:cNvPr id="14" name="Straight Connector 13"/>
            <p:cNvCxnSpPr>
              <a:stCxn id="5" idx="3"/>
              <a:endCxn id="7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5"/>
              <a:endCxn id="8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5"/>
              <a:endCxn id="10" idx="0"/>
            </p:cNvCxnSpPr>
            <p:nvPr/>
          </p:nvCxnSpPr>
          <p:spPr>
            <a:xfrm>
              <a:off x="2039365" y="3425029"/>
              <a:ext cx="228379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5"/>
              <a:endCxn id="12" idx="0"/>
            </p:cNvCxnSpPr>
            <p:nvPr/>
          </p:nvCxnSpPr>
          <p:spPr>
            <a:xfrm>
              <a:off x="3911573" y="3434061"/>
              <a:ext cx="228379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076056" y="2132856"/>
            <a:ext cx="3384376" cy="2232248"/>
            <a:chOff x="1043608" y="2132856"/>
            <a:chExt cx="3384376" cy="2232248"/>
          </a:xfrm>
        </p:grpSpPr>
        <p:sp>
          <p:nvSpPr>
            <p:cNvPr id="35" name="Oval 34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th-TH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th-TH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th-TH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1043608" y="3789040"/>
              <a:ext cx="576064" cy="576064"/>
            </a:xfrm>
            <a:prstGeom prst="ellipse">
              <a:avLst/>
            </a:prstGeom>
            <a:solidFill>
              <a:srgbClr val="B6B8C6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1979712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th-TH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2915816" y="3789040"/>
              <a:ext cx="576064" cy="576064"/>
            </a:xfrm>
            <a:prstGeom prst="ellipse">
              <a:avLst/>
            </a:prstGeom>
            <a:solidFill>
              <a:srgbClr val="B6B8C6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3851920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th-TH" dirty="0"/>
            </a:p>
          </p:txBody>
        </p:sp>
        <p:cxnSp>
          <p:nvCxnSpPr>
            <p:cNvPr id="42" name="Straight Connector 41"/>
            <p:cNvCxnSpPr>
              <a:stCxn id="35" idx="3"/>
              <a:endCxn id="36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5" idx="5"/>
              <a:endCxn id="37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6" idx="3"/>
              <a:endCxn id="38" idx="0"/>
            </p:cNvCxnSpPr>
            <p:nvPr/>
          </p:nvCxnSpPr>
          <p:spPr>
            <a:xfrm flipH="1">
              <a:off x="1331640" y="3425029"/>
              <a:ext cx="300387" cy="364011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6" idx="5"/>
              <a:endCxn id="39" idx="0"/>
            </p:cNvCxnSpPr>
            <p:nvPr/>
          </p:nvCxnSpPr>
          <p:spPr>
            <a:xfrm>
              <a:off x="2039365" y="3425029"/>
              <a:ext cx="228379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7" idx="3"/>
              <a:endCxn id="40" idx="0"/>
            </p:cNvCxnSpPr>
            <p:nvPr/>
          </p:nvCxnSpPr>
          <p:spPr>
            <a:xfrm flipH="1">
              <a:off x="3203848" y="3434061"/>
              <a:ext cx="300387" cy="354979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7" idx="5"/>
              <a:endCxn id="41" idx="0"/>
            </p:cNvCxnSpPr>
            <p:nvPr/>
          </p:nvCxnSpPr>
          <p:spPr>
            <a:xfrm>
              <a:off x="3911573" y="3434061"/>
              <a:ext cx="228379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Object 81"/>
          <p:cNvGraphicFramePr>
            <a:graphicFrameLocks noChangeAspect="1"/>
          </p:cNvGraphicFramePr>
          <p:nvPr/>
        </p:nvGraphicFramePr>
        <p:xfrm>
          <a:off x="2700338" y="4797425"/>
          <a:ext cx="38862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Visio" r:id="rId3" imgW="5071466" imgH="1067207" progId="">
                  <p:embed/>
                </p:oleObj>
              </mc:Choice>
              <mc:Fallback>
                <p:oleObj name="Visio" r:id="rId3" imgW="5071466" imgH="1067207" progId="">
                  <p:embed/>
                  <p:pic>
                    <p:nvPicPr>
                      <p:cNvPr id="29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797425"/>
                        <a:ext cx="38862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>
          <a:xfrm>
            <a:off x="3851920" y="2933328"/>
            <a:ext cx="1224136" cy="85571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813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การแทนต้นไม้ไบนารี</a:t>
            </a:r>
            <a:r>
              <a:rPr lang="th-TH" dirty="0" smtClean="0"/>
              <a:t>ด้วยรายการโยง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grpSp>
        <p:nvGrpSpPr>
          <p:cNvPr id="4" name="Group 3"/>
          <p:cNvGrpSpPr/>
          <p:nvPr/>
        </p:nvGrpSpPr>
        <p:grpSpPr>
          <a:xfrm>
            <a:off x="1835784" y="2287142"/>
            <a:ext cx="1329512" cy="781818"/>
            <a:chOff x="2840767" y="5438650"/>
            <a:chExt cx="1329512" cy="781818"/>
          </a:xfrm>
        </p:grpSpPr>
        <p:sp>
          <p:nvSpPr>
            <p:cNvPr id="5" name="Rectangle 4"/>
            <p:cNvSpPr/>
            <p:nvPr/>
          </p:nvSpPr>
          <p:spPr>
            <a:xfrm>
              <a:off x="2840767" y="5438651"/>
              <a:ext cx="867136" cy="4386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6</a:t>
              </a:r>
              <a:endParaRPr lang="th-TH" sz="1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07904" y="5438650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909466" y="5881914"/>
              <a:ext cx="6864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count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631349" y="5878037"/>
              <a:ext cx="5389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root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rot="16200000">
            <a:off x="3311904" y="2105882"/>
            <a:ext cx="0" cy="792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873955" y="3579912"/>
            <a:ext cx="1804072" cy="780872"/>
            <a:chOff x="4932040" y="4490680"/>
            <a:chExt cx="1804072" cy="780872"/>
          </a:xfrm>
        </p:grpSpPr>
        <p:sp>
          <p:nvSpPr>
            <p:cNvPr id="11" name="TextBox 7"/>
            <p:cNvSpPr txBox="1">
              <a:spLocks noChangeArrowheads="1"/>
            </p:cNvSpPr>
            <p:nvPr/>
          </p:nvSpPr>
          <p:spPr bwMode="auto">
            <a:xfrm>
              <a:off x="5534157" y="4922691"/>
              <a:ext cx="5838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6097798" y="4927370"/>
              <a:ext cx="6383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 smtClean="0">
                  <a:solidFill>
                    <a:srgbClr val="C00000"/>
                  </a:solidFill>
                </a:rPr>
                <a:t>Rlink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013683" y="4490680"/>
              <a:ext cx="1622025" cy="436556"/>
              <a:chOff x="5013683" y="4490680"/>
              <a:chExt cx="1622025" cy="436556"/>
            </a:xfrm>
          </p:grpSpPr>
          <p:grpSp>
            <p:nvGrpSpPr>
              <p:cNvPr id="15" name="กลุ่ม 3"/>
              <p:cNvGrpSpPr>
                <a:grpSpLocks/>
              </p:cNvGrpSpPr>
              <p:nvPr/>
            </p:nvGrpSpPr>
            <p:grpSpPr bwMode="auto">
              <a:xfrm>
                <a:off x="5460649" y="4490680"/>
                <a:ext cx="1175059" cy="435927"/>
                <a:chOff x="1828800" y="1716504"/>
                <a:chExt cx="565444" cy="404282"/>
              </a:xfrm>
            </p:grpSpPr>
            <p:sp>
              <p:nvSpPr>
                <p:cNvPr id="17" name="สี่เหลี่ยมผืนผ้า 4"/>
                <p:cNvSpPr/>
                <p:nvPr/>
              </p:nvSpPr>
              <p:spPr bwMode="auto">
                <a:xfrm>
                  <a:off x="1828800" y="1716506"/>
                  <a:ext cx="367806" cy="40428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600" dirty="0" smtClean="0">
                      <a:solidFill>
                        <a:schemeClr val="tx1"/>
                      </a:solidFill>
                      <a:latin typeface="Arial" charset="0"/>
                    </a:rPr>
                    <a:t>C</a:t>
                  </a:r>
                  <a:endParaRPr lang="en-US" sz="1600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18" name="สี่เหลี่ยมผืนผ้า 5"/>
                <p:cNvSpPr/>
                <p:nvPr/>
              </p:nvSpPr>
              <p:spPr bwMode="auto">
                <a:xfrm>
                  <a:off x="2176029" y="1716504"/>
                  <a:ext cx="218215" cy="40427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600" dirty="0">
                    <a:solidFill>
                      <a:srgbClr val="C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16" name="สี่เหลี่ยมผืนผ้า 5"/>
              <p:cNvSpPr/>
              <p:nvPr/>
            </p:nvSpPr>
            <p:spPr bwMode="auto">
              <a:xfrm>
                <a:off x="5013683" y="4491636"/>
                <a:ext cx="453477" cy="435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14" name="TextBox 8"/>
            <p:cNvSpPr txBox="1">
              <a:spLocks noChangeArrowheads="1"/>
            </p:cNvSpPr>
            <p:nvPr/>
          </p:nvSpPr>
          <p:spPr bwMode="auto">
            <a:xfrm>
              <a:off x="4932040" y="4932998"/>
              <a:ext cx="6046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solidFill>
                    <a:srgbClr val="C00000"/>
                  </a:solidFill>
                </a:rPr>
                <a:t>L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link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64031" y="3573523"/>
            <a:ext cx="453474" cy="432000"/>
            <a:chOff x="4791066" y="5311478"/>
            <a:chExt cx="453474" cy="43669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791066" y="5311478"/>
              <a:ext cx="453474" cy="436693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4804751" y="5316125"/>
              <a:ext cx="439789" cy="42813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704032" y="2295400"/>
            <a:ext cx="1804072" cy="780872"/>
            <a:chOff x="4932040" y="4490680"/>
            <a:chExt cx="1804072" cy="780872"/>
          </a:xfrm>
        </p:grpSpPr>
        <p:sp>
          <p:nvSpPr>
            <p:cNvPr id="44" name="TextBox 7"/>
            <p:cNvSpPr txBox="1">
              <a:spLocks noChangeArrowheads="1"/>
            </p:cNvSpPr>
            <p:nvPr/>
          </p:nvSpPr>
          <p:spPr bwMode="auto">
            <a:xfrm>
              <a:off x="5534157" y="4922691"/>
              <a:ext cx="5838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5" name="TextBox 8"/>
            <p:cNvSpPr txBox="1">
              <a:spLocks noChangeArrowheads="1"/>
            </p:cNvSpPr>
            <p:nvPr/>
          </p:nvSpPr>
          <p:spPr bwMode="auto">
            <a:xfrm>
              <a:off x="6097798" y="4927370"/>
              <a:ext cx="6383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 smtClean="0">
                  <a:solidFill>
                    <a:srgbClr val="C00000"/>
                  </a:solidFill>
                </a:rPr>
                <a:t>Rlink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013683" y="4490680"/>
              <a:ext cx="1622025" cy="436556"/>
              <a:chOff x="5013683" y="4490680"/>
              <a:chExt cx="1622025" cy="436556"/>
            </a:xfrm>
          </p:grpSpPr>
          <p:grpSp>
            <p:nvGrpSpPr>
              <p:cNvPr id="48" name="กลุ่ม 3"/>
              <p:cNvGrpSpPr>
                <a:grpSpLocks/>
              </p:cNvGrpSpPr>
              <p:nvPr/>
            </p:nvGrpSpPr>
            <p:grpSpPr bwMode="auto">
              <a:xfrm>
                <a:off x="5460649" y="4490680"/>
                <a:ext cx="1175059" cy="435927"/>
                <a:chOff x="1828800" y="1716504"/>
                <a:chExt cx="565444" cy="404282"/>
              </a:xfrm>
            </p:grpSpPr>
            <p:sp>
              <p:nvSpPr>
                <p:cNvPr id="50" name="สี่เหลี่ยมผืนผ้า 4"/>
                <p:cNvSpPr/>
                <p:nvPr/>
              </p:nvSpPr>
              <p:spPr bwMode="auto">
                <a:xfrm>
                  <a:off x="1828800" y="1716506"/>
                  <a:ext cx="367806" cy="40428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600" dirty="0" smtClean="0">
                      <a:solidFill>
                        <a:schemeClr val="tx1"/>
                      </a:solidFill>
                      <a:latin typeface="Arial" charset="0"/>
                    </a:rPr>
                    <a:t>A</a:t>
                  </a:r>
                  <a:endParaRPr lang="en-US" sz="1600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1" name="สี่เหลี่ยมผืนผ้า 5"/>
                <p:cNvSpPr/>
                <p:nvPr/>
              </p:nvSpPr>
              <p:spPr bwMode="auto">
                <a:xfrm>
                  <a:off x="2176029" y="1716504"/>
                  <a:ext cx="218215" cy="40427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600" dirty="0">
                    <a:solidFill>
                      <a:srgbClr val="C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49" name="สี่เหลี่ยมผืนผ้า 5"/>
              <p:cNvSpPr/>
              <p:nvPr/>
            </p:nvSpPr>
            <p:spPr bwMode="auto">
              <a:xfrm>
                <a:off x="5013683" y="4491636"/>
                <a:ext cx="453477" cy="435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47" name="TextBox 8"/>
            <p:cNvSpPr txBox="1">
              <a:spLocks noChangeArrowheads="1"/>
            </p:cNvSpPr>
            <p:nvPr/>
          </p:nvSpPr>
          <p:spPr bwMode="auto">
            <a:xfrm>
              <a:off x="4932040" y="4932998"/>
              <a:ext cx="6046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solidFill>
                    <a:srgbClr val="C00000"/>
                  </a:solidFill>
                </a:rPr>
                <a:t>L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link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>
            <a:off x="5194610" y="2546166"/>
            <a:ext cx="1461750" cy="102735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610005" y="4732151"/>
            <a:ext cx="1804072" cy="780872"/>
            <a:chOff x="4932040" y="4490680"/>
            <a:chExt cx="1804072" cy="780872"/>
          </a:xfrm>
        </p:grpSpPr>
        <p:sp>
          <p:nvSpPr>
            <p:cNvPr id="69" name="TextBox 7"/>
            <p:cNvSpPr txBox="1">
              <a:spLocks noChangeArrowheads="1"/>
            </p:cNvSpPr>
            <p:nvPr/>
          </p:nvSpPr>
          <p:spPr bwMode="auto">
            <a:xfrm>
              <a:off x="5534157" y="4922691"/>
              <a:ext cx="5838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70" name="TextBox 8"/>
            <p:cNvSpPr txBox="1">
              <a:spLocks noChangeArrowheads="1"/>
            </p:cNvSpPr>
            <p:nvPr/>
          </p:nvSpPr>
          <p:spPr bwMode="auto">
            <a:xfrm>
              <a:off x="6097798" y="4927370"/>
              <a:ext cx="6383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 smtClean="0">
                  <a:solidFill>
                    <a:srgbClr val="C00000"/>
                  </a:solidFill>
                </a:rPr>
                <a:t>Rlink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5013683" y="4490680"/>
              <a:ext cx="1622025" cy="436556"/>
              <a:chOff x="5013683" y="4490680"/>
              <a:chExt cx="1622025" cy="436556"/>
            </a:xfrm>
          </p:grpSpPr>
          <p:grpSp>
            <p:nvGrpSpPr>
              <p:cNvPr id="73" name="กลุ่ม 3"/>
              <p:cNvGrpSpPr>
                <a:grpSpLocks/>
              </p:cNvGrpSpPr>
              <p:nvPr/>
            </p:nvGrpSpPr>
            <p:grpSpPr bwMode="auto">
              <a:xfrm>
                <a:off x="5460649" y="4490680"/>
                <a:ext cx="1175059" cy="435927"/>
                <a:chOff x="1828800" y="1716504"/>
                <a:chExt cx="565444" cy="404282"/>
              </a:xfrm>
            </p:grpSpPr>
            <p:sp>
              <p:nvSpPr>
                <p:cNvPr id="75" name="สี่เหลี่ยมผืนผ้า 4"/>
                <p:cNvSpPr/>
                <p:nvPr/>
              </p:nvSpPr>
              <p:spPr bwMode="auto">
                <a:xfrm>
                  <a:off x="1828800" y="1716506"/>
                  <a:ext cx="367806" cy="40428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600" dirty="0" smtClean="0">
                      <a:solidFill>
                        <a:schemeClr val="tx1"/>
                      </a:solidFill>
                      <a:latin typeface="Arial" charset="0"/>
                    </a:rPr>
                    <a:t>D</a:t>
                  </a:r>
                  <a:endParaRPr lang="en-US" sz="1600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76" name="สี่เหลี่ยมผืนผ้า 5"/>
                <p:cNvSpPr/>
                <p:nvPr/>
              </p:nvSpPr>
              <p:spPr bwMode="auto">
                <a:xfrm>
                  <a:off x="2176029" y="1716504"/>
                  <a:ext cx="218215" cy="40427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600" dirty="0">
                    <a:solidFill>
                      <a:srgbClr val="C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74" name="สี่เหลี่ยมผืนผ้า 5"/>
              <p:cNvSpPr/>
              <p:nvPr/>
            </p:nvSpPr>
            <p:spPr bwMode="auto">
              <a:xfrm>
                <a:off x="5013683" y="4491636"/>
                <a:ext cx="453477" cy="435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72" name="TextBox 8"/>
            <p:cNvSpPr txBox="1">
              <a:spLocks noChangeArrowheads="1"/>
            </p:cNvSpPr>
            <p:nvPr/>
          </p:nvSpPr>
          <p:spPr bwMode="auto">
            <a:xfrm>
              <a:off x="4932040" y="4932998"/>
              <a:ext cx="6046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solidFill>
                    <a:srgbClr val="C00000"/>
                  </a:solidFill>
                </a:rPr>
                <a:t>L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link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97216" y="4725144"/>
            <a:ext cx="453474" cy="432000"/>
            <a:chOff x="4791066" y="5311478"/>
            <a:chExt cx="453474" cy="436693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4791066" y="5311478"/>
              <a:ext cx="453474" cy="436693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804751" y="5316125"/>
              <a:ext cx="439789" cy="42813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724330" y="3507224"/>
            <a:ext cx="1804072" cy="780872"/>
            <a:chOff x="4932040" y="4490680"/>
            <a:chExt cx="1804072" cy="780872"/>
          </a:xfrm>
        </p:grpSpPr>
        <p:sp>
          <p:nvSpPr>
            <p:cNvPr id="78" name="TextBox 7"/>
            <p:cNvSpPr txBox="1">
              <a:spLocks noChangeArrowheads="1"/>
            </p:cNvSpPr>
            <p:nvPr/>
          </p:nvSpPr>
          <p:spPr bwMode="auto">
            <a:xfrm>
              <a:off x="5534157" y="4922691"/>
              <a:ext cx="5838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79" name="TextBox 8"/>
            <p:cNvSpPr txBox="1">
              <a:spLocks noChangeArrowheads="1"/>
            </p:cNvSpPr>
            <p:nvPr/>
          </p:nvSpPr>
          <p:spPr bwMode="auto">
            <a:xfrm>
              <a:off x="6097798" y="4927370"/>
              <a:ext cx="6383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 smtClean="0">
                  <a:solidFill>
                    <a:srgbClr val="C00000"/>
                  </a:solidFill>
                </a:rPr>
                <a:t>Rlink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5013683" y="4490680"/>
              <a:ext cx="1622025" cy="436556"/>
              <a:chOff x="5013683" y="4490680"/>
              <a:chExt cx="1622025" cy="436556"/>
            </a:xfrm>
          </p:grpSpPr>
          <p:grpSp>
            <p:nvGrpSpPr>
              <p:cNvPr id="82" name="กลุ่ม 3"/>
              <p:cNvGrpSpPr>
                <a:grpSpLocks/>
              </p:cNvGrpSpPr>
              <p:nvPr/>
            </p:nvGrpSpPr>
            <p:grpSpPr bwMode="auto">
              <a:xfrm>
                <a:off x="5460649" y="4490680"/>
                <a:ext cx="1175059" cy="435927"/>
                <a:chOff x="1828800" y="1716504"/>
                <a:chExt cx="565444" cy="404282"/>
              </a:xfrm>
            </p:grpSpPr>
            <p:sp>
              <p:nvSpPr>
                <p:cNvPr id="84" name="สี่เหลี่ยมผืนผ้า 4"/>
                <p:cNvSpPr/>
                <p:nvPr/>
              </p:nvSpPr>
              <p:spPr bwMode="auto">
                <a:xfrm>
                  <a:off x="1828800" y="1716506"/>
                  <a:ext cx="367806" cy="40428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600" dirty="0" smtClean="0">
                      <a:solidFill>
                        <a:schemeClr val="tx1"/>
                      </a:solidFill>
                      <a:latin typeface="Arial" charset="0"/>
                    </a:rPr>
                    <a:t>B</a:t>
                  </a:r>
                  <a:endParaRPr lang="en-US" sz="1600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85" name="สี่เหลี่ยมผืนผ้า 5"/>
                <p:cNvSpPr/>
                <p:nvPr/>
              </p:nvSpPr>
              <p:spPr bwMode="auto">
                <a:xfrm>
                  <a:off x="2176029" y="1716504"/>
                  <a:ext cx="218215" cy="40427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600" dirty="0">
                    <a:solidFill>
                      <a:srgbClr val="C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83" name="สี่เหลี่ยมผืนผ้า 5"/>
              <p:cNvSpPr/>
              <p:nvPr/>
            </p:nvSpPr>
            <p:spPr bwMode="auto">
              <a:xfrm>
                <a:off x="5013683" y="4491636"/>
                <a:ext cx="453477" cy="435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81" name="TextBox 8"/>
            <p:cNvSpPr txBox="1">
              <a:spLocks noChangeArrowheads="1"/>
            </p:cNvSpPr>
            <p:nvPr/>
          </p:nvSpPr>
          <p:spPr bwMode="auto">
            <a:xfrm>
              <a:off x="4932040" y="4932998"/>
              <a:ext cx="6046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solidFill>
                    <a:srgbClr val="C00000"/>
                  </a:solidFill>
                </a:rPr>
                <a:t>L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link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849344" y="4725144"/>
            <a:ext cx="453474" cy="432000"/>
            <a:chOff x="4791066" y="5311478"/>
            <a:chExt cx="453474" cy="436693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4791066" y="5311478"/>
              <a:ext cx="453474" cy="436693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804751" y="5316125"/>
              <a:ext cx="439789" cy="42813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839936" y="4736360"/>
            <a:ext cx="1804072" cy="780872"/>
            <a:chOff x="4932040" y="4490680"/>
            <a:chExt cx="1804072" cy="780872"/>
          </a:xfrm>
        </p:grpSpPr>
        <p:sp>
          <p:nvSpPr>
            <p:cNvPr id="90" name="TextBox 7"/>
            <p:cNvSpPr txBox="1">
              <a:spLocks noChangeArrowheads="1"/>
            </p:cNvSpPr>
            <p:nvPr/>
          </p:nvSpPr>
          <p:spPr bwMode="auto">
            <a:xfrm>
              <a:off x="5534157" y="4922691"/>
              <a:ext cx="5838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91" name="TextBox 8"/>
            <p:cNvSpPr txBox="1">
              <a:spLocks noChangeArrowheads="1"/>
            </p:cNvSpPr>
            <p:nvPr/>
          </p:nvSpPr>
          <p:spPr bwMode="auto">
            <a:xfrm>
              <a:off x="6097798" y="4927370"/>
              <a:ext cx="6383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 smtClean="0">
                  <a:solidFill>
                    <a:srgbClr val="C00000"/>
                  </a:solidFill>
                </a:rPr>
                <a:t>Rlink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013683" y="4490680"/>
              <a:ext cx="1622025" cy="436556"/>
              <a:chOff x="5013683" y="4490680"/>
              <a:chExt cx="1622025" cy="436556"/>
            </a:xfrm>
          </p:grpSpPr>
          <p:grpSp>
            <p:nvGrpSpPr>
              <p:cNvPr id="94" name="กลุ่ม 3"/>
              <p:cNvGrpSpPr>
                <a:grpSpLocks/>
              </p:cNvGrpSpPr>
              <p:nvPr/>
            </p:nvGrpSpPr>
            <p:grpSpPr bwMode="auto">
              <a:xfrm>
                <a:off x="5460649" y="4490680"/>
                <a:ext cx="1175059" cy="435927"/>
                <a:chOff x="1828800" y="1716504"/>
                <a:chExt cx="565444" cy="404282"/>
              </a:xfrm>
            </p:grpSpPr>
            <p:sp>
              <p:nvSpPr>
                <p:cNvPr id="96" name="สี่เหลี่ยมผืนผ้า 4"/>
                <p:cNvSpPr/>
                <p:nvPr/>
              </p:nvSpPr>
              <p:spPr bwMode="auto">
                <a:xfrm>
                  <a:off x="1828800" y="1716506"/>
                  <a:ext cx="367806" cy="40428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  <a:latin typeface="Arial" charset="0"/>
                    </a:rPr>
                    <a:t>E</a:t>
                  </a:r>
                </a:p>
              </p:txBody>
            </p:sp>
            <p:sp>
              <p:nvSpPr>
                <p:cNvPr id="97" name="สี่เหลี่ยมผืนผ้า 5"/>
                <p:cNvSpPr/>
                <p:nvPr/>
              </p:nvSpPr>
              <p:spPr bwMode="auto">
                <a:xfrm>
                  <a:off x="2176029" y="1716504"/>
                  <a:ext cx="218215" cy="40427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600" dirty="0">
                    <a:solidFill>
                      <a:srgbClr val="C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95" name="สี่เหลี่ยมผืนผ้า 5"/>
              <p:cNvSpPr/>
              <p:nvPr/>
            </p:nvSpPr>
            <p:spPr bwMode="auto">
              <a:xfrm>
                <a:off x="5013683" y="4491636"/>
                <a:ext cx="453477" cy="435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93" name="TextBox 8"/>
            <p:cNvSpPr txBox="1">
              <a:spLocks noChangeArrowheads="1"/>
            </p:cNvSpPr>
            <p:nvPr/>
          </p:nvSpPr>
          <p:spPr bwMode="auto">
            <a:xfrm>
              <a:off x="4932040" y="4932998"/>
              <a:ext cx="6046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solidFill>
                    <a:srgbClr val="C00000"/>
                  </a:solidFill>
                </a:rPr>
                <a:t>L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link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927147" y="4729353"/>
            <a:ext cx="453474" cy="432000"/>
            <a:chOff x="4791066" y="5311478"/>
            <a:chExt cx="453474" cy="436693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4791066" y="5311478"/>
              <a:ext cx="453474" cy="436693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4804751" y="5316125"/>
              <a:ext cx="439789" cy="42813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079275" y="4729353"/>
            <a:ext cx="453474" cy="432000"/>
            <a:chOff x="4791066" y="5311478"/>
            <a:chExt cx="453474" cy="436693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4791066" y="5311478"/>
              <a:ext cx="453474" cy="436693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4804751" y="5316125"/>
              <a:ext cx="439789" cy="42813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6656360" y="4732151"/>
            <a:ext cx="1804072" cy="780872"/>
            <a:chOff x="4932040" y="4490680"/>
            <a:chExt cx="1804072" cy="780872"/>
          </a:xfrm>
        </p:grpSpPr>
        <p:sp>
          <p:nvSpPr>
            <p:cNvPr id="105" name="TextBox 7"/>
            <p:cNvSpPr txBox="1">
              <a:spLocks noChangeArrowheads="1"/>
            </p:cNvSpPr>
            <p:nvPr/>
          </p:nvSpPr>
          <p:spPr bwMode="auto">
            <a:xfrm>
              <a:off x="5534157" y="4922691"/>
              <a:ext cx="5838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06" name="TextBox 8"/>
            <p:cNvSpPr txBox="1">
              <a:spLocks noChangeArrowheads="1"/>
            </p:cNvSpPr>
            <p:nvPr/>
          </p:nvSpPr>
          <p:spPr bwMode="auto">
            <a:xfrm>
              <a:off x="6097798" y="4927370"/>
              <a:ext cx="6383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 smtClean="0">
                  <a:solidFill>
                    <a:srgbClr val="C00000"/>
                  </a:solidFill>
                </a:rPr>
                <a:t>Rlink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5013683" y="4490680"/>
              <a:ext cx="1622025" cy="436556"/>
              <a:chOff x="5013683" y="4490680"/>
              <a:chExt cx="1622025" cy="436556"/>
            </a:xfrm>
          </p:grpSpPr>
          <p:grpSp>
            <p:nvGrpSpPr>
              <p:cNvPr id="109" name="กลุ่ม 3"/>
              <p:cNvGrpSpPr>
                <a:grpSpLocks/>
              </p:cNvGrpSpPr>
              <p:nvPr/>
            </p:nvGrpSpPr>
            <p:grpSpPr bwMode="auto">
              <a:xfrm>
                <a:off x="5460649" y="4490680"/>
                <a:ext cx="1175059" cy="435927"/>
                <a:chOff x="1828800" y="1716504"/>
                <a:chExt cx="565444" cy="404282"/>
              </a:xfrm>
            </p:grpSpPr>
            <p:sp>
              <p:nvSpPr>
                <p:cNvPr id="111" name="สี่เหลี่ยมผืนผ้า 4"/>
                <p:cNvSpPr/>
                <p:nvPr/>
              </p:nvSpPr>
              <p:spPr bwMode="auto">
                <a:xfrm>
                  <a:off x="1828800" y="1716506"/>
                  <a:ext cx="367806" cy="40428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  <a:latin typeface="Arial" charset="0"/>
                    </a:rPr>
                    <a:t>F</a:t>
                  </a:r>
                </a:p>
              </p:txBody>
            </p:sp>
            <p:sp>
              <p:nvSpPr>
                <p:cNvPr id="112" name="สี่เหลี่ยมผืนผ้า 5"/>
                <p:cNvSpPr/>
                <p:nvPr/>
              </p:nvSpPr>
              <p:spPr bwMode="auto">
                <a:xfrm>
                  <a:off x="2176029" y="1716504"/>
                  <a:ext cx="218215" cy="40427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600" dirty="0">
                    <a:solidFill>
                      <a:srgbClr val="C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110" name="สี่เหลี่ยมผืนผ้า 5"/>
              <p:cNvSpPr/>
              <p:nvPr/>
            </p:nvSpPr>
            <p:spPr bwMode="auto">
              <a:xfrm>
                <a:off x="5013683" y="4491636"/>
                <a:ext cx="453477" cy="435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108" name="TextBox 8"/>
            <p:cNvSpPr txBox="1">
              <a:spLocks noChangeArrowheads="1"/>
            </p:cNvSpPr>
            <p:nvPr/>
          </p:nvSpPr>
          <p:spPr bwMode="auto">
            <a:xfrm>
              <a:off x="4932040" y="4932998"/>
              <a:ext cx="6046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solidFill>
                    <a:srgbClr val="C00000"/>
                  </a:solidFill>
                </a:rPr>
                <a:t>L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link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743571" y="4725144"/>
            <a:ext cx="453474" cy="432000"/>
            <a:chOff x="4791066" y="5311478"/>
            <a:chExt cx="453474" cy="436693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4791066" y="5311478"/>
              <a:ext cx="453474" cy="436693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4804751" y="5316125"/>
              <a:ext cx="439789" cy="42813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7895699" y="4725144"/>
            <a:ext cx="453474" cy="432000"/>
            <a:chOff x="4791066" y="5311478"/>
            <a:chExt cx="453474" cy="436693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4791066" y="5311478"/>
              <a:ext cx="453474" cy="436693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4804751" y="5316125"/>
              <a:ext cx="439789" cy="42813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Straight Arrow Connector 119"/>
          <p:cNvCxnSpPr/>
          <p:nvPr/>
        </p:nvCxnSpPr>
        <p:spPr>
          <a:xfrm flipH="1">
            <a:off x="2809123" y="2564904"/>
            <a:ext cx="1186813" cy="9423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7358722" y="3789040"/>
            <a:ext cx="369291" cy="92517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96" idx="0"/>
          </p:cNvCxnSpPr>
          <p:nvPr/>
        </p:nvCxnSpPr>
        <p:spPr>
          <a:xfrm>
            <a:off x="3151389" y="3733933"/>
            <a:ext cx="599328" cy="100242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1553568" y="3706592"/>
            <a:ext cx="491355" cy="100698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</a:t>
            </a:r>
            <a:r>
              <a:rPr lang="th-TH" dirty="0"/>
              <a:t>แวะผ่าน</a:t>
            </a:r>
            <a:r>
              <a:rPr lang="th-TH" dirty="0" smtClean="0"/>
              <a:t>ต้นไม้ไบนารี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th-TH" b="0" dirty="0" smtClean="0"/>
              <a:t>	</a:t>
            </a:r>
            <a:r>
              <a:rPr lang="th-TH" b="0" dirty="0"/>
              <a:t>การแวะผ่านต้นไม้ไบ</a:t>
            </a:r>
            <a:r>
              <a:rPr lang="th-TH" b="0" dirty="0" smtClean="0"/>
              <a:t>นารี</a:t>
            </a:r>
            <a:r>
              <a:rPr lang="en-US" b="0" dirty="0"/>
              <a:t> (Binary Tree </a:t>
            </a:r>
            <a:r>
              <a:rPr lang="en-US" b="0" dirty="0" smtClean="0"/>
              <a:t>Traversal) </a:t>
            </a:r>
            <a:r>
              <a:rPr lang="th-TH" b="0" dirty="0" smtClean="0"/>
              <a:t>เป็นการ</a:t>
            </a:r>
            <a:r>
              <a:rPr lang="th-TH" b="0" dirty="0"/>
              <a:t>ไปยังโหนดเพื่อประมวลผลบางอย่างที่ต้องการกระทำกับโหนด</a:t>
            </a:r>
            <a:r>
              <a:rPr lang="th-TH" b="0" dirty="0" smtClean="0"/>
              <a:t>นั้น แบ่งออกเป็น </a:t>
            </a:r>
            <a:r>
              <a:rPr lang="en-US" b="0" dirty="0" smtClean="0"/>
              <a:t>3</a:t>
            </a:r>
            <a:r>
              <a:rPr lang="th-TH" b="0" dirty="0" smtClean="0"/>
              <a:t> วิธี ดังนี้</a:t>
            </a:r>
            <a:endParaRPr lang="en-US" dirty="0"/>
          </a:p>
          <a:p>
            <a:pPr marL="914400" lvl="1" indent="-457200" algn="thaiDist"/>
            <a:r>
              <a:rPr lang="en-US" dirty="0" smtClean="0"/>
              <a:t> </a:t>
            </a:r>
            <a:r>
              <a:rPr lang="en-US" dirty="0"/>
              <a:t>In - Order Traversal</a:t>
            </a:r>
          </a:p>
          <a:p>
            <a:pPr marL="914400" lvl="1" indent="-457200" algn="thaiDist"/>
            <a:r>
              <a:rPr lang="en-US" dirty="0"/>
              <a:t> </a:t>
            </a:r>
            <a:r>
              <a:rPr lang="en-US" dirty="0" smtClean="0"/>
              <a:t>Pre </a:t>
            </a:r>
            <a:r>
              <a:rPr lang="en-US" dirty="0"/>
              <a:t>- Order Traversal</a:t>
            </a:r>
          </a:p>
          <a:p>
            <a:pPr marL="914400" lvl="1" indent="-457200" algn="thaiDist"/>
            <a:r>
              <a:rPr lang="en-US" dirty="0"/>
              <a:t> </a:t>
            </a:r>
            <a:r>
              <a:rPr lang="en-US" dirty="0" smtClean="0"/>
              <a:t>Post </a:t>
            </a:r>
            <a:r>
              <a:rPr lang="en-US" dirty="0"/>
              <a:t>- Order Traversal</a:t>
            </a:r>
          </a:p>
          <a:p>
            <a:pPr marL="914400" lvl="1" indent="-457200" algn="thaiDist"/>
            <a:endParaRPr lang="en-US" dirty="0"/>
          </a:p>
          <a:p>
            <a:pPr marL="914400" lvl="1" indent="-457200" algn="thaiDist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308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dirty="0"/>
              <a:t>การเข้าถึงแบบพรีออเดอร์นั้นจะใช้การเข้าถึงแบบ </a:t>
            </a:r>
            <a:r>
              <a:rPr lang="en-US" b="0" dirty="0">
                <a:solidFill>
                  <a:srgbClr val="B000EE"/>
                </a:solidFill>
              </a:rPr>
              <a:t> </a:t>
            </a:r>
            <a:r>
              <a:rPr lang="en-US" b="0" dirty="0" smtClean="0">
                <a:solidFill>
                  <a:srgbClr val="B000EE"/>
                </a:solidFill>
              </a:rPr>
              <a:t>NLR</a:t>
            </a:r>
            <a:r>
              <a:rPr lang="th-TH" b="0" dirty="0" smtClean="0">
                <a:solidFill>
                  <a:srgbClr val="B000EE"/>
                </a:solidFill>
              </a:rPr>
              <a:t>  </a:t>
            </a:r>
            <a:r>
              <a:rPr lang="th-TH" b="0" dirty="0" smtClean="0"/>
              <a:t>คือ</a:t>
            </a:r>
          </a:p>
          <a:p>
            <a:pPr marL="914400" lvl="1" indent="-457200"/>
            <a:r>
              <a:rPr lang="th-TH" dirty="0" smtClean="0"/>
              <a:t>รูท</a:t>
            </a:r>
            <a:r>
              <a:rPr lang="th-TH" dirty="0"/>
              <a:t>โหนด (</a:t>
            </a:r>
            <a:r>
              <a:rPr lang="en-US" dirty="0" smtClean="0"/>
              <a:t>N)</a:t>
            </a:r>
            <a:endParaRPr lang="th-TH" dirty="0" smtClean="0"/>
          </a:p>
          <a:p>
            <a:pPr marL="914400" lvl="1" indent="-457200"/>
            <a:r>
              <a:rPr lang="th-TH" dirty="0" smtClean="0"/>
              <a:t>ต้นไม้ย่อย</a:t>
            </a:r>
            <a:r>
              <a:rPr lang="th-TH" dirty="0"/>
              <a:t>ด้านซ้าย (</a:t>
            </a:r>
            <a:r>
              <a:rPr lang="en-US" dirty="0" smtClean="0"/>
              <a:t>L)</a:t>
            </a:r>
            <a:endParaRPr lang="th-TH" dirty="0" smtClean="0"/>
          </a:p>
          <a:p>
            <a:pPr marL="914400" lvl="1" indent="-457200"/>
            <a:r>
              <a:rPr lang="th-TH" dirty="0" smtClean="0"/>
              <a:t>ต้นไม้ย่อย</a:t>
            </a:r>
            <a:r>
              <a:rPr lang="th-TH" dirty="0"/>
              <a:t>ด้านขวา (</a:t>
            </a:r>
            <a:r>
              <a:rPr lang="en-US" dirty="0"/>
              <a:t>R)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0982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</a:t>
            </a:r>
            <a:r>
              <a:rPr lang="en-US" dirty="0" smtClean="0"/>
              <a:t>Traversal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/>
              <a:t>Preorder (tree)</a:t>
            </a:r>
          </a:p>
          <a:p>
            <a:r>
              <a:rPr lang="th-TH" b="0" dirty="0"/>
              <a:t>        </a:t>
            </a:r>
            <a:r>
              <a:rPr lang="en-US" b="0" dirty="0"/>
              <a:t>if (tree is not empty)</a:t>
            </a:r>
          </a:p>
          <a:p>
            <a:r>
              <a:rPr lang="en-US" b="0" dirty="0"/>
              <a:t>	</a:t>
            </a:r>
            <a:r>
              <a:rPr lang="en-US" b="0" dirty="0">
                <a:solidFill>
                  <a:srgbClr val="0000FF"/>
                </a:solidFill>
              </a:rPr>
              <a:t>visit root node</a:t>
            </a:r>
          </a:p>
          <a:p>
            <a:r>
              <a:rPr lang="en-US" b="0" dirty="0"/>
              <a:t>	Preorder (left subtree</a:t>
            </a:r>
            <a:r>
              <a:rPr lang="th-TH" b="0" dirty="0"/>
              <a:t>)</a:t>
            </a:r>
            <a:endParaRPr lang="en-US" b="0" dirty="0"/>
          </a:p>
          <a:p>
            <a:r>
              <a:rPr lang="en-US" b="0" dirty="0"/>
              <a:t>	Preorder (right subtree</a:t>
            </a:r>
            <a:r>
              <a:rPr lang="th-TH" b="0" dirty="0"/>
              <a:t>)</a:t>
            </a:r>
            <a:endParaRPr lang="en-US" b="0" dirty="0"/>
          </a:p>
          <a:p>
            <a:endParaRPr lang="th-TH" dirty="0"/>
          </a:p>
        </p:txBody>
      </p:sp>
      <p:grpSp>
        <p:nvGrpSpPr>
          <p:cNvPr id="5" name="Group 4"/>
          <p:cNvGrpSpPr/>
          <p:nvPr/>
        </p:nvGrpSpPr>
        <p:grpSpPr>
          <a:xfrm>
            <a:off x="4788024" y="2564904"/>
            <a:ext cx="3384376" cy="2232248"/>
            <a:chOff x="1043608" y="2132856"/>
            <a:chExt cx="3384376" cy="2232248"/>
          </a:xfrm>
        </p:grpSpPr>
        <p:sp>
          <p:nvSpPr>
            <p:cNvPr id="6" name="Oval 5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th-TH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th-TH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th-TH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43608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th-TH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979712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th-TH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15816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th-TH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851920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th-TH" dirty="0"/>
            </a:p>
          </p:txBody>
        </p:sp>
        <p:cxnSp>
          <p:nvCxnSpPr>
            <p:cNvPr id="13" name="Straight Connector 12"/>
            <p:cNvCxnSpPr>
              <a:stCxn id="6" idx="3"/>
              <a:endCxn id="7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8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1331640" y="3425029"/>
              <a:ext cx="300387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10" idx="0"/>
            </p:cNvCxnSpPr>
            <p:nvPr/>
          </p:nvCxnSpPr>
          <p:spPr>
            <a:xfrm>
              <a:off x="2039365" y="3425029"/>
              <a:ext cx="228379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3"/>
              <a:endCxn id="11" idx="0"/>
            </p:cNvCxnSpPr>
            <p:nvPr/>
          </p:nvCxnSpPr>
          <p:spPr>
            <a:xfrm flipH="1">
              <a:off x="3203848" y="3434061"/>
              <a:ext cx="300387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5"/>
              <a:endCxn id="12" idx="0"/>
            </p:cNvCxnSpPr>
            <p:nvPr/>
          </p:nvCxnSpPr>
          <p:spPr>
            <a:xfrm>
              <a:off x="3911573" y="3434061"/>
              <a:ext cx="228379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043608" y="558924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</a:t>
            </a:r>
            <a:endParaRPr lang="th-TH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/>
              <a:t>Preorder (tree)</a:t>
            </a:r>
          </a:p>
          <a:p>
            <a:r>
              <a:rPr lang="th-TH" b="0" dirty="0"/>
              <a:t>        </a:t>
            </a:r>
            <a:r>
              <a:rPr lang="en-US" b="0" dirty="0"/>
              <a:t>if (tree is not empty)</a:t>
            </a:r>
          </a:p>
          <a:p>
            <a:r>
              <a:rPr lang="en-US" b="0" dirty="0"/>
              <a:t>	visit root node</a:t>
            </a:r>
          </a:p>
          <a:p>
            <a:r>
              <a:rPr lang="en-US" b="0" dirty="0"/>
              <a:t>	</a:t>
            </a:r>
            <a:r>
              <a:rPr lang="en-US" b="0" dirty="0">
                <a:solidFill>
                  <a:srgbClr val="0000FF"/>
                </a:solidFill>
              </a:rPr>
              <a:t>Preorder (left subtree</a:t>
            </a:r>
            <a:r>
              <a:rPr lang="th-TH" b="0" dirty="0">
                <a:solidFill>
                  <a:srgbClr val="0000FF"/>
                </a:solidFill>
              </a:rPr>
              <a:t>)</a:t>
            </a:r>
            <a:endParaRPr lang="en-US" b="0" dirty="0">
              <a:solidFill>
                <a:srgbClr val="0000FF"/>
              </a:solidFill>
            </a:endParaRPr>
          </a:p>
          <a:p>
            <a:r>
              <a:rPr lang="en-US" b="0" dirty="0"/>
              <a:t>	Preorder (right subtree</a:t>
            </a:r>
            <a:r>
              <a:rPr lang="th-TH" b="0" dirty="0"/>
              <a:t>)</a:t>
            </a:r>
            <a:endParaRPr lang="en-US" b="0" dirty="0"/>
          </a:p>
          <a:p>
            <a:endParaRPr lang="th-TH" dirty="0"/>
          </a:p>
        </p:txBody>
      </p:sp>
      <p:sp>
        <p:nvSpPr>
          <p:cNvPr id="4" name="Isosceles Triangle 3"/>
          <p:cNvSpPr/>
          <p:nvPr/>
        </p:nvSpPr>
        <p:spPr>
          <a:xfrm>
            <a:off x="4427984" y="2984597"/>
            <a:ext cx="2232248" cy="1884563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5" name="Group 4"/>
          <p:cNvGrpSpPr/>
          <p:nvPr/>
        </p:nvGrpSpPr>
        <p:grpSpPr>
          <a:xfrm>
            <a:off x="4788024" y="2564904"/>
            <a:ext cx="3384376" cy="2232248"/>
            <a:chOff x="1043608" y="2132856"/>
            <a:chExt cx="3384376" cy="2232248"/>
          </a:xfrm>
        </p:grpSpPr>
        <p:sp>
          <p:nvSpPr>
            <p:cNvPr id="6" name="Oval 5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th-TH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th-TH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th-TH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43608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th-TH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979712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th-TH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15816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th-TH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851920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th-TH" dirty="0"/>
            </a:p>
          </p:txBody>
        </p:sp>
        <p:cxnSp>
          <p:nvCxnSpPr>
            <p:cNvPr id="13" name="Straight Connector 12"/>
            <p:cNvCxnSpPr>
              <a:stCxn id="6" idx="3"/>
              <a:endCxn id="7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8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1331640" y="3425029"/>
              <a:ext cx="300387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10" idx="0"/>
            </p:cNvCxnSpPr>
            <p:nvPr/>
          </p:nvCxnSpPr>
          <p:spPr>
            <a:xfrm>
              <a:off x="2039365" y="3425029"/>
              <a:ext cx="228379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3"/>
              <a:endCxn id="11" idx="0"/>
            </p:cNvCxnSpPr>
            <p:nvPr/>
          </p:nvCxnSpPr>
          <p:spPr>
            <a:xfrm flipH="1">
              <a:off x="3203848" y="3434061"/>
              <a:ext cx="300387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5"/>
              <a:endCxn id="12" idx="0"/>
            </p:cNvCxnSpPr>
            <p:nvPr/>
          </p:nvCxnSpPr>
          <p:spPr>
            <a:xfrm>
              <a:off x="3911573" y="3434061"/>
              <a:ext cx="228379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043608" y="5589240"/>
            <a:ext cx="503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 </a:t>
            </a:r>
            <a:endParaRPr lang="th-TH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8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/>
          <p:cNvSpPr/>
          <p:nvPr/>
        </p:nvSpPr>
        <p:spPr>
          <a:xfrm>
            <a:off x="4427984" y="2984597"/>
            <a:ext cx="2232248" cy="1884563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/>
              <a:t>Preorder (tree)</a:t>
            </a:r>
          </a:p>
          <a:p>
            <a:r>
              <a:rPr lang="th-TH" b="0" dirty="0"/>
              <a:t>        </a:t>
            </a:r>
            <a:r>
              <a:rPr lang="en-US" b="0" dirty="0"/>
              <a:t>if (tree is not empty)</a:t>
            </a:r>
          </a:p>
          <a:p>
            <a:r>
              <a:rPr lang="en-US" b="0" dirty="0"/>
              <a:t>	</a:t>
            </a:r>
            <a:r>
              <a:rPr lang="en-US" b="0" dirty="0">
                <a:solidFill>
                  <a:srgbClr val="0000FF"/>
                </a:solidFill>
              </a:rPr>
              <a:t>visit root node</a:t>
            </a:r>
          </a:p>
          <a:p>
            <a:r>
              <a:rPr lang="en-US" b="0" dirty="0"/>
              <a:t>	Preorder (left subtree</a:t>
            </a:r>
            <a:r>
              <a:rPr lang="th-TH" b="0" dirty="0"/>
              <a:t>)</a:t>
            </a:r>
            <a:endParaRPr lang="en-US" b="0" dirty="0"/>
          </a:p>
          <a:p>
            <a:r>
              <a:rPr lang="en-US" b="0" dirty="0"/>
              <a:t>	Preorder (right subtree</a:t>
            </a:r>
            <a:r>
              <a:rPr lang="th-TH" b="0" dirty="0"/>
              <a:t>)</a:t>
            </a:r>
            <a:endParaRPr lang="en-US" b="0" dirty="0"/>
          </a:p>
          <a:p>
            <a:endParaRPr lang="th-TH" dirty="0"/>
          </a:p>
        </p:txBody>
      </p:sp>
      <p:grpSp>
        <p:nvGrpSpPr>
          <p:cNvPr id="5" name="Group 4"/>
          <p:cNvGrpSpPr/>
          <p:nvPr/>
        </p:nvGrpSpPr>
        <p:grpSpPr>
          <a:xfrm>
            <a:off x="4788024" y="2564904"/>
            <a:ext cx="3384376" cy="2232248"/>
            <a:chOff x="1043608" y="2132856"/>
            <a:chExt cx="3384376" cy="2232248"/>
          </a:xfrm>
        </p:grpSpPr>
        <p:sp>
          <p:nvSpPr>
            <p:cNvPr id="6" name="Oval 5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th-TH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th-TH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th-TH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43608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th-TH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979712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th-TH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15816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th-TH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851920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th-TH" dirty="0"/>
            </a:p>
          </p:txBody>
        </p:sp>
        <p:cxnSp>
          <p:nvCxnSpPr>
            <p:cNvPr id="13" name="Straight Connector 12"/>
            <p:cNvCxnSpPr>
              <a:stCxn id="6" idx="3"/>
              <a:endCxn id="7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8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1331640" y="3425029"/>
              <a:ext cx="300387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10" idx="0"/>
            </p:cNvCxnSpPr>
            <p:nvPr/>
          </p:nvCxnSpPr>
          <p:spPr>
            <a:xfrm>
              <a:off x="2039365" y="3425029"/>
              <a:ext cx="228379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3"/>
              <a:endCxn id="11" idx="0"/>
            </p:cNvCxnSpPr>
            <p:nvPr/>
          </p:nvCxnSpPr>
          <p:spPr>
            <a:xfrm flipH="1">
              <a:off x="3203848" y="3434061"/>
              <a:ext cx="300387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5"/>
              <a:endCxn id="12" idx="0"/>
            </p:cNvCxnSpPr>
            <p:nvPr/>
          </p:nvCxnSpPr>
          <p:spPr>
            <a:xfrm>
              <a:off x="3911573" y="3434061"/>
              <a:ext cx="228379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043608" y="5589240"/>
            <a:ext cx="1171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B</a:t>
            </a:r>
            <a:endParaRPr lang="th-TH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80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/>
          <p:cNvSpPr/>
          <p:nvPr/>
        </p:nvSpPr>
        <p:spPr>
          <a:xfrm>
            <a:off x="4427984" y="2984597"/>
            <a:ext cx="2232248" cy="1884563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/>
              <a:t>Preorder (tree)</a:t>
            </a:r>
          </a:p>
          <a:p>
            <a:r>
              <a:rPr lang="th-TH" b="0" dirty="0"/>
              <a:t>        </a:t>
            </a:r>
            <a:r>
              <a:rPr lang="en-US" b="0" dirty="0"/>
              <a:t>if (tree is not empty)</a:t>
            </a:r>
          </a:p>
          <a:p>
            <a:r>
              <a:rPr lang="en-US" b="0" dirty="0"/>
              <a:t>	visit root node</a:t>
            </a:r>
          </a:p>
          <a:p>
            <a:r>
              <a:rPr lang="en-US" b="0" dirty="0"/>
              <a:t>	</a:t>
            </a:r>
            <a:r>
              <a:rPr lang="en-US" b="0" dirty="0">
                <a:solidFill>
                  <a:srgbClr val="0000FF"/>
                </a:solidFill>
              </a:rPr>
              <a:t>Preorder (left subtree</a:t>
            </a:r>
            <a:r>
              <a:rPr lang="th-TH" b="0" dirty="0">
                <a:solidFill>
                  <a:srgbClr val="0000FF"/>
                </a:solidFill>
              </a:rPr>
              <a:t>)</a:t>
            </a:r>
            <a:endParaRPr lang="en-US" b="0" dirty="0">
              <a:solidFill>
                <a:srgbClr val="0000FF"/>
              </a:solidFill>
            </a:endParaRPr>
          </a:p>
          <a:p>
            <a:r>
              <a:rPr lang="en-US" b="0" dirty="0"/>
              <a:t>	Preorder (right subtree</a:t>
            </a:r>
            <a:r>
              <a:rPr lang="th-TH" b="0" dirty="0"/>
              <a:t>)</a:t>
            </a:r>
            <a:endParaRPr lang="en-US" b="0" dirty="0"/>
          </a:p>
          <a:p>
            <a:endParaRPr lang="th-TH" dirty="0"/>
          </a:p>
        </p:txBody>
      </p:sp>
      <p:grpSp>
        <p:nvGrpSpPr>
          <p:cNvPr id="5" name="Group 4"/>
          <p:cNvGrpSpPr/>
          <p:nvPr/>
        </p:nvGrpSpPr>
        <p:grpSpPr>
          <a:xfrm>
            <a:off x="4788024" y="2564904"/>
            <a:ext cx="3384376" cy="2232248"/>
            <a:chOff x="1043608" y="2132856"/>
            <a:chExt cx="3384376" cy="2232248"/>
          </a:xfrm>
        </p:grpSpPr>
        <p:sp>
          <p:nvSpPr>
            <p:cNvPr id="6" name="Oval 5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th-TH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th-TH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th-TH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43608" y="3789040"/>
              <a:ext cx="576064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th-TH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979712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th-TH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15816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th-TH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851920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th-TH" dirty="0"/>
            </a:p>
          </p:txBody>
        </p:sp>
        <p:cxnSp>
          <p:nvCxnSpPr>
            <p:cNvPr id="13" name="Straight Connector 12"/>
            <p:cNvCxnSpPr>
              <a:stCxn id="6" idx="3"/>
              <a:endCxn id="7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8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1331640" y="3425029"/>
              <a:ext cx="300387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10" idx="0"/>
            </p:cNvCxnSpPr>
            <p:nvPr/>
          </p:nvCxnSpPr>
          <p:spPr>
            <a:xfrm>
              <a:off x="2039365" y="3425029"/>
              <a:ext cx="228379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3"/>
              <a:endCxn id="11" idx="0"/>
            </p:cNvCxnSpPr>
            <p:nvPr/>
          </p:nvCxnSpPr>
          <p:spPr>
            <a:xfrm flipH="1">
              <a:off x="3203848" y="3434061"/>
              <a:ext cx="300387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5"/>
              <a:endCxn id="12" idx="0"/>
            </p:cNvCxnSpPr>
            <p:nvPr/>
          </p:nvCxnSpPr>
          <p:spPr>
            <a:xfrm>
              <a:off x="3911573" y="3434061"/>
              <a:ext cx="228379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043608" y="5589240"/>
            <a:ext cx="1960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B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D</a:t>
            </a:r>
            <a:endParaRPr lang="th-TH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49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/>
          <p:cNvSpPr/>
          <p:nvPr/>
        </p:nvSpPr>
        <p:spPr>
          <a:xfrm>
            <a:off x="4427984" y="2984597"/>
            <a:ext cx="2232248" cy="1884563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/>
              <a:t>Preorder (tree)</a:t>
            </a:r>
          </a:p>
          <a:p>
            <a:r>
              <a:rPr lang="th-TH" b="0" dirty="0"/>
              <a:t>        </a:t>
            </a:r>
            <a:r>
              <a:rPr lang="en-US" b="0" dirty="0"/>
              <a:t>if (tree is not empty)</a:t>
            </a:r>
          </a:p>
          <a:p>
            <a:r>
              <a:rPr lang="en-US" b="0" dirty="0"/>
              <a:t>	visit root node</a:t>
            </a:r>
          </a:p>
          <a:p>
            <a:r>
              <a:rPr lang="en-US" b="0" dirty="0"/>
              <a:t>	Preorder (left subtree</a:t>
            </a:r>
            <a:r>
              <a:rPr lang="th-TH" b="0" dirty="0"/>
              <a:t>)</a:t>
            </a:r>
            <a:endParaRPr lang="en-US" b="0" dirty="0"/>
          </a:p>
          <a:p>
            <a:r>
              <a:rPr lang="en-US" b="0" dirty="0"/>
              <a:t>	</a:t>
            </a:r>
            <a:r>
              <a:rPr lang="en-US" b="0" dirty="0">
                <a:solidFill>
                  <a:srgbClr val="0000FF"/>
                </a:solidFill>
              </a:rPr>
              <a:t>Preorder (right subtree</a:t>
            </a:r>
            <a:r>
              <a:rPr lang="th-TH" b="0" dirty="0">
                <a:solidFill>
                  <a:srgbClr val="0000FF"/>
                </a:solidFill>
              </a:rPr>
              <a:t>)</a:t>
            </a:r>
            <a:endParaRPr lang="en-US" b="0" dirty="0">
              <a:solidFill>
                <a:srgbClr val="0000FF"/>
              </a:solidFill>
            </a:endParaRPr>
          </a:p>
          <a:p>
            <a:endParaRPr lang="th-TH" dirty="0"/>
          </a:p>
        </p:txBody>
      </p:sp>
      <p:grpSp>
        <p:nvGrpSpPr>
          <p:cNvPr id="5" name="Group 4"/>
          <p:cNvGrpSpPr/>
          <p:nvPr/>
        </p:nvGrpSpPr>
        <p:grpSpPr>
          <a:xfrm>
            <a:off x="4788024" y="2564904"/>
            <a:ext cx="3384376" cy="2232248"/>
            <a:chOff x="1043608" y="2132856"/>
            <a:chExt cx="3384376" cy="2232248"/>
          </a:xfrm>
        </p:grpSpPr>
        <p:sp>
          <p:nvSpPr>
            <p:cNvPr id="6" name="Oval 5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th-TH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th-TH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th-TH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43608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th-TH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979712" y="3789040"/>
              <a:ext cx="576064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th-TH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15816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th-TH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851920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th-TH" dirty="0"/>
            </a:p>
          </p:txBody>
        </p:sp>
        <p:cxnSp>
          <p:nvCxnSpPr>
            <p:cNvPr id="13" name="Straight Connector 12"/>
            <p:cNvCxnSpPr>
              <a:stCxn id="6" idx="3"/>
              <a:endCxn id="7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8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1331640" y="3425029"/>
              <a:ext cx="300387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10" idx="0"/>
            </p:cNvCxnSpPr>
            <p:nvPr/>
          </p:nvCxnSpPr>
          <p:spPr>
            <a:xfrm>
              <a:off x="2039365" y="3425029"/>
              <a:ext cx="228379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3"/>
              <a:endCxn id="11" idx="0"/>
            </p:cNvCxnSpPr>
            <p:nvPr/>
          </p:nvCxnSpPr>
          <p:spPr>
            <a:xfrm flipH="1">
              <a:off x="3203848" y="3434061"/>
              <a:ext cx="300387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5"/>
              <a:endCxn id="12" idx="0"/>
            </p:cNvCxnSpPr>
            <p:nvPr/>
          </p:nvCxnSpPr>
          <p:spPr>
            <a:xfrm>
              <a:off x="3911573" y="3434061"/>
              <a:ext cx="228379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043608" y="5589240"/>
            <a:ext cx="2728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B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D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E</a:t>
            </a:r>
            <a:endParaRPr lang="th-TH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3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/>
              <a:t>Preorder (tree)</a:t>
            </a:r>
          </a:p>
          <a:p>
            <a:r>
              <a:rPr lang="th-TH" b="0" dirty="0"/>
              <a:t>        </a:t>
            </a:r>
            <a:r>
              <a:rPr lang="en-US" b="0" dirty="0"/>
              <a:t>if (tree is not empty)</a:t>
            </a:r>
          </a:p>
          <a:p>
            <a:r>
              <a:rPr lang="en-US" b="0" dirty="0"/>
              <a:t>	visit root node</a:t>
            </a:r>
          </a:p>
          <a:p>
            <a:r>
              <a:rPr lang="en-US" b="0" dirty="0"/>
              <a:t>	Preorder (left subtree</a:t>
            </a:r>
            <a:r>
              <a:rPr lang="th-TH" b="0" dirty="0"/>
              <a:t>)</a:t>
            </a:r>
            <a:endParaRPr lang="en-US" b="0" dirty="0"/>
          </a:p>
          <a:p>
            <a:r>
              <a:rPr lang="en-US" b="0" dirty="0"/>
              <a:t>	</a:t>
            </a:r>
            <a:r>
              <a:rPr lang="en-US" b="0" dirty="0">
                <a:solidFill>
                  <a:srgbClr val="0000FF"/>
                </a:solidFill>
              </a:rPr>
              <a:t>Preorder (right subtree</a:t>
            </a:r>
            <a:r>
              <a:rPr lang="th-TH" b="0" dirty="0">
                <a:solidFill>
                  <a:srgbClr val="0000FF"/>
                </a:solidFill>
              </a:rPr>
              <a:t>)</a:t>
            </a:r>
            <a:endParaRPr lang="en-US" b="0" dirty="0">
              <a:solidFill>
                <a:srgbClr val="0000FF"/>
              </a:solidFill>
            </a:endParaRPr>
          </a:p>
          <a:p>
            <a:endParaRPr lang="th-TH" dirty="0"/>
          </a:p>
        </p:txBody>
      </p:sp>
      <p:sp>
        <p:nvSpPr>
          <p:cNvPr id="20" name="Isosceles Triangle 19"/>
          <p:cNvSpPr/>
          <p:nvPr/>
        </p:nvSpPr>
        <p:spPr>
          <a:xfrm>
            <a:off x="6300192" y="2984597"/>
            <a:ext cx="2232248" cy="1884563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5" name="Group 4"/>
          <p:cNvGrpSpPr/>
          <p:nvPr/>
        </p:nvGrpSpPr>
        <p:grpSpPr>
          <a:xfrm>
            <a:off x="4788024" y="2564904"/>
            <a:ext cx="3384376" cy="2232248"/>
            <a:chOff x="1043608" y="2132856"/>
            <a:chExt cx="3384376" cy="2232248"/>
          </a:xfrm>
        </p:grpSpPr>
        <p:sp>
          <p:nvSpPr>
            <p:cNvPr id="6" name="Oval 5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th-TH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th-TH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th-TH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43608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th-TH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979712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th-TH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15816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th-TH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851920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th-TH" dirty="0"/>
            </a:p>
          </p:txBody>
        </p:sp>
        <p:cxnSp>
          <p:nvCxnSpPr>
            <p:cNvPr id="13" name="Straight Connector 12"/>
            <p:cNvCxnSpPr>
              <a:stCxn id="6" idx="3"/>
              <a:endCxn id="7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8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1331640" y="3425029"/>
              <a:ext cx="300387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10" idx="0"/>
            </p:cNvCxnSpPr>
            <p:nvPr/>
          </p:nvCxnSpPr>
          <p:spPr>
            <a:xfrm>
              <a:off x="2039365" y="3425029"/>
              <a:ext cx="228379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3"/>
              <a:endCxn id="11" idx="0"/>
            </p:cNvCxnSpPr>
            <p:nvPr/>
          </p:nvCxnSpPr>
          <p:spPr>
            <a:xfrm flipH="1">
              <a:off x="3203848" y="3434061"/>
              <a:ext cx="300387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5"/>
              <a:endCxn id="12" idx="0"/>
            </p:cNvCxnSpPr>
            <p:nvPr/>
          </p:nvCxnSpPr>
          <p:spPr>
            <a:xfrm>
              <a:off x="3911573" y="3434061"/>
              <a:ext cx="228379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043608" y="5589240"/>
            <a:ext cx="2728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B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D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E</a:t>
            </a:r>
            <a:endParaRPr lang="th-TH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42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ต้นไม้ </a:t>
            </a:r>
            <a:r>
              <a:rPr lang="en-US" dirty="0" smtClean="0"/>
              <a:t>(</a:t>
            </a:r>
            <a:r>
              <a:rPr lang="th-TH" dirty="0" smtClean="0"/>
              <a:t>ต่อ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th-TH" b="0" dirty="0" smtClean="0"/>
              <a:t>	ต้นไม้ เป็นโครงสร้างข้อมูลแบบไม่</a:t>
            </a:r>
            <a:r>
              <a:rPr lang="th-TH" b="0" dirty="0"/>
              <a:t>เป็นเชิงเส้น มีการ</a:t>
            </a:r>
            <a:r>
              <a:rPr lang="th-TH" b="0" dirty="0" smtClean="0"/>
              <a:t>จัดเก็บข้อมูล</a:t>
            </a:r>
            <a:r>
              <a:rPr lang="th-TH" b="0" dirty="0"/>
              <a:t>เชื่อมโยงกันเป็นระดับชั้น โดยเริ่มจากโหนดแรกที่อยู่</a:t>
            </a:r>
            <a:r>
              <a:rPr lang="th-TH" b="0" dirty="0" smtClean="0"/>
              <a:t>บนสุดเชื่อมโยง</a:t>
            </a:r>
            <a:r>
              <a:rPr lang="th-TH" b="0" dirty="0"/>
              <a:t>ไปยังโหนดระดับรองลงไป แต่ละระดับก็มีการเชื่อมโยงโหนดระดับ</a:t>
            </a:r>
            <a:r>
              <a:rPr lang="th-TH" b="0" dirty="0" smtClean="0"/>
              <a:t>ต่อไป</a:t>
            </a:r>
            <a:endParaRPr lang="th-T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356992"/>
            <a:ext cx="4130569" cy="32403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45630" y="3356992"/>
            <a:ext cx="1154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โหนดราก</a:t>
            </a:r>
            <a:endParaRPr lang="th-TH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98291" y="3677771"/>
            <a:ext cx="550761" cy="11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652120" y="3733405"/>
            <a:ext cx="18002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156176" y="4437112"/>
            <a:ext cx="1296144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614337" y="5229200"/>
            <a:ext cx="837983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652120" y="6021288"/>
            <a:ext cx="18002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22942" y="3502572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Level 0</a:t>
            </a:r>
            <a:endParaRPr lang="th-TH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22942" y="4206279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Level 1</a:t>
            </a:r>
            <a:endParaRPr lang="th-TH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22942" y="4983559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Level 2</a:t>
            </a:r>
            <a:endParaRPr lang="th-TH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22942" y="5760839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Level 3</a:t>
            </a:r>
            <a:endParaRPr lang="th-TH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7833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/>
          <p:cNvSpPr/>
          <p:nvPr/>
        </p:nvSpPr>
        <p:spPr>
          <a:xfrm>
            <a:off x="6300192" y="2984597"/>
            <a:ext cx="2232248" cy="1884563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/>
              <a:t>Preorder (tree)</a:t>
            </a:r>
          </a:p>
          <a:p>
            <a:r>
              <a:rPr lang="th-TH" b="0" dirty="0"/>
              <a:t>        </a:t>
            </a:r>
            <a:r>
              <a:rPr lang="en-US" b="0" dirty="0"/>
              <a:t>if (tree is not empty)</a:t>
            </a:r>
          </a:p>
          <a:p>
            <a:r>
              <a:rPr lang="en-US" b="0" dirty="0"/>
              <a:t>	</a:t>
            </a:r>
            <a:r>
              <a:rPr lang="en-US" b="0" dirty="0">
                <a:solidFill>
                  <a:srgbClr val="0000FF"/>
                </a:solidFill>
              </a:rPr>
              <a:t>visit root node</a:t>
            </a:r>
          </a:p>
          <a:p>
            <a:r>
              <a:rPr lang="en-US" b="0" dirty="0"/>
              <a:t>	Preorder (left subtree</a:t>
            </a:r>
            <a:r>
              <a:rPr lang="th-TH" b="0" dirty="0"/>
              <a:t>)</a:t>
            </a:r>
            <a:endParaRPr lang="en-US" b="0" dirty="0"/>
          </a:p>
          <a:p>
            <a:r>
              <a:rPr lang="en-US" b="0" dirty="0"/>
              <a:t>	Preorder (right subtree</a:t>
            </a:r>
            <a:r>
              <a:rPr lang="th-TH" b="0" dirty="0"/>
              <a:t>)</a:t>
            </a:r>
            <a:endParaRPr lang="en-US" b="0" dirty="0"/>
          </a:p>
          <a:p>
            <a:endParaRPr lang="th-TH" dirty="0"/>
          </a:p>
        </p:txBody>
      </p:sp>
      <p:grpSp>
        <p:nvGrpSpPr>
          <p:cNvPr id="5" name="Group 4"/>
          <p:cNvGrpSpPr/>
          <p:nvPr/>
        </p:nvGrpSpPr>
        <p:grpSpPr>
          <a:xfrm>
            <a:off x="4788024" y="2564904"/>
            <a:ext cx="3384376" cy="2232248"/>
            <a:chOff x="1043608" y="2132856"/>
            <a:chExt cx="3384376" cy="2232248"/>
          </a:xfrm>
        </p:grpSpPr>
        <p:sp>
          <p:nvSpPr>
            <p:cNvPr id="6" name="Oval 5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th-TH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th-TH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th-TH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43608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th-TH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979712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th-TH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15816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th-TH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851920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th-TH" dirty="0"/>
            </a:p>
          </p:txBody>
        </p:sp>
        <p:cxnSp>
          <p:nvCxnSpPr>
            <p:cNvPr id="13" name="Straight Connector 12"/>
            <p:cNvCxnSpPr>
              <a:stCxn id="6" idx="3"/>
              <a:endCxn id="7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8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1331640" y="3425029"/>
              <a:ext cx="300387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10" idx="0"/>
            </p:cNvCxnSpPr>
            <p:nvPr/>
          </p:nvCxnSpPr>
          <p:spPr>
            <a:xfrm>
              <a:off x="2039365" y="3425029"/>
              <a:ext cx="228379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3"/>
              <a:endCxn id="11" idx="0"/>
            </p:cNvCxnSpPr>
            <p:nvPr/>
          </p:nvCxnSpPr>
          <p:spPr>
            <a:xfrm flipH="1">
              <a:off x="3203848" y="3434061"/>
              <a:ext cx="300387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5"/>
              <a:endCxn id="12" idx="0"/>
            </p:cNvCxnSpPr>
            <p:nvPr/>
          </p:nvCxnSpPr>
          <p:spPr>
            <a:xfrm>
              <a:off x="3911573" y="3434061"/>
              <a:ext cx="228379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043608" y="5589240"/>
            <a:ext cx="3516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B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D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E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C</a:t>
            </a:r>
            <a:endParaRPr lang="th-TH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7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/>
          <p:cNvSpPr/>
          <p:nvPr/>
        </p:nvSpPr>
        <p:spPr>
          <a:xfrm>
            <a:off x="6300192" y="2984597"/>
            <a:ext cx="2232248" cy="1884563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/>
              <a:t>Preorder (tree)</a:t>
            </a:r>
          </a:p>
          <a:p>
            <a:r>
              <a:rPr lang="th-TH" b="0" dirty="0"/>
              <a:t>        </a:t>
            </a:r>
            <a:r>
              <a:rPr lang="en-US" b="0" dirty="0"/>
              <a:t>if (tree is not empty)</a:t>
            </a:r>
          </a:p>
          <a:p>
            <a:r>
              <a:rPr lang="en-US" b="0" dirty="0"/>
              <a:t>	visit root node</a:t>
            </a:r>
          </a:p>
          <a:p>
            <a:r>
              <a:rPr lang="en-US" b="0" dirty="0"/>
              <a:t>	</a:t>
            </a:r>
            <a:r>
              <a:rPr lang="en-US" b="0" dirty="0">
                <a:solidFill>
                  <a:srgbClr val="0000FF"/>
                </a:solidFill>
              </a:rPr>
              <a:t>Preorder (left subtree</a:t>
            </a:r>
            <a:r>
              <a:rPr lang="th-TH" b="0" dirty="0">
                <a:solidFill>
                  <a:srgbClr val="0000FF"/>
                </a:solidFill>
              </a:rPr>
              <a:t>)</a:t>
            </a:r>
            <a:endParaRPr lang="en-US" b="0" dirty="0">
              <a:solidFill>
                <a:srgbClr val="0000FF"/>
              </a:solidFill>
            </a:endParaRPr>
          </a:p>
          <a:p>
            <a:r>
              <a:rPr lang="en-US" b="0" dirty="0"/>
              <a:t>	Preorder (right subtree</a:t>
            </a:r>
            <a:r>
              <a:rPr lang="th-TH" b="0" dirty="0"/>
              <a:t>)</a:t>
            </a:r>
            <a:endParaRPr lang="en-US" b="0" dirty="0"/>
          </a:p>
          <a:p>
            <a:endParaRPr lang="th-TH" dirty="0"/>
          </a:p>
        </p:txBody>
      </p:sp>
      <p:grpSp>
        <p:nvGrpSpPr>
          <p:cNvPr id="5" name="Group 4"/>
          <p:cNvGrpSpPr/>
          <p:nvPr/>
        </p:nvGrpSpPr>
        <p:grpSpPr>
          <a:xfrm>
            <a:off x="4788024" y="2564904"/>
            <a:ext cx="3384376" cy="2232248"/>
            <a:chOff x="1043608" y="2132856"/>
            <a:chExt cx="3384376" cy="2232248"/>
          </a:xfrm>
        </p:grpSpPr>
        <p:sp>
          <p:nvSpPr>
            <p:cNvPr id="6" name="Oval 5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th-TH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th-TH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th-TH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43608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th-TH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979712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th-TH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15816" y="3789040"/>
              <a:ext cx="576064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th-TH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851920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th-TH" dirty="0"/>
            </a:p>
          </p:txBody>
        </p:sp>
        <p:cxnSp>
          <p:nvCxnSpPr>
            <p:cNvPr id="13" name="Straight Connector 12"/>
            <p:cNvCxnSpPr>
              <a:stCxn id="6" idx="3"/>
              <a:endCxn id="7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8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1331640" y="3425029"/>
              <a:ext cx="300387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10" idx="0"/>
            </p:cNvCxnSpPr>
            <p:nvPr/>
          </p:nvCxnSpPr>
          <p:spPr>
            <a:xfrm>
              <a:off x="2039365" y="3425029"/>
              <a:ext cx="228379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3"/>
              <a:endCxn id="11" idx="0"/>
            </p:cNvCxnSpPr>
            <p:nvPr/>
          </p:nvCxnSpPr>
          <p:spPr>
            <a:xfrm flipH="1">
              <a:off x="3203848" y="3434061"/>
              <a:ext cx="300387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5"/>
              <a:endCxn id="12" idx="0"/>
            </p:cNvCxnSpPr>
            <p:nvPr/>
          </p:nvCxnSpPr>
          <p:spPr>
            <a:xfrm>
              <a:off x="3911573" y="3434061"/>
              <a:ext cx="228379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043608" y="5589240"/>
            <a:ext cx="426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B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D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E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C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F</a:t>
            </a:r>
            <a:endParaRPr lang="th-TH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8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/>
          <p:cNvSpPr/>
          <p:nvPr/>
        </p:nvSpPr>
        <p:spPr>
          <a:xfrm>
            <a:off x="6300192" y="2984597"/>
            <a:ext cx="2232248" cy="1884563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/>
              <a:t>Preorder (tree)</a:t>
            </a:r>
          </a:p>
          <a:p>
            <a:r>
              <a:rPr lang="th-TH" b="0" dirty="0"/>
              <a:t>        </a:t>
            </a:r>
            <a:r>
              <a:rPr lang="en-US" b="0" dirty="0" smtClean="0"/>
              <a:t>if </a:t>
            </a:r>
            <a:r>
              <a:rPr lang="en-US" b="0" dirty="0"/>
              <a:t>(tree is not empty)</a:t>
            </a:r>
          </a:p>
          <a:p>
            <a:r>
              <a:rPr lang="en-US" b="0" dirty="0" smtClean="0"/>
              <a:t>	visit </a:t>
            </a:r>
            <a:r>
              <a:rPr lang="en-US" b="0" dirty="0"/>
              <a:t>root node</a:t>
            </a:r>
          </a:p>
          <a:p>
            <a:r>
              <a:rPr lang="en-US" b="0" dirty="0" smtClean="0"/>
              <a:t>	Preorder </a:t>
            </a:r>
            <a:r>
              <a:rPr lang="en-US" b="0" dirty="0"/>
              <a:t>(left subtree</a:t>
            </a:r>
            <a:r>
              <a:rPr lang="th-TH" b="0" dirty="0"/>
              <a:t>)</a:t>
            </a:r>
            <a:endParaRPr lang="en-US" b="0" dirty="0"/>
          </a:p>
          <a:p>
            <a:r>
              <a:rPr lang="en-US" b="0" dirty="0" smtClean="0"/>
              <a:t>	</a:t>
            </a:r>
            <a:r>
              <a:rPr lang="en-US" b="0" dirty="0" smtClean="0">
                <a:solidFill>
                  <a:srgbClr val="0000FF"/>
                </a:solidFill>
              </a:rPr>
              <a:t>Preorder </a:t>
            </a:r>
            <a:r>
              <a:rPr lang="en-US" b="0" dirty="0">
                <a:solidFill>
                  <a:srgbClr val="0000FF"/>
                </a:solidFill>
              </a:rPr>
              <a:t>(right subtree</a:t>
            </a:r>
            <a:r>
              <a:rPr lang="th-TH" b="0" dirty="0">
                <a:solidFill>
                  <a:srgbClr val="0000FF"/>
                </a:solidFill>
              </a:rPr>
              <a:t>)</a:t>
            </a:r>
            <a:endParaRPr lang="en-US" b="0" dirty="0">
              <a:solidFill>
                <a:srgbClr val="0000FF"/>
              </a:solidFill>
            </a:endParaRPr>
          </a:p>
          <a:p>
            <a:endParaRPr lang="th-TH" dirty="0"/>
          </a:p>
        </p:txBody>
      </p:sp>
      <p:grpSp>
        <p:nvGrpSpPr>
          <p:cNvPr id="5" name="Group 4"/>
          <p:cNvGrpSpPr/>
          <p:nvPr/>
        </p:nvGrpSpPr>
        <p:grpSpPr>
          <a:xfrm>
            <a:off x="4788024" y="2564904"/>
            <a:ext cx="3384376" cy="2232248"/>
            <a:chOff x="1043608" y="2132856"/>
            <a:chExt cx="3384376" cy="2232248"/>
          </a:xfrm>
        </p:grpSpPr>
        <p:sp>
          <p:nvSpPr>
            <p:cNvPr id="6" name="Oval 5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th-TH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th-TH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th-TH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43608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th-TH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979712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th-TH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15816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th-TH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851920" y="3789040"/>
              <a:ext cx="576064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th-TH" dirty="0"/>
            </a:p>
          </p:txBody>
        </p:sp>
        <p:cxnSp>
          <p:nvCxnSpPr>
            <p:cNvPr id="13" name="Straight Connector 12"/>
            <p:cNvCxnSpPr>
              <a:stCxn id="6" idx="3"/>
              <a:endCxn id="7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8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1331640" y="3425029"/>
              <a:ext cx="300387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10" idx="0"/>
            </p:cNvCxnSpPr>
            <p:nvPr/>
          </p:nvCxnSpPr>
          <p:spPr>
            <a:xfrm>
              <a:off x="2039365" y="3425029"/>
              <a:ext cx="228379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3"/>
              <a:endCxn id="11" idx="0"/>
            </p:cNvCxnSpPr>
            <p:nvPr/>
          </p:nvCxnSpPr>
          <p:spPr>
            <a:xfrm flipH="1">
              <a:off x="3203848" y="3434061"/>
              <a:ext cx="300387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5"/>
              <a:endCxn id="12" idx="0"/>
            </p:cNvCxnSpPr>
            <p:nvPr/>
          </p:nvCxnSpPr>
          <p:spPr>
            <a:xfrm>
              <a:off x="3911573" y="3434061"/>
              <a:ext cx="228379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043608" y="5589240"/>
            <a:ext cx="527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B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D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E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C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F </a:t>
            </a:r>
            <a:r>
              <a:rPr lang="en-US" dirty="0" smtClean="0">
                <a:solidFill>
                  <a:srgbClr val="F66400"/>
                </a:solidFill>
              </a:rPr>
              <a:t>-&gt; </a:t>
            </a:r>
            <a:r>
              <a:rPr lang="en-US" dirty="0" smtClean="0">
                <a:solidFill>
                  <a:srgbClr val="0000FF"/>
                </a:solidFill>
              </a:rPr>
              <a:t>G  </a:t>
            </a:r>
            <a:endParaRPr lang="th-TH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22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dirty="0"/>
              <a:t>การเข้าถึงแบบพรีออเดอร์นั้นจะใช้การเข้าถึงแบบ </a:t>
            </a:r>
            <a:r>
              <a:rPr lang="en-US" b="0" dirty="0">
                <a:solidFill>
                  <a:srgbClr val="B000EE"/>
                </a:solidFill>
              </a:rPr>
              <a:t> </a:t>
            </a:r>
            <a:r>
              <a:rPr lang="en-US" b="0" dirty="0" smtClean="0">
                <a:solidFill>
                  <a:srgbClr val="B000EE"/>
                </a:solidFill>
              </a:rPr>
              <a:t>LNR</a:t>
            </a:r>
            <a:r>
              <a:rPr lang="th-TH" b="0" dirty="0" smtClean="0">
                <a:solidFill>
                  <a:srgbClr val="B000EE"/>
                </a:solidFill>
              </a:rPr>
              <a:t>  </a:t>
            </a:r>
            <a:r>
              <a:rPr lang="th-TH" b="0" dirty="0"/>
              <a:t>คือ</a:t>
            </a:r>
          </a:p>
          <a:p>
            <a:pPr marL="914400" lvl="1" indent="-457200"/>
            <a:r>
              <a:rPr lang="th-TH" dirty="0"/>
              <a:t>ต้นไม้ย่อยด้านซ้าย (</a:t>
            </a:r>
            <a:r>
              <a:rPr lang="en-US" dirty="0"/>
              <a:t>L)</a:t>
            </a:r>
            <a:endParaRPr lang="th-TH" dirty="0"/>
          </a:p>
          <a:p>
            <a:pPr marL="914400" lvl="1" indent="-457200"/>
            <a:r>
              <a:rPr lang="th-TH" dirty="0" smtClean="0"/>
              <a:t>รูท</a:t>
            </a:r>
            <a:r>
              <a:rPr lang="th-TH" dirty="0"/>
              <a:t>โหนด (</a:t>
            </a:r>
            <a:r>
              <a:rPr lang="en-US" dirty="0"/>
              <a:t>N)</a:t>
            </a:r>
            <a:endParaRPr lang="th-TH" dirty="0"/>
          </a:p>
          <a:p>
            <a:pPr marL="914400" lvl="1" indent="-457200"/>
            <a:r>
              <a:rPr lang="th-TH" dirty="0" smtClean="0"/>
              <a:t>ต้นไม้</a:t>
            </a:r>
            <a:r>
              <a:rPr lang="th-TH" dirty="0"/>
              <a:t>ย่อยด้านขวา (</a:t>
            </a:r>
            <a:r>
              <a:rPr lang="en-US" dirty="0"/>
              <a:t>R)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5751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>
            <a:off x="4355976" y="2924944"/>
            <a:ext cx="2232248" cy="1884563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 err="1"/>
              <a:t>Inorder</a:t>
            </a:r>
            <a:r>
              <a:rPr lang="en-US" dirty="0"/>
              <a:t> (tree)</a:t>
            </a:r>
          </a:p>
          <a:p>
            <a:r>
              <a:rPr lang="th-TH" dirty="0"/>
              <a:t>        </a:t>
            </a:r>
            <a:r>
              <a:rPr lang="en-US" b="0" dirty="0"/>
              <a:t>if (tree is not empty)</a:t>
            </a:r>
          </a:p>
          <a:p>
            <a:r>
              <a:rPr lang="en-US" b="0" dirty="0"/>
              <a:t>	</a:t>
            </a:r>
            <a:r>
              <a:rPr lang="en-US" b="0" dirty="0" err="1">
                <a:solidFill>
                  <a:srgbClr val="0000FF"/>
                </a:solidFill>
              </a:rPr>
              <a:t>Inorder</a:t>
            </a:r>
            <a:r>
              <a:rPr lang="en-US" b="0" dirty="0">
                <a:solidFill>
                  <a:srgbClr val="0000FF"/>
                </a:solidFill>
              </a:rPr>
              <a:t> (left subtree</a:t>
            </a:r>
            <a:r>
              <a:rPr lang="th-TH" b="0" dirty="0">
                <a:solidFill>
                  <a:srgbClr val="0000FF"/>
                </a:solidFill>
              </a:rPr>
              <a:t>)</a:t>
            </a:r>
            <a:endParaRPr lang="en-US" b="0" dirty="0">
              <a:solidFill>
                <a:srgbClr val="0000FF"/>
              </a:solidFill>
            </a:endParaRPr>
          </a:p>
          <a:p>
            <a:r>
              <a:rPr lang="en-US" b="0" dirty="0"/>
              <a:t>	visit root node</a:t>
            </a:r>
          </a:p>
          <a:p>
            <a:r>
              <a:rPr lang="en-US" b="0" dirty="0"/>
              <a:t>	</a:t>
            </a:r>
            <a:r>
              <a:rPr lang="en-US" b="0" dirty="0" err="1"/>
              <a:t>Inorder</a:t>
            </a:r>
            <a:r>
              <a:rPr lang="en-US" b="0" dirty="0"/>
              <a:t> (right subtree</a:t>
            </a:r>
            <a:r>
              <a:rPr lang="th-TH" b="0" dirty="0"/>
              <a:t>)</a:t>
            </a:r>
            <a:endParaRPr lang="en-US" b="0" dirty="0"/>
          </a:p>
          <a:p>
            <a:endParaRPr lang="th-TH" dirty="0"/>
          </a:p>
        </p:txBody>
      </p:sp>
      <p:grpSp>
        <p:nvGrpSpPr>
          <p:cNvPr id="5" name="Group 4"/>
          <p:cNvGrpSpPr/>
          <p:nvPr/>
        </p:nvGrpSpPr>
        <p:grpSpPr>
          <a:xfrm>
            <a:off x="4716016" y="2492896"/>
            <a:ext cx="3384376" cy="2232248"/>
            <a:chOff x="1043608" y="2132856"/>
            <a:chExt cx="3384376" cy="2232248"/>
          </a:xfrm>
        </p:grpSpPr>
        <p:sp>
          <p:nvSpPr>
            <p:cNvPr id="6" name="Oval 5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th-TH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th-TH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th-TH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43608" y="3789040"/>
              <a:ext cx="576064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th-TH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979712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th-TH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15816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th-TH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851920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th-TH" dirty="0"/>
            </a:p>
          </p:txBody>
        </p:sp>
        <p:cxnSp>
          <p:nvCxnSpPr>
            <p:cNvPr id="13" name="Straight Connector 12"/>
            <p:cNvCxnSpPr>
              <a:stCxn id="6" idx="3"/>
              <a:endCxn id="7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8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1331640" y="3425029"/>
              <a:ext cx="300387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10" idx="0"/>
            </p:cNvCxnSpPr>
            <p:nvPr/>
          </p:nvCxnSpPr>
          <p:spPr>
            <a:xfrm>
              <a:off x="2039365" y="3425029"/>
              <a:ext cx="228379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3"/>
              <a:endCxn id="11" idx="0"/>
            </p:cNvCxnSpPr>
            <p:nvPr/>
          </p:nvCxnSpPr>
          <p:spPr>
            <a:xfrm flipH="1">
              <a:off x="3203848" y="3434061"/>
              <a:ext cx="300387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5"/>
              <a:endCxn id="12" idx="0"/>
            </p:cNvCxnSpPr>
            <p:nvPr/>
          </p:nvCxnSpPr>
          <p:spPr>
            <a:xfrm>
              <a:off x="3911573" y="3434061"/>
              <a:ext cx="228379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43608" y="558924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</a:t>
            </a:r>
            <a:endParaRPr lang="th-TH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64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>
            <a:off x="4355976" y="2924944"/>
            <a:ext cx="2232248" cy="1884563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 err="1"/>
              <a:t>Inorder</a:t>
            </a:r>
            <a:r>
              <a:rPr lang="en-US" dirty="0"/>
              <a:t> (tree)</a:t>
            </a:r>
          </a:p>
          <a:p>
            <a:r>
              <a:rPr lang="th-TH" dirty="0"/>
              <a:t>        </a:t>
            </a:r>
            <a:r>
              <a:rPr lang="en-US" b="0" dirty="0"/>
              <a:t>if (tree is not empty)</a:t>
            </a:r>
          </a:p>
          <a:p>
            <a:r>
              <a:rPr lang="en-US" b="0" dirty="0"/>
              <a:t>	</a:t>
            </a:r>
            <a:r>
              <a:rPr lang="en-US" b="0" dirty="0" err="1"/>
              <a:t>Inorder</a:t>
            </a:r>
            <a:r>
              <a:rPr lang="en-US" b="0" dirty="0"/>
              <a:t> (left subtree</a:t>
            </a:r>
            <a:r>
              <a:rPr lang="th-TH" b="0" dirty="0"/>
              <a:t>)</a:t>
            </a:r>
            <a:endParaRPr lang="en-US" b="0" dirty="0"/>
          </a:p>
          <a:p>
            <a:r>
              <a:rPr lang="en-US" b="0" dirty="0"/>
              <a:t>	</a:t>
            </a:r>
            <a:r>
              <a:rPr lang="en-US" b="0" dirty="0">
                <a:solidFill>
                  <a:srgbClr val="0000FF"/>
                </a:solidFill>
              </a:rPr>
              <a:t>visit root node</a:t>
            </a:r>
          </a:p>
          <a:p>
            <a:r>
              <a:rPr lang="en-US" b="0" dirty="0"/>
              <a:t>	</a:t>
            </a:r>
            <a:r>
              <a:rPr lang="en-US" b="0" dirty="0" err="1"/>
              <a:t>Inorder</a:t>
            </a:r>
            <a:r>
              <a:rPr lang="en-US" b="0" dirty="0"/>
              <a:t> (right subtree</a:t>
            </a:r>
            <a:r>
              <a:rPr lang="th-TH" b="0" dirty="0"/>
              <a:t>)</a:t>
            </a:r>
            <a:endParaRPr lang="en-US" b="0" dirty="0"/>
          </a:p>
          <a:p>
            <a:endParaRPr lang="th-TH" dirty="0"/>
          </a:p>
        </p:txBody>
      </p:sp>
      <p:grpSp>
        <p:nvGrpSpPr>
          <p:cNvPr id="5" name="Group 4"/>
          <p:cNvGrpSpPr/>
          <p:nvPr/>
        </p:nvGrpSpPr>
        <p:grpSpPr>
          <a:xfrm>
            <a:off x="4716016" y="2492896"/>
            <a:ext cx="3384376" cy="2232248"/>
            <a:chOff x="1043608" y="2132856"/>
            <a:chExt cx="3384376" cy="2232248"/>
          </a:xfrm>
        </p:grpSpPr>
        <p:sp>
          <p:nvSpPr>
            <p:cNvPr id="6" name="Oval 5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th-TH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th-TH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th-TH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43608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th-TH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979712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th-TH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15816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th-TH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851920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th-TH" dirty="0"/>
            </a:p>
          </p:txBody>
        </p:sp>
        <p:cxnSp>
          <p:nvCxnSpPr>
            <p:cNvPr id="13" name="Straight Connector 12"/>
            <p:cNvCxnSpPr>
              <a:stCxn id="6" idx="3"/>
              <a:endCxn id="7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8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1331640" y="3425029"/>
              <a:ext cx="300387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10" idx="0"/>
            </p:cNvCxnSpPr>
            <p:nvPr/>
          </p:nvCxnSpPr>
          <p:spPr>
            <a:xfrm>
              <a:off x="2039365" y="3425029"/>
              <a:ext cx="228379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3"/>
              <a:endCxn id="11" idx="0"/>
            </p:cNvCxnSpPr>
            <p:nvPr/>
          </p:nvCxnSpPr>
          <p:spPr>
            <a:xfrm flipH="1">
              <a:off x="3203848" y="3434061"/>
              <a:ext cx="300387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5"/>
              <a:endCxn id="12" idx="0"/>
            </p:cNvCxnSpPr>
            <p:nvPr/>
          </p:nvCxnSpPr>
          <p:spPr>
            <a:xfrm>
              <a:off x="3911573" y="3434061"/>
              <a:ext cx="228379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43608" y="5589240"/>
            <a:ext cx="121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B</a:t>
            </a:r>
            <a:endParaRPr lang="th-TH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0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>
            <a:off x="4355976" y="2924944"/>
            <a:ext cx="2232248" cy="1884563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 err="1"/>
              <a:t>Inorder</a:t>
            </a:r>
            <a:r>
              <a:rPr lang="en-US" dirty="0"/>
              <a:t> (tree)</a:t>
            </a:r>
          </a:p>
          <a:p>
            <a:r>
              <a:rPr lang="th-TH" dirty="0"/>
              <a:t>        </a:t>
            </a:r>
            <a:r>
              <a:rPr lang="en-US" b="0" dirty="0"/>
              <a:t>if (tree is not empty)</a:t>
            </a:r>
          </a:p>
          <a:p>
            <a:r>
              <a:rPr lang="en-US" b="0" dirty="0"/>
              <a:t>	</a:t>
            </a:r>
            <a:r>
              <a:rPr lang="en-US" b="0" dirty="0" err="1"/>
              <a:t>Inorder</a:t>
            </a:r>
            <a:r>
              <a:rPr lang="en-US" b="0" dirty="0"/>
              <a:t> (left subtree</a:t>
            </a:r>
            <a:r>
              <a:rPr lang="th-TH" b="0" dirty="0"/>
              <a:t>)</a:t>
            </a:r>
            <a:endParaRPr lang="en-US" b="0" dirty="0"/>
          </a:p>
          <a:p>
            <a:r>
              <a:rPr lang="en-US" b="0" dirty="0"/>
              <a:t>	visit root node</a:t>
            </a:r>
          </a:p>
          <a:p>
            <a:r>
              <a:rPr lang="en-US" b="0" dirty="0"/>
              <a:t>	</a:t>
            </a:r>
            <a:r>
              <a:rPr lang="en-US" b="0" dirty="0" err="1">
                <a:solidFill>
                  <a:srgbClr val="0000FF"/>
                </a:solidFill>
              </a:rPr>
              <a:t>Inorder</a:t>
            </a:r>
            <a:r>
              <a:rPr lang="en-US" b="0" dirty="0">
                <a:solidFill>
                  <a:srgbClr val="0000FF"/>
                </a:solidFill>
              </a:rPr>
              <a:t> (right subtree</a:t>
            </a:r>
            <a:r>
              <a:rPr lang="th-TH" b="0" dirty="0">
                <a:solidFill>
                  <a:srgbClr val="0000FF"/>
                </a:solidFill>
              </a:rPr>
              <a:t>)</a:t>
            </a:r>
            <a:endParaRPr lang="en-US" b="0" dirty="0">
              <a:solidFill>
                <a:srgbClr val="0000FF"/>
              </a:solidFill>
            </a:endParaRPr>
          </a:p>
          <a:p>
            <a:endParaRPr lang="th-TH" dirty="0"/>
          </a:p>
        </p:txBody>
      </p:sp>
      <p:grpSp>
        <p:nvGrpSpPr>
          <p:cNvPr id="5" name="Group 4"/>
          <p:cNvGrpSpPr/>
          <p:nvPr/>
        </p:nvGrpSpPr>
        <p:grpSpPr>
          <a:xfrm>
            <a:off x="4716016" y="2492896"/>
            <a:ext cx="3384376" cy="2232248"/>
            <a:chOff x="1043608" y="2132856"/>
            <a:chExt cx="3384376" cy="2232248"/>
          </a:xfrm>
        </p:grpSpPr>
        <p:sp>
          <p:nvSpPr>
            <p:cNvPr id="6" name="Oval 5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th-TH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th-TH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th-TH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43608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th-TH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979712" y="3789040"/>
              <a:ext cx="576064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th-TH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15816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th-TH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851920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th-TH" dirty="0"/>
            </a:p>
          </p:txBody>
        </p:sp>
        <p:cxnSp>
          <p:nvCxnSpPr>
            <p:cNvPr id="13" name="Straight Connector 12"/>
            <p:cNvCxnSpPr>
              <a:stCxn id="6" idx="3"/>
              <a:endCxn id="7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8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1331640" y="3425029"/>
              <a:ext cx="300387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10" idx="0"/>
            </p:cNvCxnSpPr>
            <p:nvPr/>
          </p:nvCxnSpPr>
          <p:spPr>
            <a:xfrm>
              <a:off x="2039365" y="3425029"/>
              <a:ext cx="228379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3"/>
              <a:endCxn id="11" idx="0"/>
            </p:cNvCxnSpPr>
            <p:nvPr/>
          </p:nvCxnSpPr>
          <p:spPr>
            <a:xfrm flipH="1">
              <a:off x="3203848" y="3434061"/>
              <a:ext cx="300387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5"/>
              <a:endCxn id="12" idx="0"/>
            </p:cNvCxnSpPr>
            <p:nvPr/>
          </p:nvCxnSpPr>
          <p:spPr>
            <a:xfrm>
              <a:off x="3911573" y="3434061"/>
              <a:ext cx="228379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43608" y="5589240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B</a:t>
            </a:r>
            <a:r>
              <a:rPr lang="en-US" dirty="0">
                <a:solidFill>
                  <a:srgbClr val="F66400"/>
                </a:solidFill>
              </a:rPr>
              <a:t>-&gt;</a:t>
            </a:r>
            <a:r>
              <a:rPr lang="en-US" dirty="0">
                <a:solidFill>
                  <a:srgbClr val="0000FF"/>
                </a:solidFill>
              </a:rPr>
              <a:t> E</a:t>
            </a:r>
            <a:endParaRPr lang="th-TH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 err="1"/>
              <a:t>Inorder</a:t>
            </a:r>
            <a:r>
              <a:rPr lang="en-US" dirty="0"/>
              <a:t> (tree)</a:t>
            </a:r>
          </a:p>
          <a:p>
            <a:r>
              <a:rPr lang="th-TH" dirty="0"/>
              <a:t>        </a:t>
            </a:r>
            <a:r>
              <a:rPr lang="en-US" b="0" dirty="0"/>
              <a:t>if (tree is not empty)</a:t>
            </a:r>
          </a:p>
          <a:p>
            <a:r>
              <a:rPr lang="en-US" b="0" dirty="0"/>
              <a:t>	</a:t>
            </a:r>
            <a:r>
              <a:rPr lang="en-US" b="0" dirty="0" err="1"/>
              <a:t>Inorder</a:t>
            </a:r>
            <a:r>
              <a:rPr lang="en-US" b="0" dirty="0"/>
              <a:t> (left subtree</a:t>
            </a:r>
            <a:r>
              <a:rPr lang="th-TH" b="0" dirty="0"/>
              <a:t>)</a:t>
            </a:r>
            <a:endParaRPr lang="en-US" b="0" dirty="0"/>
          </a:p>
          <a:p>
            <a:r>
              <a:rPr lang="en-US" b="0" dirty="0"/>
              <a:t>	</a:t>
            </a:r>
            <a:r>
              <a:rPr lang="en-US" b="0" dirty="0">
                <a:solidFill>
                  <a:srgbClr val="0000FF"/>
                </a:solidFill>
              </a:rPr>
              <a:t>visit root node</a:t>
            </a:r>
          </a:p>
          <a:p>
            <a:r>
              <a:rPr lang="en-US" b="0" dirty="0"/>
              <a:t>	</a:t>
            </a:r>
            <a:r>
              <a:rPr lang="en-US" b="0" dirty="0" err="1"/>
              <a:t>Inorder</a:t>
            </a:r>
            <a:r>
              <a:rPr lang="en-US" b="0" dirty="0"/>
              <a:t> (right subtree</a:t>
            </a:r>
            <a:r>
              <a:rPr lang="th-TH" b="0" dirty="0"/>
              <a:t>)</a:t>
            </a:r>
            <a:endParaRPr lang="en-US" b="0" dirty="0"/>
          </a:p>
          <a:p>
            <a:endParaRPr lang="th-TH" dirty="0"/>
          </a:p>
        </p:txBody>
      </p:sp>
      <p:grpSp>
        <p:nvGrpSpPr>
          <p:cNvPr id="5" name="Group 4"/>
          <p:cNvGrpSpPr/>
          <p:nvPr/>
        </p:nvGrpSpPr>
        <p:grpSpPr>
          <a:xfrm>
            <a:off x="4716016" y="2492896"/>
            <a:ext cx="3384376" cy="2232248"/>
            <a:chOff x="1043608" y="2132856"/>
            <a:chExt cx="3384376" cy="2232248"/>
          </a:xfrm>
        </p:grpSpPr>
        <p:sp>
          <p:nvSpPr>
            <p:cNvPr id="6" name="Oval 5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th-TH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th-TH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th-TH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43608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th-TH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979712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th-TH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15816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th-TH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851920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th-TH" dirty="0"/>
            </a:p>
          </p:txBody>
        </p:sp>
        <p:cxnSp>
          <p:nvCxnSpPr>
            <p:cNvPr id="13" name="Straight Connector 12"/>
            <p:cNvCxnSpPr>
              <a:stCxn id="6" idx="3"/>
              <a:endCxn id="7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8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1331640" y="3425029"/>
              <a:ext cx="300387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10" idx="0"/>
            </p:cNvCxnSpPr>
            <p:nvPr/>
          </p:nvCxnSpPr>
          <p:spPr>
            <a:xfrm>
              <a:off x="2039365" y="3425029"/>
              <a:ext cx="228379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3"/>
              <a:endCxn id="11" idx="0"/>
            </p:cNvCxnSpPr>
            <p:nvPr/>
          </p:nvCxnSpPr>
          <p:spPr>
            <a:xfrm flipH="1">
              <a:off x="3203848" y="3434061"/>
              <a:ext cx="300387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5"/>
              <a:endCxn id="12" idx="0"/>
            </p:cNvCxnSpPr>
            <p:nvPr/>
          </p:nvCxnSpPr>
          <p:spPr>
            <a:xfrm>
              <a:off x="3911573" y="3434061"/>
              <a:ext cx="228379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43608" y="5589240"/>
            <a:ext cx="2728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B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E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endParaRPr lang="th-TH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59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20"/>
          <p:cNvSpPr/>
          <p:nvPr/>
        </p:nvSpPr>
        <p:spPr>
          <a:xfrm>
            <a:off x="6241832" y="2924944"/>
            <a:ext cx="2232248" cy="1884563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 err="1"/>
              <a:t>Inorder</a:t>
            </a:r>
            <a:r>
              <a:rPr lang="en-US" dirty="0"/>
              <a:t> (tree)</a:t>
            </a:r>
          </a:p>
          <a:p>
            <a:r>
              <a:rPr lang="th-TH" dirty="0"/>
              <a:t>        </a:t>
            </a:r>
            <a:r>
              <a:rPr lang="en-US" b="0" dirty="0"/>
              <a:t>if (tree is not empty)</a:t>
            </a:r>
          </a:p>
          <a:p>
            <a:r>
              <a:rPr lang="en-US" b="0" dirty="0"/>
              <a:t>	</a:t>
            </a:r>
            <a:r>
              <a:rPr lang="en-US" b="0" dirty="0" err="1"/>
              <a:t>Inorder</a:t>
            </a:r>
            <a:r>
              <a:rPr lang="en-US" b="0" dirty="0"/>
              <a:t> (left subtree</a:t>
            </a:r>
            <a:r>
              <a:rPr lang="th-TH" b="0" dirty="0"/>
              <a:t>)</a:t>
            </a:r>
            <a:endParaRPr lang="en-US" b="0" dirty="0"/>
          </a:p>
          <a:p>
            <a:r>
              <a:rPr lang="en-US" b="0" dirty="0"/>
              <a:t>	visit root node</a:t>
            </a:r>
          </a:p>
          <a:p>
            <a:r>
              <a:rPr lang="en-US" b="0" dirty="0"/>
              <a:t>	</a:t>
            </a:r>
            <a:r>
              <a:rPr lang="en-US" b="0" dirty="0" err="1">
                <a:solidFill>
                  <a:srgbClr val="0000FF"/>
                </a:solidFill>
              </a:rPr>
              <a:t>Inorder</a:t>
            </a:r>
            <a:r>
              <a:rPr lang="en-US" b="0" dirty="0">
                <a:solidFill>
                  <a:srgbClr val="0000FF"/>
                </a:solidFill>
              </a:rPr>
              <a:t> (right subtree</a:t>
            </a:r>
            <a:r>
              <a:rPr lang="th-TH" b="0" dirty="0">
                <a:solidFill>
                  <a:srgbClr val="0000FF"/>
                </a:solidFill>
              </a:rPr>
              <a:t>)</a:t>
            </a:r>
            <a:endParaRPr lang="en-US" b="0" dirty="0">
              <a:solidFill>
                <a:srgbClr val="0000FF"/>
              </a:solidFill>
            </a:endParaRPr>
          </a:p>
          <a:p>
            <a:endParaRPr lang="th-TH" dirty="0"/>
          </a:p>
        </p:txBody>
      </p:sp>
      <p:grpSp>
        <p:nvGrpSpPr>
          <p:cNvPr id="5" name="Group 4"/>
          <p:cNvGrpSpPr/>
          <p:nvPr/>
        </p:nvGrpSpPr>
        <p:grpSpPr>
          <a:xfrm>
            <a:off x="4716016" y="2492896"/>
            <a:ext cx="3384376" cy="2232248"/>
            <a:chOff x="1043608" y="2132856"/>
            <a:chExt cx="3384376" cy="2232248"/>
          </a:xfrm>
        </p:grpSpPr>
        <p:sp>
          <p:nvSpPr>
            <p:cNvPr id="6" name="Oval 5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th-TH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th-TH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th-TH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43608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th-TH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979712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th-TH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15816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th-TH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851920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th-TH" dirty="0"/>
            </a:p>
          </p:txBody>
        </p:sp>
        <p:cxnSp>
          <p:nvCxnSpPr>
            <p:cNvPr id="13" name="Straight Connector 12"/>
            <p:cNvCxnSpPr>
              <a:stCxn id="6" idx="3"/>
              <a:endCxn id="7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8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1331640" y="3425029"/>
              <a:ext cx="300387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10" idx="0"/>
            </p:cNvCxnSpPr>
            <p:nvPr/>
          </p:nvCxnSpPr>
          <p:spPr>
            <a:xfrm>
              <a:off x="2039365" y="3425029"/>
              <a:ext cx="228379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3"/>
              <a:endCxn id="11" idx="0"/>
            </p:cNvCxnSpPr>
            <p:nvPr/>
          </p:nvCxnSpPr>
          <p:spPr>
            <a:xfrm flipH="1">
              <a:off x="3203848" y="3434061"/>
              <a:ext cx="300387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5"/>
              <a:endCxn id="12" idx="0"/>
            </p:cNvCxnSpPr>
            <p:nvPr/>
          </p:nvCxnSpPr>
          <p:spPr>
            <a:xfrm>
              <a:off x="3911573" y="3434061"/>
              <a:ext cx="228379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43608" y="5589240"/>
            <a:ext cx="2807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B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E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endParaRPr lang="th-TH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5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20"/>
          <p:cNvSpPr/>
          <p:nvPr/>
        </p:nvSpPr>
        <p:spPr>
          <a:xfrm>
            <a:off x="6241832" y="2924944"/>
            <a:ext cx="2232248" cy="1884563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 err="1"/>
              <a:t>Inorder</a:t>
            </a:r>
            <a:r>
              <a:rPr lang="en-US" dirty="0"/>
              <a:t> (tree)</a:t>
            </a:r>
          </a:p>
          <a:p>
            <a:r>
              <a:rPr lang="th-TH" dirty="0"/>
              <a:t>        </a:t>
            </a:r>
            <a:r>
              <a:rPr lang="en-US" b="0" dirty="0"/>
              <a:t>if (tree is not empty)</a:t>
            </a:r>
          </a:p>
          <a:p>
            <a:r>
              <a:rPr lang="en-US" b="0" dirty="0"/>
              <a:t>	</a:t>
            </a:r>
            <a:r>
              <a:rPr lang="en-US" b="0" dirty="0" err="1">
                <a:solidFill>
                  <a:srgbClr val="0000FF"/>
                </a:solidFill>
              </a:rPr>
              <a:t>Inorder</a:t>
            </a:r>
            <a:r>
              <a:rPr lang="en-US" b="0" dirty="0">
                <a:solidFill>
                  <a:srgbClr val="0000FF"/>
                </a:solidFill>
              </a:rPr>
              <a:t> (left subtree</a:t>
            </a:r>
            <a:r>
              <a:rPr lang="th-TH" b="0" dirty="0">
                <a:solidFill>
                  <a:srgbClr val="0000FF"/>
                </a:solidFill>
              </a:rPr>
              <a:t>)</a:t>
            </a:r>
            <a:endParaRPr lang="en-US" b="0" dirty="0">
              <a:solidFill>
                <a:srgbClr val="0000FF"/>
              </a:solidFill>
            </a:endParaRPr>
          </a:p>
          <a:p>
            <a:r>
              <a:rPr lang="en-US" b="0" dirty="0"/>
              <a:t>	visit root node</a:t>
            </a:r>
          </a:p>
          <a:p>
            <a:r>
              <a:rPr lang="en-US" b="0" dirty="0"/>
              <a:t>	</a:t>
            </a:r>
            <a:r>
              <a:rPr lang="en-US" b="0" dirty="0" err="1"/>
              <a:t>Inorder</a:t>
            </a:r>
            <a:r>
              <a:rPr lang="en-US" b="0" dirty="0"/>
              <a:t> (right subtree</a:t>
            </a:r>
            <a:r>
              <a:rPr lang="th-TH" b="0" dirty="0"/>
              <a:t>)</a:t>
            </a:r>
            <a:endParaRPr lang="en-US" b="0" dirty="0"/>
          </a:p>
          <a:p>
            <a:endParaRPr lang="th-TH" dirty="0"/>
          </a:p>
        </p:txBody>
      </p:sp>
      <p:grpSp>
        <p:nvGrpSpPr>
          <p:cNvPr id="5" name="Group 4"/>
          <p:cNvGrpSpPr/>
          <p:nvPr/>
        </p:nvGrpSpPr>
        <p:grpSpPr>
          <a:xfrm>
            <a:off x="4716016" y="2492896"/>
            <a:ext cx="3384376" cy="2232248"/>
            <a:chOff x="1043608" y="2132856"/>
            <a:chExt cx="3384376" cy="2232248"/>
          </a:xfrm>
        </p:grpSpPr>
        <p:sp>
          <p:nvSpPr>
            <p:cNvPr id="6" name="Oval 5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th-TH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th-TH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th-TH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43608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th-TH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979712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th-TH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15816" y="3789040"/>
              <a:ext cx="576064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th-TH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851920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th-TH" dirty="0"/>
            </a:p>
          </p:txBody>
        </p:sp>
        <p:cxnSp>
          <p:nvCxnSpPr>
            <p:cNvPr id="13" name="Straight Connector 12"/>
            <p:cNvCxnSpPr>
              <a:stCxn id="6" idx="3"/>
              <a:endCxn id="7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8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1331640" y="3425029"/>
              <a:ext cx="300387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10" idx="0"/>
            </p:cNvCxnSpPr>
            <p:nvPr/>
          </p:nvCxnSpPr>
          <p:spPr>
            <a:xfrm>
              <a:off x="2039365" y="3425029"/>
              <a:ext cx="228379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3"/>
              <a:endCxn id="11" idx="0"/>
            </p:cNvCxnSpPr>
            <p:nvPr/>
          </p:nvCxnSpPr>
          <p:spPr>
            <a:xfrm flipH="1">
              <a:off x="3203848" y="3434061"/>
              <a:ext cx="300387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5"/>
              <a:endCxn id="12" idx="0"/>
            </p:cNvCxnSpPr>
            <p:nvPr/>
          </p:nvCxnSpPr>
          <p:spPr>
            <a:xfrm>
              <a:off x="3911573" y="3434061"/>
              <a:ext cx="228379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43608" y="5589240"/>
            <a:ext cx="345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B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E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F</a:t>
            </a:r>
            <a:endParaRPr lang="th-TH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50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ส่วนประกอบของต้นไม้</a:t>
            </a:r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219846"/>
            <a:ext cx="3122457" cy="24495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dirty="0" smtClean="0"/>
              <a:t>โครงสร้างข้อมูลต้นไม้ประกอบไปด้วย</a:t>
            </a:r>
          </a:p>
          <a:p>
            <a:pPr marL="914400" lvl="1" indent="-457200"/>
            <a:r>
              <a:rPr lang="th-TH" dirty="0"/>
              <a:t>โหนด (</a:t>
            </a:r>
            <a:r>
              <a:rPr lang="en-US" dirty="0"/>
              <a:t>Node) </a:t>
            </a:r>
            <a:r>
              <a:rPr lang="th-TH" dirty="0"/>
              <a:t>เป็นที่เก็บข้อมูล</a:t>
            </a:r>
          </a:p>
          <a:p>
            <a:pPr marL="914400" lvl="1" indent="-457200"/>
            <a:r>
              <a:rPr lang="th-TH" dirty="0"/>
              <a:t>เส้นเชื่อม (</a:t>
            </a:r>
            <a:r>
              <a:rPr lang="en-US" dirty="0"/>
              <a:t>Edge) </a:t>
            </a:r>
            <a:r>
              <a:rPr lang="th-TH" dirty="0"/>
              <a:t>เชื่อมโยงไปยังโหนดอื่นๆ</a:t>
            </a:r>
          </a:p>
          <a:p>
            <a:endParaRPr lang="th-TH" b="0" dirty="0" smtClean="0"/>
          </a:p>
          <a:p>
            <a:r>
              <a:rPr lang="th-TH" b="0" dirty="0" smtClean="0"/>
              <a:t>ถ้ามีโหนดจำนวน </a:t>
            </a:r>
            <a:r>
              <a:rPr lang="en-US" b="0" dirty="0" smtClean="0"/>
              <a:t>N </a:t>
            </a:r>
            <a:r>
              <a:rPr lang="th-TH" b="0" dirty="0" smtClean="0"/>
              <a:t>โหนด จะมีเส้นเชื่อมได้มากที่สุด </a:t>
            </a:r>
            <a:r>
              <a:rPr lang="en-US" b="0" dirty="0" smtClean="0"/>
              <a:t>N-1 </a:t>
            </a:r>
            <a:r>
              <a:rPr lang="th-TH" b="0" dirty="0" smtClean="0"/>
              <a:t>เส้น</a:t>
            </a:r>
          </a:p>
          <a:p>
            <a:pPr lvl="1" indent="0">
              <a:buNone/>
            </a:pPr>
            <a:endParaRPr lang="th-TH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508104" y="5013176"/>
            <a:ext cx="278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66400"/>
                </a:solidFill>
              </a:rPr>
              <a:t>11 nodes 10 edges</a:t>
            </a:r>
            <a:endParaRPr lang="th-TH" sz="2400" dirty="0">
              <a:solidFill>
                <a:srgbClr val="F66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07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20"/>
          <p:cNvSpPr/>
          <p:nvPr/>
        </p:nvSpPr>
        <p:spPr>
          <a:xfrm>
            <a:off x="6241832" y="2924944"/>
            <a:ext cx="2232248" cy="1884563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 err="1"/>
              <a:t>Inorder</a:t>
            </a:r>
            <a:r>
              <a:rPr lang="en-US" dirty="0"/>
              <a:t> (tree)</a:t>
            </a:r>
          </a:p>
          <a:p>
            <a:r>
              <a:rPr lang="th-TH" dirty="0"/>
              <a:t>        </a:t>
            </a:r>
            <a:r>
              <a:rPr lang="en-US" b="0" dirty="0"/>
              <a:t>if (tree is not empty)</a:t>
            </a:r>
          </a:p>
          <a:p>
            <a:r>
              <a:rPr lang="en-US" b="0" dirty="0"/>
              <a:t>	</a:t>
            </a:r>
            <a:r>
              <a:rPr lang="en-US" b="0" dirty="0" err="1"/>
              <a:t>Inorder</a:t>
            </a:r>
            <a:r>
              <a:rPr lang="en-US" b="0" dirty="0"/>
              <a:t> (left subtree</a:t>
            </a:r>
            <a:r>
              <a:rPr lang="th-TH" b="0" dirty="0"/>
              <a:t>)</a:t>
            </a:r>
            <a:endParaRPr lang="en-US" b="0" dirty="0"/>
          </a:p>
          <a:p>
            <a:r>
              <a:rPr lang="en-US" b="0" dirty="0"/>
              <a:t>	</a:t>
            </a:r>
            <a:r>
              <a:rPr lang="en-US" b="0" dirty="0">
                <a:solidFill>
                  <a:srgbClr val="0000FF"/>
                </a:solidFill>
              </a:rPr>
              <a:t>visit root node</a:t>
            </a:r>
          </a:p>
          <a:p>
            <a:r>
              <a:rPr lang="en-US" b="0" dirty="0"/>
              <a:t>	</a:t>
            </a:r>
            <a:r>
              <a:rPr lang="en-US" b="0" dirty="0" err="1"/>
              <a:t>Inorder</a:t>
            </a:r>
            <a:r>
              <a:rPr lang="en-US" b="0" dirty="0"/>
              <a:t> (right subtree</a:t>
            </a:r>
            <a:r>
              <a:rPr lang="th-TH" b="0" dirty="0"/>
              <a:t>)</a:t>
            </a:r>
            <a:endParaRPr lang="en-US" b="0" dirty="0"/>
          </a:p>
          <a:p>
            <a:endParaRPr lang="th-TH" dirty="0"/>
          </a:p>
        </p:txBody>
      </p:sp>
      <p:grpSp>
        <p:nvGrpSpPr>
          <p:cNvPr id="5" name="Group 4"/>
          <p:cNvGrpSpPr/>
          <p:nvPr/>
        </p:nvGrpSpPr>
        <p:grpSpPr>
          <a:xfrm>
            <a:off x="4716016" y="2492896"/>
            <a:ext cx="3384376" cy="2232248"/>
            <a:chOff x="1043608" y="2132856"/>
            <a:chExt cx="3384376" cy="2232248"/>
          </a:xfrm>
        </p:grpSpPr>
        <p:sp>
          <p:nvSpPr>
            <p:cNvPr id="6" name="Oval 5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th-TH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th-TH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th-TH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43608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th-TH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979712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th-TH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15816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th-TH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851920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th-TH" dirty="0"/>
            </a:p>
          </p:txBody>
        </p:sp>
        <p:cxnSp>
          <p:nvCxnSpPr>
            <p:cNvPr id="13" name="Straight Connector 12"/>
            <p:cNvCxnSpPr>
              <a:stCxn id="6" idx="3"/>
              <a:endCxn id="7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8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1331640" y="3425029"/>
              <a:ext cx="300387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10" idx="0"/>
            </p:cNvCxnSpPr>
            <p:nvPr/>
          </p:nvCxnSpPr>
          <p:spPr>
            <a:xfrm>
              <a:off x="2039365" y="3425029"/>
              <a:ext cx="228379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3"/>
              <a:endCxn id="11" idx="0"/>
            </p:cNvCxnSpPr>
            <p:nvPr/>
          </p:nvCxnSpPr>
          <p:spPr>
            <a:xfrm flipH="1">
              <a:off x="3203848" y="3434061"/>
              <a:ext cx="300387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5"/>
              <a:endCxn id="12" idx="0"/>
            </p:cNvCxnSpPr>
            <p:nvPr/>
          </p:nvCxnSpPr>
          <p:spPr>
            <a:xfrm>
              <a:off x="3911573" y="3434061"/>
              <a:ext cx="228379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43608" y="5589240"/>
            <a:ext cx="4245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B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E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F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C</a:t>
            </a:r>
            <a:endParaRPr lang="th-TH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6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20"/>
          <p:cNvSpPr/>
          <p:nvPr/>
        </p:nvSpPr>
        <p:spPr>
          <a:xfrm>
            <a:off x="6241832" y="2924944"/>
            <a:ext cx="2232248" cy="1884563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 err="1"/>
              <a:t>Inorder</a:t>
            </a:r>
            <a:r>
              <a:rPr lang="en-US" dirty="0"/>
              <a:t> (tree)</a:t>
            </a:r>
          </a:p>
          <a:p>
            <a:r>
              <a:rPr lang="th-TH" dirty="0"/>
              <a:t>        </a:t>
            </a:r>
            <a:r>
              <a:rPr lang="en-US" b="0" dirty="0" smtClean="0"/>
              <a:t>if </a:t>
            </a:r>
            <a:r>
              <a:rPr lang="en-US" b="0" dirty="0"/>
              <a:t>(tree is not empty)</a:t>
            </a:r>
          </a:p>
          <a:p>
            <a:r>
              <a:rPr lang="en-US" b="0" dirty="0" smtClean="0"/>
              <a:t>	</a:t>
            </a:r>
            <a:r>
              <a:rPr lang="en-US" b="0" dirty="0" err="1" smtClean="0"/>
              <a:t>Inorder</a:t>
            </a:r>
            <a:r>
              <a:rPr lang="en-US" b="0" dirty="0" smtClean="0"/>
              <a:t> </a:t>
            </a:r>
            <a:r>
              <a:rPr lang="en-US" b="0" dirty="0"/>
              <a:t>(left subtree</a:t>
            </a:r>
            <a:r>
              <a:rPr lang="th-TH" b="0" dirty="0"/>
              <a:t>)</a:t>
            </a:r>
            <a:endParaRPr lang="en-US" b="0" dirty="0"/>
          </a:p>
          <a:p>
            <a:r>
              <a:rPr lang="en-US" b="0" dirty="0" smtClean="0"/>
              <a:t>	visit </a:t>
            </a:r>
            <a:r>
              <a:rPr lang="en-US" b="0" dirty="0"/>
              <a:t>root node</a:t>
            </a:r>
          </a:p>
          <a:p>
            <a:r>
              <a:rPr lang="en-US" b="0" dirty="0" smtClean="0"/>
              <a:t>	</a:t>
            </a:r>
            <a:r>
              <a:rPr lang="en-US" b="0" dirty="0" err="1" smtClean="0">
                <a:solidFill>
                  <a:srgbClr val="0000FF"/>
                </a:solidFill>
              </a:rPr>
              <a:t>Inorder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</a:rPr>
              <a:t>(right subtree</a:t>
            </a:r>
            <a:r>
              <a:rPr lang="th-TH" b="0" dirty="0">
                <a:solidFill>
                  <a:srgbClr val="0000FF"/>
                </a:solidFill>
              </a:rPr>
              <a:t>)</a:t>
            </a:r>
            <a:endParaRPr lang="en-US" b="0" dirty="0">
              <a:solidFill>
                <a:srgbClr val="0000FF"/>
              </a:solidFill>
            </a:endParaRPr>
          </a:p>
          <a:p>
            <a:endParaRPr lang="th-TH" dirty="0"/>
          </a:p>
        </p:txBody>
      </p:sp>
      <p:grpSp>
        <p:nvGrpSpPr>
          <p:cNvPr id="5" name="Group 4"/>
          <p:cNvGrpSpPr/>
          <p:nvPr/>
        </p:nvGrpSpPr>
        <p:grpSpPr>
          <a:xfrm>
            <a:off x="4716016" y="2492896"/>
            <a:ext cx="3384376" cy="2232248"/>
            <a:chOff x="1043608" y="2132856"/>
            <a:chExt cx="3384376" cy="2232248"/>
          </a:xfrm>
        </p:grpSpPr>
        <p:sp>
          <p:nvSpPr>
            <p:cNvPr id="6" name="Oval 5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th-TH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th-TH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th-TH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43608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th-TH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979712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th-TH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15816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th-TH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851920" y="3789040"/>
              <a:ext cx="576064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th-TH" dirty="0"/>
            </a:p>
          </p:txBody>
        </p:sp>
        <p:cxnSp>
          <p:nvCxnSpPr>
            <p:cNvPr id="13" name="Straight Connector 12"/>
            <p:cNvCxnSpPr>
              <a:stCxn id="6" idx="3"/>
              <a:endCxn id="7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8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1331640" y="3425029"/>
              <a:ext cx="300387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10" idx="0"/>
            </p:cNvCxnSpPr>
            <p:nvPr/>
          </p:nvCxnSpPr>
          <p:spPr>
            <a:xfrm>
              <a:off x="2039365" y="3425029"/>
              <a:ext cx="228379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3"/>
              <a:endCxn id="11" idx="0"/>
            </p:cNvCxnSpPr>
            <p:nvPr/>
          </p:nvCxnSpPr>
          <p:spPr>
            <a:xfrm flipH="1">
              <a:off x="3203848" y="3434061"/>
              <a:ext cx="300387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5"/>
              <a:endCxn id="12" idx="0"/>
            </p:cNvCxnSpPr>
            <p:nvPr/>
          </p:nvCxnSpPr>
          <p:spPr>
            <a:xfrm>
              <a:off x="3911573" y="3434061"/>
              <a:ext cx="228379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43608" y="5589240"/>
            <a:ext cx="527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B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E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F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C </a:t>
            </a:r>
            <a:r>
              <a:rPr lang="en-US" dirty="0" smtClean="0">
                <a:solidFill>
                  <a:srgbClr val="F66400"/>
                </a:solidFill>
              </a:rPr>
              <a:t>-&gt; </a:t>
            </a:r>
            <a:r>
              <a:rPr lang="en-US" dirty="0" smtClean="0">
                <a:solidFill>
                  <a:srgbClr val="0000FF"/>
                </a:solidFill>
              </a:rPr>
              <a:t>G  </a:t>
            </a:r>
            <a:endParaRPr lang="th-TH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4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</a:t>
            </a:r>
            <a:r>
              <a:rPr lang="en-US" dirty="0"/>
              <a:t>Traversal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b="0" dirty="0"/>
              <a:t>การเข้าถึงแบบพรีออเดอร์นั้นจะใช้การเข้าถึงแบบ </a:t>
            </a:r>
            <a:r>
              <a:rPr lang="en-US" b="0" dirty="0">
                <a:solidFill>
                  <a:srgbClr val="B000EE"/>
                </a:solidFill>
              </a:rPr>
              <a:t> </a:t>
            </a:r>
            <a:r>
              <a:rPr lang="en-US" b="0" dirty="0" smtClean="0">
                <a:solidFill>
                  <a:srgbClr val="B000EE"/>
                </a:solidFill>
              </a:rPr>
              <a:t>LRN</a:t>
            </a:r>
            <a:r>
              <a:rPr lang="th-TH" b="0" dirty="0" smtClean="0">
                <a:solidFill>
                  <a:srgbClr val="B000EE"/>
                </a:solidFill>
              </a:rPr>
              <a:t>  </a:t>
            </a:r>
            <a:r>
              <a:rPr lang="th-TH" b="0" dirty="0"/>
              <a:t>คือ</a:t>
            </a:r>
          </a:p>
          <a:p>
            <a:pPr marL="914400" lvl="1" indent="-457200"/>
            <a:r>
              <a:rPr lang="th-TH" dirty="0"/>
              <a:t>ต้นไม้ย่อยด้านซ้าย (</a:t>
            </a:r>
            <a:r>
              <a:rPr lang="en-US" dirty="0"/>
              <a:t>L)</a:t>
            </a:r>
            <a:endParaRPr lang="th-TH" dirty="0"/>
          </a:p>
          <a:p>
            <a:pPr marL="914400" lvl="1" indent="-457200"/>
            <a:r>
              <a:rPr lang="th-TH" dirty="0" smtClean="0"/>
              <a:t>ต้นไม้</a:t>
            </a:r>
            <a:r>
              <a:rPr lang="th-TH" dirty="0"/>
              <a:t>ย่อยด้านขวา (</a:t>
            </a:r>
            <a:r>
              <a:rPr lang="en-US" dirty="0"/>
              <a:t>R</a:t>
            </a:r>
            <a:r>
              <a:rPr lang="en-US" dirty="0" smtClean="0"/>
              <a:t>)</a:t>
            </a:r>
            <a:r>
              <a:rPr lang="th-TH" dirty="0"/>
              <a:t> </a:t>
            </a:r>
            <a:endParaRPr lang="th-TH" dirty="0" smtClean="0"/>
          </a:p>
          <a:p>
            <a:pPr marL="914400" lvl="1" indent="-457200"/>
            <a:r>
              <a:rPr lang="th-TH" dirty="0" smtClean="0"/>
              <a:t>รูท</a:t>
            </a:r>
            <a:r>
              <a:rPr lang="th-TH" dirty="0"/>
              <a:t>โหนด (</a:t>
            </a:r>
            <a:r>
              <a:rPr lang="en-US" dirty="0"/>
              <a:t>N</a:t>
            </a:r>
            <a:r>
              <a:rPr lang="en-US" dirty="0" smtClean="0"/>
              <a:t>)</a:t>
            </a:r>
          </a:p>
          <a:p>
            <a:pPr marL="914400" lvl="1" indent="-457200"/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1221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/>
          <p:cNvSpPr/>
          <p:nvPr/>
        </p:nvSpPr>
        <p:spPr>
          <a:xfrm>
            <a:off x="4297616" y="2924944"/>
            <a:ext cx="2232248" cy="1884563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</a:t>
            </a:r>
            <a:r>
              <a:rPr lang="en-US" dirty="0"/>
              <a:t>Traversal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 err="1"/>
              <a:t>Postorder</a:t>
            </a:r>
            <a:r>
              <a:rPr lang="en-US" dirty="0"/>
              <a:t> (tree)</a:t>
            </a:r>
          </a:p>
          <a:p>
            <a:r>
              <a:rPr lang="th-TH" dirty="0"/>
              <a:t>        </a:t>
            </a:r>
            <a:r>
              <a:rPr lang="en-US" b="0" dirty="0"/>
              <a:t>if (tree is not empty)</a:t>
            </a:r>
          </a:p>
          <a:p>
            <a:r>
              <a:rPr lang="en-US" b="0" dirty="0"/>
              <a:t>	</a:t>
            </a:r>
            <a:r>
              <a:rPr lang="en-US" b="0" dirty="0" err="1">
                <a:solidFill>
                  <a:srgbClr val="0000FF"/>
                </a:solidFill>
              </a:rPr>
              <a:t>Postorder</a:t>
            </a:r>
            <a:r>
              <a:rPr lang="en-US" b="0" dirty="0">
                <a:solidFill>
                  <a:srgbClr val="0000FF"/>
                </a:solidFill>
              </a:rPr>
              <a:t> (left subtree</a:t>
            </a:r>
            <a:r>
              <a:rPr lang="th-TH" b="0" dirty="0">
                <a:solidFill>
                  <a:srgbClr val="0000FF"/>
                </a:solidFill>
              </a:rPr>
              <a:t>)</a:t>
            </a:r>
            <a:endParaRPr lang="en-US" b="0" dirty="0">
              <a:solidFill>
                <a:srgbClr val="0000FF"/>
              </a:solidFill>
            </a:endParaRPr>
          </a:p>
          <a:p>
            <a:r>
              <a:rPr lang="en-US" b="0" dirty="0"/>
              <a:t>	</a:t>
            </a:r>
            <a:r>
              <a:rPr lang="en-US" b="0" dirty="0" err="1"/>
              <a:t>Postorder</a:t>
            </a:r>
            <a:r>
              <a:rPr lang="en-US" b="0" dirty="0"/>
              <a:t> (right subtree</a:t>
            </a:r>
            <a:r>
              <a:rPr lang="th-TH" b="0" dirty="0"/>
              <a:t>)</a:t>
            </a:r>
            <a:endParaRPr lang="en-US" b="0" dirty="0"/>
          </a:p>
          <a:p>
            <a:r>
              <a:rPr lang="en-US" b="0" dirty="0"/>
              <a:t>	visit root node</a:t>
            </a:r>
          </a:p>
          <a:p>
            <a:pPr marL="914400" lvl="1" indent="-457200"/>
            <a:endParaRPr lang="en-US" dirty="0"/>
          </a:p>
          <a:p>
            <a:endParaRPr lang="th-TH" dirty="0"/>
          </a:p>
        </p:txBody>
      </p:sp>
      <p:grpSp>
        <p:nvGrpSpPr>
          <p:cNvPr id="6" name="Group 5"/>
          <p:cNvGrpSpPr/>
          <p:nvPr/>
        </p:nvGrpSpPr>
        <p:grpSpPr>
          <a:xfrm>
            <a:off x="4644008" y="2492896"/>
            <a:ext cx="3384376" cy="2232248"/>
            <a:chOff x="1043608" y="2132856"/>
            <a:chExt cx="3384376" cy="2232248"/>
          </a:xfrm>
        </p:grpSpPr>
        <p:sp>
          <p:nvSpPr>
            <p:cNvPr id="7" name="Oval 6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th-TH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th-TH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th-TH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043608" y="3789040"/>
              <a:ext cx="576064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th-TH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979712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th-TH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915816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th-TH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851920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th-TH" dirty="0"/>
            </a:p>
          </p:txBody>
        </p:sp>
        <p:cxnSp>
          <p:nvCxnSpPr>
            <p:cNvPr id="14" name="Straight Connector 13"/>
            <p:cNvCxnSpPr>
              <a:stCxn id="7" idx="3"/>
              <a:endCxn id="8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5"/>
              <a:endCxn id="9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3"/>
              <a:endCxn id="10" idx="0"/>
            </p:cNvCxnSpPr>
            <p:nvPr/>
          </p:nvCxnSpPr>
          <p:spPr>
            <a:xfrm flipH="1">
              <a:off x="1331640" y="3425029"/>
              <a:ext cx="300387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5"/>
              <a:endCxn id="11" idx="0"/>
            </p:cNvCxnSpPr>
            <p:nvPr/>
          </p:nvCxnSpPr>
          <p:spPr>
            <a:xfrm>
              <a:off x="2039365" y="3425029"/>
              <a:ext cx="228379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3"/>
              <a:endCxn id="12" idx="0"/>
            </p:cNvCxnSpPr>
            <p:nvPr/>
          </p:nvCxnSpPr>
          <p:spPr>
            <a:xfrm flipH="1">
              <a:off x="3203848" y="3434061"/>
              <a:ext cx="300387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5"/>
              <a:endCxn id="13" idx="0"/>
            </p:cNvCxnSpPr>
            <p:nvPr/>
          </p:nvCxnSpPr>
          <p:spPr>
            <a:xfrm>
              <a:off x="3911573" y="3434061"/>
              <a:ext cx="228379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043608" y="558924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</a:t>
            </a:r>
            <a:endParaRPr lang="th-TH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/>
          <p:cNvSpPr/>
          <p:nvPr/>
        </p:nvSpPr>
        <p:spPr>
          <a:xfrm>
            <a:off x="4287736" y="2924944"/>
            <a:ext cx="2232248" cy="1884563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</a:t>
            </a:r>
            <a:r>
              <a:rPr lang="en-US" dirty="0"/>
              <a:t>Traversal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 err="1"/>
              <a:t>Postorder</a:t>
            </a:r>
            <a:r>
              <a:rPr lang="en-US" dirty="0"/>
              <a:t> (tree)</a:t>
            </a:r>
          </a:p>
          <a:p>
            <a:r>
              <a:rPr lang="th-TH" dirty="0"/>
              <a:t>        </a:t>
            </a:r>
            <a:r>
              <a:rPr lang="en-US" b="0" dirty="0"/>
              <a:t>if (tree is not empty)</a:t>
            </a:r>
          </a:p>
          <a:p>
            <a:r>
              <a:rPr lang="en-US" b="0" dirty="0"/>
              <a:t>	</a:t>
            </a:r>
            <a:r>
              <a:rPr lang="en-US" b="0" dirty="0" err="1"/>
              <a:t>Postorder</a:t>
            </a:r>
            <a:r>
              <a:rPr lang="en-US" b="0" dirty="0"/>
              <a:t> (left subtree</a:t>
            </a:r>
            <a:r>
              <a:rPr lang="th-TH" b="0" dirty="0"/>
              <a:t>)</a:t>
            </a:r>
            <a:endParaRPr lang="en-US" b="0" dirty="0"/>
          </a:p>
          <a:p>
            <a:r>
              <a:rPr lang="en-US" b="0" dirty="0"/>
              <a:t>	</a:t>
            </a:r>
            <a:r>
              <a:rPr lang="en-US" b="0" dirty="0" err="1">
                <a:solidFill>
                  <a:srgbClr val="0000FF"/>
                </a:solidFill>
              </a:rPr>
              <a:t>Postorder</a:t>
            </a:r>
            <a:r>
              <a:rPr lang="en-US" b="0" dirty="0">
                <a:solidFill>
                  <a:srgbClr val="0000FF"/>
                </a:solidFill>
              </a:rPr>
              <a:t> (right subtree</a:t>
            </a:r>
            <a:r>
              <a:rPr lang="th-TH" b="0" dirty="0">
                <a:solidFill>
                  <a:srgbClr val="0000FF"/>
                </a:solidFill>
              </a:rPr>
              <a:t>)</a:t>
            </a:r>
            <a:endParaRPr lang="en-US" b="0" dirty="0">
              <a:solidFill>
                <a:srgbClr val="0000FF"/>
              </a:solidFill>
            </a:endParaRPr>
          </a:p>
          <a:p>
            <a:r>
              <a:rPr lang="en-US" b="0" dirty="0"/>
              <a:t>	visit root node</a:t>
            </a:r>
          </a:p>
          <a:p>
            <a:pPr marL="914400" lvl="1" indent="-457200"/>
            <a:endParaRPr lang="en-US" dirty="0"/>
          </a:p>
          <a:p>
            <a:endParaRPr lang="th-TH" dirty="0"/>
          </a:p>
        </p:txBody>
      </p:sp>
      <p:grpSp>
        <p:nvGrpSpPr>
          <p:cNvPr id="6" name="Group 5"/>
          <p:cNvGrpSpPr/>
          <p:nvPr/>
        </p:nvGrpSpPr>
        <p:grpSpPr>
          <a:xfrm>
            <a:off x="4644008" y="2492896"/>
            <a:ext cx="3384376" cy="2232248"/>
            <a:chOff x="1043608" y="2132856"/>
            <a:chExt cx="3384376" cy="2232248"/>
          </a:xfrm>
        </p:grpSpPr>
        <p:sp>
          <p:nvSpPr>
            <p:cNvPr id="7" name="Oval 6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th-TH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th-TH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th-TH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043608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th-TH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979712" y="3789040"/>
              <a:ext cx="576064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th-TH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915816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th-TH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851920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th-TH" dirty="0"/>
            </a:p>
          </p:txBody>
        </p:sp>
        <p:cxnSp>
          <p:nvCxnSpPr>
            <p:cNvPr id="14" name="Straight Connector 13"/>
            <p:cNvCxnSpPr>
              <a:stCxn id="7" idx="3"/>
              <a:endCxn id="8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5"/>
              <a:endCxn id="9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3"/>
              <a:endCxn id="10" idx="0"/>
            </p:cNvCxnSpPr>
            <p:nvPr/>
          </p:nvCxnSpPr>
          <p:spPr>
            <a:xfrm flipH="1">
              <a:off x="1331640" y="3425029"/>
              <a:ext cx="300387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5"/>
              <a:endCxn id="11" idx="0"/>
            </p:cNvCxnSpPr>
            <p:nvPr/>
          </p:nvCxnSpPr>
          <p:spPr>
            <a:xfrm>
              <a:off x="2039365" y="3425029"/>
              <a:ext cx="228379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3"/>
              <a:endCxn id="12" idx="0"/>
            </p:cNvCxnSpPr>
            <p:nvPr/>
          </p:nvCxnSpPr>
          <p:spPr>
            <a:xfrm flipH="1">
              <a:off x="3203848" y="3434061"/>
              <a:ext cx="300387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5"/>
              <a:endCxn id="13" idx="0"/>
            </p:cNvCxnSpPr>
            <p:nvPr/>
          </p:nvCxnSpPr>
          <p:spPr>
            <a:xfrm>
              <a:off x="3911573" y="3434061"/>
              <a:ext cx="228379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043608" y="5589240"/>
            <a:ext cx="121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E</a:t>
            </a:r>
            <a:endParaRPr lang="th-TH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62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/>
          <p:cNvSpPr/>
          <p:nvPr/>
        </p:nvSpPr>
        <p:spPr>
          <a:xfrm>
            <a:off x="4287736" y="2924944"/>
            <a:ext cx="2232248" cy="1884563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</a:t>
            </a:r>
            <a:r>
              <a:rPr lang="en-US" dirty="0"/>
              <a:t>Traversal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 err="1"/>
              <a:t>Postorder</a:t>
            </a:r>
            <a:r>
              <a:rPr lang="en-US" dirty="0"/>
              <a:t> (tree)</a:t>
            </a:r>
          </a:p>
          <a:p>
            <a:r>
              <a:rPr lang="th-TH" dirty="0"/>
              <a:t>        </a:t>
            </a:r>
            <a:r>
              <a:rPr lang="en-US" b="0" dirty="0"/>
              <a:t>if (tree is not empty)</a:t>
            </a:r>
          </a:p>
          <a:p>
            <a:r>
              <a:rPr lang="en-US" b="0" dirty="0"/>
              <a:t>	</a:t>
            </a:r>
            <a:r>
              <a:rPr lang="en-US" b="0" dirty="0" err="1"/>
              <a:t>Postorder</a:t>
            </a:r>
            <a:r>
              <a:rPr lang="en-US" b="0" dirty="0"/>
              <a:t> (left subtree</a:t>
            </a:r>
            <a:r>
              <a:rPr lang="th-TH" b="0" dirty="0"/>
              <a:t>)</a:t>
            </a:r>
            <a:endParaRPr lang="en-US" b="0" dirty="0"/>
          </a:p>
          <a:p>
            <a:r>
              <a:rPr lang="en-US" b="0" dirty="0"/>
              <a:t>	</a:t>
            </a:r>
            <a:r>
              <a:rPr lang="en-US" b="0" dirty="0" err="1"/>
              <a:t>Postorder</a:t>
            </a:r>
            <a:r>
              <a:rPr lang="en-US" b="0" dirty="0"/>
              <a:t> (right subtree</a:t>
            </a:r>
            <a:r>
              <a:rPr lang="th-TH" b="0" dirty="0"/>
              <a:t>)</a:t>
            </a:r>
            <a:endParaRPr lang="en-US" b="0" dirty="0"/>
          </a:p>
          <a:p>
            <a:r>
              <a:rPr lang="en-US" b="0" dirty="0"/>
              <a:t>	</a:t>
            </a:r>
            <a:r>
              <a:rPr lang="en-US" b="0" dirty="0">
                <a:solidFill>
                  <a:srgbClr val="0000FF"/>
                </a:solidFill>
              </a:rPr>
              <a:t>visit root node</a:t>
            </a:r>
          </a:p>
          <a:p>
            <a:pPr marL="914400" lvl="1" indent="-457200"/>
            <a:endParaRPr lang="en-US" dirty="0"/>
          </a:p>
          <a:p>
            <a:endParaRPr lang="th-TH" dirty="0"/>
          </a:p>
        </p:txBody>
      </p:sp>
      <p:grpSp>
        <p:nvGrpSpPr>
          <p:cNvPr id="6" name="Group 5"/>
          <p:cNvGrpSpPr/>
          <p:nvPr/>
        </p:nvGrpSpPr>
        <p:grpSpPr>
          <a:xfrm>
            <a:off x="4644008" y="2492896"/>
            <a:ext cx="3384376" cy="2232248"/>
            <a:chOff x="1043608" y="2132856"/>
            <a:chExt cx="3384376" cy="2232248"/>
          </a:xfrm>
        </p:grpSpPr>
        <p:sp>
          <p:nvSpPr>
            <p:cNvPr id="7" name="Oval 6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th-TH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th-TH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th-TH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043608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th-TH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979712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th-TH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915816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th-TH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851920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th-TH" dirty="0"/>
            </a:p>
          </p:txBody>
        </p:sp>
        <p:cxnSp>
          <p:nvCxnSpPr>
            <p:cNvPr id="14" name="Straight Connector 13"/>
            <p:cNvCxnSpPr>
              <a:stCxn id="7" idx="3"/>
              <a:endCxn id="8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5"/>
              <a:endCxn id="9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3"/>
              <a:endCxn id="10" idx="0"/>
            </p:cNvCxnSpPr>
            <p:nvPr/>
          </p:nvCxnSpPr>
          <p:spPr>
            <a:xfrm flipH="1">
              <a:off x="1331640" y="3425029"/>
              <a:ext cx="300387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5"/>
              <a:endCxn id="11" idx="0"/>
            </p:cNvCxnSpPr>
            <p:nvPr/>
          </p:nvCxnSpPr>
          <p:spPr>
            <a:xfrm>
              <a:off x="2039365" y="3425029"/>
              <a:ext cx="228379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3"/>
              <a:endCxn id="12" idx="0"/>
            </p:cNvCxnSpPr>
            <p:nvPr/>
          </p:nvCxnSpPr>
          <p:spPr>
            <a:xfrm flipH="1">
              <a:off x="3203848" y="3434061"/>
              <a:ext cx="300387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5"/>
              <a:endCxn id="13" idx="0"/>
            </p:cNvCxnSpPr>
            <p:nvPr/>
          </p:nvCxnSpPr>
          <p:spPr>
            <a:xfrm>
              <a:off x="3911573" y="3434061"/>
              <a:ext cx="228379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043608" y="558924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E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B</a:t>
            </a:r>
            <a:endParaRPr lang="th-TH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/>
          <p:cNvSpPr/>
          <p:nvPr/>
        </p:nvSpPr>
        <p:spPr>
          <a:xfrm>
            <a:off x="6169824" y="2924944"/>
            <a:ext cx="2232248" cy="1884563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</a:t>
            </a:r>
            <a:r>
              <a:rPr lang="en-US" dirty="0"/>
              <a:t>Traversal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 err="1"/>
              <a:t>Postorder</a:t>
            </a:r>
            <a:r>
              <a:rPr lang="en-US" dirty="0"/>
              <a:t> (tree)</a:t>
            </a:r>
          </a:p>
          <a:p>
            <a:r>
              <a:rPr lang="th-TH" dirty="0"/>
              <a:t>        </a:t>
            </a:r>
            <a:r>
              <a:rPr lang="en-US" b="0" dirty="0"/>
              <a:t>if (tree is not empty)</a:t>
            </a:r>
          </a:p>
          <a:p>
            <a:r>
              <a:rPr lang="en-US" b="0" dirty="0"/>
              <a:t>	</a:t>
            </a:r>
            <a:r>
              <a:rPr lang="en-US" b="0" dirty="0" err="1"/>
              <a:t>Postorder</a:t>
            </a:r>
            <a:r>
              <a:rPr lang="en-US" b="0" dirty="0"/>
              <a:t> (left subtree</a:t>
            </a:r>
            <a:r>
              <a:rPr lang="th-TH" b="0" dirty="0"/>
              <a:t>)</a:t>
            </a:r>
            <a:endParaRPr lang="en-US" b="0" dirty="0"/>
          </a:p>
          <a:p>
            <a:r>
              <a:rPr lang="en-US" b="0" dirty="0"/>
              <a:t>	</a:t>
            </a:r>
            <a:r>
              <a:rPr lang="en-US" b="0" dirty="0" err="1">
                <a:solidFill>
                  <a:srgbClr val="0000FF"/>
                </a:solidFill>
              </a:rPr>
              <a:t>Postorder</a:t>
            </a:r>
            <a:r>
              <a:rPr lang="en-US" b="0" dirty="0">
                <a:solidFill>
                  <a:srgbClr val="0000FF"/>
                </a:solidFill>
              </a:rPr>
              <a:t> (right subtree</a:t>
            </a:r>
            <a:r>
              <a:rPr lang="th-TH" b="0" dirty="0">
                <a:solidFill>
                  <a:srgbClr val="0000FF"/>
                </a:solidFill>
              </a:rPr>
              <a:t>)</a:t>
            </a:r>
            <a:endParaRPr lang="en-US" b="0" dirty="0">
              <a:solidFill>
                <a:srgbClr val="0000FF"/>
              </a:solidFill>
            </a:endParaRPr>
          </a:p>
          <a:p>
            <a:r>
              <a:rPr lang="en-US" b="0" dirty="0"/>
              <a:t>	visit root node</a:t>
            </a:r>
          </a:p>
          <a:p>
            <a:pPr marL="914400" lvl="1" indent="-457200"/>
            <a:endParaRPr lang="en-US" dirty="0"/>
          </a:p>
          <a:p>
            <a:endParaRPr lang="th-TH" dirty="0"/>
          </a:p>
        </p:txBody>
      </p:sp>
      <p:grpSp>
        <p:nvGrpSpPr>
          <p:cNvPr id="6" name="Group 5"/>
          <p:cNvGrpSpPr/>
          <p:nvPr/>
        </p:nvGrpSpPr>
        <p:grpSpPr>
          <a:xfrm>
            <a:off x="4644008" y="2492896"/>
            <a:ext cx="3384376" cy="2232248"/>
            <a:chOff x="1043608" y="2132856"/>
            <a:chExt cx="3384376" cy="2232248"/>
          </a:xfrm>
        </p:grpSpPr>
        <p:sp>
          <p:nvSpPr>
            <p:cNvPr id="7" name="Oval 6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th-TH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th-TH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th-TH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043608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th-TH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979712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th-TH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915816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th-TH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851920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th-TH" dirty="0"/>
            </a:p>
          </p:txBody>
        </p:sp>
        <p:cxnSp>
          <p:nvCxnSpPr>
            <p:cNvPr id="14" name="Straight Connector 13"/>
            <p:cNvCxnSpPr>
              <a:stCxn id="7" idx="3"/>
              <a:endCxn id="8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5"/>
              <a:endCxn id="9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3"/>
              <a:endCxn id="10" idx="0"/>
            </p:cNvCxnSpPr>
            <p:nvPr/>
          </p:nvCxnSpPr>
          <p:spPr>
            <a:xfrm flipH="1">
              <a:off x="1331640" y="3425029"/>
              <a:ext cx="300387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5"/>
              <a:endCxn id="11" idx="0"/>
            </p:cNvCxnSpPr>
            <p:nvPr/>
          </p:nvCxnSpPr>
          <p:spPr>
            <a:xfrm>
              <a:off x="2039365" y="3425029"/>
              <a:ext cx="228379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3"/>
              <a:endCxn id="12" idx="0"/>
            </p:cNvCxnSpPr>
            <p:nvPr/>
          </p:nvCxnSpPr>
          <p:spPr>
            <a:xfrm flipH="1">
              <a:off x="3203848" y="3434061"/>
              <a:ext cx="300387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5"/>
              <a:endCxn id="13" idx="0"/>
            </p:cNvCxnSpPr>
            <p:nvPr/>
          </p:nvCxnSpPr>
          <p:spPr>
            <a:xfrm>
              <a:off x="3911573" y="3434061"/>
              <a:ext cx="228379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043608" y="558924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E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B</a:t>
            </a:r>
            <a:endParaRPr lang="th-TH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06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/>
          <p:cNvSpPr/>
          <p:nvPr/>
        </p:nvSpPr>
        <p:spPr>
          <a:xfrm>
            <a:off x="6169824" y="2924944"/>
            <a:ext cx="2232248" cy="1884563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</a:t>
            </a:r>
            <a:r>
              <a:rPr lang="en-US" dirty="0"/>
              <a:t>Traversal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 err="1"/>
              <a:t>Postorder</a:t>
            </a:r>
            <a:r>
              <a:rPr lang="en-US" dirty="0"/>
              <a:t> (tree)</a:t>
            </a:r>
          </a:p>
          <a:p>
            <a:r>
              <a:rPr lang="th-TH" dirty="0"/>
              <a:t>        </a:t>
            </a:r>
            <a:r>
              <a:rPr lang="en-US" b="0" dirty="0"/>
              <a:t>if (tree is not empty)</a:t>
            </a:r>
          </a:p>
          <a:p>
            <a:r>
              <a:rPr lang="en-US" b="0" dirty="0"/>
              <a:t>	</a:t>
            </a:r>
            <a:r>
              <a:rPr lang="en-US" b="0" dirty="0" err="1">
                <a:solidFill>
                  <a:srgbClr val="0000FF"/>
                </a:solidFill>
              </a:rPr>
              <a:t>Postorder</a:t>
            </a:r>
            <a:r>
              <a:rPr lang="en-US" b="0" dirty="0">
                <a:solidFill>
                  <a:srgbClr val="0000FF"/>
                </a:solidFill>
              </a:rPr>
              <a:t> (left subtree</a:t>
            </a:r>
            <a:r>
              <a:rPr lang="th-TH" b="0" dirty="0">
                <a:solidFill>
                  <a:srgbClr val="0000FF"/>
                </a:solidFill>
              </a:rPr>
              <a:t>)</a:t>
            </a:r>
            <a:endParaRPr lang="en-US" b="0" dirty="0">
              <a:solidFill>
                <a:srgbClr val="0000FF"/>
              </a:solidFill>
            </a:endParaRPr>
          </a:p>
          <a:p>
            <a:r>
              <a:rPr lang="en-US" b="0" dirty="0"/>
              <a:t>	</a:t>
            </a:r>
            <a:r>
              <a:rPr lang="en-US" b="0" dirty="0" err="1"/>
              <a:t>Postorder</a:t>
            </a:r>
            <a:r>
              <a:rPr lang="en-US" b="0" dirty="0"/>
              <a:t> (right subtree</a:t>
            </a:r>
            <a:r>
              <a:rPr lang="th-TH" b="0" dirty="0"/>
              <a:t>)</a:t>
            </a:r>
            <a:endParaRPr lang="en-US" b="0" dirty="0"/>
          </a:p>
          <a:p>
            <a:r>
              <a:rPr lang="en-US" b="0" dirty="0"/>
              <a:t>	visit root node</a:t>
            </a:r>
          </a:p>
          <a:p>
            <a:pPr marL="914400" lvl="1" indent="-457200"/>
            <a:endParaRPr lang="en-US" dirty="0"/>
          </a:p>
          <a:p>
            <a:endParaRPr lang="th-TH" dirty="0"/>
          </a:p>
        </p:txBody>
      </p:sp>
      <p:grpSp>
        <p:nvGrpSpPr>
          <p:cNvPr id="6" name="Group 5"/>
          <p:cNvGrpSpPr/>
          <p:nvPr/>
        </p:nvGrpSpPr>
        <p:grpSpPr>
          <a:xfrm>
            <a:off x="4644008" y="2492896"/>
            <a:ext cx="3384376" cy="2232248"/>
            <a:chOff x="1043608" y="2132856"/>
            <a:chExt cx="3384376" cy="2232248"/>
          </a:xfrm>
        </p:grpSpPr>
        <p:sp>
          <p:nvSpPr>
            <p:cNvPr id="7" name="Oval 6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th-TH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th-TH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th-TH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043608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th-TH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979712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th-TH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915816" y="3789040"/>
              <a:ext cx="576064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th-TH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851920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th-TH" dirty="0"/>
            </a:p>
          </p:txBody>
        </p:sp>
        <p:cxnSp>
          <p:nvCxnSpPr>
            <p:cNvPr id="14" name="Straight Connector 13"/>
            <p:cNvCxnSpPr>
              <a:stCxn id="7" idx="3"/>
              <a:endCxn id="8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5"/>
              <a:endCxn id="9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3"/>
              <a:endCxn id="10" idx="0"/>
            </p:cNvCxnSpPr>
            <p:nvPr/>
          </p:nvCxnSpPr>
          <p:spPr>
            <a:xfrm flipH="1">
              <a:off x="1331640" y="3425029"/>
              <a:ext cx="300387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5"/>
              <a:endCxn id="11" idx="0"/>
            </p:cNvCxnSpPr>
            <p:nvPr/>
          </p:nvCxnSpPr>
          <p:spPr>
            <a:xfrm>
              <a:off x="2039365" y="3425029"/>
              <a:ext cx="228379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3"/>
              <a:endCxn id="12" idx="0"/>
            </p:cNvCxnSpPr>
            <p:nvPr/>
          </p:nvCxnSpPr>
          <p:spPr>
            <a:xfrm flipH="1">
              <a:off x="3203848" y="3434061"/>
              <a:ext cx="300387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5"/>
              <a:endCxn id="13" idx="0"/>
            </p:cNvCxnSpPr>
            <p:nvPr/>
          </p:nvCxnSpPr>
          <p:spPr>
            <a:xfrm>
              <a:off x="3911573" y="3434061"/>
              <a:ext cx="228379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043608" y="5589240"/>
            <a:ext cx="27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E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B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F</a:t>
            </a:r>
            <a:endParaRPr lang="th-TH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7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/>
          <p:cNvSpPr/>
          <p:nvPr/>
        </p:nvSpPr>
        <p:spPr>
          <a:xfrm>
            <a:off x="6169824" y="2924944"/>
            <a:ext cx="2232248" cy="1884563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</a:t>
            </a:r>
            <a:r>
              <a:rPr lang="en-US" dirty="0"/>
              <a:t>Traversal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 err="1"/>
              <a:t>Postorder</a:t>
            </a:r>
            <a:r>
              <a:rPr lang="en-US" dirty="0"/>
              <a:t> (tree)</a:t>
            </a:r>
          </a:p>
          <a:p>
            <a:r>
              <a:rPr lang="th-TH" dirty="0"/>
              <a:t>        </a:t>
            </a:r>
            <a:r>
              <a:rPr lang="en-US" b="0" dirty="0"/>
              <a:t>if (tree is not empty)</a:t>
            </a:r>
          </a:p>
          <a:p>
            <a:r>
              <a:rPr lang="en-US" b="0" dirty="0"/>
              <a:t>	</a:t>
            </a:r>
            <a:r>
              <a:rPr lang="en-US" b="0" dirty="0" err="1"/>
              <a:t>Postorder</a:t>
            </a:r>
            <a:r>
              <a:rPr lang="en-US" b="0" dirty="0"/>
              <a:t> (left subtree</a:t>
            </a:r>
            <a:r>
              <a:rPr lang="th-TH" b="0" dirty="0"/>
              <a:t>)</a:t>
            </a:r>
            <a:endParaRPr lang="en-US" b="0" dirty="0"/>
          </a:p>
          <a:p>
            <a:r>
              <a:rPr lang="en-US" b="0" dirty="0"/>
              <a:t>	</a:t>
            </a:r>
            <a:r>
              <a:rPr lang="en-US" b="0" dirty="0" err="1">
                <a:solidFill>
                  <a:srgbClr val="0000FF"/>
                </a:solidFill>
              </a:rPr>
              <a:t>Postorder</a:t>
            </a:r>
            <a:r>
              <a:rPr lang="en-US" b="0" dirty="0">
                <a:solidFill>
                  <a:srgbClr val="0000FF"/>
                </a:solidFill>
              </a:rPr>
              <a:t> (right subtree</a:t>
            </a:r>
            <a:r>
              <a:rPr lang="th-TH" b="0" dirty="0">
                <a:solidFill>
                  <a:srgbClr val="0000FF"/>
                </a:solidFill>
              </a:rPr>
              <a:t>)</a:t>
            </a:r>
            <a:endParaRPr lang="en-US" b="0" dirty="0">
              <a:solidFill>
                <a:srgbClr val="0000FF"/>
              </a:solidFill>
            </a:endParaRPr>
          </a:p>
          <a:p>
            <a:r>
              <a:rPr lang="en-US" b="0" dirty="0"/>
              <a:t>	visit root node</a:t>
            </a:r>
          </a:p>
          <a:p>
            <a:pPr marL="914400" lvl="1" indent="-457200"/>
            <a:endParaRPr lang="en-US" dirty="0"/>
          </a:p>
          <a:p>
            <a:endParaRPr lang="th-TH" dirty="0"/>
          </a:p>
        </p:txBody>
      </p:sp>
      <p:grpSp>
        <p:nvGrpSpPr>
          <p:cNvPr id="6" name="Group 5"/>
          <p:cNvGrpSpPr/>
          <p:nvPr/>
        </p:nvGrpSpPr>
        <p:grpSpPr>
          <a:xfrm>
            <a:off x="4644008" y="2492896"/>
            <a:ext cx="3384376" cy="2232248"/>
            <a:chOff x="1043608" y="2132856"/>
            <a:chExt cx="3384376" cy="2232248"/>
          </a:xfrm>
        </p:grpSpPr>
        <p:sp>
          <p:nvSpPr>
            <p:cNvPr id="7" name="Oval 6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th-TH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th-TH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th-TH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043608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th-TH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979712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th-TH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915816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th-TH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851920" y="3789040"/>
              <a:ext cx="576064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th-TH" dirty="0"/>
            </a:p>
          </p:txBody>
        </p:sp>
        <p:cxnSp>
          <p:nvCxnSpPr>
            <p:cNvPr id="14" name="Straight Connector 13"/>
            <p:cNvCxnSpPr>
              <a:stCxn id="7" idx="3"/>
              <a:endCxn id="8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5"/>
              <a:endCxn id="9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3"/>
              <a:endCxn id="10" idx="0"/>
            </p:cNvCxnSpPr>
            <p:nvPr/>
          </p:nvCxnSpPr>
          <p:spPr>
            <a:xfrm flipH="1">
              <a:off x="1331640" y="3425029"/>
              <a:ext cx="300387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5"/>
              <a:endCxn id="11" idx="0"/>
            </p:cNvCxnSpPr>
            <p:nvPr/>
          </p:nvCxnSpPr>
          <p:spPr>
            <a:xfrm>
              <a:off x="2039365" y="3425029"/>
              <a:ext cx="228379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3"/>
              <a:endCxn id="12" idx="0"/>
            </p:cNvCxnSpPr>
            <p:nvPr/>
          </p:nvCxnSpPr>
          <p:spPr>
            <a:xfrm flipH="1">
              <a:off x="3203848" y="3434061"/>
              <a:ext cx="300387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5"/>
              <a:endCxn id="13" idx="0"/>
            </p:cNvCxnSpPr>
            <p:nvPr/>
          </p:nvCxnSpPr>
          <p:spPr>
            <a:xfrm>
              <a:off x="3911573" y="3434061"/>
              <a:ext cx="228379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043608" y="5589240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E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B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F </a:t>
            </a:r>
            <a:r>
              <a:rPr lang="en-US" dirty="0" smtClean="0">
                <a:solidFill>
                  <a:srgbClr val="F66400"/>
                </a:solidFill>
              </a:rPr>
              <a:t>-&gt; </a:t>
            </a:r>
            <a:r>
              <a:rPr lang="en-US" dirty="0" smtClean="0">
                <a:solidFill>
                  <a:srgbClr val="0000FF"/>
                </a:solidFill>
              </a:rPr>
              <a:t>G</a:t>
            </a:r>
            <a:endParaRPr lang="th-TH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20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/>
          <p:cNvSpPr/>
          <p:nvPr/>
        </p:nvSpPr>
        <p:spPr>
          <a:xfrm>
            <a:off x="6169824" y="2924944"/>
            <a:ext cx="2232248" cy="1884563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</a:t>
            </a:r>
            <a:r>
              <a:rPr lang="en-US" dirty="0"/>
              <a:t>Traversal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 err="1"/>
              <a:t>Postorder</a:t>
            </a:r>
            <a:r>
              <a:rPr lang="en-US" dirty="0"/>
              <a:t> (tree)</a:t>
            </a:r>
          </a:p>
          <a:p>
            <a:r>
              <a:rPr lang="th-TH" dirty="0"/>
              <a:t>        </a:t>
            </a:r>
            <a:r>
              <a:rPr lang="en-US" b="0" dirty="0"/>
              <a:t>if (tree is not empty)</a:t>
            </a:r>
          </a:p>
          <a:p>
            <a:r>
              <a:rPr lang="en-US" b="0" dirty="0"/>
              <a:t>	</a:t>
            </a:r>
            <a:r>
              <a:rPr lang="en-US" b="0" dirty="0" err="1"/>
              <a:t>Postorder</a:t>
            </a:r>
            <a:r>
              <a:rPr lang="en-US" b="0" dirty="0"/>
              <a:t> (left subtree</a:t>
            </a:r>
            <a:r>
              <a:rPr lang="th-TH" b="0" dirty="0"/>
              <a:t>)</a:t>
            </a:r>
            <a:endParaRPr lang="en-US" b="0" dirty="0"/>
          </a:p>
          <a:p>
            <a:r>
              <a:rPr lang="en-US" b="0" dirty="0"/>
              <a:t>	</a:t>
            </a:r>
            <a:r>
              <a:rPr lang="en-US" b="0" dirty="0" err="1"/>
              <a:t>Postorder</a:t>
            </a:r>
            <a:r>
              <a:rPr lang="en-US" b="0" dirty="0"/>
              <a:t> (right subtree</a:t>
            </a:r>
            <a:r>
              <a:rPr lang="th-TH" b="0" dirty="0"/>
              <a:t>)</a:t>
            </a:r>
            <a:endParaRPr lang="en-US" b="0" dirty="0"/>
          </a:p>
          <a:p>
            <a:r>
              <a:rPr lang="en-US" b="0" dirty="0"/>
              <a:t>	</a:t>
            </a:r>
            <a:r>
              <a:rPr lang="en-US" b="0" dirty="0">
                <a:solidFill>
                  <a:srgbClr val="0000FF"/>
                </a:solidFill>
              </a:rPr>
              <a:t>visit root node</a:t>
            </a:r>
          </a:p>
          <a:p>
            <a:pPr marL="914400" lvl="1" indent="-457200"/>
            <a:endParaRPr lang="en-US" dirty="0"/>
          </a:p>
          <a:p>
            <a:endParaRPr lang="th-TH" dirty="0"/>
          </a:p>
        </p:txBody>
      </p:sp>
      <p:grpSp>
        <p:nvGrpSpPr>
          <p:cNvPr id="6" name="Group 5"/>
          <p:cNvGrpSpPr/>
          <p:nvPr/>
        </p:nvGrpSpPr>
        <p:grpSpPr>
          <a:xfrm>
            <a:off x="4644008" y="2492896"/>
            <a:ext cx="3384376" cy="2232248"/>
            <a:chOff x="1043608" y="2132856"/>
            <a:chExt cx="3384376" cy="2232248"/>
          </a:xfrm>
        </p:grpSpPr>
        <p:sp>
          <p:nvSpPr>
            <p:cNvPr id="7" name="Oval 6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th-TH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th-TH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th-TH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043608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th-TH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979712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th-TH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915816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th-TH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851920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th-TH" dirty="0"/>
            </a:p>
          </p:txBody>
        </p:sp>
        <p:cxnSp>
          <p:nvCxnSpPr>
            <p:cNvPr id="14" name="Straight Connector 13"/>
            <p:cNvCxnSpPr>
              <a:stCxn id="7" idx="3"/>
              <a:endCxn id="8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5"/>
              <a:endCxn id="9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3"/>
              <a:endCxn id="10" idx="0"/>
            </p:cNvCxnSpPr>
            <p:nvPr/>
          </p:nvCxnSpPr>
          <p:spPr>
            <a:xfrm flipH="1">
              <a:off x="1331640" y="3425029"/>
              <a:ext cx="300387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5"/>
              <a:endCxn id="11" idx="0"/>
            </p:cNvCxnSpPr>
            <p:nvPr/>
          </p:nvCxnSpPr>
          <p:spPr>
            <a:xfrm>
              <a:off x="2039365" y="3425029"/>
              <a:ext cx="228379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3"/>
              <a:endCxn id="12" idx="0"/>
            </p:cNvCxnSpPr>
            <p:nvPr/>
          </p:nvCxnSpPr>
          <p:spPr>
            <a:xfrm flipH="1">
              <a:off x="3203848" y="3434061"/>
              <a:ext cx="300387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5"/>
              <a:endCxn id="13" idx="0"/>
            </p:cNvCxnSpPr>
            <p:nvPr/>
          </p:nvCxnSpPr>
          <p:spPr>
            <a:xfrm>
              <a:off x="3911573" y="3434061"/>
              <a:ext cx="228379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043608" y="558924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E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B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F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G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C</a:t>
            </a:r>
            <a:endParaRPr lang="th-TH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72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80" y="1916832"/>
            <a:ext cx="7881352" cy="3415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5077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</a:t>
            </a:r>
            <a:r>
              <a:rPr lang="en-US" dirty="0"/>
              <a:t>Traversal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 err="1"/>
              <a:t>Postorder</a:t>
            </a:r>
            <a:r>
              <a:rPr lang="en-US" dirty="0"/>
              <a:t> (tree)</a:t>
            </a:r>
          </a:p>
          <a:p>
            <a:r>
              <a:rPr lang="th-TH" dirty="0"/>
              <a:t>        </a:t>
            </a:r>
            <a:r>
              <a:rPr lang="en-US" b="0" dirty="0" smtClean="0"/>
              <a:t>if </a:t>
            </a:r>
            <a:r>
              <a:rPr lang="en-US" b="0" dirty="0"/>
              <a:t>(tree is not empty)</a:t>
            </a:r>
          </a:p>
          <a:p>
            <a:r>
              <a:rPr lang="en-US" b="0" dirty="0" smtClean="0"/>
              <a:t>	</a:t>
            </a:r>
            <a:r>
              <a:rPr lang="en-US" b="0" dirty="0" err="1" smtClean="0"/>
              <a:t>Postorder</a:t>
            </a:r>
            <a:r>
              <a:rPr lang="en-US" b="0" dirty="0" smtClean="0"/>
              <a:t> </a:t>
            </a:r>
            <a:r>
              <a:rPr lang="en-US" b="0" dirty="0"/>
              <a:t>(left subtree</a:t>
            </a:r>
            <a:r>
              <a:rPr lang="th-TH" b="0" dirty="0"/>
              <a:t>)</a:t>
            </a:r>
            <a:endParaRPr lang="en-US" b="0" dirty="0"/>
          </a:p>
          <a:p>
            <a:r>
              <a:rPr lang="en-US" b="0" dirty="0" smtClean="0"/>
              <a:t>	</a:t>
            </a:r>
            <a:r>
              <a:rPr lang="en-US" b="0" dirty="0" err="1" smtClean="0"/>
              <a:t>Postorder</a:t>
            </a:r>
            <a:r>
              <a:rPr lang="en-US" b="0" dirty="0" smtClean="0"/>
              <a:t> </a:t>
            </a:r>
            <a:r>
              <a:rPr lang="en-US" b="0" dirty="0"/>
              <a:t>(right subtree</a:t>
            </a:r>
            <a:r>
              <a:rPr lang="th-TH" b="0" dirty="0"/>
              <a:t>)</a:t>
            </a:r>
            <a:endParaRPr lang="en-US" b="0" dirty="0"/>
          </a:p>
          <a:p>
            <a:r>
              <a:rPr lang="en-US" b="0" dirty="0" smtClean="0"/>
              <a:t>	</a:t>
            </a:r>
            <a:r>
              <a:rPr lang="en-US" b="0" dirty="0" smtClean="0">
                <a:solidFill>
                  <a:srgbClr val="0000FF"/>
                </a:solidFill>
              </a:rPr>
              <a:t>visit </a:t>
            </a:r>
            <a:r>
              <a:rPr lang="en-US" b="0" dirty="0">
                <a:solidFill>
                  <a:srgbClr val="0000FF"/>
                </a:solidFill>
              </a:rPr>
              <a:t>root node</a:t>
            </a:r>
          </a:p>
          <a:p>
            <a:pPr marL="914400" lvl="1" indent="-457200"/>
            <a:endParaRPr lang="en-US" dirty="0"/>
          </a:p>
          <a:p>
            <a:endParaRPr lang="th-TH" dirty="0"/>
          </a:p>
        </p:txBody>
      </p:sp>
      <p:grpSp>
        <p:nvGrpSpPr>
          <p:cNvPr id="6" name="Group 5"/>
          <p:cNvGrpSpPr/>
          <p:nvPr/>
        </p:nvGrpSpPr>
        <p:grpSpPr>
          <a:xfrm>
            <a:off x="4644008" y="2492896"/>
            <a:ext cx="3384376" cy="2232248"/>
            <a:chOff x="1043608" y="2132856"/>
            <a:chExt cx="3384376" cy="2232248"/>
          </a:xfrm>
        </p:grpSpPr>
        <p:sp>
          <p:nvSpPr>
            <p:cNvPr id="7" name="Oval 6"/>
            <p:cNvSpPr/>
            <p:nvPr/>
          </p:nvSpPr>
          <p:spPr>
            <a:xfrm>
              <a:off x="2555776" y="2132856"/>
              <a:ext cx="576064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th-TH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547664" y="2933328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th-TH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419872" y="294236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th-TH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043608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th-TH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979712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th-TH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915816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th-TH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851920" y="3789040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th-TH" dirty="0"/>
            </a:p>
          </p:txBody>
        </p:sp>
        <p:cxnSp>
          <p:nvCxnSpPr>
            <p:cNvPr id="14" name="Straight Connector 13"/>
            <p:cNvCxnSpPr>
              <a:stCxn id="7" idx="3"/>
              <a:endCxn id="8" idx="7"/>
            </p:cNvCxnSpPr>
            <p:nvPr/>
          </p:nvCxnSpPr>
          <p:spPr>
            <a:xfrm flipH="1">
              <a:off x="2039365" y="2624557"/>
              <a:ext cx="600774" cy="393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5"/>
              <a:endCxn id="9" idx="1"/>
            </p:cNvCxnSpPr>
            <p:nvPr/>
          </p:nvCxnSpPr>
          <p:spPr>
            <a:xfrm>
              <a:off x="3047477" y="2624557"/>
              <a:ext cx="456758" cy="40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3"/>
              <a:endCxn id="10" idx="0"/>
            </p:cNvCxnSpPr>
            <p:nvPr/>
          </p:nvCxnSpPr>
          <p:spPr>
            <a:xfrm flipH="1">
              <a:off x="1331640" y="3425029"/>
              <a:ext cx="300387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5"/>
              <a:endCxn id="11" idx="0"/>
            </p:cNvCxnSpPr>
            <p:nvPr/>
          </p:nvCxnSpPr>
          <p:spPr>
            <a:xfrm>
              <a:off x="2039365" y="3425029"/>
              <a:ext cx="228379" cy="364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3"/>
              <a:endCxn id="12" idx="0"/>
            </p:cNvCxnSpPr>
            <p:nvPr/>
          </p:nvCxnSpPr>
          <p:spPr>
            <a:xfrm flipH="1">
              <a:off x="3203848" y="3434061"/>
              <a:ext cx="300387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5"/>
              <a:endCxn id="13" idx="0"/>
            </p:cNvCxnSpPr>
            <p:nvPr/>
          </p:nvCxnSpPr>
          <p:spPr>
            <a:xfrm>
              <a:off x="3911573" y="3434061"/>
              <a:ext cx="228379" cy="354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043608" y="5589240"/>
            <a:ext cx="527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E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B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F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G </a:t>
            </a:r>
            <a:r>
              <a:rPr lang="en-US" dirty="0" smtClean="0">
                <a:solidFill>
                  <a:srgbClr val="F66400"/>
                </a:solidFill>
              </a:rPr>
              <a:t>-&gt;</a:t>
            </a:r>
            <a:r>
              <a:rPr lang="en-US" dirty="0" smtClean="0">
                <a:solidFill>
                  <a:srgbClr val="0000FF"/>
                </a:solidFill>
              </a:rPr>
              <a:t> C </a:t>
            </a:r>
            <a:r>
              <a:rPr lang="en-US" dirty="0" smtClean="0">
                <a:solidFill>
                  <a:srgbClr val="F66400"/>
                </a:solidFill>
              </a:rPr>
              <a:t>-&gt; </a:t>
            </a:r>
            <a:r>
              <a:rPr lang="en-US" dirty="0" smtClean="0">
                <a:solidFill>
                  <a:srgbClr val="0000FF"/>
                </a:solidFill>
              </a:rPr>
              <a:t>A </a:t>
            </a:r>
            <a:endParaRPr lang="th-TH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88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1" descr="C:\Documents and Settings\cpetc\Desktop\9-8-2555 14-13-0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7316" y="1714488"/>
            <a:ext cx="3644882" cy="37862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111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93174"/>
            <a:ext cx="7704856" cy="325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47900"/>
            <a:ext cx="7775484" cy="312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09800"/>
            <a:ext cx="7893910" cy="33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6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siblings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81224"/>
            <a:ext cx="7716108" cy="333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25B85306BF6D4B8D7CC8CCE9D22D03" ma:contentTypeVersion="4" ma:contentTypeDescription="Create a new document." ma:contentTypeScope="" ma:versionID="1ed414ac715da6da1cbeae9e81754853">
  <xsd:schema xmlns:xsd="http://www.w3.org/2001/XMLSchema" xmlns:xs="http://www.w3.org/2001/XMLSchema" xmlns:p="http://schemas.microsoft.com/office/2006/metadata/properties" xmlns:ns2="10b2d086-7b28-4092-b7a1-baafcd56bb11" targetNamespace="http://schemas.microsoft.com/office/2006/metadata/properties" ma:root="true" ma:fieldsID="06808654adaa18b8ee0a99a2802fe301" ns2:_="">
    <xsd:import namespace="10b2d086-7b28-4092-b7a1-baafcd56bb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b2d086-7b28-4092-b7a1-baafcd56bb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9903D3-BAB2-469B-B1CA-FFB45BF24281}"/>
</file>

<file path=customXml/itemProps2.xml><?xml version="1.0" encoding="utf-8"?>
<ds:datastoreItem xmlns:ds="http://schemas.openxmlformats.org/officeDocument/2006/customXml" ds:itemID="{B6B9C3D2-BBE8-4038-A73E-609410B2B1BB}"/>
</file>

<file path=customXml/itemProps3.xml><?xml version="1.0" encoding="utf-8"?>
<ds:datastoreItem xmlns:ds="http://schemas.openxmlformats.org/officeDocument/2006/customXml" ds:itemID="{DE56F503-37C2-430D-90FB-6B5C97DF2316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2632</TotalTime>
  <Words>1713</Words>
  <Application>Microsoft Office PowerPoint</Application>
  <PresentationFormat>On-screen Show (4:3)</PresentationFormat>
  <Paragraphs>516</Paragraphs>
  <Slides>51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Angsana New</vt:lpstr>
      <vt:lpstr>Arial</vt:lpstr>
      <vt:lpstr>Arial Black</vt:lpstr>
      <vt:lpstr>Calibri</vt:lpstr>
      <vt:lpstr>Cordia New</vt:lpstr>
      <vt:lpstr>TH Sarabun New</vt:lpstr>
      <vt:lpstr>Essential</vt:lpstr>
      <vt:lpstr>Visio</vt:lpstr>
      <vt:lpstr>ต้นไม้ (tree)</vt:lpstr>
      <vt:lpstr>ต้นไม้ (tree)</vt:lpstr>
      <vt:lpstr>ต้นไม้ (ต่อ)</vt:lpstr>
      <vt:lpstr>ส่วนประกอบของต้นไม้</vt:lpstr>
      <vt:lpstr>root</vt:lpstr>
      <vt:lpstr>edge</vt:lpstr>
      <vt:lpstr>parent</vt:lpstr>
      <vt:lpstr>child</vt:lpstr>
      <vt:lpstr>siblings</vt:lpstr>
      <vt:lpstr>leaf</vt:lpstr>
      <vt:lpstr>level</vt:lpstr>
      <vt:lpstr>Sub tree</vt:lpstr>
      <vt:lpstr>การนำเสนอโครงสร้างข้อมูลต้นไม้</vt:lpstr>
      <vt:lpstr>ต้นไม้ไบนารี (binary tree)</vt:lpstr>
      <vt:lpstr>ต้นไม้ไบนารี (Binary Tree)</vt:lpstr>
      <vt:lpstr>ต้นไม้ไบนารีแบบสมบูรณ์</vt:lpstr>
      <vt:lpstr>ต้นไม้ไบนารีเกือบสมบูรณ์ </vt:lpstr>
      <vt:lpstr>การแทนต้นไม้ไบนารีในหน่วยความจำ</vt:lpstr>
      <vt:lpstr>การแทนต้นไม้ไบนารีด้วยอาร์เรย์</vt:lpstr>
      <vt:lpstr>การแทนต้นไม้ไบนารีด้วยอาร์เรย์</vt:lpstr>
      <vt:lpstr>การแทนต้นไม้ไบนารีด้วยรายการโยง</vt:lpstr>
      <vt:lpstr>การแวะผ่านต้นไม้ไบนารี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cpetc</dc:creator>
  <cp:lastModifiedBy>Natsima</cp:lastModifiedBy>
  <cp:revision>190</cp:revision>
  <cp:lastPrinted>2017-11-01T12:39:23Z</cp:lastPrinted>
  <dcterms:created xsi:type="dcterms:W3CDTF">2017-05-15T08:47:42Z</dcterms:created>
  <dcterms:modified xsi:type="dcterms:W3CDTF">2023-09-19T00:32:24Z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0x0101006A25B85306BF6D4B8D7CC8CCE9D22D03</vt:lpwstr>
  </property>
</Properties>
</file>