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harts/style1.xml" ContentType="application/vnd.ms-office.chart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olors1.xml" ContentType="application/vnd.ms-office.chartcolorstyl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handoutMasterIdLst>
    <p:handoutMasterId r:id="rId43"/>
  </p:handoutMasterIdLst>
  <p:sldIdLst>
    <p:sldId id="256" r:id="rId2"/>
    <p:sldId id="261" r:id="rId3"/>
    <p:sldId id="263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90" r:id="rId30"/>
    <p:sldId id="292" r:id="rId31"/>
    <p:sldId id="294" r:id="rId32"/>
    <p:sldId id="293" r:id="rId33"/>
    <p:sldId id="302" r:id="rId34"/>
    <p:sldId id="287" r:id="rId35"/>
    <p:sldId id="303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BE30"/>
    <a:srgbClr val="D22830"/>
    <a:srgbClr val="C1252C"/>
    <a:srgbClr val="33CC33"/>
    <a:srgbClr val="005DA2"/>
    <a:srgbClr val="CC0099"/>
    <a:srgbClr val="CC00CC"/>
    <a:srgbClr val="8D1B20"/>
    <a:srgbClr val="00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4n</c:v>
                </c:pt>
              </c:strCache>
            </c:strRef>
          </c:tx>
          <c:spPr>
            <a:ln w="57150" cap="rnd">
              <a:solidFill>
                <a:srgbClr val="30BE3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4-4F60-8C4B-3386AD7B1A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F4-4F60-8C4B-3386AD7B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599424"/>
        <c:axId val="160613888"/>
      </c:lineChart>
      <c:catAx>
        <c:axId val="16059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Input Size</a:t>
                </a:r>
              </a:p>
            </c:rich>
          </c:tx>
          <c:layout>
            <c:manualLayout>
              <c:xMode val="edge"/>
              <c:yMode val="edge"/>
              <c:x val="0.44376779812211942"/>
              <c:y val="0.90932504447466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0613888"/>
        <c:crosses val="autoZero"/>
        <c:auto val="1"/>
        <c:lblAlgn val="ctr"/>
        <c:lblOffset val="100"/>
        <c:noMultiLvlLbl val="0"/>
      </c:catAx>
      <c:valAx>
        <c:axId val="160613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059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D22830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  <c:pt idx="4">
                  <c:v>160</c:v>
                </c:pt>
                <c:pt idx="5">
                  <c:v>320</c:v>
                </c:pt>
                <c:pt idx="6">
                  <c:v>640</c:v>
                </c:pt>
                <c:pt idx="7">
                  <c:v>1280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</c:v>
                </c:pt>
                <c:pt idx="1">
                  <c:v>400</c:v>
                </c:pt>
                <c:pt idx="2">
                  <c:v>1600</c:v>
                </c:pt>
                <c:pt idx="3">
                  <c:v>6400</c:v>
                </c:pt>
                <c:pt idx="4">
                  <c:v>25600</c:v>
                </c:pt>
                <c:pt idx="5">
                  <c:v>102400</c:v>
                </c:pt>
                <c:pt idx="6">
                  <c:v>409600</c:v>
                </c:pt>
                <c:pt idx="7">
                  <c:v>1638400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B-49CD-9037-E659779798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30BE30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  <c:pt idx="4">
                  <c:v>160</c:v>
                </c:pt>
                <c:pt idx="5">
                  <c:v>320</c:v>
                </c:pt>
                <c:pt idx="6">
                  <c:v>640</c:v>
                </c:pt>
                <c:pt idx="7">
                  <c:v>1280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45</c:v>
                </c:pt>
                <c:pt idx="1">
                  <c:v>190</c:v>
                </c:pt>
                <c:pt idx="2">
                  <c:v>780</c:v>
                </c:pt>
                <c:pt idx="3">
                  <c:v>3160</c:v>
                </c:pt>
                <c:pt idx="4">
                  <c:v>12720</c:v>
                </c:pt>
                <c:pt idx="5">
                  <c:v>51040</c:v>
                </c:pt>
                <c:pt idx="6">
                  <c:v>204480</c:v>
                </c:pt>
                <c:pt idx="7">
                  <c:v>818560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7B-49CD-9037-E65977979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13312"/>
        <c:axId val="161615232"/>
      </c:lineChart>
      <c:catAx>
        <c:axId val="16161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Input</a:t>
                </a:r>
                <a:r>
                  <a:rPr lang="en-US" baseline="0" dirty="0" smtClean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1615232"/>
        <c:crosses val="autoZero"/>
        <c:auto val="1"/>
        <c:lblAlgn val="ctr"/>
        <c:lblOffset val="100"/>
        <c:noMultiLvlLbl val="0"/>
      </c:catAx>
      <c:valAx>
        <c:axId val="161615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161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12717" y="546955"/>
            <a:ext cx="5107550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2: ขั้นตอนวิธี (</a:t>
            </a:r>
            <a:r>
              <a:rPr lang="en-US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Algorithms)</a:t>
            </a:r>
            <a:endParaRPr lang="th-TH" sz="1700" dirty="0"/>
          </a:p>
        </p:txBody>
      </p:sp>
    </p:spTree>
    <p:extLst>
      <p:ext uri="{BB962C8B-B14F-4D97-AF65-F5344CB8AC3E}">
        <p14:creationId xmlns:p14="http://schemas.microsoft.com/office/powerpoint/2010/main" val="29754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5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</a:t>
            </a:r>
            <a:b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(Algorithms)</a:t>
            </a:r>
            <a:endParaRPr lang="th-TH" sz="9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การวัดประสิทธิภาพของอัลกอริทึม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เป็นการวัดผลจากการทดลอง</a:t>
            </a:r>
            <a:r>
              <a:rPr lang="th-TH" dirty="0" smtClean="0"/>
              <a:t>จริง</a:t>
            </a:r>
          </a:p>
          <a:p>
            <a:pPr marL="914400" lvl="1" indent="-457200"/>
            <a:r>
              <a:rPr lang="th-TH" dirty="0"/>
              <a:t>แปลงอัลกอริทึมเป็นโปรแกรม</a:t>
            </a:r>
          </a:p>
          <a:p>
            <a:pPr marL="914400" lvl="1" indent="-457200"/>
            <a:r>
              <a:rPr lang="th-TH" dirty="0"/>
              <a:t>สั่งทำงาน</a:t>
            </a:r>
          </a:p>
          <a:p>
            <a:pPr marL="914400" lvl="1" indent="-457200"/>
            <a:r>
              <a:rPr lang="th-TH" dirty="0"/>
              <a:t>จับเวลาการทำงาน</a:t>
            </a:r>
          </a:p>
          <a:p>
            <a:pPr marL="914400" lvl="1" indent="-457200"/>
            <a:r>
              <a:rPr lang="th-TH" dirty="0"/>
              <a:t>บันทึกผล</a:t>
            </a:r>
          </a:p>
          <a:p>
            <a:pPr marL="914400" lvl="1" indent="-457200"/>
            <a:r>
              <a:rPr lang="th-TH" dirty="0"/>
              <a:t>วิเคราะห์หาความสัมพันธ์ของเวลาการทำงานกับปริมาณ</a:t>
            </a:r>
            <a:r>
              <a:rPr lang="th-TH" dirty="0" smtClean="0"/>
              <a:t>ข้อมูล</a:t>
            </a:r>
          </a:p>
          <a:p>
            <a:r>
              <a:rPr lang="th-TH" dirty="0"/>
              <a:t>ปัจจัยที่ส่งผลกระทบต่อเวลา </a:t>
            </a:r>
            <a:r>
              <a:rPr lang="th-TH" dirty="0" smtClean="0"/>
              <a:t>ได้แก่</a:t>
            </a:r>
          </a:p>
          <a:p>
            <a:pPr marL="914400" lvl="1" indent="-457200"/>
            <a:r>
              <a:rPr lang="en-US" dirty="0"/>
              <a:t>Compiler Software</a:t>
            </a:r>
          </a:p>
          <a:p>
            <a:pPr marL="914400" lvl="1" indent="-457200"/>
            <a:r>
              <a:rPr lang="th-TH" dirty="0"/>
              <a:t>ประสิทธิภาพของเครื่องคอมพิวเตอร์</a:t>
            </a:r>
          </a:p>
          <a:p>
            <a:pPr marL="914400" lvl="1" indent="-457200"/>
            <a:r>
              <a:rPr lang="th-TH" dirty="0"/>
              <a:t>ประสิทธิภาพของระบบเครือข่าย</a:t>
            </a:r>
          </a:p>
          <a:p>
            <a:pPr marL="914400" lvl="1" indent="-457200"/>
            <a:endParaRPr lang="th-TH" dirty="0" smtClean="0"/>
          </a:p>
          <a:p>
            <a:endParaRPr lang="th-TH" dirty="0" smtClean="0"/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41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การวิเคราะห์ประสิทธิภาพของอัลกอริทึม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แบ่งออกเป็น </a:t>
            </a:r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วิเคราะห์หน่วยความจำที่ต้องใช้ในการประมวลผล (</a:t>
            </a:r>
            <a:r>
              <a:rPr lang="en-US" dirty="0"/>
              <a:t>Space Complexity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th-TH" dirty="0"/>
              <a:t>การวิเคราะห์เวลาที่ต้องใช้ในการประมวลผล (</a:t>
            </a:r>
            <a:r>
              <a:rPr lang="en-US" dirty="0"/>
              <a:t>Time Complexity</a:t>
            </a:r>
            <a:r>
              <a:rPr lang="th-TH" dirty="0"/>
              <a:t>)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40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</a:t>
            </a:r>
            <a:r>
              <a:rPr lang="th-TH" sz="4800" dirty="0" smtClean="0"/>
              <a:t>อัลกอริทึม (ต่อ)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/>
              <a:t>การวิเคราะห์</a:t>
            </a:r>
            <a:r>
              <a:rPr lang="th-TH" dirty="0" smtClean="0"/>
              <a:t>หน่วยความจำ (</a:t>
            </a:r>
            <a:r>
              <a:rPr lang="en-US" dirty="0"/>
              <a:t>Space Complexity)</a:t>
            </a:r>
          </a:p>
          <a:p>
            <a:pPr marL="914400" lvl="1" indent="-457200"/>
            <a:r>
              <a:rPr lang="en-US" dirty="0"/>
              <a:t>Instruction Space</a:t>
            </a:r>
          </a:p>
          <a:p>
            <a:pPr lvl="2" indent="0">
              <a:buNone/>
            </a:pPr>
            <a:r>
              <a:rPr lang="th-TH" dirty="0"/>
              <a:t>จำนวนของหน่วยความจำที่คอมไพเลอร์จำเป็นต้องใช้ขณะทำการคอมไพล์โปรแกรม </a:t>
            </a:r>
          </a:p>
          <a:p>
            <a:pPr marL="914400" lvl="1" indent="-457200"/>
            <a:r>
              <a:rPr lang="en-US" dirty="0"/>
              <a:t>Data Space </a:t>
            </a:r>
          </a:p>
          <a:p>
            <a:pPr lvl="2" indent="0">
              <a:buNone/>
            </a:pPr>
            <a:r>
              <a:rPr lang="th-TH" dirty="0"/>
              <a:t>จำนวนหน่วยความจำที่ต้องใช้สำหรับเก็บค่าคงที่ และตัวแปรทั้งหมดที่ต้องใช้ในการประมวลผลโปรแกรม </a:t>
            </a:r>
          </a:p>
          <a:p>
            <a:pPr marL="914400" lvl="1" indent="-457200"/>
            <a:r>
              <a:rPr lang="en-US" dirty="0"/>
              <a:t>Environment Stack Space </a:t>
            </a:r>
          </a:p>
          <a:p>
            <a:pPr lvl="2" indent="0">
              <a:buNone/>
            </a:pPr>
            <a:r>
              <a:rPr lang="th-TH" dirty="0"/>
              <a:t>จำนวนหน่วยความจำที่ต้องใช้ในการเก็บผลลัพธ์ของข้อมูลเอาไว้ เพื่อรอเวลาที่จะนำผลลัพธ์นั้นกลับไปประมวลผลอีกครั้ง (พบใน </a:t>
            </a:r>
            <a:r>
              <a:rPr lang="en-US" dirty="0"/>
              <a:t>recursive function)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92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 </a:t>
            </a:r>
            <a:r>
              <a:rPr lang="en-US" dirty="0" smtClean="0"/>
              <a:t>Space</a:t>
            </a:r>
            <a:endParaRPr lang="th-TH" dirty="0" smtClean="0"/>
          </a:p>
          <a:p>
            <a:pPr marL="914400" lvl="1" indent="-457200"/>
            <a:r>
              <a:rPr lang="en-US" u="sng" dirty="0"/>
              <a:t>Static memory allocation</a:t>
            </a:r>
          </a:p>
          <a:p>
            <a:pPr lvl="2" indent="0">
              <a:buNone/>
            </a:pPr>
            <a:r>
              <a:rPr lang="th-TH" dirty="0" smtClean="0"/>
              <a:t>จำนวน</a:t>
            </a:r>
            <a:r>
              <a:rPr lang="th-TH" dirty="0"/>
              <a:t>ของหน่วยความจำ</a:t>
            </a:r>
            <a:r>
              <a:rPr lang="th-TH" dirty="0" smtClean="0"/>
              <a:t>ที่ต้องใช้อย่างแน่นอน ไม่</a:t>
            </a:r>
            <a:r>
              <a:rPr lang="th-TH" dirty="0"/>
              <a:t>มีการเปลี่ยนแปลง  ประกอบด้วยหน่วยความจำที่ใช้เก็บค่าคงที่และตัวแปรประเภท </a:t>
            </a:r>
            <a:r>
              <a:rPr lang="en-US" dirty="0"/>
              <a:t>array </a:t>
            </a:r>
          </a:p>
          <a:p>
            <a:pPr lvl="3" indent="0">
              <a:buNone/>
            </a:pPr>
            <a:r>
              <a:rPr lang="th-TH" dirty="0"/>
              <a:t>เช่น การประกาศตัวแปร  	</a:t>
            </a:r>
            <a:r>
              <a:rPr lang="en-US" dirty="0" err="1"/>
              <a:t>int</a:t>
            </a:r>
            <a:r>
              <a:rPr lang="en-US" dirty="0"/>
              <a:t> a, b;      char s[10], c;</a:t>
            </a:r>
          </a:p>
          <a:p>
            <a:pPr marL="914400" lvl="1" indent="-457200"/>
            <a:r>
              <a:rPr lang="en-US" u="sng" dirty="0"/>
              <a:t>Dynamic memory allocation</a:t>
            </a:r>
          </a:p>
          <a:p>
            <a:pPr lvl="2" indent="0">
              <a:buNone/>
            </a:pPr>
            <a:r>
              <a:rPr lang="th-TH" dirty="0" smtClean="0"/>
              <a:t>จำนวน</a:t>
            </a:r>
            <a:r>
              <a:rPr lang="th-TH" dirty="0"/>
              <a:t>ของหน่วยความจำที่ใช้ในการประมวลผลสามารถเปลี่ยนแปลงได้ และจะทราบจำนวนหน่วยความจำที่จะใช้ก็ต่อเมื่อโปรแกรมกำลังทำงานอยู่ </a:t>
            </a:r>
          </a:p>
          <a:p>
            <a:pPr lvl="2" indent="0">
              <a:buNone/>
            </a:pPr>
            <a:r>
              <a:rPr lang="th-TH" dirty="0" smtClean="0"/>
              <a:t>	เช่น </a:t>
            </a:r>
            <a:r>
              <a:rPr lang="th-TH" dirty="0"/>
              <a:t>การใช้ </a:t>
            </a:r>
            <a:r>
              <a:rPr lang="en-US" dirty="0"/>
              <a:t>pointer </a:t>
            </a:r>
            <a:r>
              <a:rPr lang="th-TH" dirty="0"/>
              <a:t>และมีการจองเนื้อที่ในหน่วยความจำด้วยคำสั่ง </a:t>
            </a:r>
            <a:r>
              <a:rPr lang="en-US" dirty="0" err="1"/>
              <a:t>malloc</a:t>
            </a:r>
            <a:r>
              <a:rPr lang="en-US" dirty="0"/>
              <a:t>();  </a:t>
            </a:r>
          </a:p>
          <a:p>
            <a:pPr lvl="1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 *p; </a:t>
            </a:r>
          </a:p>
          <a:p>
            <a:pPr lvl="1" indent="0">
              <a:buNone/>
            </a:pPr>
            <a:r>
              <a:rPr lang="en-US" dirty="0"/>
              <a:t>			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572000" y="1345239"/>
            <a:ext cx="2952328" cy="1147657"/>
          </a:xfrm>
          <a:prstGeom prst="wedgeRectCallout">
            <a:avLst>
              <a:gd name="adj1" fmla="val -67093"/>
              <a:gd name="adj2" fmla="val 473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 Integer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2 bytes,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Floating Point 4 bytes,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Character 1 byte,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Double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6 (OR) 8 bytes </a:t>
            </a:r>
            <a:endParaRPr lang="th-TH" sz="18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6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Space Complexity 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2313" y="2420888"/>
            <a:ext cx="7643812" cy="3140075"/>
          </a:xfrm>
          <a:prstGeom prst="rect">
            <a:avLst/>
          </a:prstGeom>
          <a:solidFill>
            <a:srgbClr val="D1E8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num1, num2, temp;</a:t>
            </a:r>
          </a:p>
          <a:p>
            <a:pPr>
              <a:buFontTx/>
              <a:buNone/>
            </a:pPr>
            <a:r>
              <a:rPr lang="en-US" dirty="0"/>
              <a:t>	temp = num1;</a:t>
            </a:r>
          </a:p>
          <a:p>
            <a:pPr>
              <a:buFontTx/>
              <a:buNone/>
            </a:pPr>
            <a:r>
              <a:rPr lang="en-US" dirty="0"/>
              <a:t>	num1 = num2;</a:t>
            </a:r>
          </a:p>
          <a:p>
            <a:pPr>
              <a:buFontTx/>
              <a:buNone/>
            </a:pPr>
            <a:r>
              <a:rPr lang="en-US" dirty="0"/>
              <a:t>	num2 = temp;</a:t>
            </a:r>
          </a:p>
          <a:p>
            <a:pPr>
              <a:buFontTx/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75325" y="5179963"/>
            <a:ext cx="2646363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</a:rPr>
              <a:t>ใช้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</a:rPr>
              <a:t>หน่วยความจำ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6 bytes 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6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Space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3125286"/>
            <a:ext cx="4464496" cy="1815882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square(</a:t>
            </a:r>
            <a:r>
              <a:rPr lang="en-US" dirty="0" err="1"/>
              <a:t>int</a:t>
            </a:r>
            <a:r>
              <a:rPr lang="en-US" dirty="0"/>
              <a:t> a)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a*a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4644008" y="2348880"/>
            <a:ext cx="1584176" cy="864096"/>
            <a:chOff x="4499992" y="2348880"/>
            <a:chExt cx="1584176" cy="864096"/>
          </a:xfrm>
        </p:grpSpPr>
        <p:sp>
          <p:nvSpPr>
            <p:cNvPr id="5" name="Oval Callout 4"/>
            <p:cNvSpPr/>
            <p:nvPr/>
          </p:nvSpPr>
          <p:spPr>
            <a:xfrm>
              <a:off x="4499992" y="2348880"/>
              <a:ext cx="1584176" cy="864096"/>
            </a:xfrm>
            <a:prstGeom prst="wedgeEllipseCallout">
              <a:avLst>
                <a:gd name="adj1" fmla="val -52442"/>
                <a:gd name="adj2" fmla="val 6124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6016" y="2607295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 bytes</a:t>
              </a:r>
              <a:endParaRPr lang="th-TH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55776" y="4545124"/>
            <a:ext cx="1440160" cy="792088"/>
            <a:chOff x="2771800" y="4545124"/>
            <a:chExt cx="1440160" cy="792088"/>
          </a:xfrm>
        </p:grpSpPr>
        <p:sp>
          <p:nvSpPr>
            <p:cNvPr id="8" name="Oval Callout 7"/>
            <p:cNvSpPr/>
            <p:nvPr/>
          </p:nvSpPr>
          <p:spPr>
            <a:xfrm>
              <a:off x="2771800" y="4545124"/>
              <a:ext cx="1440160" cy="792088"/>
            </a:xfrm>
            <a:prstGeom prst="wedgeEllipseCallout">
              <a:avLst>
                <a:gd name="adj1" fmla="val 52486"/>
                <a:gd name="adj2" fmla="val -7080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5816" y="4725144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 bytes</a:t>
              </a:r>
              <a:endParaRPr lang="th-TH" sz="2400" dirty="0"/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96136" y="3768908"/>
            <a:ext cx="2646363" cy="52863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</a:rPr>
              <a:t>ใช้หน่วยความจำ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</a:rPr>
              <a:t>4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bytes 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517232"/>
            <a:ext cx="655272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thaiDist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ถ้าอัลกอริทึมใดต้องการพื้นที่หน่วยความจำคงที่สำหรับ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input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ใดๆ จะเรียกว่า </a:t>
            </a:r>
            <a:r>
              <a:rPr lang="en-US" b="1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Constant Space Complexity</a:t>
            </a:r>
            <a:r>
              <a:rPr lang="th-TH" b="1" dirty="0" smtClean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th-TH" b="1" dirty="0">
              <a:solidFill>
                <a:srgbClr val="008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Space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48272" y="2852936"/>
            <a:ext cx="5316016" cy="2246769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sum(</a:t>
            </a:r>
            <a:r>
              <a:rPr lang="en-US" sz="2000" dirty="0" err="1"/>
              <a:t>int</a:t>
            </a:r>
            <a:r>
              <a:rPr lang="en-US" sz="2000" dirty="0"/>
              <a:t> A</a:t>
            </a:r>
            <a:r>
              <a:rPr lang="en-US" sz="2000" dirty="0" smtClean="0"/>
              <a:t>[ ], </a:t>
            </a:r>
            <a:r>
              <a:rPr lang="en-US" sz="2000" dirty="0" err="1"/>
              <a:t>int</a:t>
            </a:r>
            <a:r>
              <a:rPr lang="en-US" sz="2000" dirty="0"/>
              <a:t> n) </a:t>
            </a:r>
            <a:endParaRPr lang="en-US" sz="2000" dirty="0" smtClean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sum = 0,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sum </a:t>
            </a:r>
            <a:r>
              <a:rPr lang="en-US" sz="2000" dirty="0"/>
              <a:t>= sum + A[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return </a:t>
            </a:r>
            <a:r>
              <a:rPr lang="en-US" sz="2000" dirty="0"/>
              <a:t>sum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41274" y="4653038"/>
            <a:ext cx="3046027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</a:rPr>
              <a:t>ใช้หน่วยความจำ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</a:rPr>
              <a:t>2n+8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bytes 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5517232"/>
            <a:ext cx="655272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thaiDist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ถ้าจำนวนหน่วยความจำที่ต้องใช้ในอัลกอริทึมเพิ่มขึ้นตามจำนวน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input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ที่เพิ่มขึ้น จะเรียกว่า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Linear Space Complexity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39952" y="2348880"/>
            <a:ext cx="1215279" cy="540059"/>
            <a:chOff x="4499992" y="2348880"/>
            <a:chExt cx="1584176" cy="864096"/>
          </a:xfrm>
        </p:grpSpPr>
        <p:sp>
          <p:nvSpPr>
            <p:cNvPr id="14" name="Oval Callout 13"/>
            <p:cNvSpPr/>
            <p:nvPr/>
          </p:nvSpPr>
          <p:spPr>
            <a:xfrm>
              <a:off x="4499992" y="2348880"/>
              <a:ext cx="1584176" cy="864096"/>
            </a:xfrm>
            <a:prstGeom prst="wedgeEllipseCallout">
              <a:avLst>
                <a:gd name="adj1" fmla="val -52442"/>
                <a:gd name="adj2" fmla="val 6124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5440" y="2508983"/>
              <a:ext cx="1528728" cy="52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 bytes</a:t>
              </a:r>
              <a:endParaRPr lang="th-TH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1840" y="4900979"/>
            <a:ext cx="1224136" cy="544245"/>
            <a:chOff x="2267744" y="4900979"/>
            <a:chExt cx="1224136" cy="544245"/>
          </a:xfrm>
        </p:grpSpPr>
        <p:sp>
          <p:nvSpPr>
            <p:cNvPr id="16" name="Oval Callout 15"/>
            <p:cNvSpPr/>
            <p:nvPr/>
          </p:nvSpPr>
          <p:spPr>
            <a:xfrm>
              <a:off x="2267744" y="4900979"/>
              <a:ext cx="1224136" cy="544245"/>
            </a:xfrm>
            <a:prstGeom prst="wedgeEllipseCallout">
              <a:avLst>
                <a:gd name="adj1" fmla="val -34172"/>
                <a:gd name="adj2" fmla="val -8551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1760" y="4973106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 bytes</a:t>
              </a:r>
              <a:endParaRPr lang="th-TH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20817" y="2969364"/>
            <a:ext cx="1215279" cy="540059"/>
            <a:chOff x="4499992" y="2348880"/>
            <a:chExt cx="1584176" cy="864096"/>
          </a:xfrm>
        </p:grpSpPr>
        <p:sp>
          <p:nvSpPr>
            <p:cNvPr id="18" name="Oval Callout 17"/>
            <p:cNvSpPr/>
            <p:nvPr/>
          </p:nvSpPr>
          <p:spPr>
            <a:xfrm>
              <a:off x="4499992" y="2348880"/>
              <a:ext cx="1584176" cy="864096"/>
            </a:xfrm>
            <a:prstGeom prst="wedgeEllipseCallout">
              <a:avLst>
                <a:gd name="adj1" fmla="val -52442"/>
                <a:gd name="adj2" fmla="val 6124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5440" y="2508983"/>
              <a:ext cx="1528728" cy="64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 </a:t>
              </a:r>
              <a:r>
                <a:rPr lang="en-US" sz="2000" dirty="0"/>
                <a:t>bytes</a:t>
              </a:r>
              <a:endParaRPr lang="th-TH" sz="2000" dirty="0"/>
            </a:p>
          </p:txBody>
        </p:sp>
      </p:grpSp>
      <p:sp>
        <p:nvSpPr>
          <p:cNvPr id="20" name="Oval Callout 19"/>
          <p:cNvSpPr/>
          <p:nvPr/>
        </p:nvSpPr>
        <p:spPr>
          <a:xfrm>
            <a:off x="1763688" y="2204864"/>
            <a:ext cx="1440160" cy="684075"/>
          </a:xfrm>
          <a:prstGeom prst="wedgeEllipseCallout">
            <a:avLst>
              <a:gd name="adj1" fmla="val 56266"/>
              <a:gd name="adj2" fmla="val 577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2*n</a:t>
            </a:r>
            <a:r>
              <a:rPr lang="en-US" sz="1800" dirty="0" smtClean="0"/>
              <a:t> bytes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0801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การวิเคราะห์เวลาที่ต้องใช้ในการประมวลผล (</a:t>
            </a:r>
            <a:r>
              <a:rPr lang="en-US" dirty="0"/>
              <a:t>Time Complexity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th-TH" dirty="0" smtClean="0"/>
              <a:t>ในการคำนวณความซับซ้อนทางเวลาของอัลกอริทึม กำหนดให้</a:t>
            </a:r>
          </a:p>
          <a:p>
            <a:pPr marL="1600200" lvl="2" indent="-457200"/>
            <a:r>
              <a:rPr lang="th-TH" dirty="0" smtClean="0"/>
              <a:t>เครื่องคอมพิวเตอร์ประมวลผลแบบ </a:t>
            </a:r>
            <a:r>
              <a:rPr lang="en-US" dirty="0" smtClean="0"/>
              <a:t>single processor </a:t>
            </a:r>
            <a:endParaRPr lang="th-TH" dirty="0" smtClean="0"/>
          </a:p>
          <a:p>
            <a:pPr marL="1600200" lvl="2" indent="-457200"/>
            <a:r>
              <a:rPr lang="th-TH" dirty="0" smtClean="0"/>
              <a:t>ทำงานบนระบบปฏิบัติการ </a:t>
            </a:r>
            <a:r>
              <a:rPr lang="en-US" dirty="0" smtClean="0"/>
              <a:t>32 bit</a:t>
            </a:r>
          </a:p>
          <a:p>
            <a:pPr marL="1600200" lvl="2" indent="-457200"/>
            <a:r>
              <a:rPr lang="th-TH" dirty="0" smtClean="0"/>
              <a:t>ใช้เวลา </a:t>
            </a:r>
            <a:r>
              <a:rPr lang="en-US" dirty="0" smtClean="0"/>
              <a:t>1 </a:t>
            </a:r>
            <a:r>
              <a:rPr lang="th-TH" dirty="0" smtClean="0"/>
              <a:t>หน่วยสำหรับการคำนวณทางคณิตศาสตร์และตรรกะ</a:t>
            </a:r>
          </a:p>
          <a:p>
            <a:pPr marL="1600200" lvl="2" indent="-457200"/>
            <a:r>
              <a:rPr lang="th-TH" dirty="0" smtClean="0"/>
              <a:t>ใช้เวลา </a:t>
            </a:r>
            <a:r>
              <a:rPr lang="en-US" dirty="0" smtClean="0"/>
              <a:t>1 </a:t>
            </a:r>
            <a:r>
              <a:rPr lang="th-TH" dirty="0" smtClean="0"/>
              <a:t>หน่วยสำหรับการกำหนดค่า และการคืนค่า </a:t>
            </a:r>
          </a:p>
          <a:p>
            <a:pPr marL="1600200" lvl="2" indent="-457200"/>
            <a:r>
              <a:rPr lang="th-TH" dirty="0" smtClean="0"/>
              <a:t>ใช้เวลา </a:t>
            </a:r>
            <a:r>
              <a:rPr lang="en-US" dirty="0" smtClean="0"/>
              <a:t>1 </a:t>
            </a:r>
            <a:r>
              <a:rPr lang="th-TH" dirty="0" smtClean="0"/>
              <a:t>หน่วยสำหรับการอ่านและเขียน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46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Time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2564904"/>
            <a:ext cx="4464496" cy="1815882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</a:t>
            </a:r>
          </a:p>
          <a:p>
            <a:r>
              <a:rPr lang="en-US" dirty="0" smtClean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th-TH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79646" y="2852936"/>
            <a:ext cx="2480166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</a:rPr>
              <a:t>ใช้เวลาทั้งหมด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</a:rPr>
              <a:t>2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</a:rPr>
              <a:t>หน่วย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5301208"/>
            <a:ext cx="612068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ถ้าโปรแกรมใดต้องการเวลาที่คงที่สำหรับ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input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ใดๆ จะเรียกว่า </a:t>
            </a:r>
            <a:r>
              <a:rPr lang="en-US" b="1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Constant </a:t>
            </a:r>
            <a:r>
              <a:rPr lang="en-US" b="1" dirty="0" smtClean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Time </a:t>
            </a:r>
            <a:r>
              <a:rPr lang="en-US" b="1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Complexity</a:t>
            </a:r>
            <a:r>
              <a:rPr lang="th-TH" b="1" dirty="0" smtClean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2483768" y="4077072"/>
            <a:ext cx="1584176" cy="720080"/>
          </a:xfrm>
          <a:prstGeom prst="wedgeEllipseCallout">
            <a:avLst>
              <a:gd name="adj1" fmla="val 22489"/>
              <a:gd name="adj2" fmla="val -85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</a:t>
            </a:r>
            <a:r>
              <a:rPr lang="en-US" sz="2000" dirty="0" smtClean="0"/>
              <a:t>unit of time</a:t>
            </a:r>
            <a:endParaRPr lang="th-TH" sz="2000" dirty="0"/>
          </a:p>
        </p:txBody>
      </p:sp>
      <p:sp>
        <p:nvSpPr>
          <p:cNvPr id="16" name="Oval Callout 15"/>
          <p:cNvSpPr/>
          <p:nvPr/>
        </p:nvSpPr>
        <p:spPr>
          <a:xfrm>
            <a:off x="4572000" y="4020746"/>
            <a:ext cx="1584176" cy="720080"/>
          </a:xfrm>
          <a:prstGeom prst="wedgeEllipseCallout">
            <a:avLst>
              <a:gd name="adj1" fmla="val -49939"/>
              <a:gd name="adj2" fmla="val -663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unit of time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03308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Time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48272" y="2852936"/>
            <a:ext cx="5316016" cy="2246769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sum(</a:t>
            </a:r>
            <a:r>
              <a:rPr lang="en-US" sz="2000" dirty="0" err="1"/>
              <a:t>int</a:t>
            </a:r>
            <a:r>
              <a:rPr lang="en-US" sz="2000" dirty="0"/>
              <a:t> A</a:t>
            </a:r>
            <a:r>
              <a:rPr lang="en-US" sz="2000" dirty="0" smtClean="0"/>
              <a:t>[ ], </a:t>
            </a:r>
            <a:r>
              <a:rPr lang="en-US" sz="2000" dirty="0" err="1"/>
              <a:t>int</a:t>
            </a:r>
            <a:r>
              <a:rPr lang="en-US" sz="2000" dirty="0"/>
              <a:t> n) </a:t>
            </a:r>
            <a:endParaRPr lang="en-US" sz="2000" dirty="0" smtClean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sum = </a:t>
            </a:r>
            <a:r>
              <a:rPr lang="en-US" sz="2000" dirty="0" smtClean="0"/>
              <a:t>0  ,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sum </a:t>
            </a:r>
            <a:r>
              <a:rPr lang="en-US" sz="2000" dirty="0"/>
              <a:t>= sum + A[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return </a:t>
            </a:r>
            <a:r>
              <a:rPr lang="en-US" sz="2000" dirty="0"/>
              <a:t>sum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292080" y="2473732"/>
            <a:ext cx="2864887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Angsana New" pitchFamily="18" charset="-34"/>
              </a:rPr>
              <a:t>ใช้เวลาทั้งหมด </a:t>
            </a:r>
            <a:r>
              <a:rPr lang="en-US" b="1" dirty="0" smtClean="0">
                <a:solidFill>
                  <a:schemeClr val="bg1"/>
                </a:solidFill>
                <a:latin typeface="Angsana New" pitchFamily="18" charset="-34"/>
              </a:rPr>
              <a:t>4n+4 </a:t>
            </a:r>
            <a:r>
              <a:rPr lang="th-TH" b="1" dirty="0">
                <a:solidFill>
                  <a:schemeClr val="bg1"/>
                </a:solidFill>
                <a:latin typeface="Angsana New" pitchFamily="18" charset="-34"/>
              </a:rPr>
              <a:t>หน่วย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5517232"/>
            <a:ext cx="655272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thaiDist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ถ้าเวลาที่ต้องใช้ในอัลกอริทึมเพิ่มขึ้นตามจำนวน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input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ที่เพิ่มขึ้น จะเรียกว่า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Linear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Complexity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162300" y="3501008"/>
            <a:ext cx="977652" cy="288032"/>
          </a:xfrm>
          <a:prstGeom prst="flowChartProcess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Callout 5"/>
          <p:cNvSpPr/>
          <p:nvPr/>
        </p:nvSpPr>
        <p:spPr>
          <a:xfrm>
            <a:off x="4139952" y="2996952"/>
            <a:ext cx="1224136" cy="504056"/>
          </a:xfrm>
          <a:prstGeom prst="wedgeEllipseCallout">
            <a:avLst>
              <a:gd name="adj1" fmla="val -50992"/>
              <a:gd name="adj2" fmla="val 681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 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1" name="Oval Callout 20"/>
          <p:cNvSpPr/>
          <p:nvPr/>
        </p:nvSpPr>
        <p:spPr>
          <a:xfrm>
            <a:off x="5125144" y="3356992"/>
            <a:ext cx="1751112" cy="648072"/>
          </a:xfrm>
          <a:prstGeom prst="wedgeEllipseCallout">
            <a:avLst>
              <a:gd name="adj1" fmla="val -61334"/>
              <a:gd name="adj2" fmla="val 503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1+(n+1)+n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2" name="Oval Callout 21"/>
          <p:cNvSpPr/>
          <p:nvPr/>
        </p:nvSpPr>
        <p:spPr>
          <a:xfrm>
            <a:off x="5917232" y="4365104"/>
            <a:ext cx="1751112" cy="648072"/>
          </a:xfrm>
          <a:prstGeom prst="wedgeEllipseCallout">
            <a:avLst>
              <a:gd name="adj1" fmla="val -61878"/>
              <a:gd name="adj2" fmla="val -599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(1+1)*n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3" name="Oval Callout 22"/>
          <p:cNvSpPr/>
          <p:nvPr/>
        </p:nvSpPr>
        <p:spPr>
          <a:xfrm>
            <a:off x="3059832" y="4869160"/>
            <a:ext cx="1224136" cy="504056"/>
          </a:xfrm>
          <a:prstGeom prst="wedgeEllipseCallout">
            <a:avLst>
              <a:gd name="adj1" fmla="val -43211"/>
              <a:gd name="adj2" fmla="val -792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 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0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6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ขั้นตอนวิธี </a:t>
            </a:r>
            <a:r>
              <a:rPr lang="en-US" dirty="0"/>
              <a:t>(Algorithms)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457200" algn="thaiDist">
              <a:spcAft>
                <a:spcPts val="600"/>
              </a:spcAft>
              <a:buClrTx/>
            </a:pPr>
            <a:r>
              <a:rPr lang="th-TH" dirty="0"/>
              <a:t>อัลกอริทึมหรือขั้นตอนวิธี คือ กระบวนการแก้ปัญหาที่สามารถเข้าใจได้ มีลำดับหรือวิธีการในการแก้ไขปัญหาใดปัญหาหนึ่งอย่างเป็นขั้นเป็นตอนและชัดเจน ซึ่งถ้าปฏิบัติตามขั้นตอนอย่างถูกต้องจะได้ผลลัพธ์ที่ถูกต้องตาม</a:t>
            </a:r>
            <a:r>
              <a:rPr lang="th-TH" dirty="0" smtClean="0"/>
              <a:t>ต้องการ</a:t>
            </a:r>
          </a:p>
          <a:p>
            <a:pPr lvl="1" indent="-457200" algn="thaiDist">
              <a:spcAft>
                <a:spcPts val="600"/>
              </a:spcAft>
              <a:buClrTx/>
            </a:pPr>
            <a:endParaRPr lang="th-TH" dirty="0" smtClean="0"/>
          </a:p>
          <a:p>
            <a:pPr lvl="1" indent="-457200">
              <a:spcAft>
                <a:spcPts val="600"/>
              </a:spcAft>
              <a:buClrTx/>
            </a:pPr>
            <a:r>
              <a:rPr lang="en-US" dirty="0"/>
              <a:t>Algorithm </a:t>
            </a:r>
            <a:r>
              <a:rPr lang="th-TH" dirty="0"/>
              <a:t>ไม่ใช่คำตอบ  แต่เป็นขั้นตอนที่ทำให้ได้</a:t>
            </a:r>
            <a:r>
              <a:rPr lang="th-TH" dirty="0" smtClean="0"/>
              <a:t>คำตอบ</a:t>
            </a:r>
            <a:endParaRPr lang="th-TH" dirty="0"/>
          </a:p>
          <a:p>
            <a:pPr lvl="1" indent="-457200">
              <a:spcAft>
                <a:spcPts val="600"/>
              </a:spcAft>
              <a:buClrTx/>
            </a:pPr>
            <a:endParaRPr lang="th-TH" dirty="0" smtClean="0"/>
          </a:p>
          <a:p>
            <a:pPr marL="457200" indent="-457200">
              <a:buFont typeface="Arial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75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Time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73429"/>
            <a:ext cx="5316016" cy="2123658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	</a:t>
            </a:r>
            <a:endParaRPr lang="th-TH" dirty="0" smtClean="0"/>
          </a:p>
          <a:p>
            <a:r>
              <a:rPr lang="th-TH" dirty="0"/>
              <a:t>	</a:t>
            </a:r>
            <a:r>
              <a:rPr lang="en-US" dirty="0" smtClean="0"/>
              <a:t>x=x+1;</a:t>
            </a:r>
          </a:p>
          <a:p>
            <a:r>
              <a:rPr lang="en-US" sz="1600" dirty="0"/>
              <a:t>		</a:t>
            </a:r>
            <a:endParaRPr lang="th-TH" sz="1600" dirty="0"/>
          </a:p>
          <a:p>
            <a:r>
              <a:rPr lang="en-US" dirty="0"/>
              <a:t>for(j=0;j&lt;</a:t>
            </a:r>
            <a:r>
              <a:rPr lang="en-US" dirty="0" err="1"/>
              <a:t>n;j</a:t>
            </a:r>
            <a:r>
              <a:rPr lang="en-US" dirty="0"/>
              <a:t>++)	</a:t>
            </a:r>
            <a:endParaRPr lang="th-TH" dirty="0" smtClean="0"/>
          </a:p>
          <a:p>
            <a:r>
              <a:rPr lang="en-US" dirty="0" smtClean="0"/>
              <a:t>	y=y+1;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84118" y="4527701"/>
            <a:ext cx="2864887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ngsana New" pitchFamily="18" charset="-34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Angsana New" pitchFamily="18" charset="-34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Angsana New" pitchFamily="18" charset="-34"/>
              </a:rPr>
              <a:t>ใช้เวลาทั้งหมด </a:t>
            </a:r>
            <a:r>
              <a:rPr lang="en-US" b="1" dirty="0">
                <a:solidFill>
                  <a:schemeClr val="bg1"/>
                </a:solidFill>
                <a:latin typeface="Angsana New" pitchFamily="18" charset="-34"/>
              </a:rPr>
              <a:t>8</a:t>
            </a:r>
            <a:r>
              <a:rPr lang="en-US" b="1" dirty="0" smtClean="0">
                <a:solidFill>
                  <a:schemeClr val="bg1"/>
                </a:solidFill>
                <a:latin typeface="Angsana New" pitchFamily="18" charset="-34"/>
              </a:rPr>
              <a:t>n+4 </a:t>
            </a:r>
            <a:r>
              <a:rPr lang="th-TH" b="1" dirty="0">
                <a:solidFill>
                  <a:schemeClr val="bg1"/>
                </a:solidFill>
                <a:latin typeface="Angsana New" pitchFamily="18" charset="-34"/>
              </a:rPr>
              <a:t>หน่วย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020480" y="2387783"/>
            <a:ext cx="1751112" cy="648072"/>
          </a:xfrm>
          <a:prstGeom prst="wedgeEllipseCallout">
            <a:avLst>
              <a:gd name="adj1" fmla="val -61334"/>
              <a:gd name="adj2" fmla="val 503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1+(n+1)+n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8" name="Oval Callout 7"/>
          <p:cNvSpPr/>
          <p:nvPr/>
        </p:nvSpPr>
        <p:spPr>
          <a:xfrm>
            <a:off x="4283968" y="3212976"/>
            <a:ext cx="1751112" cy="648072"/>
          </a:xfrm>
          <a:prstGeom prst="wedgeEllipseCallout">
            <a:avLst>
              <a:gd name="adj1" fmla="val -72790"/>
              <a:gd name="adj2" fmla="val 222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(1+1)*n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0" name="Oval Callout 9"/>
          <p:cNvSpPr/>
          <p:nvPr/>
        </p:nvSpPr>
        <p:spPr>
          <a:xfrm>
            <a:off x="863203" y="4653136"/>
            <a:ext cx="1751112" cy="648072"/>
          </a:xfrm>
          <a:prstGeom prst="wedgeEllipseCallout">
            <a:avLst>
              <a:gd name="adj1" fmla="val 56352"/>
              <a:gd name="adj2" fmla="val -781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1+(n+1)+n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3583260" y="5085184"/>
            <a:ext cx="1751112" cy="648072"/>
          </a:xfrm>
          <a:prstGeom prst="wedgeEllipseCallout">
            <a:avLst>
              <a:gd name="adj1" fmla="val -54864"/>
              <a:gd name="adj2" fmla="val -767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(1+1)*n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619672" y="2387783"/>
            <a:ext cx="4680520" cy="1557176"/>
          </a:xfrm>
          <a:prstGeom prst="rect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863203" y="4005064"/>
            <a:ext cx="4644901" cy="1800200"/>
          </a:xfrm>
          <a:prstGeom prst="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6270476" y="248353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4n+2</a:t>
            </a:r>
            <a:endParaRPr lang="th-TH" dirty="0">
              <a:solidFill>
                <a:srgbClr val="CC00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1420" y="585587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</a:rPr>
              <a:t>4n+2</a:t>
            </a:r>
            <a:endParaRPr lang="th-TH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Time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862518"/>
            <a:ext cx="5316016" cy="1384995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			</a:t>
            </a:r>
            <a:endParaRPr lang="th-TH" dirty="0"/>
          </a:p>
          <a:p>
            <a:r>
              <a:rPr lang="en-US" dirty="0" smtClean="0"/>
              <a:t>	for(j=0;j&lt;</a:t>
            </a:r>
            <a:r>
              <a:rPr lang="en-US" dirty="0" err="1" smtClean="0"/>
              <a:t>n;j</a:t>
            </a:r>
            <a:r>
              <a:rPr lang="en-US" dirty="0"/>
              <a:t>++)	</a:t>
            </a:r>
            <a:endParaRPr lang="th-TH" dirty="0" smtClean="0"/>
          </a:p>
          <a:p>
            <a:r>
              <a:rPr lang="en-US" dirty="0" smtClean="0"/>
              <a:t>		x=x+1;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1547664" y="5229200"/>
                <a:ext cx="5834033" cy="52322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defPPr>
                  <a:defRPr lang="th-TH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9pPr>
              </a:lstStyle>
              <a:p>
                <a:r>
                  <a:rPr lang="en-US" b="1" dirty="0" smtClean="0">
                    <a:solidFill>
                      <a:schemeClr val="bg1"/>
                    </a:solidFill>
                    <a:latin typeface="Angsana New" pitchFamily="18" charset="-34"/>
                  </a:rPr>
                  <a:t> </a:t>
                </a:r>
                <a:r>
                  <a:rPr lang="th-TH" b="1" dirty="0">
                    <a:solidFill>
                      <a:schemeClr val="bg1"/>
                    </a:solidFill>
                    <a:latin typeface="Angsana New" pitchFamily="18" charset="-34"/>
                  </a:rPr>
                  <a:t>ใช้เวลาทั้งหมด </a:t>
                </a:r>
                <a:r>
                  <a:rPr lang="en-US" b="1" dirty="0" smtClean="0">
                    <a:solidFill>
                      <a:schemeClr val="bg1"/>
                    </a:solidFill>
                    <a:latin typeface="Angsana New" pitchFamily="18" charset="-34"/>
                  </a:rPr>
                  <a:t>(2n+2)(4n+2)=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Angsana New" pitchFamily="18" charset="-34"/>
                  </a:rPr>
                  <a:t> </a:t>
                </a:r>
                <a:r>
                  <a:rPr lang="th-TH" b="1" dirty="0">
                    <a:solidFill>
                      <a:schemeClr val="bg1"/>
                    </a:solidFill>
                    <a:latin typeface="Angsana New" pitchFamily="18" charset="-34"/>
                  </a:rPr>
                  <a:t>หน่วย</a:t>
                </a:r>
              </a:p>
            </p:txBody>
          </p:sp>
        </mc:Choice>
        <mc:Fallback xmlns=""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5229200"/>
                <a:ext cx="5834033" cy="523220"/>
              </a:xfrm>
              <a:prstGeom prst="rect">
                <a:avLst/>
              </a:prstGeom>
              <a:blipFill>
                <a:blip r:embed="rId2"/>
                <a:stretch>
                  <a:fillRect l="-830" t="-6452" b="-26882"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4020480" y="2276872"/>
            <a:ext cx="1751112" cy="648072"/>
          </a:xfrm>
          <a:prstGeom prst="wedgeEllipseCallout">
            <a:avLst>
              <a:gd name="adj1" fmla="val -61334"/>
              <a:gd name="adj2" fmla="val 503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1+(n+1)+n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0" name="Oval Callout 9"/>
          <p:cNvSpPr/>
          <p:nvPr/>
        </p:nvSpPr>
        <p:spPr>
          <a:xfrm>
            <a:off x="1740768" y="3894153"/>
            <a:ext cx="1751112" cy="648072"/>
          </a:xfrm>
          <a:prstGeom prst="wedgeEllipseCallout">
            <a:avLst>
              <a:gd name="adj1" fmla="val 56352"/>
              <a:gd name="adj2" fmla="val -781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1+(n+1)+n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4261048" y="4326201"/>
            <a:ext cx="1751112" cy="648072"/>
          </a:xfrm>
          <a:prstGeom prst="wedgeEllipseCallout">
            <a:avLst>
              <a:gd name="adj1" fmla="val -54864"/>
              <a:gd name="adj2" fmla="val -767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(1+1)*n </a:t>
            </a:r>
            <a:r>
              <a:rPr lang="en-US" sz="1600" dirty="0"/>
              <a:t>unit of </a:t>
            </a:r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68760" y="3318089"/>
            <a:ext cx="4415408" cy="1728000"/>
          </a:xfrm>
          <a:prstGeom prst="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096495" y="423502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</a:rPr>
              <a:t>4n+2</a:t>
            </a:r>
            <a:endParaRPr lang="th-TH" dirty="0">
              <a:solidFill>
                <a:srgbClr val="33CC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0" y="6002124"/>
            <a:ext cx="405953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จะเรียกว่า </a:t>
            </a:r>
            <a:r>
              <a:rPr lang="en-US" b="1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Q</a:t>
            </a:r>
            <a:r>
              <a:rPr lang="en-US" b="1" dirty="0" smtClean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uadratic Time Complexity</a:t>
            </a:r>
            <a:r>
              <a:rPr lang="th-TH" b="1" dirty="0" smtClean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</p:txBody>
      </p:sp>
      <p:sp>
        <p:nvSpPr>
          <p:cNvPr id="16" name="Oval 15"/>
          <p:cNvSpPr/>
          <p:nvPr/>
        </p:nvSpPr>
        <p:spPr>
          <a:xfrm>
            <a:off x="4599296" y="5201904"/>
            <a:ext cx="1872000" cy="61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0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9" grpId="0" animBg="1"/>
      <p:bldP spid="12" grpId="0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การวิเคราะห์ประสิทธิภาพของอัลกอริทึม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ตัวอย่างการวิเคราะห์ </a:t>
            </a:r>
            <a:r>
              <a:rPr lang="en-US" dirty="0"/>
              <a:t>Time Complexity </a:t>
            </a:r>
            <a:endParaRPr lang="th-TH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48272" y="2852936"/>
            <a:ext cx="5316016" cy="954107"/>
          </a:xfrm>
          <a:prstGeom prst="rect">
            <a:avLst/>
          </a:prstGeom>
          <a:solidFill>
            <a:srgbClr val="D1E8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*2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x=x+1;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574299" y="4733198"/>
                <a:ext cx="3653885" cy="52322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>
                  <a:defRPr lang="th-TH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ngsana New" pitchFamily="18" charset="-34"/>
                  </a:defRPr>
                </a:lvl9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Angsana New" pitchFamily="18" charset="-34"/>
                  </a:rPr>
                  <a:t> </a:t>
                </a:r>
                <a:r>
                  <a:rPr lang="th-TH" b="1" dirty="0">
                    <a:solidFill>
                      <a:schemeClr val="bg1"/>
                    </a:solidFill>
                    <a:latin typeface="Angsana New" pitchFamily="18" charset="-34"/>
                  </a:rPr>
                  <a:t>ใช้เวลาทั้งหมด </a:t>
                </a:r>
                <a:r>
                  <a:rPr lang="en-US" b="1" dirty="0" smtClean="0">
                    <a:solidFill>
                      <a:schemeClr val="bg1"/>
                    </a:solidFill>
                    <a:latin typeface="Angsana New" pitchFamily="18" charset="-34"/>
                  </a:rPr>
                  <a:t>4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Angsana New" pitchFamily="18" charset="-34"/>
                  </a:rPr>
                  <a:t>+2 </a:t>
                </a:r>
                <a:r>
                  <a:rPr lang="th-TH" b="1" dirty="0">
                    <a:solidFill>
                      <a:schemeClr val="bg1"/>
                    </a:solidFill>
                    <a:latin typeface="Angsana New" pitchFamily="18" charset="-34"/>
                  </a:rPr>
                  <a:t>หน่วย</a:t>
                </a:r>
              </a:p>
            </p:txBody>
          </p:sp>
        </mc:Choice>
        <mc:Fallback xmlns="">
          <p:sp>
            <p:nvSpPr>
              <p:cNvPr id="1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299" y="4733198"/>
                <a:ext cx="3653885" cy="523220"/>
              </a:xfrm>
              <a:prstGeom prst="rect">
                <a:avLst/>
              </a:prstGeom>
              <a:blipFill>
                <a:blip r:embed="rId2"/>
                <a:stretch>
                  <a:fillRect l="-1153" t="-7527" b="-24731"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339752" y="5611578"/>
            <a:ext cx="42484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thaiDist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จะเรียกว่า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Logarithmic Time Complexity</a:t>
            </a:r>
            <a:endParaRPr lang="th-TH" b="1" dirty="0">
              <a:solidFill>
                <a:schemeClr val="tx2">
                  <a:lumMod val="7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Callout 20"/>
              <p:cNvSpPr/>
              <p:nvPr/>
            </p:nvSpPr>
            <p:spPr>
              <a:xfrm>
                <a:off x="4948322" y="2242255"/>
                <a:ext cx="2304256" cy="949939"/>
              </a:xfrm>
              <a:prstGeom prst="wedgeEllipseCallout">
                <a:avLst>
                  <a:gd name="adj1" fmla="val -61334"/>
                  <a:gd name="adj2" fmla="val 50322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rgbClr val="FF0000"/>
                    </a:solidFill>
                  </a:rPr>
                  <a:t>1+(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+1)+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1800" dirty="0" smtClean="0"/>
                  <a:t>unit </a:t>
                </a:r>
                <a:r>
                  <a:rPr lang="en-US" sz="1800" dirty="0"/>
                  <a:t>of </a:t>
                </a:r>
                <a:r>
                  <a:rPr lang="en-US" sz="1800" dirty="0" smtClean="0"/>
                  <a:t>time</a:t>
                </a:r>
                <a:endParaRPr lang="en-US" sz="1800" dirty="0"/>
              </a:p>
            </p:txBody>
          </p:sp>
        </mc:Choice>
        <mc:Fallback xmlns="">
          <p:sp>
            <p:nvSpPr>
              <p:cNvPr id="21" name="Oval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22" y="2242255"/>
                <a:ext cx="2304256" cy="949939"/>
              </a:xfrm>
              <a:prstGeom prst="wedgeEllipseCallout">
                <a:avLst>
                  <a:gd name="adj1" fmla="val -61334"/>
                  <a:gd name="adj2" fmla="val 50322"/>
                </a:avLst>
              </a:prstGeom>
              <a:blipFill>
                <a:blip r:embed="rId3"/>
                <a:stretch>
                  <a:fillRect b="-55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Callout 21"/>
              <p:cNvSpPr/>
              <p:nvPr/>
            </p:nvSpPr>
            <p:spPr>
              <a:xfrm>
                <a:off x="3583260" y="3824312"/>
                <a:ext cx="2068860" cy="908886"/>
              </a:xfrm>
              <a:prstGeom prst="wedgeEllipseCallout">
                <a:avLst>
                  <a:gd name="adj1" fmla="val -61878"/>
                  <a:gd name="adj2" fmla="val -59909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(1+1)*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unit of </a:t>
                </a:r>
                <a:r>
                  <a:rPr lang="en-US" sz="1600" dirty="0" smtClean="0"/>
                  <a:t>time</a:t>
                </a:r>
                <a:endParaRPr lang="en-US" sz="1600" dirty="0"/>
              </a:p>
            </p:txBody>
          </p:sp>
        </mc:Choice>
        <mc:Fallback xmlns="">
          <p:sp>
            <p:nvSpPr>
              <p:cNvPr id="22" name="Oval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60" y="3824312"/>
                <a:ext cx="2068860" cy="908886"/>
              </a:xfrm>
              <a:prstGeom prst="wedgeEllipseCallout">
                <a:avLst>
                  <a:gd name="adj1" fmla="val -61878"/>
                  <a:gd name="adj2" fmla="val -5990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133665" y="4689208"/>
            <a:ext cx="1224000" cy="61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7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2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สภาวะประสิทธิภาพของอัลกอริทึม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b="0" dirty="0" smtClean="0"/>
              <a:t>ในการวิเคราะห์ประสิทธิภาพของอัลกอริทึมจะต้องมีการระบุว่า ผลลัพธ์ที่ได้จากการวิเคราะห์นั้นพิจารณาเมื่ออัลกอริทึมอยู่ในสภาวะใด ซึ่งแบ่งออกเป็น </a:t>
            </a:r>
          </a:p>
          <a:p>
            <a:pPr marL="914400" lvl="1" indent="-457200"/>
            <a:r>
              <a:rPr lang="en-US" dirty="0" smtClean="0"/>
              <a:t>Best case</a:t>
            </a:r>
            <a:r>
              <a:rPr lang="en-US" dirty="0"/>
              <a:t>: </a:t>
            </a:r>
            <a:r>
              <a:rPr lang="th-TH" dirty="0" smtClean="0"/>
              <a:t>เวลาที่น้อยที่สุดที่อัลกอริทึมใช้ในการประมวลผล</a:t>
            </a:r>
            <a:endParaRPr lang="th-TH" dirty="0"/>
          </a:p>
          <a:p>
            <a:pPr marL="914400" lvl="1" indent="-457200"/>
            <a:r>
              <a:rPr lang="en-US" dirty="0" smtClean="0"/>
              <a:t>Worst case</a:t>
            </a:r>
            <a:r>
              <a:rPr lang="en-US" dirty="0"/>
              <a:t>: </a:t>
            </a:r>
            <a:r>
              <a:rPr lang="th-TH" dirty="0"/>
              <a:t>เวลา</a:t>
            </a:r>
            <a:r>
              <a:rPr lang="th-TH" dirty="0" smtClean="0"/>
              <a:t>ที่มากที่สุด</a:t>
            </a:r>
            <a:r>
              <a:rPr lang="th-TH" dirty="0"/>
              <a:t>ที่อัลกอริทึมใช้ในการประมวลผล</a:t>
            </a:r>
          </a:p>
          <a:p>
            <a:pPr marL="914400" lvl="1" indent="-457200"/>
            <a:r>
              <a:rPr lang="en-US" dirty="0" smtClean="0"/>
              <a:t>Average case</a:t>
            </a:r>
            <a:r>
              <a:rPr lang="en-US" dirty="0"/>
              <a:t>: </a:t>
            </a:r>
            <a:r>
              <a:rPr lang="th-TH" dirty="0" smtClean="0"/>
              <a:t>เวลาเฉลี่ยที่อัล</a:t>
            </a:r>
            <a:r>
              <a:rPr lang="th-TH" dirty="0"/>
              <a:t>กอริทึมใช้ในการประมวลผล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5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อัตราการเติบโตของฟังก์ชัน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	</a:t>
            </a:r>
            <a:r>
              <a:rPr lang="th-TH" b="0" dirty="0" smtClean="0"/>
              <a:t>อัตรา</a:t>
            </a:r>
            <a:r>
              <a:rPr lang="th-TH" b="0" dirty="0"/>
              <a:t>การเติบโตของฟังก์ชัน คือ ค่าที่ใช้อธิบายถึงพฤติกรรมแนวโน้มการเติบโตทางเวลา</a:t>
            </a:r>
            <a:r>
              <a:rPr lang="th-TH" b="0" dirty="0" smtClean="0"/>
              <a:t>ของอัลกอริทึม เป็น</a:t>
            </a:r>
            <a:r>
              <a:rPr lang="th-TH" b="0" dirty="0"/>
              <a:t>ค่าฟังก์ชันทางคณิตศาสตร์ที่แสดงถึงความสัมพันธ์ระหว่างปริมาณข้อมูลที่กำลังประมวลผล กับเวลาที่ต้องใช้ในการประมวลผลข้อมูลนั้นว่ามีความสัมพันธ์กันอย่างไร </a:t>
            </a:r>
            <a:endParaRPr lang="th-TH" b="0" dirty="0" smtClean="0"/>
          </a:p>
        </p:txBody>
      </p:sp>
    </p:spTree>
    <p:extLst>
      <p:ext uri="{BB962C8B-B14F-4D97-AF65-F5344CB8AC3E}">
        <p14:creationId xmlns:p14="http://schemas.microsoft.com/office/powerpoint/2010/main" val="24932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อัตราการเติบโตของฟังก์ชัน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การเปรียบเทียบอัตราการเติบโต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65103"/>
                  </p:ext>
                </p:extLst>
              </p:nvPr>
            </p:nvGraphicFramePr>
            <p:xfrm>
              <a:off x="1524000" y="2348880"/>
              <a:ext cx="6096000" cy="342392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81080411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2503408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572465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5786477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72223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h-TH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h-TH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h-TH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74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96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98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160   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13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96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81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102400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7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409600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84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5120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1638400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188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65103"/>
                  </p:ext>
                </p:extLst>
              </p:nvPr>
            </p:nvGraphicFramePr>
            <p:xfrm>
              <a:off x="1524000" y="2348880"/>
              <a:ext cx="6096000" cy="342392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81080411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2503408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572465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5786477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722235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00" t="-4000" r="-102000" b="-6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74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96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98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160   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13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96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81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102400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7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409600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84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5120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1638400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188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own Arrow 5"/>
          <p:cNvSpPr/>
          <p:nvPr/>
        </p:nvSpPr>
        <p:spPr>
          <a:xfrm>
            <a:off x="3707904" y="2945952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p:sp>
        <p:nvSpPr>
          <p:cNvPr id="7" name="Down Arrow 6"/>
          <p:cNvSpPr/>
          <p:nvPr/>
        </p:nvSpPr>
        <p:spPr>
          <a:xfrm>
            <a:off x="1043608" y="2928536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p:sp>
        <p:nvSpPr>
          <p:cNvPr id="8" name="Down Arrow 7"/>
          <p:cNvSpPr/>
          <p:nvPr/>
        </p:nvSpPr>
        <p:spPr>
          <a:xfrm>
            <a:off x="6156176" y="2942184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874640" y="5661248"/>
                <a:ext cx="3353544" cy="96857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b="1" dirty="0" smtClean="0"/>
                  <a:t>สรุปได้ว่า </a:t>
                </a:r>
                <a:r>
                  <a:rPr lang="en-US" dirty="0" smtClean="0"/>
                  <a:t>4n</a:t>
                </a:r>
                <a:r>
                  <a:rPr lang="en-US" b="1" dirty="0" smtClean="0"/>
                  <a:t> </a:t>
                </a:r>
                <a:r>
                  <a:rPr lang="th-TH" b="1" dirty="0" smtClean="0"/>
                  <a:t>โตช้ากว่า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h-TH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h-TH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40" y="5661248"/>
                <a:ext cx="3353544" cy="968578"/>
              </a:xfrm>
              <a:prstGeom prst="roundRect">
                <a:avLst/>
              </a:prstGeo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อัตราการเติบโตของฟังก์ชัน </a:t>
            </a:r>
            <a:r>
              <a:rPr lang="th-TH" dirty="0" smtClean="0"/>
              <a:t>(ต่อ)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09726"/>
                  </p:ext>
                </p:extLst>
              </p:nvPr>
            </p:nvGraphicFramePr>
            <p:xfrm>
              <a:off x="7524327" y="3068960"/>
              <a:ext cx="1368153" cy="299212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456051">
                      <a:extLst>
                        <a:ext uri="{9D8B030D-6E8A-4147-A177-3AD203B41FA5}">
                          <a16:colId xmlns:a16="http://schemas.microsoft.com/office/drawing/2014/main" val="2965594540"/>
                        </a:ext>
                      </a:extLst>
                    </a:gridCol>
                    <a:gridCol w="456051">
                      <a:extLst>
                        <a:ext uri="{9D8B030D-6E8A-4147-A177-3AD203B41FA5}">
                          <a16:colId xmlns:a16="http://schemas.microsoft.com/office/drawing/2014/main" val="333110214"/>
                        </a:ext>
                      </a:extLst>
                    </a:gridCol>
                    <a:gridCol w="456051">
                      <a:extLst>
                        <a:ext uri="{9D8B030D-6E8A-4147-A177-3AD203B41FA5}">
                          <a16:colId xmlns:a16="http://schemas.microsoft.com/office/drawing/2014/main" val="14127710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4n</a:t>
                          </a:r>
                          <a:endParaRPr lang="th-TH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h-TH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h-TH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8037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23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437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91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th-TH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B050"/>
                              </a:solidFill>
                            </a:rPr>
                            <a:t>16</a:t>
                          </a:r>
                          <a:endParaRPr lang="th-TH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B050"/>
                              </a:solidFill>
                            </a:rPr>
                            <a:t>16</a:t>
                          </a:r>
                          <a:endParaRPr lang="th-TH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982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006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769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515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09726"/>
                  </p:ext>
                </p:extLst>
              </p:nvPr>
            </p:nvGraphicFramePr>
            <p:xfrm>
              <a:off x="7524327" y="3068960"/>
              <a:ext cx="1368153" cy="299212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456051">
                      <a:extLst>
                        <a:ext uri="{9D8B030D-6E8A-4147-A177-3AD203B41FA5}">
                          <a16:colId xmlns:a16="http://schemas.microsoft.com/office/drawing/2014/main" val="2965594540"/>
                        </a:ext>
                      </a:extLst>
                    </a:gridCol>
                    <a:gridCol w="456051">
                      <a:extLst>
                        <a:ext uri="{9D8B030D-6E8A-4147-A177-3AD203B41FA5}">
                          <a16:colId xmlns:a16="http://schemas.microsoft.com/office/drawing/2014/main" val="333110214"/>
                        </a:ext>
                      </a:extLst>
                    </a:gridCol>
                    <a:gridCol w="456051">
                      <a:extLst>
                        <a:ext uri="{9D8B030D-6E8A-4147-A177-3AD203B41FA5}">
                          <a16:colId xmlns:a16="http://schemas.microsoft.com/office/drawing/2014/main" val="141277106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4n</a:t>
                          </a:r>
                          <a:endParaRPr lang="th-TH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33" t="-12308" r="-2667" b="-67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8037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23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437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91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th-TH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B050"/>
                              </a:solidFill>
                            </a:rPr>
                            <a:t>16</a:t>
                          </a:r>
                          <a:endParaRPr lang="th-TH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B050"/>
                              </a:solidFill>
                            </a:rPr>
                            <a:t>16</a:t>
                          </a:r>
                          <a:endParaRPr lang="th-TH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982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006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769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th-T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5156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251585"/>
              </p:ext>
            </p:extLst>
          </p:nvPr>
        </p:nvGraphicFramePr>
        <p:xfrm>
          <a:off x="169168" y="2270333"/>
          <a:ext cx="6995120" cy="382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3102344" y="3658701"/>
            <a:ext cx="0" cy="18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45701" y="2605598"/>
                <a:ext cx="4458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h-TH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h-TH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01" y="2605598"/>
                <a:ext cx="445828" cy="430887"/>
              </a:xfrm>
              <a:prstGeom prst="rect">
                <a:avLst/>
              </a:prstGeom>
              <a:blipFill>
                <a:blip r:embed="rId4"/>
                <a:stretch>
                  <a:fillRect l="-12329" t="-8451" r="-684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6216" y="3934217"/>
                <a:ext cx="4774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dirty="0" smtClean="0">
                          <a:solidFill>
                            <a:srgbClr val="30BE3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th-TH" i="1" dirty="0">
                          <a:solidFill>
                            <a:srgbClr val="30BE3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>
                  <a:solidFill>
                    <a:srgbClr val="30BE3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934217"/>
                <a:ext cx="477438" cy="430887"/>
              </a:xfrm>
              <a:prstGeom prst="rect">
                <a:avLst/>
              </a:prstGeom>
              <a:blipFill>
                <a:blip r:embed="rId5"/>
                <a:stretch>
                  <a:fillRect l="-17949" t="-1408" r="-897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03648" y="1772816"/>
            <a:ext cx="295625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Algorithms</a:t>
            </a:r>
            <a:r>
              <a:rPr lang="en-US" dirty="0" smtClean="0"/>
              <a:t> </a:t>
            </a:r>
            <a:r>
              <a:rPr lang="th-TH" dirty="0" smtClean="0"/>
              <a:t>ไหนเร็วกว่า?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2401724"/>
            <a:ext cx="258115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ตอบไม่ได้ ขึ้นอยู่กับค่า </a:t>
            </a:r>
            <a:r>
              <a:rPr lang="en-US" sz="2400" dirty="0" smtClean="0"/>
              <a:t>n</a:t>
            </a:r>
            <a:endParaRPr lang="th-TH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9459" y="3648715"/>
                <a:ext cx="2127570" cy="95410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เมื่อ </a:t>
                </a:r>
                <a:r>
                  <a:rPr lang="en-US" sz="2400" dirty="0" smtClean="0"/>
                  <a:t>n&lt;4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โตช้ากว่า</m:t>
                      </m:r>
                      <m:r>
                        <a:rPr lang="th-T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th-TH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59" y="3648715"/>
                <a:ext cx="2127570" cy="954107"/>
              </a:xfrm>
              <a:prstGeom prst="rect">
                <a:avLst/>
              </a:prstGeom>
              <a:blipFill>
                <a:blip r:embed="rId6"/>
                <a:stretch>
                  <a:fillRect l="-6017" t="-7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9952" y="4851157"/>
                <a:ext cx="2123595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เมื่อ </a:t>
                </a:r>
                <a:r>
                  <a:rPr lang="en-US" sz="2400" dirty="0" smtClean="0"/>
                  <a:t>n&gt;4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โตเร็วกว่า</m:t>
                      </m:r>
                      <m:r>
                        <a:rPr lang="th-T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th-TH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51157"/>
                <a:ext cx="2123595" cy="954107"/>
              </a:xfrm>
              <a:prstGeom prst="rect">
                <a:avLst/>
              </a:prstGeom>
              <a:blipFill>
                <a:blip r:embed="rId7"/>
                <a:stretch>
                  <a:fillRect l="-5747" t="-7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อัตราการเติบโตของฟังก์ชัน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806878"/>
                  </p:ext>
                </p:extLst>
              </p:nvPr>
            </p:nvGraphicFramePr>
            <p:xfrm>
              <a:off x="1524000" y="1844824"/>
              <a:ext cx="6096000" cy="36068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81080411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2503408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572465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5786477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72223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h-T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h-T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h-TH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th-TH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th-TH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h-TH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h-T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h-TH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th-TH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h-TH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h-TH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h-TH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74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45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100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96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190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4.222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98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780   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4.105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13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3160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4.051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6400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96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12720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4.025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25600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81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51040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4.013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102400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7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204480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4.006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409600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84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818560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4.003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1638400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188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806878"/>
                  </p:ext>
                </p:extLst>
              </p:nvPr>
            </p:nvGraphicFramePr>
            <p:xfrm>
              <a:off x="1524000" y="1844824"/>
              <a:ext cx="6096000" cy="36068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81080411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2503408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572465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5786477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722235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</a:t>
                          </a:r>
                          <a:endParaRPr lang="th-TH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00" t="-952" r="-302000" b="-4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00" t="-952" r="-102000" b="-4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74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45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100</a:t>
                          </a:r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596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190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4.222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  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98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780   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4.105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13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3160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4.051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6400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196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12720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4.025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25600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81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320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51040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4.013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102400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79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204480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4.006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409600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84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818560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4.003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1638400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th-TH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188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own Arrow 5"/>
          <p:cNvSpPr/>
          <p:nvPr/>
        </p:nvSpPr>
        <p:spPr>
          <a:xfrm>
            <a:off x="3491880" y="2636912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p:sp>
        <p:nvSpPr>
          <p:cNvPr id="7" name="Down Arrow 6"/>
          <p:cNvSpPr/>
          <p:nvPr/>
        </p:nvSpPr>
        <p:spPr>
          <a:xfrm>
            <a:off x="1043608" y="2636912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p:sp>
        <p:nvSpPr>
          <p:cNvPr id="8" name="Down Arrow 7"/>
          <p:cNvSpPr/>
          <p:nvPr/>
        </p:nvSpPr>
        <p:spPr>
          <a:xfrm>
            <a:off x="6012160" y="2636912"/>
            <a:ext cx="864096" cy="273630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h-TH" b="1" dirty="0" smtClean="0"/>
              <a:t>เพิ่มขึ้นทีละ </a:t>
            </a: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en-US" b="1" dirty="0" smtClean="0"/>
              <a:t> </a:t>
            </a:r>
            <a:r>
              <a:rPr lang="th-TH" b="1" dirty="0" smtClean="0"/>
              <a:t>เท่า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588608" y="5517232"/>
                <a:ext cx="5987008" cy="96857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b="1" dirty="0" smtClean="0"/>
                  <a:t>สรุปได้ว่า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h-TH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h-TH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h-TH" b="1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th-TH" b="1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th-TH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h-TH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h-TH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 b="1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th-TH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h-TH" b="1" dirty="0" smtClean="0"/>
                  <a:t> และ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h-TH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h-T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h-TH" b="1" dirty="0" smtClean="0"/>
                  <a:t> มีอัตราการเติบโตเท่ากัน</a:t>
                </a:r>
                <a:endParaRPr lang="th-TH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08" y="5517232"/>
                <a:ext cx="5987008" cy="968578"/>
              </a:xfrm>
              <a:prstGeom prst="roundRect">
                <a:avLst/>
              </a:prstGeom>
              <a:blipFill>
                <a:blip r:embed="rId3"/>
                <a:stretch>
                  <a:fillRect b="-6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อัตราการเติบโตของฟังก์ชัน (ต่อ)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90619"/>
              </p:ext>
            </p:extLst>
          </p:nvPr>
        </p:nvGraphicFramePr>
        <p:xfrm>
          <a:off x="321081" y="1752600"/>
          <a:ext cx="8002588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62461" y="1845985"/>
                <a:ext cx="4458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h-T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h-T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61" y="1845985"/>
                <a:ext cx="445828" cy="430887"/>
              </a:xfrm>
              <a:prstGeom prst="rect">
                <a:avLst/>
              </a:prstGeom>
              <a:blipFill>
                <a:blip r:embed="rId3"/>
                <a:stretch>
                  <a:fillRect l="-12329" t="-8451" r="-684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62461" y="2885884"/>
                <a:ext cx="108600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solidFill>
                                <a:srgbClr val="30BE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h-TH" i="1" smtClean="0">
                                  <a:solidFill>
                                    <a:srgbClr val="30BE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h-TH" i="1" smtClean="0">
                                  <a:solidFill>
                                    <a:srgbClr val="30BE3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h-TH" i="1" smtClean="0">
                                  <a:solidFill>
                                    <a:srgbClr val="30BE3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h-TH" i="1" smtClean="0">
                              <a:solidFill>
                                <a:srgbClr val="30BE3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1" smtClean="0">
                          <a:solidFill>
                            <a:srgbClr val="30BE3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h-TH" i="1" smtClean="0">
                              <a:solidFill>
                                <a:srgbClr val="30BE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1" smtClean="0">
                              <a:solidFill>
                                <a:srgbClr val="30BE3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th-TH" i="1" smtClean="0">
                              <a:solidFill>
                                <a:srgbClr val="30BE3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rgbClr val="30BE3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61" y="2885884"/>
                <a:ext cx="108600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สัญกรณ์เชิงเส้นกำกับ</a:t>
            </a:r>
            <a:r>
              <a:rPr lang="en-US" sz="4000" dirty="0"/>
              <a:t> (Asymptotic </a:t>
            </a:r>
            <a:r>
              <a:rPr lang="en-US" sz="4000" dirty="0" smtClean="0"/>
              <a:t>Notation)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dirty="0"/>
              <a:t>	</a:t>
            </a:r>
            <a:r>
              <a:rPr lang="th-TH" b="0" dirty="0" smtClean="0"/>
              <a:t>เมื่อใด</a:t>
            </a:r>
            <a:r>
              <a:rPr lang="th-TH" b="0" dirty="0"/>
              <a:t>ก็ตามที่เราต้องการทำการวิเคราะห์</a:t>
            </a:r>
            <a:r>
              <a:rPr lang="th-TH" b="0" dirty="0" smtClean="0"/>
              <a:t>อัลกอริทึมเราจำเป็นต้อง</a:t>
            </a:r>
            <a:r>
              <a:rPr lang="th-TH" b="0" dirty="0"/>
              <a:t>คำนวณความซับซ้อนของอัลกอริทึม</a:t>
            </a:r>
            <a:r>
              <a:rPr lang="th-TH" b="0" dirty="0" smtClean="0"/>
              <a:t>นั้น โดยเราจะใช้สัญกรณ์เชิงเส้นกำกับในการวัดความ</a:t>
            </a:r>
            <a:r>
              <a:rPr lang="th-TH" b="0" dirty="0"/>
              <a:t>ซับซ้อนของ</a:t>
            </a:r>
            <a:r>
              <a:rPr lang="th-TH" b="0" dirty="0" smtClean="0"/>
              <a:t>อัลกอริทึม</a:t>
            </a:r>
          </a:p>
          <a:p>
            <a:pPr marL="914400" lvl="1" indent="-457200" algn="thaiDist"/>
            <a:r>
              <a:rPr lang="th-TH" dirty="0"/>
              <a:t>สัญกรณ์โอใหญ่ (</a:t>
            </a:r>
            <a:r>
              <a:rPr lang="en-US" dirty="0"/>
              <a:t>Big-O notation : O</a:t>
            </a:r>
            <a:r>
              <a:rPr lang="en-US" dirty="0" smtClean="0"/>
              <a:t>)</a:t>
            </a:r>
            <a:endParaRPr lang="th-TH" dirty="0" smtClean="0"/>
          </a:p>
          <a:p>
            <a:pPr marL="914400" lvl="1" indent="-457200" algn="thaiDist"/>
            <a:r>
              <a:rPr lang="th-TH" dirty="0"/>
              <a:t>สัญกรณ์โอเมก้าใหญ่ (</a:t>
            </a:r>
            <a:r>
              <a:rPr lang="en-US" dirty="0"/>
              <a:t>Big-Omega notation : </a:t>
            </a:r>
            <a:r>
              <a:rPr lang="el-GR" sz="2400" dirty="0"/>
              <a:t>Ω</a:t>
            </a:r>
            <a:r>
              <a:rPr lang="el-GR" dirty="0"/>
              <a:t>) </a:t>
            </a:r>
            <a:endParaRPr lang="th-TH" dirty="0" smtClean="0"/>
          </a:p>
          <a:p>
            <a:pPr marL="914400" lvl="1" indent="-457200" algn="thaiDist"/>
            <a:r>
              <a:rPr lang="th-TH" dirty="0"/>
              <a:t>สัญ</a:t>
            </a:r>
            <a:r>
              <a:rPr lang="th-TH" dirty="0" smtClean="0"/>
              <a:t>กรณ์เทต้าใหญ่ </a:t>
            </a:r>
            <a:r>
              <a:rPr lang="en-US" dirty="0"/>
              <a:t>(Big-Theta notation : </a:t>
            </a:r>
            <a:r>
              <a:rPr lang="en-US" sz="2400" dirty="0" smtClean="0">
                <a:sym typeface="Symbol"/>
              </a:rPr>
              <a:t></a:t>
            </a:r>
            <a:r>
              <a:rPr lang="en-US" dirty="0" smtClean="0"/>
              <a:t>)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83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</a:t>
            </a:r>
            <a:r>
              <a:rPr lang="th-TH" dirty="0" smtClean="0"/>
              <a:t>วิธี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457200">
              <a:spcAft>
                <a:spcPts val="600"/>
              </a:spcAft>
              <a:buClrTx/>
            </a:pPr>
            <a:r>
              <a:rPr lang="th-TH" dirty="0"/>
              <a:t>ในการทำงานอย่างเดียวกัน เราอาจจะเลือกอัลกอริทึมที่ต่างกันเพื่อแก้ปัญหาได้ โดยแต่ละวิธีจะใช้เวลาที่แตกต่างกัน แต่ผลลัพธ์ที่ได้ในขั้นสุดท้ายจะออกมาเหมือนกัน</a:t>
            </a:r>
          </a:p>
          <a:p>
            <a:pPr lvl="1" indent="-457200">
              <a:spcAft>
                <a:spcPts val="600"/>
              </a:spcAft>
              <a:buClrTx/>
            </a:pPr>
            <a:endParaRPr lang="th-TH" dirty="0" smtClean="0"/>
          </a:p>
          <a:p>
            <a:pPr lvl="1" indent="-457200">
              <a:spcAft>
                <a:spcPts val="600"/>
              </a:spcAft>
              <a:buClrTx/>
            </a:pPr>
            <a:r>
              <a:rPr lang="th-TH" dirty="0" smtClean="0"/>
              <a:t>จุดประสงค์</a:t>
            </a:r>
            <a:r>
              <a:rPr lang="th-TH" dirty="0"/>
              <a:t>ในการเขียน </a:t>
            </a:r>
            <a:r>
              <a:rPr lang="en-US" dirty="0"/>
              <a:t>Algorithm </a:t>
            </a:r>
            <a:r>
              <a:rPr lang="th-TH" dirty="0"/>
              <a:t>เพื่อเป็นการจัดลำดับความคิดเป็นขั้นตอนต่างๆ เพื่อแก้ไขปัญหาในการเขียนโปรแกรมที่สอดคล้องกรรมวิธีแก้ปัญหาที่กำหนดไว้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88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th-TH" dirty="0" smtClean="0"/>
              <a:t>Big </a:t>
            </a:r>
            <a:r>
              <a:rPr lang="th-TH" dirty="0"/>
              <a:t>- </a:t>
            </a:r>
            <a:r>
              <a:rPr lang="th-TH" dirty="0" smtClean="0"/>
              <a:t>O </a:t>
            </a:r>
            <a:r>
              <a:rPr lang="th-TH" dirty="0"/>
              <a:t>notation ใช้เพื่อกำหนด</a:t>
            </a:r>
            <a:r>
              <a:rPr lang="th-TH" dirty="0">
                <a:solidFill>
                  <a:srgbClr val="0000FF"/>
                </a:solidFill>
              </a:rPr>
              <a:t>ขอบเขตบน</a:t>
            </a:r>
            <a:r>
              <a:rPr lang="th-TH" dirty="0"/>
              <a:t>ของอัลกอริทึมในแง่ของความซับซ้อนของ</a:t>
            </a:r>
            <a:r>
              <a:rPr lang="th-TH" dirty="0" smtClean="0"/>
              <a:t>เวลา</a:t>
            </a:r>
          </a:p>
          <a:p>
            <a:pPr marL="914400" lvl="1" indent="-457200"/>
            <a:r>
              <a:rPr lang="th-TH" dirty="0" smtClean="0"/>
              <a:t>บอกเวลาสูงสุดที่อัลกอริทึมต้องใช้ </a:t>
            </a:r>
          </a:p>
          <a:p>
            <a:pPr marL="914400" lvl="1" indent="-457200"/>
            <a:r>
              <a:rPr lang="en-US" dirty="0" smtClean="0"/>
              <a:t>Big - O </a:t>
            </a:r>
            <a:r>
              <a:rPr lang="th-TH" dirty="0" smtClean="0"/>
              <a:t>ใช้อธิบายกรณีที่แย่ที่สุด </a:t>
            </a:r>
            <a:r>
              <a:rPr lang="en-US" dirty="0" smtClean="0"/>
              <a:t>(Worst </a:t>
            </a:r>
            <a:r>
              <a:rPr lang="en-US" dirty="0"/>
              <a:t>case</a:t>
            </a:r>
            <a:r>
              <a:rPr lang="en-US" dirty="0" smtClean="0"/>
              <a:t>)</a:t>
            </a:r>
            <a:r>
              <a:rPr lang="th-TH" dirty="0" smtClean="0"/>
              <a:t> ด้านความซับซ้อนทางเวลาของอัลกอริทึม</a:t>
            </a:r>
            <a:endParaRPr lang="th-TH" dirty="0"/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7935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</a:t>
            </a:r>
            <a:r>
              <a:rPr lang="en-US" dirty="0" smtClean="0"/>
              <a:t>(</a:t>
            </a:r>
            <a:r>
              <a:rPr lang="en-US" cap="none" dirty="0" smtClean="0"/>
              <a:t>cont.)</a:t>
            </a:r>
            <a:endParaRPr lang="th-TH" dirty="0"/>
          </a:p>
        </p:txBody>
      </p:sp>
      <p:pic>
        <p:nvPicPr>
          <p:cNvPr id="1026" name="Picture 2" descr="http://btechsmartclass.com/DS/images/Big%20O%20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4310"/>
            <a:ext cx="4808612" cy="36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916832"/>
            <a:ext cx="784887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gsana New" pitchFamily="18" charset="-34"/>
                <a:cs typeface="Angsana New" pitchFamily="18" charset="-34"/>
              </a:rPr>
              <a:t>O(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g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))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= 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{ 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f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: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มี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ค่าคงที่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i="1" baseline="-25000" dirty="0">
                <a:latin typeface="Angsana New" pitchFamily="18" charset="-34"/>
                <a:cs typeface="Angsana New" pitchFamily="18" charset="-34"/>
              </a:rPr>
              <a:t>0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ที่ทำให้ 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f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≤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g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&gt;0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และ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sz="2400" dirty="0">
                <a:latin typeface="Angsana New" pitchFamily="18" charset="-34"/>
                <a:cs typeface="Angsana New" pitchFamily="18" charset="-34"/>
                <a:sym typeface="Symbol"/>
              </a:rPr>
              <a:t>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i="1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baseline="-25000" dirty="0" smtClean="0">
                <a:latin typeface="Angsana New" pitchFamily="18" charset="-34"/>
                <a:cs typeface="Angsana New" pitchFamily="18" charset="-34"/>
              </a:rPr>
              <a:t>0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}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6451" y="4221088"/>
            <a:ext cx="207941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sz="2400" dirty="0" smtClean="0">
                <a:sym typeface="Symbol"/>
              </a:rPr>
              <a:t>O(</a:t>
            </a:r>
            <a:r>
              <a:rPr lang="en-US" sz="2400" i="1" dirty="0" smtClean="0">
                <a:sym typeface="Symbol"/>
              </a:rPr>
              <a:t>g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))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0226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</a:t>
            </a:r>
            <a:r>
              <a:rPr lang="en-US" cap="none" dirty="0"/>
              <a:t>cont.)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h-TH" b="0" dirty="0"/>
                  <a:t>พิจารณา </a:t>
                </a:r>
                <a:r>
                  <a:rPr lang="en-US" b="0" i="1" dirty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และ </a:t>
                </a:r>
                <a:r>
                  <a:rPr lang="en-US" b="0" i="1" dirty="0"/>
                  <a:t>g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ต่อไปนี้ </a:t>
                </a:r>
              </a:p>
              <a:p>
                <a:r>
                  <a:rPr lang="th-TH" b="0" dirty="0" smtClean="0"/>
                  <a:t>	</a:t>
                </a:r>
                <a:r>
                  <a:rPr lang="pt-BR" sz="3400" i="1" dirty="0" smtClean="0"/>
                  <a:t>f</a:t>
                </a:r>
                <a:r>
                  <a:rPr lang="pt-BR" sz="3400" dirty="0" smtClean="0"/>
                  <a:t>(</a:t>
                </a:r>
                <a:r>
                  <a:rPr lang="pt-BR" sz="3400" i="1" dirty="0" smtClean="0"/>
                  <a:t>n</a:t>
                </a:r>
                <a:r>
                  <a:rPr lang="pt-BR" sz="3400" dirty="0" smtClean="0"/>
                  <a:t>) = 3</a:t>
                </a:r>
                <a:r>
                  <a:rPr lang="pt-BR" sz="3400" i="1" dirty="0" smtClean="0"/>
                  <a:t>n</a:t>
                </a:r>
                <a:r>
                  <a:rPr lang="pt-BR" sz="3400" dirty="0" smtClean="0"/>
                  <a:t> + 2</a:t>
                </a:r>
              </a:p>
              <a:p>
                <a:r>
                  <a:rPr lang="th-TH" sz="3400" dirty="0" smtClean="0"/>
                  <a:t>	</a:t>
                </a:r>
                <a:r>
                  <a:rPr lang="pt-BR" sz="3400" i="1" dirty="0" smtClean="0"/>
                  <a:t>g</a:t>
                </a:r>
                <a:r>
                  <a:rPr lang="pt-BR" sz="3400" dirty="0" smtClean="0"/>
                  <a:t>(</a:t>
                </a:r>
                <a:r>
                  <a:rPr lang="pt-BR" sz="3400" i="1" dirty="0" smtClean="0"/>
                  <a:t>n</a:t>
                </a:r>
                <a:r>
                  <a:rPr lang="pt-BR" sz="3400" dirty="0" smtClean="0"/>
                  <a:t>) = </a:t>
                </a:r>
                <a:r>
                  <a:rPr lang="pt-BR" sz="3400" i="1" dirty="0" smtClean="0"/>
                  <a:t>n</a:t>
                </a:r>
                <a:endParaRPr lang="th-TH" b="0" dirty="0" smtClean="0"/>
              </a:p>
              <a:p>
                <a:r>
                  <a:rPr lang="th-TH" b="0" dirty="0" smtClean="0"/>
                  <a:t>ถ้าต้องการ</a:t>
                </a:r>
                <a:r>
                  <a:rPr lang="th-TH" b="0" dirty="0"/>
                  <a:t>แทน </a:t>
                </a:r>
                <a:r>
                  <a:rPr lang="en-US" b="0" i="1" dirty="0"/>
                  <a:t>f</a:t>
                </a:r>
                <a:r>
                  <a:rPr lang="en-US" b="0" dirty="0"/>
                  <a:t> 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เป็น </a:t>
                </a:r>
                <a:r>
                  <a:rPr lang="en-US" b="0" dirty="0" smtClean="0"/>
                  <a:t>O(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)) </a:t>
                </a:r>
                <a:r>
                  <a:rPr lang="th-TH" b="0" dirty="0"/>
                  <a:t>เรา</a:t>
                </a:r>
                <a:r>
                  <a:rPr lang="th-TH" b="0" dirty="0" smtClean="0"/>
                  <a:t>ต้องแสดงว่า </a:t>
                </a:r>
                <a:r>
                  <a:rPr lang="en-US" i="1" dirty="0"/>
                  <a:t>f 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</a:t>
                </a:r>
                <a:r>
                  <a:rPr lang="en-US" sz="2000" dirty="0"/>
                  <a:t>≤</a:t>
                </a:r>
                <a:r>
                  <a:rPr lang="th-TH" dirty="0"/>
                  <a:t> </a:t>
                </a:r>
                <a:r>
                  <a:rPr lang="en-US" i="1" dirty="0" smtClean="0"/>
                  <a:t>Cg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/>
                  <a:t>) </a:t>
                </a:r>
                <a:r>
                  <a:rPr lang="th-TH" b="0" dirty="0" smtClean="0"/>
                  <a:t>สำหรับ</a:t>
                </a:r>
                <a:r>
                  <a:rPr lang="th-TH" b="0" dirty="0"/>
                  <a:t>ค่า</a:t>
                </a:r>
                <a:r>
                  <a:rPr lang="th-TH" b="0" dirty="0" smtClean="0"/>
                  <a:t>ทั้งหมด เมื่อ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 &gt; </a:t>
                </a:r>
                <a:r>
                  <a:rPr lang="en-US" b="0" dirty="0"/>
                  <a:t>0 </a:t>
                </a:r>
                <a:r>
                  <a:rPr lang="th-TH" b="0" dirty="0"/>
                  <a:t>และ </a:t>
                </a:r>
                <a:r>
                  <a:rPr lang="en-US" b="0" i="1" dirty="0"/>
                  <a:t>n</a:t>
                </a:r>
                <a:r>
                  <a:rPr lang="en-US" b="0" baseline="-25000" dirty="0"/>
                  <a:t>0</a:t>
                </a:r>
                <a:r>
                  <a:rPr lang="en-US" i="1" baseline="-25000" dirty="0"/>
                  <a:t> </a:t>
                </a:r>
                <a:r>
                  <a:rPr lang="en-US" b="0" dirty="0" smtClean="0"/>
                  <a:t>&gt; 0</a:t>
                </a:r>
                <a:endParaRPr lang="en-US" b="0" dirty="0"/>
              </a:p>
              <a:p>
                <a:r>
                  <a:rPr lang="en-US" b="0" dirty="0" smtClean="0"/>
                  <a:t>	</a:t>
                </a:r>
                <a:r>
                  <a:rPr lang="en-US" b="0" i="1" dirty="0" smtClean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en-US" b="0" dirty="0" smtClean="0"/>
                  <a:t>  </a:t>
                </a:r>
                <a:r>
                  <a:rPr lang="en-US" sz="2100" dirty="0" smtClean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 </a:t>
                </a:r>
                <a:r>
                  <a:rPr lang="en-US" b="0" i="1" dirty="0" smtClean="0"/>
                  <a:t>Cg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⇒ </a:t>
                </a:r>
                <a:r>
                  <a:rPr lang="en-US" b="0" dirty="0"/>
                  <a:t>3n + 2 </a:t>
                </a:r>
                <a:r>
                  <a:rPr lang="en-US" b="0" dirty="0" smtClean="0"/>
                  <a:t>  </a:t>
                </a:r>
                <a:r>
                  <a:rPr lang="en-US" sz="2100" dirty="0" smtClean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 </a:t>
                </a:r>
                <a:r>
                  <a:rPr lang="en-US" b="0" i="1" dirty="0" smtClean="0"/>
                  <a:t>Cn</a:t>
                </a:r>
                <a:endParaRPr lang="en-US" b="0" dirty="0"/>
              </a:p>
              <a:p>
                <a:r>
                  <a:rPr lang="th-TH" b="0" dirty="0" smtClean="0"/>
                  <a:t>เงื่อนไข</a:t>
                </a:r>
                <a:r>
                  <a:rPr lang="th-TH" b="0" dirty="0"/>
                  <a:t>จะ</a:t>
                </a:r>
                <a:r>
                  <a:rPr lang="th-TH" b="0" dirty="0" smtClean="0"/>
                  <a:t>เป็นจริง สำหรับ</a:t>
                </a:r>
                <a:r>
                  <a:rPr lang="th-TH" b="0" dirty="0"/>
                  <a:t>ค่า</a:t>
                </a:r>
                <a:r>
                  <a:rPr lang="th-TH" b="0" dirty="0" smtClean="0"/>
                  <a:t>ทั้งหมดเมื่อ 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= </a:t>
                </a:r>
                <a:r>
                  <a:rPr lang="en-US" b="0" dirty="0"/>
                  <a:t>4 </a:t>
                </a:r>
                <a:r>
                  <a:rPr lang="th-TH" b="0" dirty="0"/>
                  <a:t>และ </a:t>
                </a:r>
                <a:r>
                  <a:rPr lang="en-US" b="0" i="1" dirty="0" smtClean="0"/>
                  <a:t>n</a:t>
                </a:r>
                <a:r>
                  <a:rPr lang="en-US" b="0" i="1" baseline="-25000" dirty="0" smtClean="0"/>
                  <a:t>0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2</a:t>
                </a:r>
              </a:p>
              <a:p>
                <a:r>
                  <a:rPr lang="th-TH" b="0" dirty="0"/>
                  <a:t>	</a:t>
                </a:r>
                <a:r>
                  <a:rPr lang="th-TH" b="0" dirty="0" smtClean="0"/>
                  <a:t>เมื่อ</a:t>
                </a:r>
                <a:r>
                  <a:rPr lang="th-TH" b="0" dirty="0"/>
                  <a:t>ใช้สัญกรณ์ </a:t>
                </a:r>
                <a:r>
                  <a:rPr lang="en-US" b="0" dirty="0"/>
                  <a:t>Big - </a:t>
                </a:r>
                <a:r>
                  <a:rPr lang="en-US" b="0" dirty="0" smtClean="0"/>
                  <a:t>O </a:t>
                </a:r>
                <a:r>
                  <a:rPr lang="th-TH" b="0" dirty="0"/>
                  <a:t>เราสามารถแสดงความซับซ้อนของเวลาได้ดังนี้ </a:t>
                </a:r>
                <a:r>
                  <a:rPr lang="th-TH" b="0" dirty="0" smtClean="0"/>
                  <a:t> 3</a:t>
                </a:r>
                <a:r>
                  <a:rPr lang="en-US" b="0" dirty="0"/>
                  <a:t>n + 2 = </a:t>
                </a:r>
                <a:r>
                  <a:rPr lang="en-US" b="0" dirty="0" smtClean="0"/>
                  <a:t>O(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  <a:endParaRPr lang="th-TH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3" t="-2929" r="-16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47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</a:t>
            </a:r>
            <a:r>
              <a:rPr lang="en-US" cap="none" dirty="0"/>
              <a:t>cont.)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19256" cy="4373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h-TH" dirty="0" smtClean="0">
                    <a:solidFill>
                      <a:srgbClr val="0000FF"/>
                    </a:solidFill>
                  </a:rPr>
                  <a:t>จงพิสูจน์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baseline="300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+ 2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n+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1 = O(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th-TH" u="sng" dirty="0" smtClean="0"/>
                  <a:t>วิธีทำ</a:t>
                </a:r>
                <a:r>
                  <a:rPr lang="th-TH" b="0" dirty="0" smtClean="0"/>
                  <a:t>  	กำหนดให้  </a:t>
                </a:r>
                <a:r>
                  <a:rPr lang="pt-BR" sz="3400" b="0" i="1" dirty="0" smtClean="0"/>
                  <a:t>f </a:t>
                </a:r>
                <a:r>
                  <a:rPr lang="pt-BR" sz="3400" b="0" dirty="0" smtClean="0"/>
                  <a:t>(</a:t>
                </a:r>
                <a:r>
                  <a:rPr lang="pt-BR" sz="3400" b="0" i="1" dirty="0" smtClean="0"/>
                  <a:t>n</a:t>
                </a:r>
                <a:r>
                  <a:rPr lang="pt-BR" sz="3400" b="0" dirty="0"/>
                  <a:t>) = </a:t>
                </a:r>
                <a:r>
                  <a:rPr lang="pt-BR" sz="3400" b="0" dirty="0" smtClean="0"/>
                  <a:t>3</a:t>
                </a:r>
                <a:r>
                  <a:rPr lang="pt-BR" sz="3400" b="0" i="1" dirty="0" smtClean="0"/>
                  <a:t>n</a:t>
                </a:r>
                <a:r>
                  <a:rPr lang="en-US" sz="3600" b="0" baseline="30000" dirty="0"/>
                  <a:t>2</a:t>
                </a:r>
                <a:r>
                  <a:rPr lang="pt-BR" sz="3400" b="0" dirty="0" smtClean="0"/>
                  <a:t> </a:t>
                </a:r>
                <a:r>
                  <a:rPr lang="pt-BR" sz="3400" b="0" dirty="0"/>
                  <a:t>+ </a:t>
                </a:r>
                <a:r>
                  <a:rPr lang="pt-BR" sz="3400" b="0" dirty="0" smtClean="0"/>
                  <a:t>2</a:t>
                </a:r>
                <a:r>
                  <a:rPr lang="pt-BR" sz="3400" b="0" i="1" dirty="0" smtClean="0"/>
                  <a:t>n</a:t>
                </a:r>
                <a:r>
                  <a:rPr lang="pt-BR" sz="3400" b="0" dirty="0" smtClean="0"/>
                  <a:t>+1 </a:t>
                </a:r>
                <a:r>
                  <a:rPr lang="th-TH" sz="3400" b="0" dirty="0" smtClean="0"/>
                  <a:t>และ </a:t>
                </a:r>
                <a:r>
                  <a:rPr lang="pt-BR" sz="3400" b="0" i="1" dirty="0" smtClean="0"/>
                  <a:t>g</a:t>
                </a:r>
                <a:r>
                  <a:rPr lang="pt-BR" sz="3400" b="0" dirty="0" smtClean="0"/>
                  <a:t>(</a:t>
                </a:r>
                <a:r>
                  <a:rPr lang="pt-BR" sz="3400" b="0" i="1" dirty="0" smtClean="0"/>
                  <a:t>n</a:t>
                </a:r>
                <a:r>
                  <a:rPr lang="pt-BR" sz="3400" b="0" dirty="0"/>
                  <a:t>) = </a:t>
                </a:r>
                <a:r>
                  <a:rPr lang="pt-BR" sz="3400" b="0" i="1" dirty="0" smtClean="0"/>
                  <a:t>n</a:t>
                </a:r>
                <a:r>
                  <a:rPr lang="en-US" b="0" baseline="30000" dirty="0"/>
                  <a:t>2</a:t>
                </a:r>
                <a:endParaRPr lang="th-TH" b="0" dirty="0" smtClean="0"/>
              </a:p>
              <a:p>
                <a:r>
                  <a:rPr lang="th-TH" b="0" dirty="0" smtClean="0"/>
                  <a:t>	ต้องพิสูจน์ว่า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</a:t>
                </a:r>
                <a:r>
                  <a:rPr lang="en-US" sz="2000" dirty="0" smtClean="0"/>
                  <a:t>≤</a:t>
                </a:r>
                <a:r>
                  <a:rPr lang="th-TH" dirty="0" smtClean="0"/>
                  <a:t> </a:t>
                </a:r>
                <a:r>
                  <a:rPr lang="en-US" i="1" dirty="0" smtClean="0"/>
                  <a:t>Cg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</a:t>
                </a:r>
                <a:r>
                  <a:rPr lang="th-TH" b="0" dirty="0" smtClean="0"/>
                  <a:t>สำหรับค่าทั้งหมด เมื่อ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 &gt;0 </a:t>
                </a:r>
                <a:r>
                  <a:rPr lang="th-TH" b="0" dirty="0" smtClean="0"/>
                  <a:t>และ</a:t>
                </a:r>
                <a:r>
                  <a:rPr lang="en-US" b="0" i="1" dirty="0" smtClean="0"/>
                  <a:t>n</a:t>
                </a:r>
                <a:r>
                  <a:rPr lang="en-US" b="0" baseline="-25000" dirty="0" smtClean="0"/>
                  <a:t>0</a:t>
                </a:r>
                <a:r>
                  <a:rPr lang="en-US" b="0" i="1" baseline="-25000" dirty="0" smtClean="0"/>
                  <a:t> </a:t>
                </a:r>
                <a:r>
                  <a:rPr lang="en-US" b="0" dirty="0" smtClean="0"/>
                  <a:t>&gt; 0</a:t>
                </a:r>
              </a:p>
              <a:p>
                <a:r>
                  <a:rPr lang="en-US" b="0" dirty="0" smtClean="0"/>
                  <a:t>		</a:t>
                </a:r>
                <a:r>
                  <a:rPr lang="en-US" b="0" i="1" dirty="0" smtClean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 smtClean="0"/>
                  <a:t>) 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 </a:t>
                </a:r>
                <a:r>
                  <a:rPr lang="en-US" b="0" i="1" dirty="0" smtClean="0"/>
                  <a:t>Cg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	        ⇒ 3n</a:t>
                </a:r>
                <a:r>
                  <a:rPr lang="en-US" b="0" baseline="30000" dirty="0"/>
                  <a:t>2</a:t>
                </a:r>
                <a:r>
                  <a:rPr lang="en-US" b="0" dirty="0" smtClean="0"/>
                  <a:t> </a:t>
                </a:r>
                <a:r>
                  <a:rPr lang="en-US" b="0" dirty="0"/>
                  <a:t>+ 2 </a:t>
                </a:r>
                <a:r>
                  <a:rPr lang="en-US" b="0" dirty="0" smtClean="0"/>
                  <a:t>+1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 ≤</a:t>
                </a:r>
                <a:r>
                  <a:rPr lang="en-US" b="0" dirty="0" smtClean="0"/>
                  <a:t>   </a:t>
                </a:r>
                <a:r>
                  <a:rPr lang="en-US" b="0" i="1" dirty="0" smtClean="0"/>
                  <a:t>Cn</a:t>
                </a:r>
                <a:r>
                  <a:rPr lang="en-US" b="0" baseline="30000" dirty="0"/>
                  <a:t>2</a:t>
                </a:r>
                <a:endParaRPr lang="en-US" b="0" dirty="0"/>
              </a:p>
              <a:p>
                <a:r>
                  <a:rPr lang="th-TH" b="0" dirty="0" smtClean="0"/>
                  <a:t>	ถ้า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 = 6 </a:t>
                </a:r>
                <a:r>
                  <a:rPr lang="th-TH" b="0" dirty="0" smtClean="0"/>
                  <a:t>และ </a:t>
                </a:r>
                <a:r>
                  <a:rPr lang="en-US" b="0" i="1" dirty="0" smtClean="0"/>
                  <a:t>n</a:t>
                </a:r>
                <a:r>
                  <a:rPr lang="en-US" b="0" baseline="-25000" dirty="0" smtClean="0"/>
                  <a:t>0</a:t>
                </a:r>
                <a:r>
                  <a:rPr lang="en-US" i="1" baseline="-25000" dirty="0" smtClean="0"/>
                  <a:t> </a:t>
                </a:r>
                <a:r>
                  <a:rPr lang="en-US" b="0" dirty="0" smtClean="0"/>
                  <a:t>=1 </a:t>
                </a:r>
                <a:r>
                  <a:rPr lang="th-TH" b="0" dirty="0" smtClean="0"/>
                  <a:t>แล้ว </a:t>
                </a:r>
                <a:r>
                  <a:rPr lang="en-US" b="0" dirty="0" smtClean="0"/>
                  <a:t>3n</a:t>
                </a:r>
                <a:r>
                  <a:rPr lang="en-US" b="0" baseline="30000" dirty="0" smtClean="0"/>
                  <a:t>2</a:t>
                </a:r>
                <a:r>
                  <a:rPr lang="en-US" b="0" dirty="0" smtClean="0"/>
                  <a:t> + 2 +1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</a:t>
                </a:r>
                <a:r>
                  <a:rPr lang="en-US" b="0" i="1" dirty="0" smtClean="0"/>
                  <a:t>Cn</a:t>
                </a:r>
                <a:r>
                  <a:rPr lang="en-US" b="0" baseline="30000" dirty="0" smtClean="0"/>
                  <a:t>2</a:t>
                </a:r>
                <a:r>
                  <a:rPr lang="en-US" b="0" dirty="0" smtClean="0"/>
                  <a:t> </a:t>
                </a:r>
                <a:r>
                  <a:rPr lang="th-TH" b="0" dirty="0" smtClean="0"/>
                  <a:t>สำหรับ</a:t>
                </a:r>
                <a:r>
                  <a:rPr lang="en-US" b="0" dirty="0" smtClean="0"/>
                  <a:t> n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b="0" i="1" dirty="0" smtClean="0"/>
                  <a:t> n</a:t>
                </a:r>
                <a:r>
                  <a:rPr lang="en-US" b="0" baseline="-25000" dirty="0" smtClean="0"/>
                  <a:t>0</a:t>
                </a:r>
                <a:r>
                  <a:rPr lang="en-US" b="0" dirty="0" smtClean="0"/>
                  <a:t> </a:t>
                </a:r>
                <a:r>
                  <a:rPr lang="th-TH" b="0" dirty="0" smtClean="0"/>
                  <a:t>ดังนั้น </a:t>
                </a:r>
                <a:r>
                  <a:rPr lang="en-US" b="0" dirty="0"/>
                  <a:t>3</a:t>
                </a:r>
                <a:r>
                  <a:rPr lang="en-US" b="0" i="1" dirty="0"/>
                  <a:t>n</a:t>
                </a:r>
                <a:r>
                  <a:rPr lang="en-US" b="0" baseline="30000" dirty="0"/>
                  <a:t>2</a:t>
                </a:r>
                <a:r>
                  <a:rPr lang="en-US" b="0" dirty="0"/>
                  <a:t>+ 2</a:t>
                </a:r>
                <a:r>
                  <a:rPr lang="en-US" b="0" i="1" dirty="0"/>
                  <a:t>n+</a:t>
                </a:r>
                <a:r>
                  <a:rPr lang="en-US" b="0" dirty="0"/>
                  <a:t>1 = O(</a:t>
                </a:r>
                <a:r>
                  <a:rPr lang="en-US" b="0" i="1" dirty="0"/>
                  <a:t>n</a:t>
                </a:r>
                <a:r>
                  <a:rPr lang="en-US" b="0" baseline="30000" dirty="0"/>
                  <a:t>2</a:t>
                </a:r>
                <a:r>
                  <a:rPr lang="en-US" b="0" dirty="0" smtClean="0"/>
                  <a:t>)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19256" cy="4373563"/>
              </a:xfrm>
              <a:blipFill>
                <a:blip r:embed="rId2"/>
                <a:stretch>
                  <a:fillRect l="-2003" t="-2789" r="-3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1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</a:t>
            </a:r>
            <a:r>
              <a:rPr lang="en-US" cap="none" dirty="0"/>
              <a:t>cont.)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" y="2077244"/>
            <a:ext cx="7134225" cy="3724275"/>
          </a:xfrm>
        </p:spPr>
      </p:pic>
    </p:spTree>
    <p:extLst>
      <p:ext uri="{BB962C8B-B14F-4D97-AF65-F5344CB8AC3E}">
        <p14:creationId xmlns:p14="http://schemas.microsoft.com/office/powerpoint/2010/main" val="23252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</a:t>
            </a:r>
            <a:r>
              <a:rPr lang="en-US" cap="none" dirty="0"/>
              <a:t>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06" y="1700808"/>
            <a:ext cx="7032086" cy="456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th-TH" dirty="0" smtClean="0"/>
              <a:t>Big </a:t>
            </a:r>
            <a:r>
              <a:rPr lang="th-TH" dirty="0"/>
              <a:t>- </a:t>
            </a:r>
            <a:r>
              <a:rPr lang="th-TH" dirty="0" smtClean="0"/>
              <a:t>O</a:t>
            </a:r>
            <a:r>
              <a:rPr lang="en-US" dirty="0" smtClean="0"/>
              <a:t>mega</a:t>
            </a:r>
            <a:r>
              <a:rPr lang="th-TH" dirty="0" smtClean="0"/>
              <a:t> </a:t>
            </a:r>
            <a:r>
              <a:rPr lang="th-TH" dirty="0"/>
              <a:t>notation ใช้เพื่อกำหนด</a:t>
            </a:r>
            <a:r>
              <a:rPr lang="th-TH" dirty="0" smtClean="0">
                <a:solidFill>
                  <a:srgbClr val="0000FF"/>
                </a:solidFill>
              </a:rPr>
              <a:t>ขอบเขตล่าง</a:t>
            </a:r>
            <a:r>
              <a:rPr lang="th-TH" dirty="0" smtClean="0"/>
              <a:t>ของ</a:t>
            </a:r>
            <a:r>
              <a:rPr lang="th-TH" dirty="0"/>
              <a:t>อัลกอริทึมในแง่ของความซับซ้อนของ</a:t>
            </a:r>
            <a:r>
              <a:rPr lang="th-TH" dirty="0" smtClean="0"/>
              <a:t>เวลา</a:t>
            </a:r>
          </a:p>
          <a:p>
            <a:pPr marL="914400" lvl="1" indent="-457200"/>
            <a:r>
              <a:rPr lang="th-TH" dirty="0" smtClean="0"/>
              <a:t>บอกเวลาน้อยสุดที่อัลกอริทึมต้องใช้ </a:t>
            </a:r>
          </a:p>
          <a:p>
            <a:pPr marL="914400" lvl="1" indent="-457200"/>
            <a:r>
              <a:rPr lang="en-US" dirty="0" smtClean="0"/>
              <a:t>Big - Omega </a:t>
            </a:r>
            <a:r>
              <a:rPr lang="th-TH" dirty="0" smtClean="0"/>
              <a:t>ใช้อธิบายกรณีที่ดีที่สุด </a:t>
            </a:r>
            <a:r>
              <a:rPr lang="en-US" dirty="0" smtClean="0"/>
              <a:t>(Best </a:t>
            </a:r>
            <a:r>
              <a:rPr lang="en-US" dirty="0"/>
              <a:t>case</a:t>
            </a:r>
            <a:r>
              <a:rPr lang="en-US" dirty="0" smtClean="0"/>
              <a:t>)</a:t>
            </a:r>
            <a:r>
              <a:rPr lang="th-TH" dirty="0" smtClean="0"/>
              <a:t> ด้านความซับซ้อนทางเวลาของอัลกอริทึม</a:t>
            </a:r>
            <a:endParaRPr lang="th-TH" dirty="0"/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0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</a:t>
            </a:r>
            <a:r>
              <a:rPr lang="en-US" dirty="0" smtClean="0"/>
              <a:t>notation (</a:t>
            </a:r>
            <a:r>
              <a:rPr lang="en-US" cap="none" dirty="0" smtClean="0"/>
              <a:t>cont.)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772816"/>
                <a:ext cx="7920880" cy="52322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ngsana New" pitchFamily="18" charset="-34"/>
                    <a:cs typeface="Angsana New" pitchFamily="18" charset="-34"/>
                    <a:sym typeface="Symbol"/>
                  </a:rPr>
                  <a:t>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(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g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(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)) = { 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f 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(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dirty="0">
                    <a:latin typeface="Angsana New" pitchFamily="18" charset="-34"/>
                    <a:cs typeface="Angsana New" pitchFamily="18" charset="-34"/>
                  </a:rPr>
                  <a:t>) : </a:t>
                </a:r>
                <a:r>
                  <a:rPr lang="th-TH" dirty="0" smtClean="0">
                    <a:latin typeface="Angsana New" pitchFamily="18" charset="-34"/>
                    <a:cs typeface="Angsana New" pitchFamily="18" charset="-34"/>
                  </a:rPr>
                  <a:t>มี</a:t>
                </a:r>
                <a:r>
                  <a:rPr lang="th-TH" dirty="0">
                    <a:latin typeface="Angsana New" pitchFamily="18" charset="-34"/>
                    <a:cs typeface="Angsana New" pitchFamily="18" charset="-34"/>
                  </a:rPr>
                  <a:t>ค่าคงที่ </a:t>
                </a:r>
                <a:r>
                  <a:rPr lang="en-US" i="1" dirty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i="1" baseline="-25000" dirty="0">
                    <a:latin typeface="Angsana New" pitchFamily="18" charset="-34"/>
                    <a:cs typeface="Angsana New" pitchFamily="18" charset="-34"/>
                  </a:rPr>
                  <a:t>0</a:t>
                </a:r>
                <a:r>
                  <a:rPr lang="en-US" dirty="0">
                    <a:latin typeface="Angsana New" pitchFamily="18" charset="-34"/>
                    <a:cs typeface="Angsana New" pitchFamily="18" charset="-34"/>
                  </a:rPr>
                  <a:t> </a:t>
                </a:r>
                <a:r>
                  <a:rPr lang="th-TH" dirty="0">
                    <a:latin typeface="Angsana New" pitchFamily="18" charset="-34"/>
                    <a:cs typeface="Angsana New" pitchFamily="18" charset="-34"/>
                  </a:rPr>
                  <a:t>และ 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C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 </a:t>
                </a:r>
                <a:r>
                  <a:rPr lang="th-TH" dirty="0" smtClean="0">
                    <a:latin typeface="Angsana New" pitchFamily="18" charset="-34"/>
                    <a:cs typeface="Angsana New" pitchFamily="18" charset="-34"/>
                  </a:rPr>
                  <a:t>ที่ทำให้ 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f 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(</a:t>
                </a:r>
                <a:r>
                  <a:rPr lang="en-US" i="1" dirty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dirty="0">
                    <a:latin typeface="Angsana New" pitchFamily="18" charset="-34"/>
                    <a:cs typeface="Angsana New" pitchFamily="18" charset="-34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itchFamily="18" charset="-34"/>
                        <a:sym typeface="SymbolPS"/>
                      </a:rPr>
                      <m:t>≥</m:t>
                    </m:r>
                  </m:oMath>
                </a14:m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Cg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(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dirty="0">
                    <a:latin typeface="Angsana New" pitchFamily="18" charset="-34"/>
                    <a:cs typeface="Angsana New" pitchFamily="18" charset="-34"/>
                  </a:rPr>
                  <a:t>) </a:t>
                </a:r>
                <a:r>
                  <a:rPr lang="th-TH" dirty="0" smtClean="0">
                    <a:latin typeface="Angsana New" pitchFamily="18" charset="-34"/>
                    <a:cs typeface="Angsana New" pitchFamily="18" charset="-34"/>
                  </a:rPr>
                  <a:t>เมื่อ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 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C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&gt;0</a:t>
                </a:r>
                <a:r>
                  <a:rPr lang="th-TH" dirty="0" smtClean="0">
                    <a:latin typeface="Angsana New" pitchFamily="18" charset="-34"/>
                    <a:cs typeface="Angsana New" pitchFamily="18" charset="-34"/>
                  </a:rPr>
                  <a:t> และ </a:t>
                </a:r>
                <a:r>
                  <a:rPr lang="en-US" i="1" dirty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sz="2400" dirty="0">
                    <a:latin typeface="Angsana New" pitchFamily="18" charset="-34"/>
                    <a:cs typeface="Angsana New" pitchFamily="18" charset="-34"/>
                    <a:sym typeface="Symbol"/>
                  </a:rPr>
                  <a:t></a:t>
                </a:r>
                <a:r>
                  <a:rPr lang="en-US" dirty="0">
                    <a:latin typeface="Angsana New" pitchFamily="18" charset="-34"/>
                    <a:cs typeface="Angsana New" pitchFamily="18" charset="-34"/>
                  </a:rPr>
                  <a:t> </a:t>
                </a:r>
                <a:r>
                  <a:rPr lang="en-US" i="1" dirty="0" smtClean="0">
                    <a:latin typeface="Angsana New" pitchFamily="18" charset="-34"/>
                    <a:cs typeface="Angsana New" pitchFamily="18" charset="-34"/>
                  </a:rPr>
                  <a:t>n</a:t>
                </a:r>
                <a:r>
                  <a:rPr lang="en-US" baseline="-25000" dirty="0" smtClean="0">
                    <a:latin typeface="Angsana New" pitchFamily="18" charset="-34"/>
                    <a:cs typeface="Angsana New" pitchFamily="18" charset="-34"/>
                  </a:rPr>
                  <a:t>0</a:t>
                </a:r>
                <a:r>
                  <a:rPr lang="en-US" i="1" baseline="-25000" dirty="0" smtClean="0">
                    <a:latin typeface="Angsana New" pitchFamily="18" charset="-34"/>
                    <a:cs typeface="Angsana New" pitchFamily="18" charset="-34"/>
                  </a:rPr>
                  <a:t> </a:t>
                </a:r>
                <a:r>
                  <a:rPr lang="en-US" dirty="0" smtClean="0">
                    <a:latin typeface="Angsana New" pitchFamily="18" charset="-34"/>
                    <a:cs typeface="Angsana New" pitchFamily="18" charset="-34"/>
                  </a:rPr>
                  <a:t>}</a:t>
                </a:r>
                <a:endParaRPr lang="th-TH" dirty="0">
                  <a:latin typeface="Angsana New" pitchFamily="18" charset="-34"/>
                  <a:cs typeface="Angsana New" pitchFamily="18" charset="-3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7920880" cy="523220"/>
              </a:xfrm>
              <a:prstGeom prst="rect">
                <a:avLst/>
              </a:prstGeom>
              <a:blipFill>
                <a:blip r:embed="rId2"/>
                <a:stretch>
                  <a:fillRect t="-8602" r="-230" b="-247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960590" cy="374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86451" y="4221088"/>
            <a:ext cx="211628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sz="2400" dirty="0">
                <a:sym typeface="Symbol"/>
              </a:rPr>
              <a:t>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g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))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9262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</a:t>
            </a:r>
            <a:r>
              <a:rPr lang="en-US" dirty="0" smtClean="0"/>
              <a:t>notation (</a:t>
            </a:r>
            <a:r>
              <a:rPr lang="en-US" cap="none" dirty="0" smtClean="0"/>
              <a:t>cont</a:t>
            </a:r>
            <a:r>
              <a:rPr lang="en-US" cap="none" dirty="0"/>
              <a:t>.)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h-TH" b="0" dirty="0"/>
                  <a:t>พิจารณา </a:t>
                </a:r>
                <a:r>
                  <a:rPr lang="en-US" b="0" i="1" dirty="0" smtClean="0"/>
                  <a:t>f 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และ 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ต่อไปนี้ </a:t>
                </a:r>
              </a:p>
              <a:p>
                <a:r>
                  <a:rPr lang="th-TH" b="0" dirty="0" smtClean="0"/>
                  <a:t>	</a:t>
                </a:r>
                <a:r>
                  <a:rPr lang="pt-BR" sz="3400" i="1" dirty="0"/>
                  <a:t>f</a:t>
                </a:r>
                <a:r>
                  <a:rPr lang="pt-BR" sz="3400" dirty="0"/>
                  <a:t>(</a:t>
                </a:r>
                <a:r>
                  <a:rPr lang="pt-BR" sz="3400" i="1" dirty="0"/>
                  <a:t>n</a:t>
                </a:r>
                <a:r>
                  <a:rPr lang="pt-BR" sz="3400" dirty="0"/>
                  <a:t>) = 3</a:t>
                </a:r>
                <a:r>
                  <a:rPr lang="pt-BR" sz="3400" i="1" dirty="0"/>
                  <a:t>n</a:t>
                </a:r>
                <a:r>
                  <a:rPr lang="pt-BR" sz="3400" dirty="0"/>
                  <a:t> + 2</a:t>
                </a:r>
              </a:p>
              <a:p>
                <a:r>
                  <a:rPr lang="th-TH" sz="3400" dirty="0" smtClean="0"/>
                  <a:t>	</a:t>
                </a:r>
                <a:r>
                  <a:rPr lang="pt-BR" sz="3400" i="1" dirty="0" smtClean="0"/>
                  <a:t>g</a:t>
                </a:r>
                <a:r>
                  <a:rPr lang="pt-BR" sz="3400" dirty="0" smtClean="0"/>
                  <a:t>(</a:t>
                </a:r>
                <a:r>
                  <a:rPr lang="pt-BR" sz="3400" i="1" dirty="0" smtClean="0"/>
                  <a:t>n</a:t>
                </a:r>
                <a:r>
                  <a:rPr lang="pt-BR" sz="3400" dirty="0"/>
                  <a:t>) = </a:t>
                </a:r>
                <a:r>
                  <a:rPr lang="pt-BR" sz="3400" i="1" dirty="0" smtClean="0"/>
                  <a:t>n</a:t>
                </a:r>
                <a:endParaRPr lang="th-TH" b="0" dirty="0"/>
              </a:p>
              <a:p>
                <a:r>
                  <a:rPr lang="th-TH" b="0" dirty="0" smtClean="0"/>
                  <a:t>ถ้าต้องการ</a:t>
                </a:r>
                <a:r>
                  <a:rPr lang="th-TH" b="0" dirty="0"/>
                  <a:t>แทน </a:t>
                </a:r>
                <a:r>
                  <a:rPr lang="en-US" b="0" i="1" dirty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เป็น </a:t>
                </a:r>
                <a:r>
                  <a:rPr lang="en-US" sz="1900" b="0" dirty="0" smtClean="0">
                    <a:sym typeface="Symbol"/>
                  </a:rPr>
                  <a:t>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)) </a:t>
                </a:r>
                <a:r>
                  <a:rPr lang="th-TH" b="0" dirty="0"/>
                  <a:t>เรา</a:t>
                </a:r>
                <a:r>
                  <a:rPr lang="th-TH" b="0" dirty="0" smtClean="0"/>
                  <a:t>ต้องแสดงว่า </a:t>
                </a:r>
                <a:r>
                  <a:rPr lang="en-US" i="1" dirty="0"/>
                  <a:t>f 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th-TH" dirty="0" smtClean="0"/>
                  <a:t> </a:t>
                </a:r>
                <a:r>
                  <a:rPr lang="en-US" i="1" dirty="0" smtClean="0"/>
                  <a:t>Cg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/>
                  <a:t>) </a:t>
                </a:r>
                <a:r>
                  <a:rPr lang="th-TH" b="0" dirty="0" smtClean="0"/>
                  <a:t>สำหรับ</a:t>
                </a:r>
                <a:r>
                  <a:rPr lang="th-TH" b="0" dirty="0"/>
                  <a:t>ค่า</a:t>
                </a:r>
                <a:r>
                  <a:rPr lang="th-TH" b="0" dirty="0" smtClean="0"/>
                  <a:t>ทั้งหมด เมื่อ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 &gt; </a:t>
                </a:r>
                <a:r>
                  <a:rPr lang="en-US" b="0" dirty="0"/>
                  <a:t>0 </a:t>
                </a:r>
                <a:r>
                  <a:rPr lang="th-TH" b="0" dirty="0"/>
                  <a:t>และ </a:t>
                </a:r>
                <a:r>
                  <a:rPr lang="en-US" b="0" i="1" dirty="0"/>
                  <a:t>n</a:t>
                </a:r>
                <a:r>
                  <a:rPr lang="en-US" b="0" baseline="-25000" dirty="0"/>
                  <a:t>0</a:t>
                </a:r>
                <a:r>
                  <a:rPr lang="en-US" b="0" i="1" baseline="-25000" dirty="0"/>
                  <a:t> </a:t>
                </a:r>
                <a:r>
                  <a:rPr lang="en-US" b="0" dirty="0" smtClean="0"/>
                  <a:t>&gt; 0</a:t>
                </a:r>
                <a:endParaRPr lang="en-US" b="0" dirty="0"/>
              </a:p>
              <a:p>
                <a:r>
                  <a:rPr lang="en-US" b="0" dirty="0" smtClean="0"/>
                  <a:t>	</a:t>
                </a:r>
                <a:r>
                  <a:rPr lang="en-US" b="0" i="1" dirty="0" smtClean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sz="2200" b="0" dirty="0" smtClean="0"/>
                  <a:t> </a:t>
                </a:r>
                <a:r>
                  <a:rPr lang="en-US" b="0" dirty="0" smtClean="0"/>
                  <a:t>  </a:t>
                </a:r>
                <a:r>
                  <a:rPr lang="en-US" b="0" i="1" dirty="0" smtClean="0"/>
                  <a:t>Cg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⇒ </a:t>
                </a:r>
                <a:r>
                  <a:rPr lang="en-US" b="0" dirty="0"/>
                  <a:t>3n + 2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b="0" dirty="0" smtClean="0"/>
                  <a:t>  </a:t>
                </a:r>
                <a:r>
                  <a:rPr lang="en-US" b="0" i="1" dirty="0" err="1" smtClean="0"/>
                  <a:t>Cn</a:t>
                </a:r>
                <a:endParaRPr lang="en-US" b="0" dirty="0"/>
              </a:p>
              <a:p>
                <a:r>
                  <a:rPr lang="th-TH" b="0" dirty="0" smtClean="0"/>
                  <a:t>เงื่อนไข</a:t>
                </a:r>
                <a:r>
                  <a:rPr lang="th-TH" b="0" dirty="0"/>
                  <a:t>จะ</a:t>
                </a:r>
                <a:r>
                  <a:rPr lang="th-TH" b="0" dirty="0" smtClean="0"/>
                  <a:t>เป็นจริง สำหรับ</a:t>
                </a:r>
                <a:r>
                  <a:rPr lang="th-TH" b="0" dirty="0"/>
                  <a:t>ค่า</a:t>
                </a:r>
                <a:r>
                  <a:rPr lang="th-TH" b="0" dirty="0" smtClean="0"/>
                  <a:t>ทั้งหมด เมื่อ  </a:t>
                </a:r>
                <a:r>
                  <a:rPr lang="en-US" b="0" i="1" dirty="0" smtClean="0"/>
                  <a:t>C</a:t>
                </a:r>
                <a:r>
                  <a:rPr lang="en-US" b="0" dirty="0" smtClean="0"/>
                  <a:t> </a:t>
                </a:r>
                <a:r>
                  <a:rPr lang="en-US" b="0" dirty="0"/>
                  <a:t>= </a:t>
                </a:r>
                <a:r>
                  <a:rPr lang="en-US" b="0" dirty="0" smtClean="0"/>
                  <a:t>1 </a:t>
                </a:r>
                <a:r>
                  <a:rPr lang="th-TH" b="0" dirty="0"/>
                  <a:t>และ </a:t>
                </a:r>
                <a:r>
                  <a:rPr lang="en-US" b="0" i="1" dirty="0" smtClean="0"/>
                  <a:t>n</a:t>
                </a:r>
                <a:r>
                  <a:rPr lang="en-US" b="0" i="1" baseline="-25000" dirty="0"/>
                  <a:t>0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b="0" dirty="0" smtClean="0"/>
                  <a:t> 1</a:t>
                </a:r>
                <a:endParaRPr lang="en-US" b="0" dirty="0"/>
              </a:p>
              <a:p>
                <a:r>
                  <a:rPr lang="th-TH" b="0" dirty="0" smtClean="0"/>
                  <a:t>	เมื่อ</a:t>
                </a:r>
                <a:r>
                  <a:rPr lang="th-TH" b="0" dirty="0"/>
                  <a:t>ใช้สัญกรณ์ </a:t>
                </a:r>
                <a:r>
                  <a:rPr lang="en-US" b="0" dirty="0"/>
                  <a:t>Big - </a:t>
                </a:r>
                <a:r>
                  <a:rPr lang="en-US" b="0" dirty="0" smtClean="0"/>
                  <a:t>Omega </a:t>
                </a:r>
                <a:r>
                  <a:rPr lang="th-TH" b="0" dirty="0"/>
                  <a:t>เราสามารถแสดงความซับซ้อนของเวลาได้ดังนี้ </a:t>
                </a:r>
                <a:r>
                  <a:rPr lang="th-TH" b="0" dirty="0" smtClean="0"/>
                  <a:t>3</a:t>
                </a:r>
                <a:r>
                  <a:rPr lang="en-US" b="0" dirty="0"/>
                  <a:t>n + 2 = </a:t>
                </a:r>
                <a:r>
                  <a:rPr lang="en-US" sz="1900" b="0" dirty="0">
                    <a:sym typeface="Symbol"/>
                  </a:rPr>
                  <a:t>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  <a:endParaRPr lang="th-TH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3" t="-2929" r="-220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6281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</a:t>
            </a:r>
            <a:r>
              <a:rPr lang="en-US" dirty="0"/>
              <a:t>notation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th-TH" dirty="0" smtClean="0"/>
              <a:t>Big </a:t>
            </a:r>
            <a:r>
              <a:rPr lang="th-TH" dirty="0"/>
              <a:t>- </a:t>
            </a:r>
            <a:r>
              <a:rPr lang="en-US" dirty="0" smtClean="0"/>
              <a:t>Theta</a:t>
            </a:r>
            <a:r>
              <a:rPr lang="th-TH" dirty="0" smtClean="0"/>
              <a:t> </a:t>
            </a:r>
            <a:r>
              <a:rPr lang="th-TH" dirty="0"/>
              <a:t>notation ใช้เพื่อกำหนด</a:t>
            </a:r>
            <a:r>
              <a:rPr lang="th-TH" dirty="0" smtClean="0">
                <a:solidFill>
                  <a:srgbClr val="0000FF"/>
                </a:solidFill>
              </a:rPr>
              <a:t>ขอบเขตกระชับ</a:t>
            </a:r>
            <a:r>
              <a:rPr lang="th-TH" dirty="0" smtClean="0"/>
              <a:t>ของ</a:t>
            </a:r>
            <a:r>
              <a:rPr lang="th-TH" dirty="0"/>
              <a:t>อัลกอริทึมในแง่ของความซับซ้อนของ</a:t>
            </a:r>
            <a:r>
              <a:rPr lang="th-TH" dirty="0" smtClean="0"/>
              <a:t>เวลา</a:t>
            </a:r>
          </a:p>
          <a:p>
            <a:pPr marL="914400" lvl="1" indent="-457200"/>
            <a:r>
              <a:rPr lang="th-TH" dirty="0" smtClean="0"/>
              <a:t>บอกเวลาเฉลี่ยที่อัลกอริทึมต้องใช้ </a:t>
            </a:r>
          </a:p>
          <a:p>
            <a:pPr marL="914400" lvl="1" indent="-457200"/>
            <a:r>
              <a:rPr lang="en-US" dirty="0" smtClean="0"/>
              <a:t>Big - </a:t>
            </a:r>
            <a:r>
              <a:rPr lang="en-US" dirty="0"/>
              <a:t>Theta</a:t>
            </a:r>
            <a:r>
              <a:rPr lang="en-US" dirty="0" smtClean="0"/>
              <a:t> </a:t>
            </a:r>
            <a:r>
              <a:rPr lang="th-TH" dirty="0" smtClean="0"/>
              <a:t>ใช้อธิบายกรณีเฉลี่ย </a:t>
            </a:r>
            <a:r>
              <a:rPr lang="en-US" dirty="0" smtClean="0"/>
              <a:t>(Average </a:t>
            </a:r>
            <a:r>
              <a:rPr lang="en-US" dirty="0"/>
              <a:t>case</a:t>
            </a:r>
            <a:r>
              <a:rPr lang="en-US" dirty="0" smtClean="0"/>
              <a:t>)</a:t>
            </a:r>
            <a:r>
              <a:rPr lang="th-TH" dirty="0" smtClean="0"/>
              <a:t> ด้านความซับซ้อนทางเวลาของอัลกอริทึม</a:t>
            </a:r>
            <a:endParaRPr lang="th-TH" dirty="0"/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0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รูปแบบการเขียนอัลกอริทึม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สามารถเขียนได้ 3 วิธี </a:t>
            </a:r>
            <a:r>
              <a:rPr lang="th-TH" dirty="0" smtClean="0"/>
              <a:t>คือ</a:t>
            </a:r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บรรยาย (</a:t>
            </a:r>
            <a:r>
              <a:rPr lang="en-US" dirty="0"/>
              <a:t>Narrative </a:t>
            </a:r>
            <a:r>
              <a:rPr lang="en-US" dirty="0" smtClean="0"/>
              <a:t>Description)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ผัง</a:t>
            </a:r>
            <a:r>
              <a:rPr lang="th-TH" dirty="0"/>
              <a:t>งาน (</a:t>
            </a:r>
            <a:r>
              <a:rPr lang="en-US" dirty="0"/>
              <a:t>Flowchart</a:t>
            </a:r>
            <a:r>
              <a:rPr lang="th-TH" dirty="0" smtClean="0"/>
              <a:t>)</a:t>
            </a:r>
            <a:endParaRPr lang="th-TH" dirty="0"/>
          </a:p>
          <a:p>
            <a:pPr marL="914400" lvl="1" indent="-457200"/>
            <a:r>
              <a:rPr lang="th-TH" dirty="0" smtClean="0"/>
              <a:t>ซูโด</a:t>
            </a:r>
            <a:r>
              <a:rPr lang="th-TH" dirty="0"/>
              <a:t>โค้ด (</a:t>
            </a:r>
            <a:r>
              <a:rPr lang="en-US" dirty="0"/>
              <a:t>Pseudo Code</a:t>
            </a:r>
            <a:r>
              <a:rPr lang="en-US" dirty="0" smtClean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64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</a:t>
            </a:r>
            <a:r>
              <a:rPr lang="en-US" dirty="0"/>
              <a:t>notation </a:t>
            </a:r>
            <a:r>
              <a:rPr lang="en-US" dirty="0" smtClean="0"/>
              <a:t>(</a:t>
            </a:r>
            <a:r>
              <a:rPr lang="en-US" cap="none" dirty="0" smtClean="0"/>
              <a:t>cont.)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682805"/>
            <a:ext cx="748883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gsana New" pitchFamily="18" charset="-34"/>
                <a:cs typeface="Angsana New" pitchFamily="18" charset="-34"/>
                <a:sym typeface="Symbol"/>
              </a:rPr>
              <a:t>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g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)) =  {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f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: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มีค่าคงที่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0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,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และ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ที่ทำให้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g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≤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f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≤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g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เมื่อ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&gt;0,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 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&gt;0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 และ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sz="1800" dirty="0">
                <a:latin typeface="Angsana New" pitchFamily="18" charset="-34"/>
                <a:cs typeface="Angsana New" pitchFamily="18" charset="-34"/>
                <a:sym typeface="Symbol"/>
              </a:rPr>
              <a:t>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i="1" dirty="0">
                <a:latin typeface="Angsana New" pitchFamily="18" charset="-34"/>
                <a:cs typeface="Angsana New" pitchFamily="18" charset="-34"/>
              </a:rPr>
              <a:t>n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0</a:t>
            </a:r>
            <a:r>
              <a:rPr lang="en-US" i="1" baseline="-25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}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098" name="Picture 2" descr="http://btechsmartclass.com/DS/images/Big%20Theta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606" y="2728187"/>
            <a:ext cx="5028666" cy="37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8969" y="4849996"/>
            <a:ext cx="207941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sz="2400" dirty="0" smtClean="0">
                <a:sym typeface="Symbol"/>
              </a:rPr>
              <a:t>(</a:t>
            </a:r>
            <a:r>
              <a:rPr lang="en-US" sz="2400" i="1" dirty="0" smtClean="0">
                <a:sym typeface="Symbol"/>
              </a:rPr>
              <a:t>g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))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926277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</a:t>
            </a:r>
            <a:r>
              <a:rPr lang="en-US" dirty="0"/>
              <a:t>notation (</a:t>
            </a:r>
            <a:r>
              <a:rPr lang="en-US" cap="none" dirty="0"/>
              <a:t>cont.)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h-TH" b="0" dirty="0"/>
                  <a:t>พิจารณา </a:t>
                </a:r>
                <a:r>
                  <a:rPr lang="en-US" b="0" i="1" dirty="0" smtClean="0"/>
                  <a:t>f</a:t>
                </a:r>
                <a:r>
                  <a:rPr lang="en-US" b="0" dirty="0" smtClean="0"/>
                  <a:t> 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และ 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ต่อไปนี้ </a:t>
                </a:r>
              </a:p>
              <a:p>
                <a:r>
                  <a:rPr lang="th-TH" b="0" dirty="0" smtClean="0"/>
                  <a:t>	</a:t>
                </a:r>
                <a:r>
                  <a:rPr lang="pt-BR" sz="3400" i="1" dirty="0"/>
                  <a:t>f</a:t>
                </a:r>
                <a:r>
                  <a:rPr lang="pt-BR" sz="3400" dirty="0"/>
                  <a:t>(</a:t>
                </a:r>
                <a:r>
                  <a:rPr lang="pt-BR" sz="3400" i="1" dirty="0"/>
                  <a:t>n</a:t>
                </a:r>
                <a:r>
                  <a:rPr lang="pt-BR" sz="3400" dirty="0"/>
                  <a:t>) = 3</a:t>
                </a:r>
                <a:r>
                  <a:rPr lang="pt-BR" sz="3400" i="1" dirty="0"/>
                  <a:t>n</a:t>
                </a:r>
                <a:r>
                  <a:rPr lang="pt-BR" sz="3400" dirty="0"/>
                  <a:t> + 2</a:t>
                </a:r>
              </a:p>
              <a:p>
                <a:r>
                  <a:rPr lang="th-TH" sz="3400" dirty="0" smtClean="0"/>
                  <a:t>	</a:t>
                </a:r>
                <a:r>
                  <a:rPr lang="pt-BR" sz="3400" i="1" dirty="0" smtClean="0"/>
                  <a:t>g</a:t>
                </a:r>
                <a:r>
                  <a:rPr lang="pt-BR" sz="3400" dirty="0" smtClean="0"/>
                  <a:t>(</a:t>
                </a:r>
                <a:r>
                  <a:rPr lang="pt-BR" sz="3400" i="1" dirty="0" smtClean="0"/>
                  <a:t>n</a:t>
                </a:r>
                <a:r>
                  <a:rPr lang="pt-BR" sz="3400" dirty="0"/>
                  <a:t>) = </a:t>
                </a:r>
                <a:r>
                  <a:rPr lang="pt-BR" sz="3400" i="1" dirty="0" smtClean="0"/>
                  <a:t>n</a:t>
                </a:r>
                <a:endParaRPr lang="th-TH" b="0" dirty="0"/>
              </a:p>
              <a:p>
                <a:pPr algn="thaiDist"/>
                <a:r>
                  <a:rPr lang="th-TH" b="0" dirty="0" smtClean="0"/>
                  <a:t>ถ้าต้องการ</a:t>
                </a:r>
                <a:r>
                  <a:rPr lang="th-TH" b="0" dirty="0"/>
                  <a:t>แทน </a:t>
                </a:r>
                <a:r>
                  <a:rPr lang="en-US" b="0" i="1" dirty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th-TH" b="0" dirty="0"/>
                  <a:t>เป็น </a:t>
                </a:r>
                <a:r>
                  <a:rPr lang="en-US" sz="2400" b="0" dirty="0">
                    <a:solidFill>
                      <a:srgbClr val="000000"/>
                    </a:solidFill>
                    <a:sym typeface="Symbol"/>
                  </a:rPr>
                  <a:t>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)) </a:t>
                </a:r>
                <a:r>
                  <a:rPr lang="th-TH" b="0" dirty="0"/>
                  <a:t>เรา</a:t>
                </a:r>
                <a:r>
                  <a:rPr lang="th-TH" b="0" dirty="0" smtClean="0"/>
                  <a:t>ต้องแสดงว่า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</a:t>
                </a:r>
                <a:r>
                  <a:rPr lang="en-US" sz="2000" dirty="0"/>
                  <a:t>≤</a:t>
                </a:r>
                <a:r>
                  <a:rPr lang="en-US" i="1" dirty="0"/>
                  <a:t>f 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</a:t>
                </a:r>
                <a:r>
                  <a:rPr lang="en-US" sz="2000" dirty="0"/>
                  <a:t>≤</a:t>
                </a:r>
                <a:r>
                  <a:rPr lang="th-TH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</a:t>
                </a:r>
                <a:r>
                  <a:rPr lang="th-TH" b="0" dirty="0"/>
                  <a:t>เมื่อ </a:t>
                </a:r>
                <a:r>
                  <a:rPr lang="en-US" b="0" i="1" dirty="0"/>
                  <a:t>C</a:t>
                </a:r>
                <a:r>
                  <a:rPr lang="en-US" b="0" baseline="-25000" dirty="0"/>
                  <a:t>1</a:t>
                </a:r>
                <a:r>
                  <a:rPr lang="en-US" b="0" dirty="0"/>
                  <a:t>&gt;0,</a:t>
                </a:r>
                <a:r>
                  <a:rPr lang="en-US" b="0" i="1" dirty="0"/>
                  <a:t> C</a:t>
                </a:r>
                <a:r>
                  <a:rPr lang="en-US" b="0" baseline="-25000" dirty="0"/>
                  <a:t>2</a:t>
                </a:r>
                <a:r>
                  <a:rPr lang="en-US" b="0" dirty="0"/>
                  <a:t>&gt;0</a:t>
                </a:r>
                <a:r>
                  <a:rPr lang="th-TH" b="0" dirty="0"/>
                  <a:t>  และ </a:t>
                </a:r>
                <a:r>
                  <a:rPr lang="en-US" b="0" i="1" dirty="0"/>
                  <a:t>n</a:t>
                </a:r>
                <a:r>
                  <a:rPr lang="en-US" sz="2000" b="0" dirty="0">
                    <a:sym typeface="Symbol"/>
                  </a:rPr>
                  <a:t></a:t>
                </a:r>
                <a:r>
                  <a:rPr lang="en-US" b="0" dirty="0"/>
                  <a:t> </a:t>
                </a:r>
                <a:r>
                  <a:rPr lang="en-US" b="0" i="1" dirty="0"/>
                  <a:t>n</a:t>
                </a:r>
                <a:r>
                  <a:rPr lang="en-US" b="0" baseline="-25000" dirty="0"/>
                  <a:t>0 </a:t>
                </a:r>
                <a:endParaRPr lang="en-US" b="0" baseline="-25000" dirty="0" smtClean="0"/>
              </a:p>
              <a:p>
                <a:r>
                  <a:rPr lang="en-US" b="0" dirty="0" smtClean="0"/>
                  <a:t>	</a:t>
                </a:r>
                <a:r>
                  <a:rPr lang="en-US" b="0" i="1" dirty="0" smtClean="0"/>
                  <a:t>C</a:t>
                </a:r>
                <a:r>
                  <a:rPr lang="en-US" b="0" baseline="-25000" dirty="0" smtClean="0"/>
                  <a:t>1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 smtClean="0"/>
                  <a:t>)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</a:t>
                </a:r>
                <a:r>
                  <a:rPr lang="en-US" b="0" i="1" dirty="0" smtClean="0"/>
                  <a:t>f </a:t>
                </a:r>
                <a:r>
                  <a:rPr lang="en-US" b="0" dirty="0"/>
                  <a:t>(</a:t>
                </a:r>
                <a:r>
                  <a:rPr lang="en-US" b="0" i="1" dirty="0"/>
                  <a:t>n</a:t>
                </a:r>
                <a:r>
                  <a:rPr lang="en-US" b="0" dirty="0"/>
                  <a:t>)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</a:t>
                </a:r>
                <a:r>
                  <a:rPr lang="en-US" b="0" i="1" dirty="0"/>
                  <a:t>C</a:t>
                </a:r>
                <a:r>
                  <a:rPr lang="en-US" b="0" baseline="-25000" dirty="0"/>
                  <a:t>2</a:t>
                </a:r>
                <a:r>
                  <a:rPr lang="en-US" b="0" i="1" dirty="0" smtClean="0"/>
                  <a:t>g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</a:p>
              <a:p>
                <a:r>
                  <a:rPr lang="en-US" b="0" dirty="0"/>
                  <a:t> </a:t>
                </a:r>
                <a:r>
                  <a:rPr lang="en-US" b="0" dirty="0" smtClean="0"/>
                  <a:t>       ⇒     </a:t>
                </a:r>
                <a:r>
                  <a:rPr lang="en-US" b="0" i="1" dirty="0" smtClean="0"/>
                  <a:t>C</a:t>
                </a:r>
                <a:r>
                  <a:rPr lang="en-US" b="0" baseline="-25000" dirty="0" smtClean="0"/>
                  <a:t>1</a:t>
                </a:r>
                <a:r>
                  <a:rPr lang="en-US" b="0" i="1" dirty="0" smtClean="0"/>
                  <a:t>n</a:t>
                </a:r>
                <a:r>
                  <a:rPr lang="en-US" b="0" dirty="0" smtClean="0"/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3n </a:t>
                </a:r>
                <a:r>
                  <a:rPr lang="en-US" b="0" dirty="0"/>
                  <a:t>+ 2 </a:t>
                </a:r>
                <a:r>
                  <a:rPr lang="en-US" sz="2000" dirty="0">
                    <a:solidFill>
                      <a:srgbClr val="000000"/>
                    </a:solidFill>
                  </a:rPr>
                  <a:t>≤</a:t>
                </a:r>
                <a:r>
                  <a:rPr lang="en-US" b="0" dirty="0" smtClean="0"/>
                  <a:t>   </a:t>
                </a:r>
                <a:r>
                  <a:rPr lang="en-US" b="0" i="1" dirty="0"/>
                  <a:t>C</a:t>
                </a:r>
                <a:r>
                  <a:rPr lang="en-US" b="0" baseline="-25000" dirty="0"/>
                  <a:t>2</a:t>
                </a:r>
                <a:r>
                  <a:rPr lang="en-US" b="0" i="1" dirty="0" smtClean="0"/>
                  <a:t>n</a:t>
                </a:r>
                <a:endParaRPr lang="en-US" b="0" dirty="0"/>
              </a:p>
              <a:p>
                <a:r>
                  <a:rPr lang="th-TH" b="0" dirty="0" smtClean="0"/>
                  <a:t>เงื่อนไข</a:t>
                </a:r>
                <a:r>
                  <a:rPr lang="th-TH" b="0" dirty="0"/>
                  <a:t>จะ</a:t>
                </a:r>
                <a:r>
                  <a:rPr lang="th-TH" b="0" dirty="0" smtClean="0"/>
                  <a:t>เป็นจริง สำหรับ</a:t>
                </a:r>
                <a:r>
                  <a:rPr lang="th-TH" b="0" dirty="0"/>
                  <a:t>ค่า</a:t>
                </a:r>
                <a:r>
                  <a:rPr lang="th-TH" b="0" dirty="0" smtClean="0"/>
                  <a:t>ทั้งหมด เมื่อ  </a:t>
                </a:r>
                <a:r>
                  <a:rPr lang="en-US" b="0" i="1" dirty="0"/>
                  <a:t>C</a:t>
                </a:r>
                <a:r>
                  <a:rPr lang="en-US" b="0" baseline="-25000" dirty="0"/>
                  <a:t>1</a:t>
                </a:r>
                <a:r>
                  <a:rPr lang="en-US" b="0" dirty="0" smtClean="0"/>
                  <a:t>= 1 , </a:t>
                </a:r>
                <a:r>
                  <a:rPr lang="en-US" b="0" i="1" dirty="0" smtClean="0"/>
                  <a:t>C</a:t>
                </a:r>
                <a:r>
                  <a:rPr lang="en-US" b="0" baseline="-25000" dirty="0" smtClean="0"/>
                  <a:t>2</a:t>
                </a:r>
                <a:r>
                  <a:rPr lang="en-US" b="0" dirty="0" smtClean="0"/>
                  <a:t> = 4 </a:t>
                </a:r>
                <a:r>
                  <a:rPr lang="th-TH" b="0" dirty="0" smtClean="0"/>
                  <a:t>และ </a:t>
                </a:r>
                <a:r>
                  <a:rPr lang="en-US" b="0" i="1" smtClean="0"/>
                  <a:t>n</a:t>
                </a:r>
                <a:r>
                  <a:rPr lang="en-US" b="0" i="1" baseline="-25000"/>
                  <a:t>0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PS"/>
                      </a:rPr>
                      <m:t>≥</m:t>
                    </m:r>
                  </m:oMath>
                </a14:m>
                <a:r>
                  <a:rPr lang="en-US" b="0" dirty="0" smtClean="0"/>
                  <a:t> 2</a:t>
                </a:r>
                <a:endParaRPr lang="en-US" b="0" dirty="0"/>
              </a:p>
              <a:p>
                <a:r>
                  <a:rPr lang="th-TH" b="0" dirty="0" smtClean="0"/>
                  <a:t>	เมื่อ</a:t>
                </a:r>
                <a:r>
                  <a:rPr lang="th-TH" b="0" dirty="0"/>
                  <a:t>ใช้สัญกรณ์ </a:t>
                </a:r>
                <a:r>
                  <a:rPr lang="en-US" b="0" dirty="0"/>
                  <a:t>Big - </a:t>
                </a:r>
                <a:r>
                  <a:rPr lang="en-US" b="0" dirty="0" smtClean="0"/>
                  <a:t>Theta </a:t>
                </a:r>
                <a:r>
                  <a:rPr lang="th-TH" b="0" dirty="0"/>
                  <a:t>เราสามารถแสดงความซับซ้อนของเวลาได้ดังนี้ </a:t>
                </a:r>
                <a:r>
                  <a:rPr lang="th-TH" b="0" dirty="0" smtClean="0"/>
                  <a:t>3</a:t>
                </a:r>
                <a:r>
                  <a:rPr lang="en-US" b="0" dirty="0"/>
                  <a:t>n + 2 = </a:t>
                </a:r>
                <a:r>
                  <a:rPr lang="en-US" sz="2400" b="0" dirty="0">
                    <a:solidFill>
                      <a:srgbClr val="000000"/>
                    </a:solidFill>
                    <a:sym typeface="Symbol"/>
                  </a:rPr>
                  <a:t></a:t>
                </a:r>
                <a:r>
                  <a:rPr lang="en-US" b="0" dirty="0" smtClean="0"/>
                  <a:t>(</a:t>
                </a:r>
                <a:r>
                  <a:rPr lang="en-US" b="0" i="1" dirty="0" smtClean="0"/>
                  <a:t>n</a:t>
                </a:r>
                <a:r>
                  <a:rPr lang="en-US" b="0" dirty="0"/>
                  <a:t>)</a:t>
                </a:r>
                <a:endParaRPr lang="th-TH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3" t="-2929" r="-25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628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</a:t>
            </a:r>
            <a:r>
              <a:rPr lang="th-TH" dirty="0" smtClean="0"/>
              <a:t>อัลกอริทึม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การบรรยาย (</a:t>
            </a:r>
            <a:r>
              <a:rPr lang="en-US" dirty="0"/>
              <a:t>Narrative Description)</a:t>
            </a:r>
          </a:p>
          <a:p>
            <a:pPr marL="914400" lvl="1" indent="-457200" algn="thaiDist"/>
            <a:r>
              <a:rPr lang="th-TH" dirty="0"/>
              <a:t>เป็นการแสดงขั้นตอนการทำงานในลักษณะการบรรยายเป็นข้อความด้วยภาษาพูดใดๆ </a:t>
            </a:r>
            <a:r>
              <a:rPr lang="th-TH" dirty="0" smtClean="0"/>
              <a:t>ขึ้นอยู่</a:t>
            </a:r>
            <a:r>
              <a:rPr lang="th-TH" dirty="0"/>
              <a:t>กับความถนัดของผู้เขียน 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มัก</a:t>
            </a:r>
            <a:r>
              <a:rPr lang="th-TH" dirty="0"/>
              <a:t>เขียนบรรยายขั้นตอนการทำงานเป็นข้อๆ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0524" y="4581128"/>
            <a:ext cx="5256584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calculate the area of a circle </a:t>
            </a:r>
          </a:p>
          <a:p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smtClean="0">
                <a:latin typeface="Comic Sans MS" pitchFamily="66" charset="0"/>
              </a:rPr>
              <a:t>1. Input </a:t>
            </a:r>
            <a:r>
              <a:rPr lang="en-US" sz="2400" dirty="0">
                <a:latin typeface="Comic Sans MS" pitchFamily="66" charset="0"/>
              </a:rPr>
              <a:t>the value of radius R</a:t>
            </a:r>
          </a:p>
          <a:p>
            <a:r>
              <a:rPr lang="th-TH" sz="2400" dirty="0">
                <a:latin typeface="Comic Sans MS" pitchFamily="66" charset="0"/>
              </a:rPr>
              <a:t>	</a:t>
            </a:r>
            <a:r>
              <a:rPr lang="en-US" sz="2400" dirty="0" smtClean="0">
                <a:latin typeface="Comic Sans MS" pitchFamily="66" charset="0"/>
              </a:rPr>
              <a:t>2. Let </a:t>
            </a:r>
            <a:r>
              <a:rPr lang="en-US" sz="2400" dirty="0">
                <a:latin typeface="Comic Sans MS" pitchFamily="66" charset="0"/>
              </a:rPr>
              <a:t>PI </a:t>
            </a:r>
            <a:r>
              <a:rPr lang="en-US" sz="2400" dirty="0" smtClean="0">
                <a:latin typeface="Comic Sans MS" pitchFamily="66" charset="0"/>
              </a:rPr>
              <a:t>= 3.14</a:t>
            </a:r>
            <a:endParaRPr lang="en-US" sz="2400" dirty="0">
              <a:latin typeface="Comic Sans MS" pitchFamily="66" charset="0"/>
            </a:endParaRPr>
          </a:p>
          <a:p>
            <a:r>
              <a:rPr lang="th-TH" sz="2400" dirty="0">
                <a:latin typeface="Comic Sans MS" pitchFamily="66" charset="0"/>
              </a:rPr>
              <a:t>	</a:t>
            </a:r>
            <a:r>
              <a:rPr lang="en-US" sz="2400" dirty="0" smtClean="0">
                <a:latin typeface="Comic Sans MS" pitchFamily="66" charset="0"/>
              </a:rPr>
              <a:t>3. Calculate </a:t>
            </a:r>
            <a:r>
              <a:rPr lang="en-US" sz="2400" dirty="0">
                <a:latin typeface="Comic Sans MS" pitchFamily="66" charset="0"/>
              </a:rPr>
              <a:t>area = PI*R*R</a:t>
            </a:r>
          </a:p>
          <a:p>
            <a:r>
              <a:rPr lang="th-TH" sz="2400" dirty="0" smtClean="0">
                <a:latin typeface="Comic Sans MS" pitchFamily="66" charset="0"/>
              </a:rPr>
              <a:t>	</a:t>
            </a:r>
            <a:r>
              <a:rPr lang="en-US" sz="2400" smtClean="0">
                <a:latin typeface="Comic Sans MS" pitchFamily="66" charset="0"/>
              </a:rPr>
              <a:t>4. Print </a:t>
            </a:r>
            <a:r>
              <a:rPr lang="en-US" sz="2400" dirty="0" smtClean="0">
                <a:latin typeface="Comic Sans MS" pitchFamily="66" charset="0"/>
              </a:rPr>
              <a:t>area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ผังงาน (</a:t>
            </a:r>
            <a:r>
              <a:rPr lang="en-US" dirty="0"/>
              <a:t>Flowchart)</a:t>
            </a:r>
          </a:p>
          <a:p>
            <a:pPr marL="914400" lvl="1" indent="-457200" algn="thaiDist"/>
            <a:r>
              <a:rPr lang="th-TH" dirty="0"/>
              <a:t>แผนภาพแสดงลำดับขั้นตอนการทำงาน โดยใช้สัญลักษณ์ต่างๆในการเขียนผัง</a:t>
            </a:r>
            <a:r>
              <a:rPr lang="th-TH" dirty="0" smtClean="0"/>
              <a:t>งาน</a:t>
            </a:r>
          </a:p>
          <a:p>
            <a:pPr marL="914400" lvl="1" indent="-457200" algn="thaiDist"/>
            <a:endParaRPr lang="th-TH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202903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ซูโดโค้ด (</a:t>
            </a:r>
            <a:r>
              <a:rPr lang="en-US" dirty="0"/>
              <a:t>Pseudo Code)</a:t>
            </a:r>
          </a:p>
          <a:p>
            <a:pPr marL="914400" lvl="1" indent="-457200" algn="thaiDist"/>
            <a:r>
              <a:rPr lang="th-TH" dirty="0"/>
              <a:t>เป็นคำสั่งที่มีลักษณะการเขียนใกล้เคียงกับภาษาอังกฤษ แต่มีโครงสร้างเกือบจะเป็นภาษาโปรแกรม เช่น</a:t>
            </a:r>
          </a:p>
          <a:p>
            <a:pPr marL="2057400" lvl="3" indent="-457200"/>
            <a:r>
              <a:rPr lang="th-TH" dirty="0"/>
              <a:t>เริ่มต้นอาจให้มีคำว่า </a:t>
            </a:r>
            <a:r>
              <a:rPr lang="en-US" dirty="0"/>
              <a:t>BEGIN </a:t>
            </a:r>
            <a:r>
              <a:rPr lang="th-TH" dirty="0"/>
              <a:t>จบลงให้ใช้ </a:t>
            </a:r>
            <a:r>
              <a:rPr lang="en-US" dirty="0"/>
              <a:t>END</a:t>
            </a:r>
          </a:p>
          <a:p>
            <a:pPr marL="2057400" lvl="3" indent="-457200"/>
            <a:r>
              <a:rPr lang="th-TH" dirty="0"/>
              <a:t>อ่าน เขียนข้อมูลอาจใช้ </a:t>
            </a:r>
            <a:r>
              <a:rPr lang="en-US" dirty="0"/>
              <a:t>READ </a:t>
            </a:r>
            <a:r>
              <a:rPr lang="th-TH" dirty="0"/>
              <a:t>และ </a:t>
            </a:r>
            <a:r>
              <a:rPr lang="en-US" dirty="0"/>
              <a:t>PRINT </a:t>
            </a:r>
          </a:p>
          <a:p>
            <a:pPr marL="2057400" lvl="3" indent="-457200"/>
            <a:r>
              <a:rPr lang="th-TH" dirty="0"/>
              <a:t>การทดสอบเงื่อนไขอาจใช้ </a:t>
            </a:r>
            <a:r>
              <a:rPr lang="en-US" dirty="0"/>
              <a:t>IF </a:t>
            </a:r>
            <a:r>
              <a:rPr lang="en-US" dirty="0" smtClean="0"/>
              <a:t>, IF – ELSE , SWITCH</a:t>
            </a:r>
          </a:p>
          <a:p>
            <a:pPr marL="2057400" lvl="3" indent="-457200"/>
            <a:r>
              <a:rPr lang="th-TH" dirty="0" smtClean="0"/>
              <a:t>การ</a:t>
            </a:r>
            <a:r>
              <a:rPr lang="th-TH" dirty="0"/>
              <a:t>ทำซ้ำอาจใช้ </a:t>
            </a:r>
            <a:r>
              <a:rPr lang="en-US" dirty="0"/>
              <a:t>WHILE , DO ENDWHILE </a:t>
            </a:r>
            <a:r>
              <a:rPr lang="th-TH" dirty="0"/>
              <a:t>เป็นต้น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23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รูปแบบการเขียนอัลกอริทึม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th-TH" dirty="0"/>
              <a:t>ซูโด</a:t>
            </a:r>
            <a:r>
              <a:rPr lang="th-TH" dirty="0" smtClean="0"/>
              <a:t>โค้ด</a:t>
            </a:r>
            <a:endParaRPr lang="th-TH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866900" y="2568029"/>
            <a:ext cx="5410200" cy="3597275"/>
          </a:xfrm>
          <a:prstGeom prst="rect">
            <a:avLst/>
          </a:prstGeom>
          <a:solidFill>
            <a:srgbClr val="99CCFF">
              <a:alpha val="37647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BEGIN</a:t>
            </a: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</a:t>
            </a:r>
            <a:r>
              <a:rPr lang="en-US" sz="2400" dirty="0" smtClean="0">
                <a:cs typeface="Angsana New" pitchFamily="18" charset="-34"/>
              </a:rPr>
              <a:t>READ a, b</a:t>
            </a: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</a:t>
            </a:r>
            <a:r>
              <a:rPr lang="en-US" sz="2400" dirty="0" smtClean="0">
                <a:cs typeface="Angsana New" pitchFamily="18" charset="-34"/>
              </a:rPr>
              <a:t>sum </a:t>
            </a:r>
            <a:r>
              <a:rPr lang="en-US" sz="2400" dirty="0">
                <a:cs typeface="Angsana New" pitchFamily="18" charset="-34"/>
              </a:rPr>
              <a:t>= </a:t>
            </a:r>
            <a:r>
              <a:rPr lang="en-US" sz="2400" dirty="0" err="1" smtClean="0">
                <a:cs typeface="Angsana New" pitchFamily="18" charset="-34"/>
              </a:rPr>
              <a:t>a+b</a:t>
            </a:r>
            <a:endParaRPr lang="en-US" sz="2400" dirty="0" smtClean="0">
              <a:cs typeface="Angsana New" pitchFamily="18" charset="-34"/>
            </a:endParaRP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IF </a:t>
            </a:r>
            <a:r>
              <a:rPr lang="en-US" sz="2400" dirty="0" smtClean="0">
                <a:cs typeface="Angsana New" pitchFamily="18" charset="-34"/>
              </a:rPr>
              <a:t>sum </a:t>
            </a:r>
            <a:r>
              <a:rPr lang="en-US" sz="2400" dirty="0">
                <a:cs typeface="Angsana New" pitchFamily="18" charset="-34"/>
              </a:rPr>
              <a:t>&gt; 10 THEN</a:t>
            </a: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	PRINT </a:t>
            </a:r>
            <a:r>
              <a:rPr lang="en-US" sz="2400" dirty="0" smtClean="0">
                <a:cs typeface="Angsana New" pitchFamily="18" charset="-34"/>
              </a:rPr>
              <a:t>sum</a:t>
            </a: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ELSE</a:t>
            </a:r>
          </a:p>
          <a:p>
            <a:pPr>
              <a:buFontTx/>
              <a:buNone/>
            </a:pPr>
            <a:r>
              <a:rPr lang="en-US" sz="2400" dirty="0">
                <a:cs typeface="Angsana New" pitchFamily="18" charset="-34"/>
              </a:rPr>
              <a:t>		PRINT </a:t>
            </a:r>
            <a:r>
              <a:rPr lang="en-US" sz="2400" dirty="0" smtClean="0">
                <a:cs typeface="Angsana New" pitchFamily="18" charset="-34"/>
              </a:rPr>
              <a:t>a-b</a:t>
            </a:r>
          </a:p>
          <a:p>
            <a:pPr>
              <a:buFontTx/>
              <a:buNone/>
            </a:pPr>
            <a:r>
              <a:rPr lang="en-US" sz="2400" dirty="0" smtClean="0">
                <a:cs typeface="Angsana New" pitchFamily="18" charset="-34"/>
              </a:rPr>
              <a:t>END</a:t>
            </a:r>
            <a:endParaRPr lang="th-TH" sz="2400" dirty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80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วิเคราะห์อัลกอริทึม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>
            <a:normAutofit fontScale="92500" lnSpcReduction="20000"/>
          </a:bodyPr>
          <a:lstStyle/>
          <a:p>
            <a:pPr>
              <a:buSzPct val="80000"/>
            </a:pPr>
            <a:r>
              <a:rPr lang="th-TH" dirty="0" smtClean="0"/>
              <a:t>เพื่อศึกษาประสิทธิภาพของอัลกอริทึม</a:t>
            </a:r>
          </a:p>
          <a:p>
            <a:pPr marL="914400" lvl="1" indent="-457200">
              <a:buSzPct val="80000"/>
            </a:pPr>
            <a:r>
              <a:rPr lang="th-TH" dirty="0"/>
              <a:t>เวลาที่ใช้ในการประมวลผล</a:t>
            </a:r>
          </a:p>
          <a:p>
            <a:pPr marL="914400" lvl="1" indent="-457200">
              <a:buSzPct val="80000"/>
            </a:pPr>
            <a:r>
              <a:rPr lang="th-TH" dirty="0"/>
              <a:t>ปริมาณหน่วยความจำที่ใช้ในการทำงาน</a:t>
            </a:r>
          </a:p>
          <a:p>
            <a:pPr>
              <a:buSzPct val="80000"/>
            </a:pPr>
            <a:endParaRPr lang="th-TH" dirty="0" smtClean="0"/>
          </a:p>
          <a:p>
            <a:pPr>
              <a:buSzPct val="80000"/>
            </a:pPr>
            <a:r>
              <a:rPr lang="th-TH" dirty="0" smtClean="0"/>
              <a:t>การ</a:t>
            </a:r>
            <a:r>
              <a:rPr lang="th-TH" dirty="0"/>
              <a:t>ประเมินประสิทธิภาพ</a:t>
            </a:r>
            <a:r>
              <a:rPr lang="th-TH" dirty="0" smtClean="0"/>
              <a:t>ของอัลกอริทึมแบ่ง</a:t>
            </a:r>
            <a:r>
              <a:rPr lang="th-TH" dirty="0"/>
              <a:t>ออกเป็น </a:t>
            </a:r>
            <a:r>
              <a:rPr lang="en-US" dirty="0"/>
              <a:t>2</a:t>
            </a:r>
            <a:r>
              <a:rPr lang="th-TH" dirty="0"/>
              <a:t> วิธี </a:t>
            </a:r>
            <a:r>
              <a:rPr lang="th-TH" dirty="0" smtClean="0"/>
              <a:t>คือ</a:t>
            </a:r>
          </a:p>
          <a:p>
            <a:pPr marL="914400" lvl="1" indent="-457200">
              <a:buSzPct val="80000"/>
            </a:pPr>
            <a:r>
              <a:rPr lang="th-TH" dirty="0" smtClean="0"/>
              <a:t>การ</a:t>
            </a:r>
            <a:r>
              <a:rPr lang="th-TH" dirty="0"/>
              <a:t>วัดประสิทธิภาพ</a:t>
            </a:r>
            <a:r>
              <a:rPr lang="th-TH" dirty="0" smtClean="0"/>
              <a:t>ของอัลกอริทึม (</a:t>
            </a:r>
            <a:r>
              <a:rPr lang="en-US" dirty="0" smtClean="0"/>
              <a:t>Performance Measurement</a:t>
            </a:r>
            <a:r>
              <a:rPr lang="en-US" dirty="0"/>
              <a:t>)</a:t>
            </a:r>
            <a:endParaRPr lang="th-TH" dirty="0" smtClean="0"/>
          </a:p>
          <a:p>
            <a:pPr marL="914400" lvl="1" indent="-457200">
              <a:buSzPct val="80000"/>
            </a:pPr>
            <a:r>
              <a:rPr lang="th-TH" dirty="0" smtClean="0"/>
              <a:t>การ</a:t>
            </a:r>
            <a:r>
              <a:rPr lang="th-TH" dirty="0"/>
              <a:t>วิเคราะห์ประสิทธิภาพ</a:t>
            </a:r>
            <a:r>
              <a:rPr lang="th-TH" dirty="0" smtClean="0"/>
              <a:t>ของอัลกอริทึม (</a:t>
            </a:r>
            <a:r>
              <a:rPr lang="en-US" dirty="0"/>
              <a:t>Performance Analysis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7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F01F3E-1A4E-422B-859B-279F95287CE1}"/>
</file>

<file path=customXml/itemProps2.xml><?xml version="1.0" encoding="utf-8"?>
<ds:datastoreItem xmlns:ds="http://schemas.openxmlformats.org/officeDocument/2006/customXml" ds:itemID="{F8D52635-43ED-4C1B-85C7-0EB61134D644}"/>
</file>

<file path=customXml/itemProps3.xml><?xml version="1.0" encoding="utf-8"?>
<ds:datastoreItem xmlns:ds="http://schemas.openxmlformats.org/officeDocument/2006/customXml" ds:itemID="{9F7AD2E2-AC8C-45A3-957C-B8A451460CD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1865</TotalTime>
  <Words>2633</Words>
  <Application>Microsoft Office PowerPoint</Application>
  <PresentationFormat>On-screen Show (4:3)</PresentationFormat>
  <Paragraphs>393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Angsana New</vt:lpstr>
      <vt:lpstr>Arial</vt:lpstr>
      <vt:lpstr>Arial Black</vt:lpstr>
      <vt:lpstr>Calibri</vt:lpstr>
      <vt:lpstr>Cambria Math</vt:lpstr>
      <vt:lpstr>Comic Sans MS</vt:lpstr>
      <vt:lpstr>Cordia New</vt:lpstr>
      <vt:lpstr>Symbol</vt:lpstr>
      <vt:lpstr>SymbolPS</vt:lpstr>
      <vt:lpstr>TH Sarabun New</vt:lpstr>
      <vt:lpstr>Essential</vt:lpstr>
      <vt:lpstr>ขั้นตอนวิธี (Algorithms)</vt:lpstr>
      <vt:lpstr>ขั้นตอนวิธี (Algorithms)</vt:lpstr>
      <vt:lpstr>ขั้นตอนวิธี (ต่อ)</vt:lpstr>
      <vt:lpstr>รูปแบบการเขียนอัลกอริทึม</vt:lpstr>
      <vt:lpstr>รูปแบบการเขียนอัลกอริทึม (ต่อ)</vt:lpstr>
      <vt:lpstr>รูปแบบการเขียนอัลกอริทึม (ต่อ)</vt:lpstr>
      <vt:lpstr>รูปแบบการเขียนอัลกอริทึม (ต่อ)</vt:lpstr>
      <vt:lpstr>รูปแบบการเขียนอัลกอริทึม (ต่อ)</vt:lpstr>
      <vt:lpstr>การวิเคราะห์อัลกอริทึม</vt:lpstr>
      <vt:lpstr>การวัดประสิทธิภาพของอัลกอริทึม</vt:lpstr>
      <vt:lpstr>การวิเคราะห์ประสิทธิภาพของอัลกอริทึม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การวิเคราะห์ประสิทธิภาพของอัลกอริทึม (ต่อ)</vt:lpstr>
      <vt:lpstr>สภาวะประสิทธิภาพของอัลกอริทึม</vt:lpstr>
      <vt:lpstr>อัตราการเติบโตของฟังก์ชัน </vt:lpstr>
      <vt:lpstr>อัตราการเติบโตของฟังก์ชัน (ต่อ)</vt:lpstr>
      <vt:lpstr>อัตราการเติบโตของฟังก์ชัน (ต่อ)</vt:lpstr>
      <vt:lpstr>อัตราการเติบโตของฟังก์ชัน (ต่อ)</vt:lpstr>
      <vt:lpstr>อัตราการเติบโตของฟังก์ชัน (ต่อ)</vt:lpstr>
      <vt:lpstr>สัญกรณ์เชิงเส้นกำกับ (Asymptotic Notation)</vt:lpstr>
      <vt:lpstr>Big-O notation </vt:lpstr>
      <vt:lpstr>Big-O notation (cont.)</vt:lpstr>
      <vt:lpstr>Big-O notation (cont.)</vt:lpstr>
      <vt:lpstr>Big-O notation (cont.)</vt:lpstr>
      <vt:lpstr>Big-O notation (cont.)</vt:lpstr>
      <vt:lpstr>Big-O notation (cont.)</vt:lpstr>
      <vt:lpstr>Big-Omega notation</vt:lpstr>
      <vt:lpstr>Big-Omega notation (cont.)</vt:lpstr>
      <vt:lpstr>Big-Omega notation (cont.)</vt:lpstr>
      <vt:lpstr>Big-theta notation </vt:lpstr>
      <vt:lpstr>Big-theta notation (cont.)</vt:lpstr>
      <vt:lpstr>Big-theta notation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133</cp:revision>
  <cp:lastPrinted>2017-11-01T11:57:27Z</cp:lastPrinted>
  <dcterms:created xsi:type="dcterms:W3CDTF">2017-05-15T08:47:42Z</dcterms:created>
  <dcterms:modified xsi:type="dcterms:W3CDTF">2023-09-25T02:28:50Z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