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302" r:id="rId2"/>
    <p:sldId id="445" r:id="rId3"/>
    <p:sldId id="467" r:id="rId4"/>
    <p:sldId id="468" r:id="rId5"/>
    <p:sldId id="472" r:id="rId6"/>
    <p:sldId id="469" r:id="rId7"/>
    <p:sldId id="474" r:id="rId8"/>
    <p:sldId id="470" r:id="rId9"/>
    <p:sldId id="473" r:id="rId10"/>
    <p:sldId id="487" r:id="rId11"/>
    <p:sldId id="488" r:id="rId12"/>
    <p:sldId id="489" r:id="rId13"/>
    <p:sldId id="490" r:id="rId14"/>
    <p:sldId id="491" r:id="rId15"/>
  </p:sldIdLst>
  <p:sldSz cx="9144000" cy="5143500" type="screen16x9"/>
  <p:notesSz cx="6858000" cy="9144000"/>
  <p:embeddedFontLst>
    <p:embeddedFont>
      <p:font typeface="TH Sarabun New" panose="020B0500040200020003" pitchFamily="34" charset="-34"/>
      <p:regular r:id="rId17"/>
      <p:bold r:id="rId18"/>
      <p:italic r:id="rId19"/>
      <p:boldItalic r:id="rId20"/>
    </p:embeddedFont>
    <p:embeddedFont>
      <p:font typeface="Roboto Condensed Light" panose="020B0604020202020204" charset="0"/>
      <p:regular r:id="rId21"/>
      <p:bold r:id="rId22"/>
      <p:italic r:id="rId23"/>
      <p:boldItalic r:id="rId24"/>
    </p:embeddedFont>
    <p:embeddedFont>
      <p:font typeface="Arvo" panose="020B0604020202020204" charset="0"/>
      <p:regular r:id="rId25"/>
      <p:bold r:id="rId26"/>
      <p:italic r:id="rId27"/>
      <p:boldItalic r:id="rId28"/>
    </p:embeddedFont>
    <p:embeddedFont>
      <p:font typeface="Cordia New" panose="020B0304020202020204" pitchFamily="34" charset="-34"/>
      <p:regular r:id="rId29"/>
      <p:bold r:id="rId30"/>
      <p:italic r:id="rId31"/>
      <p:boldItalic r:id="rId32"/>
    </p:embeddedFont>
    <p:embeddedFont>
      <p:font typeface="Tahoma" panose="020B0604030504040204" pitchFamily="34" charset="0"/>
      <p:regular r:id="rId33"/>
      <p:bold r:id="rId34"/>
    </p:embeddedFont>
    <p:embeddedFont>
      <p:font typeface="Roboto Condensed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5EF"/>
    <a:srgbClr val="FFFFAF"/>
    <a:srgbClr val="B219FF"/>
    <a:srgbClr val="CC66FF"/>
    <a:srgbClr val="0066FF"/>
    <a:srgbClr val="CC3399"/>
    <a:srgbClr val="3333CC"/>
    <a:srgbClr val="F8527A"/>
    <a:srgbClr val="F96B8D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444" autoAdjust="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presProps" Target="pres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20" Type="http://schemas.openxmlformats.org/officeDocument/2006/relationships/font" Target="fonts/font4.fntdata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err="1" smtClean="0"/>
              <a:t>struct</a:t>
            </a:r>
            <a:r>
              <a:rPr lang="en-US" baseline="0" dirty="0" smtClean="0"/>
              <a:t> student A;</a:t>
            </a:r>
          </a:p>
          <a:p>
            <a:pPr marL="139700" indent="0">
              <a:buNone/>
            </a:pPr>
            <a:r>
              <a:rPr lang="en-US" baseline="0" dirty="0" smtClean="0"/>
              <a:t>a.id = 123456789;</a:t>
            </a:r>
          </a:p>
          <a:p>
            <a:pPr marL="139700" indent="0">
              <a:buNone/>
            </a:pPr>
            <a:r>
              <a:rPr lang="en-US" baseline="0" dirty="0" err="1" smtClean="0"/>
              <a:t>strcpy</a:t>
            </a:r>
            <a:r>
              <a:rPr lang="en-US" baseline="0" dirty="0" smtClean="0"/>
              <a:t>(</a:t>
            </a:r>
            <a:r>
              <a:rPr lang="en-US" baseline="0" dirty="0" err="1" smtClean="0"/>
              <a:t>a.add.province</a:t>
            </a:r>
            <a:r>
              <a:rPr lang="en-US" baseline="0" dirty="0" smtClean="0"/>
              <a:t>, “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”);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6122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4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407332"/>
            <a:ext cx="7445142" cy="3065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ct val="80000"/>
              <a:buChar char="▰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lang="th-TH" dirty="0" smtClean="0"/>
          </a:p>
          <a:p>
            <a:pPr lvl="1"/>
            <a:endParaRPr lang="th-TH" dirty="0" smtClean="0"/>
          </a:p>
          <a:p>
            <a:pPr lvl="2"/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6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ตัวแปรแบบโครงสร้าง (</a:t>
            </a:r>
            <a:r>
              <a:rPr lang="en-US" sz="6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Structures)</a:t>
            </a:r>
            <a:endParaRPr lang="th-TH" sz="6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7656513" y="4637088"/>
            <a:ext cx="1487487" cy="3143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6" name="Google Shape;222;p14"/>
          <p:cNvSpPr txBox="1">
            <a:spLocks/>
          </p:cNvSpPr>
          <p:nvPr/>
        </p:nvSpPr>
        <p:spPr>
          <a:xfrm>
            <a:off x="4419065" y="4174488"/>
            <a:ext cx="4094400" cy="5272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600" dirty="0">
              <a:latin typeface="TH Sarabun New" panose="020B0500040200020003" pitchFamily="34" charset="-34"/>
              <a:ea typeface="Tahoma" panose="020B060403050404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516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โครงสร้างซ้อน</a:t>
            </a:r>
            <a:r>
              <a:rPr lang="th-TH" dirty="0" smtClean="0"/>
              <a:t>โครงสร้าง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thaiDist"/>
            <a:r>
              <a:rPr lang="th-TH" dirty="0" smtClean="0"/>
              <a:t>เช่น </a:t>
            </a:r>
            <a:r>
              <a:rPr lang="th-TH" dirty="0"/>
              <a:t>ประกาศโครงสร้าง </a:t>
            </a:r>
            <a:r>
              <a:rPr lang="en-US" dirty="0"/>
              <a:t>C </a:t>
            </a:r>
            <a:r>
              <a:rPr lang="th-TH" dirty="0"/>
              <a:t>โดยภายในโครงสร้าง </a:t>
            </a:r>
            <a:r>
              <a:rPr lang="en-US" dirty="0"/>
              <a:t>C </a:t>
            </a:r>
            <a:r>
              <a:rPr lang="th-TH" dirty="0"/>
              <a:t>ประกอบด้วยโครงสร้าง </a:t>
            </a:r>
            <a:r>
              <a:rPr lang="en-US" dirty="0"/>
              <a:t>A</a:t>
            </a:r>
            <a:r>
              <a:rPr lang="th-TH" dirty="0"/>
              <a:t> และ </a:t>
            </a:r>
            <a:r>
              <a:rPr lang="en-US" dirty="0"/>
              <a:t>B </a:t>
            </a:r>
            <a:r>
              <a:rPr lang="th-TH" dirty="0"/>
              <a:t>มีลักษณะดังรูป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024" y="2385098"/>
            <a:ext cx="1729451" cy="225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887" y="1968408"/>
            <a:ext cx="3731563" cy="298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9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โครงสร้างซ้อน</a:t>
            </a:r>
            <a:r>
              <a:rPr lang="th-TH" dirty="0" smtClean="0"/>
              <a:t>โครงสร้าง (ต่อ)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320" y="1158775"/>
            <a:ext cx="6355051" cy="379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202184" y="4636500"/>
            <a:ext cx="287677" cy="2334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53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การใช้พอยน์เตอร์กับตัวแปรโครงสร้าง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2400" dirty="0"/>
              <a:t>การประกาศตัวแปรพอยน์เตอร์ของข้อมูลแบบ</a:t>
            </a:r>
            <a:r>
              <a:rPr lang="th-TH" sz="2400" dirty="0" smtClean="0"/>
              <a:t>โครงสร้าง</a:t>
            </a:r>
          </a:p>
          <a:p>
            <a:pPr marL="76200" indent="0">
              <a:buNone/>
            </a:pPr>
            <a:endParaRPr lang="th-TH" sz="2400" dirty="0" smtClean="0"/>
          </a:p>
          <a:p>
            <a:r>
              <a:rPr lang="th-TH" sz="2400" dirty="0"/>
              <a:t>การอ้างถึงข้อมูลสมาชิกของโครงสร้างเมื่อใช้พอยน์เตอร์ ทำได้ 2 </a:t>
            </a:r>
            <a:r>
              <a:rPr lang="th-TH" sz="2400" dirty="0" smtClean="0"/>
              <a:t>วิธี</a:t>
            </a:r>
          </a:p>
          <a:p>
            <a:pPr lvl="1"/>
            <a:r>
              <a:rPr lang="th-TH" dirty="0"/>
              <a:t>โดยใช้ตัวดำเนินการ  </a:t>
            </a:r>
            <a:r>
              <a:rPr lang="th-TH" dirty="0" smtClean="0">
                <a:solidFill>
                  <a:srgbClr val="FF0000"/>
                </a:solidFill>
              </a:rPr>
              <a:t>-&gt;</a:t>
            </a:r>
          </a:p>
          <a:p>
            <a:pPr lvl="1"/>
            <a:endParaRPr lang="th-TH" dirty="0">
              <a:solidFill>
                <a:srgbClr val="FF0000"/>
              </a:solidFill>
            </a:endParaRPr>
          </a:p>
          <a:p>
            <a:pPr lvl="1"/>
            <a:r>
              <a:rPr lang="th-TH" dirty="0"/>
              <a:t>โดย</a:t>
            </a:r>
            <a:r>
              <a:rPr lang="th-TH" dirty="0" smtClean="0"/>
              <a:t>ใช้ตัวดำเนินการ  </a:t>
            </a:r>
            <a:r>
              <a:rPr lang="th-TH" dirty="0">
                <a:solidFill>
                  <a:srgbClr val="FF0000"/>
                </a:solidFill>
              </a:rPr>
              <a:t>*</a:t>
            </a:r>
          </a:p>
          <a:p>
            <a:pPr lvl="1"/>
            <a:endParaRPr lang="th-TH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2180220" y="1928467"/>
            <a:ext cx="471325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228600"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400" dirty="0" err="1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</a:t>
            </a:r>
            <a:r>
              <a:rPr lang="en-US" sz="24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ชื่อตัวแปรแบบโครงสร้าง</a:t>
            </a:r>
            <a:r>
              <a:rPr lang="en-US" sz="24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th-TH" sz="24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</a:t>
            </a:r>
            <a:r>
              <a:rPr lang="th-TH" sz="2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</a:t>
            </a:r>
            <a:r>
              <a:rPr lang="th-TH" sz="24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แปร</a:t>
            </a:r>
            <a:r>
              <a:rPr lang="en-US" sz="24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1182" y="3368145"/>
            <a:ext cx="6272871" cy="387798"/>
          </a:xfrm>
          <a:prstGeom prst="rect">
            <a:avLst/>
          </a:prstGeom>
          <a:solidFill>
            <a:srgbClr val="FFFFA7"/>
          </a:solidFill>
        </p:spPr>
        <p:txBody>
          <a:bodyPr wrap="none" rtlCol="0">
            <a:spAutoFit/>
          </a:bodyPr>
          <a:lstStyle/>
          <a:p>
            <a:pPr marL="447675" lvl="0" indent="-447675"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663300"/>
              </a:buClr>
              <a:buSzPct val="65000"/>
            </a:pPr>
            <a:r>
              <a:rPr lang="en-US" sz="2400" i="1" kern="0" dirty="0" err="1" smtClean="0">
                <a:solidFill>
                  <a:srgbClr val="29292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ชื่อตัวแปรพอยน์เตอร์ที่มีชนิดข้อมูลเป็นแบบโครงสร้าง</a:t>
            </a:r>
            <a:r>
              <a:rPr lang="en-US" sz="2400" kern="0" dirty="0" smtClean="0">
                <a:solidFill>
                  <a:srgbClr val="29292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kern="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-&gt;</a:t>
            </a:r>
            <a:r>
              <a:rPr lang="en-US" sz="2400" kern="0" dirty="0" smtClean="0">
                <a:solidFill>
                  <a:srgbClr val="29292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i="1" kern="0" dirty="0" smtClean="0">
                <a:solidFill>
                  <a:srgbClr val="29292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name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8665" y="4472850"/>
            <a:ext cx="6397905" cy="387798"/>
          </a:xfrm>
          <a:prstGeom prst="rect">
            <a:avLst/>
          </a:prstGeom>
          <a:solidFill>
            <a:srgbClr val="E4D2F2"/>
          </a:solidFill>
        </p:spPr>
        <p:txBody>
          <a:bodyPr wrap="none" rtlCol="0">
            <a:spAutoFit/>
          </a:bodyPr>
          <a:lstStyle/>
          <a:p>
            <a:pPr marL="447675" lvl="0" indent="-447675"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663300"/>
              </a:buClr>
              <a:buSzPct val="65000"/>
            </a:pPr>
            <a:r>
              <a:rPr lang="en-US" sz="2400" i="1" kern="0" dirty="0" smtClean="0">
                <a:solidFill>
                  <a:srgbClr val="29292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400" kern="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 </a:t>
            </a:r>
            <a:r>
              <a:rPr lang="en-US" sz="2400" i="1" kern="0" dirty="0" err="1" smtClean="0">
                <a:solidFill>
                  <a:srgbClr val="29292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ชื่อตัวแปรพอยน์เตอร์ที่มีชนิดข้อมูลเป็นแบบโครงสร้าง</a:t>
            </a:r>
            <a:r>
              <a:rPr lang="en-US" sz="2400" kern="0" dirty="0" smtClean="0">
                <a:solidFill>
                  <a:srgbClr val="29292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i="1" kern="0" dirty="0" smtClean="0">
                <a:solidFill>
                  <a:srgbClr val="29292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2400" kern="0" dirty="0" smtClean="0">
                <a:solidFill>
                  <a:srgbClr val="29292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kern="0" dirty="0" smtClean="0">
                <a:solidFill>
                  <a:srgbClr val="29292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2400" kern="0" dirty="0" smtClean="0">
                <a:solidFill>
                  <a:srgbClr val="29292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i="1" kern="0" dirty="0" smtClean="0">
                <a:solidFill>
                  <a:srgbClr val="29292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name</a:t>
            </a:r>
            <a:endParaRPr lang="en-US" sz="2800" kern="0" dirty="0" smtClean="0">
              <a:solidFill>
                <a:srgbClr val="292929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858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19947" y="1407332"/>
            <a:ext cx="6233798" cy="2062103"/>
          </a:xfrm>
          <a:prstGeom prst="rect">
            <a:avLst/>
          </a:prstGeom>
          <a:solidFill>
            <a:srgbClr val="E7FFE7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th-TH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point{</a:t>
            </a:r>
          </a:p>
          <a:p>
            <a:pPr eaLnBrk="1" hangingPunct="1"/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h-TH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/>
            <a:r>
              <a:rPr lang="en-US" altLang="th-TH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 origin={30,20}; </a:t>
            </a:r>
          </a:p>
          <a:p>
            <a:pPr eaLnBrk="1" hangingPunct="1"/>
            <a:r>
              <a:rPr lang="en-US" altLang="th-TH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 *pp;</a:t>
            </a:r>
          </a:p>
          <a:p>
            <a:pPr eaLnBrk="1" hangingPunct="1"/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pp=&amp;origin;</a:t>
            </a:r>
          </a:p>
          <a:p>
            <a:pPr eaLnBrk="1" hangingPunct="1"/>
            <a:r>
              <a:rPr lang="en-US" altLang="th-TH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(“origin is (%d, %d)\n”, (*pp).x, (*pp).y);</a:t>
            </a:r>
          </a:p>
          <a:p>
            <a:pPr eaLnBrk="1" hangingPunct="1"/>
            <a:endParaRPr lang="en-US" altLang="th-TH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41843" y="3832261"/>
            <a:ext cx="1253447" cy="698642"/>
          </a:xfrm>
          <a:prstGeom prst="rect">
            <a:avLst/>
          </a:prstGeom>
          <a:solidFill>
            <a:srgbClr val="FFFFAF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en-US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X               Y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560475" y="3950590"/>
            <a:ext cx="360565" cy="347119"/>
          </a:xfrm>
          <a:prstGeom prst="rect">
            <a:avLst/>
          </a:prstGeom>
          <a:solidFill>
            <a:srgbClr val="D3EB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h-TH" sz="20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30</a:t>
            </a:r>
            <a:endParaRPr lang="en-US" altLang="th-TH" sz="20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176281" y="3950589"/>
            <a:ext cx="360565" cy="347119"/>
          </a:xfrm>
          <a:prstGeom prst="rect">
            <a:avLst/>
          </a:prstGeom>
          <a:solidFill>
            <a:srgbClr val="D3EB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h-TH" sz="20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endParaRPr lang="en-US" altLang="th-TH" sz="20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70247" y="3517937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origin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5141032" y="3755836"/>
            <a:ext cx="3001048" cy="851491"/>
          </a:xfrm>
          <a:prstGeom prst="rect">
            <a:avLst/>
          </a:prstGeom>
          <a:solidFill>
            <a:srgbClr val="F3E5E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origin.x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(*pp).x = pp-&gt;x=30</a:t>
            </a:r>
          </a:p>
          <a:p>
            <a:pPr algn="ctr"/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origin.y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(*pp).y = pp-&gt;y=20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632713" y="4022093"/>
            <a:ext cx="350219" cy="3242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2163327" y="3990230"/>
            <a:ext cx="60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pp</a:t>
            </a: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2832243" y="4175127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49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3200" dirty="0"/>
              <a:t>การอ้างถึงข้อมูลแบบโครงสร้างที่กำลังประกาศ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64" name="Group 7"/>
          <p:cNvGrpSpPr>
            <a:grpSpLocks/>
          </p:cNvGrpSpPr>
          <p:nvPr/>
        </p:nvGrpSpPr>
        <p:grpSpPr bwMode="auto">
          <a:xfrm>
            <a:off x="4625148" y="2668809"/>
            <a:ext cx="852905" cy="414707"/>
            <a:chOff x="476" y="3657"/>
            <a:chExt cx="908" cy="363"/>
          </a:xfrm>
        </p:grpSpPr>
        <p:sp>
          <p:nvSpPr>
            <p:cNvPr id="65" name="Rectangle 5"/>
            <p:cNvSpPr>
              <a:spLocks noChangeArrowheads="1"/>
            </p:cNvSpPr>
            <p:nvPr/>
          </p:nvSpPr>
          <p:spPr bwMode="auto">
            <a:xfrm>
              <a:off x="476" y="3657"/>
              <a:ext cx="454" cy="363"/>
            </a:xfrm>
            <a:prstGeom prst="rect">
              <a:avLst/>
            </a:prstGeom>
            <a:noFill/>
            <a:ln w="12700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lIns="54000" tIns="10800" rIns="54000" bIns="10800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</a:t>
              </a:r>
              <a:endPara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930" y="3657"/>
              <a:ext cx="454" cy="363"/>
            </a:xfrm>
            <a:prstGeom prst="rect">
              <a:avLst/>
            </a:prstGeom>
            <a:noFill/>
            <a:ln w="12700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lIns="54000" tIns="10800" rIns="54000" bIns="10800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sz="2800" dirty="0" smtClean="0">
                  <a:solidFill>
                    <a:srgbClr val="0070C0"/>
                  </a:solidFill>
                  <a:latin typeface="Tahoma" pitchFamily="34" charset="0"/>
                  <a:cs typeface="Tahoma" pitchFamily="34" charset="0"/>
                </a:rPr>
                <a:t> ?</a:t>
              </a:r>
              <a:r>
                <a:rPr lang="en-US" sz="2800" dirty="0" smtClean="0"/>
                <a:t> </a:t>
              </a:r>
              <a:endParaRPr lang="th-TH" sz="2800" dirty="0"/>
            </a:p>
          </p:txBody>
        </p:sp>
      </p:grpSp>
      <p:sp>
        <p:nvSpPr>
          <p:cNvPr id="73" name="Text Box 14"/>
          <p:cNvSpPr txBox="1">
            <a:spLocks noChangeArrowheads="1"/>
          </p:cNvSpPr>
          <p:nvPr/>
        </p:nvSpPr>
        <p:spPr bwMode="auto">
          <a:xfrm>
            <a:off x="4838374" y="3076723"/>
            <a:ext cx="431800" cy="449263"/>
          </a:xfrm>
          <a:prstGeom prst="rect">
            <a:avLst/>
          </a:prstGeom>
          <a:noFill/>
          <a:ln w="57150" cmpd="thinThick" algn="ctr">
            <a:noFill/>
            <a:miter lim="800000"/>
            <a:headEnd/>
            <a:tailEnd/>
          </a:ln>
        </p:spPr>
        <p:txBody>
          <a:bodyPr lIns="54000" tIns="10800" rIns="54000" bIns="10800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823667" y="1402684"/>
            <a:ext cx="3713179" cy="2062103"/>
          </a:xfrm>
          <a:prstGeom prst="rect">
            <a:avLst/>
          </a:prstGeom>
          <a:solidFill>
            <a:srgbClr val="FFEDD5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th-TH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</a:p>
          <a:p>
            <a:pPr eaLnBrk="1" hangingPunct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  <a:p>
            <a:pPr eaLnBrk="1" hangingPunct="1"/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pPr eaLnBrk="1" hangingPunct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  year[5];</a:t>
            </a:r>
          </a:p>
          <a:p>
            <a:pPr eaLnBrk="1" hangingPunct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th-TH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th-TH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x.data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eaLnBrk="1" hangingPunct="1"/>
            <a:r>
              <a:rPr lang="en-US" altLang="th-TH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y.data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r>
              <a:rPr lang="en-US" altLang="th-TH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z.data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h-TH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7" name="Group 7"/>
          <p:cNvGrpSpPr>
            <a:grpSpLocks/>
          </p:cNvGrpSpPr>
          <p:nvPr/>
        </p:nvGrpSpPr>
        <p:grpSpPr bwMode="auto">
          <a:xfrm>
            <a:off x="6014169" y="2670557"/>
            <a:ext cx="852905" cy="414707"/>
            <a:chOff x="476" y="3657"/>
            <a:chExt cx="908" cy="363"/>
          </a:xfrm>
        </p:grpSpPr>
        <p:sp>
          <p:nvSpPr>
            <p:cNvPr id="78" name="Rectangle 5"/>
            <p:cNvSpPr>
              <a:spLocks noChangeArrowheads="1"/>
            </p:cNvSpPr>
            <p:nvPr/>
          </p:nvSpPr>
          <p:spPr bwMode="auto">
            <a:xfrm>
              <a:off x="476" y="3657"/>
              <a:ext cx="454" cy="363"/>
            </a:xfrm>
            <a:prstGeom prst="rect">
              <a:avLst/>
            </a:prstGeom>
            <a:noFill/>
            <a:ln w="12700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lIns="54000" tIns="10800" rIns="54000" bIns="10800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sz="2800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</a:t>
              </a:r>
              <a:endPara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930" y="3657"/>
              <a:ext cx="454" cy="363"/>
            </a:xfrm>
            <a:prstGeom prst="rect">
              <a:avLst/>
            </a:prstGeom>
            <a:noFill/>
            <a:ln w="12700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lIns="54000" tIns="10800" rIns="54000" bIns="10800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sz="2800" dirty="0" smtClean="0">
                  <a:solidFill>
                    <a:srgbClr val="0070C0"/>
                  </a:solidFill>
                  <a:latin typeface="Tahoma" pitchFamily="34" charset="0"/>
                  <a:cs typeface="Tahoma" pitchFamily="34" charset="0"/>
                </a:rPr>
                <a:t> ?</a:t>
              </a:r>
              <a:r>
                <a:rPr lang="en-US" sz="2800" dirty="0" smtClean="0"/>
                <a:t> </a:t>
              </a:r>
              <a:endParaRPr lang="th-TH" sz="2800" dirty="0"/>
            </a:p>
          </p:txBody>
        </p:sp>
      </p:grpSp>
      <p:sp>
        <p:nvSpPr>
          <p:cNvPr id="80" name="Text Box 14"/>
          <p:cNvSpPr txBox="1">
            <a:spLocks noChangeArrowheads="1"/>
          </p:cNvSpPr>
          <p:nvPr/>
        </p:nvSpPr>
        <p:spPr bwMode="auto">
          <a:xfrm>
            <a:off x="6227395" y="3078471"/>
            <a:ext cx="431800" cy="449263"/>
          </a:xfrm>
          <a:prstGeom prst="rect">
            <a:avLst/>
          </a:prstGeom>
          <a:noFill/>
          <a:ln w="57150" cmpd="thinThick" algn="ctr">
            <a:noFill/>
            <a:miter lim="800000"/>
            <a:headEnd/>
            <a:tailEnd/>
          </a:ln>
        </p:spPr>
        <p:txBody>
          <a:bodyPr lIns="54000" tIns="10800" rIns="54000" bIns="10800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y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81" name="Group 7"/>
          <p:cNvGrpSpPr>
            <a:grpSpLocks/>
          </p:cNvGrpSpPr>
          <p:nvPr/>
        </p:nvGrpSpPr>
        <p:grpSpPr bwMode="auto">
          <a:xfrm>
            <a:off x="7408536" y="2668809"/>
            <a:ext cx="852905" cy="414707"/>
            <a:chOff x="476" y="3657"/>
            <a:chExt cx="908" cy="363"/>
          </a:xfrm>
        </p:grpSpPr>
        <p:sp>
          <p:nvSpPr>
            <p:cNvPr id="82" name="Rectangle 5"/>
            <p:cNvSpPr>
              <a:spLocks noChangeArrowheads="1"/>
            </p:cNvSpPr>
            <p:nvPr/>
          </p:nvSpPr>
          <p:spPr bwMode="auto">
            <a:xfrm>
              <a:off x="476" y="3657"/>
              <a:ext cx="454" cy="363"/>
            </a:xfrm>
            <a:prstGeom prst="rect">
              <a:avLst/>
            </a:prstGeom>
            <a:noFill/>
            <a:ln w="12700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lIns="54000" tIns="10800" rIns="54000" bIns="10800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sz="2800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3</a:t>
              </a:r>
              <a:endPara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3" name="Rectangle 6"/>
            <p:cNvSpPr>
              <a:spLocks noChangeArrowheads="1"/>
            </p:cNvSpPr>
            <p:nvPr/>
          </p:nvSpPr>
          <p:spPr bwMode="auto">
            <a:xfrm>
              <a:off x="930" y="3657"/>
              <a:ext cx="454" cy="363"/>
            </a:xfrm>
            <a:prstGeom prst="rect">
              <a:avLst/>
            </a:prstGeom>
            <a:noFill/>
            <a:ln w="12700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lIns="54000" tIns="10800" rIns="54000" bIns="10800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sz="2800" dirty="0" smtClean="0">
                  <a:solidFill>
                    <a:srgbClr val="0070C0"/>
                  </a:solidFill>
                  <a:latin typeface="Tahoma" pitchFamily="34" charset="0"/>
                  <a:cs typeface="Tahoma" pitchFamily="34" charset="0"/>
                </a:rPr>
                <a:t> ?</a:t>
              </a:r>
              <a:r>
                <a:rPr lang="en-US" sz="2800" dirty="0" smtClean="0"/>
                <a:t> </a:t>
              </a:r>
              <a:endParaRPr lang="th-TH" sz="2800" dirty="0"/>
            </a:p>
          </p:txBody>
        </p:sp>
      </p:grpSp>
      <p:sp>
        <p:nvSpPr>
          <p:cNvPr id="84" name="Text Box 14"/>
          <p:cNvSpPr txBox="1">
            <a:spLocks noChangeArrowheads="1"/>
          </p:cNvSpPr>
          <p:nvPr/>
        </p:nvSpPr>
        <p:spPr bwMode="auto">
          <a:xfrm>
            <a:off x="7621762" y="3076723"/>
            <a:ext cx="431800" cy="449263"/>
          </a:xfrm>
          <a:prstGeom prst="rect">
            <a:avLst/>
          </a:prstGeom>
          <a:noFill/>
          <a:ln w="57150" cmpd="thinThick" algn="ctr">
            <a:noFill/>
            <a:miter lim="800000"/>
            <a:headEnd/>
            <a:tailEnd/>
          </a:ln>
        </p:spPr>
        <p:txBody>
          <a:bodyPr lIns="54000" tIns="10800" rIns="54000" bIns="10800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z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823667" y="3539419"/>
            <a:ext cx="1657505" cy="338554"/>
          </a:xfrm>
          <a:prstGeom prst="rect">
            <a:avLst/>
          </a:prstGeom>
          <a:solidFill>
            <a:srgbClr val="E7FFE7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th-TH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x.next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&amp;y;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105396" y="2701146"/>
            <a:ext cx="350889" cy="351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7" name="Line 12"/>
          <p:cNvSpPr>
            <a:spLocks noChangeShapeType="1"/>
          </p:cNvSpPr>
          <p:nvPr/>
        </p:nvSpPr>
        <p:spPr bwMode="auto">
          <a:xfrm>
            <a:off x="5404569" y="2877955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89" name="Text Box 3"/>
          <p:cNvSpPr txBox="1">
            <a:spLocks noChangeArrowheads="1"/>
          </p:cNvSpPr>
          <p:nvPr/>
        </p:nvSpPr>
        <p:spPr bwMode="auto">
          <a:xfrm>
            <a:off x="823667" y="3957253"/>
            <a:ext cx="1657505" cy="338554"/>
          </a:xfrm>
          <a:prstGeom prst="rect">
            <a:avLst/>
          </a:prstGeom>
          <a:solidFill>
            <a:srgbClr val="E7FFE7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th-TH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y.next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&amp;z; </a:t>
            </a:r>
            <a:endParaRPr lang="en-US" altLang="th-TH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97738" y="2701146"/>
            <a:ext cx="350889" cy="351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1" name="Line 12"/>
          <p:cNvSpPr>
            <a:spLocks noChangeShapeType="1"/>
          </p:cNvSpPr>
          <p:nvPr/>
        </p:nvSpPr>
        <p:spPr bwMode="auto">
          <a:xfrm>
            <a:off x="6796911" y="2877955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812250" y="4365230"/>
            <a:ext cx="2016010" cy="338554"/>
          </a:xfrm>
          <a:prstGeom prst="rect">
            <a:avLst/>
          </a:prstGeom>
          <a:solidFill>
            <a:srgbClr val="E7FFE7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th-TH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z.next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NULL; </a:t>
            </a:r>
            <a:endParaRPr lang="en-US" altLang="th-TH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871758" y="2696773"/>
            <a:ext cx="350889" cy="351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99" name="Group 98"/>
          <p:cNvGrpSpPr/>
          <p:nvPr/>
        </p:nvGrpSpPr>
        <p:grpSpPr>
          <a:xfrm>
            <a:off x="7911284" y="2734193"/>
            <a:ext cx="284555" cy="277146"/>
            <a:chOff x="5837275" y="3803630"/>
            <a:chExt cx="284555" cy="277146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5837275" y="3806456"/>
              <a:ext cx="274320" cy="2743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5848816" y="3803630"/>
              <a:ext cx="273014" cy="27301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21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ตัวแปรแบบโครงสร้าง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th-TH" dirty="0"/>
              <a:t>ตัว</a:t>
            </a:r>
            <a:r>
              <a:rPr lang="th-TH" dirty="0" smtClean="0"/>
              <a:t>แปรแบบโครงสร้าง (</a:t>
            </a:r>
            <a:r>
              <a:rPr lang="en-US" dirty="0" smtClean="0"/>
              <a:t>structures) </a:t>
            </a:r>
            <a:r>
              <a:rPr lang="th-TH" dirty="0" smtClean="0"/>
              <a:t>เป็นตัวแปรที่มีคุณ</a:t>
            </a:r>
            <a:r>
              <a:rPr lang="th-TH" dirty="0"/>
              <a:t>สมบัติในการจัดกลุ่มข้อมูล </a:t>
            </a:r>
            <a:r>
              <a:rPr lang="th-TH" dirty="0" smtClean="0">
                <a:solidFill>
                  <a:schemeClr val="accent6"/>
                </a:solidFill>
              </a:rPr>
              <a:t>ภายใน</a:t>
            </a:r>
            <a:r>
              <a:rPr lang="th-TH" dirty="0">
                <a:solidFill>
                  <a:schemeClr val="accent6"/>
                </a:solidFill>
              </a:rPr>
              <a:t>ตัวแปรโครงสร้างหนึ่ง</a:t>
            </a:r>
            <a:r>
              <a:rPr lang="th-TH" dirty="0" smtClean="0">
                <a:solidFill>
                  <a:schemeClr val="accent6"/>
                </a:solidFill>
              </a:rPr>
              <a:t>ตัว สามารถมีตัว</a:t>
            </a:r>
            <a:r>
              <a:rPr lang="th-TH" dirty="0">
                <a:solidFill>
                  <a:schemeClr val="accent6"/>
                </a:solidFill>
              </a:rPr>
              <a:t>แปรได้หลายๆตัว และมีชนิดของตัวแปรแตกต่าง</a:t>
            </a:r>
            <a:r>
              <a:rPr lang="th-TH" dirty="0" smtClean="0">
                <a:solidFill>
                  <a:schemeClr val="accent6"/>
                </a:solidFill>
              </a:rPr>
              <a:t>กัน</a:t>
            </a:r>
          </a:p>
          <a:p>
            <a:pPr algn="just"/>
            <a:endParaRPr lang="th-TH" dirty="0" smtClean="0">
              <a:solidFill>
                <a:schemeClr val="accent6"/>
              </a:solidFill>
            </a:endParaRPr>
          </a:p>
          <a:p>
            <a:pPr algn="just"/>
            <a:endParaRPr lang="th-TH" dirty="0"/>
          </a:p>
          <a:p>
            <a:pPr algn="just"/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3378684" y="2810544"/>
            <a:ext cx="2316323" cy="2141556"/>
            <a:chOff x="755650" y="2517169"/>
            <a:chExt cx="2881402" cy="2664000"/>
          </a:xfrm>
        </p:grpSpPr>
        <p:sp>
          <p:nvSpPr>
            <p:cNvPr id="16" name="Rectangle 2"/>
            <p:cNvSpPr>
              <a:spLocks noChangeArrowheads="1"/>
            </p:cNvSpPr>
            <p:nvPr/>
          </p:nvSpPr>
          <p:spPr bwMode="auto">
            <a:xfrm>
              <a:off x="755650" y="2517169"/>
              <a:ext cx="2881402" cy="2664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th-TH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th-TH" sz="2000" dirty="0" smtClean="0">
                  <a:solidFill>
                    <a:schemeClr val="tx1"/>
                  </a:solidFill>
                </a:rPr>
                <a:t>student</a:t>
              </a:r>
              <a:endParaRPr lang="en-US" altLang="th-TH" sz="2000" dirty="0">
                <a:solidFill>
                  <a:schemeClr val="tx1"/>
                </a:solidFill>
              </a:endParaRPr>
            </a:p>
            <a:p>
              <a:pPr algn="ctr"/>
              <a:endParaRPr lang="en-US" altLang="th-TH" sz="2000" dirty="0">
                <a:solidFill>
                  <a:schemeClr val="tx1"/>
                </a:solidFill>
              </a:endParaRPr>
            </a:p>
            <a:p>
              <a:pPr algn="ctr"/>
              <a:endParaRPr lang="en-US" altLang="th-TH" sz="2000" dirty="0">
                <a:solidFill>
                  <a:schemeClr val="tx1"/>
                </a:solidFill>
              </a:endParaRPr>
            </a:p>
            <a:p>
              <a:pPr algn="ctr"/>
              <a:endParaRPr lang="en-US" altLang="th-TH" sz="2000" dirty="0">
                <a:solidFill>
                  <a:schemeClr val="tx1"/>
                </a:solidFill>
              </a:endParaRPr>
            </a:p>
            <a:p>
              <a:pPr algn="ctr"/>
              <a:endParaRPr lang="en-US" altLang="th-TH" sz="2000" dirty="0">
                <a:solidFill>
                  <a:schemeClr val="tx1"/>
                </a:solidFill>
              </a:endParaRPr>
            </a:p>
            <a:p>
              <a:pPr algn="ctr"/>
              <a:endParaRPr lang="en-US" altLang="th-TH" sz="2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th-TH" sz="2000" dirty="0">
                <a:solidFill>
                  <a:schemeClr val="tx1"/>
                </a:solidFill>
              </a:endParaRPr>
            </a:p>
            <a:p>
              <a:pPr algn="ctr"/>
              <a:endParaRPr lang="en-US" altLang="th-TH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1152525" y="2997200"/>
              <a:ext cx="2042738" cy="431800"/>
            </a:xfrm>
            <a:prstGeom prst="rect">
              <a:avLst/>
            </a:prstGeom>
            <a:solidFill>
              <a:srgbClr val="D3EB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h-TH" sz="1200" b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char name[20];</a:t>
              </a: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152525" y="3502025"/>
              <a:ext cx="2042738" cy="431800"/>
            </a:xfrm>
            <a:prstGeom prst="rect">
              <a:avLst/>
            </a:prstGeom>
            <a:solidFill>
              <a:srgbClr val="D3EB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h-TH" sz="1200" b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char surname[30];</a:t>
              </a: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1152525" y="4005263"/>
              <a:ext cx="2042738" cy="431800"/>
            </a:xfrm>
            <a:prstGeom prst="rect">
              <a:avLst/>
            </a:prstGeom>
            <a:solidFill>
              <a:srgbClr val="D3EB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h-TH" sz="1200" b="1" dirty="0" err="1">
                  <a:solidFill>
                    <a:schemeClr val="tx1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altLang="th-TH" sz="1200" b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  age;</a:t>
              </a: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1152525" y="4510088"/>
              <a:ext cx="2042738" cy="431800"/>
            </a:xfrm>
            <a:prstGeom prst="rect">
              <a:avLst/>
            </a:prstGeom>
            <a:solidFill>
              <a:srgbClr val="D3EB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h-TH" sz="1200" b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char </a:t>
              </a:r>
              <a:r>
                <a:rPr lang="en-US" altLang="th-TH" sz="1200" b="1" dirty="0" smtClean="0">
                  <a:solidFill>
                    <a:schemeClr val="tx1"/>
                  </a:solidFill>
                  <a:latin typeface="Courier New" panose="02070309020205020404" pitchFamily="49" charset="0"/>
                </a:rPr>
                <a:t>gender[7</a:t>
              </a:r>
              <a:r>
                <a:rPr lang="en-US" altLang="th-TH" sz="1200" b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];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3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การประกาศตัวแปรแบบโครงสร้าง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การประกาศตัวแปรแบบโครงสร้าง มี 2 ขั้นตอน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การ</a:t>
            </a:r>
            <a:r>
              <a:rPr lang="th-TH" dirty="0" smtClean="0">
                <a:solidFill>
                  <a:srgbClr val="3333CC"/>
                </a:solidFill>
              </a:rPr>
              <a:t>นิยามตัวแปรแบบโครงสร้าง </a:t>
            </a:r>
            <a:r>
              <a:rPr lang="th-TH" dirty="0" smtClean="0"/>
              <a:t>(</a:t>
            </a:r>
            <a:r>
              <a:rPr lang="en-US" dirty="0"/>
              <a:t>Structure definition) </a:t>
            </a:r>
            <a:r>
              <a:rPr lang="th-TH" dirty="0"/>
              <a:t>เป็นการอธิบายว่าภายในตัวแปรโครงสร้างจะประกอบไปด้วยตัวแปรย่อยอะไรบ้าง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การประกาศตัวแปร </a:t>
            </a:r>
            <a:r>
              <a:rPr lang="th-TH" dirty="0"/>
              <a:t>(</a:t>
            </a:r>
            <a:r>
              <a:rPr lang="en-US" dirty="0"/>
              <a:t>Structure declaration)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3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การนิยามตัวแปรแบบโครงสร้าง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986476" y="2035132"/>
            <a:ext cx="4537614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228600"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28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</a:t>
            </a:r>
            <a:r>
              <a:rPr lang="en-US" sz="2800" dirty="0" smtClean="0">
                <a:solidFill>
                  <a:srgbClr val="2B166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solidFill>
                  <a:srgbClr val="3333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ชื่อตัวแปรแบบโครงสร้าง</a:t>
            </a:r>
            <a:r>
              <a:rPr lang="en-US" sz="2800" dirty="0" smtClean="0">
                <a:solidFill>
                  <a:srgbClr val="3333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solidFill>
                  <a:srgbClr val="2B166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</a:t>
            </a:r>
          </a:p>
          <a:p>
            <a:pPr indent="228600"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th-TH" sz="2800" dirty="0">
                <a:solidFill>
                  <a:srgbClr val="2B166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dirty="0" smtClean="0">
                <a:solidFill>
                  <a:srgbClr val="2B166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r>
              <a:rPr lang="th-TH" sz="2800" dirty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 ชื่อตัว</a:t>
            </a:r>
            <a:r>
              <a:rPr lang="th-TH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แปรย่อย</a:t>
            </a:r>
            <a:r>
              <a:rPr lang="en-US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_1;</a:t>
            </a:r>
          </a:p>
          <a:p>
            <a:pPr indent="228600"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2800" dirty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ชนิด</a:t>
            </a:r>
            <a:r>
              <a:rPr lang="th-TH" sz="2800" dirty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 ชื่อตัว</a:t>
            </a:r>
            <a:r>
              <a:rPr lang="th-TH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แปร</a:t>
            </a:r>
            <a:r>
              <a:rPr lang="th-TH" sz="2800" dirty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ย่อย </a:t>
            </a:r>
            <a:r>
              <a:rPr lang="en-US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_2;</a:t>
            </a:r>
            <a:endParaRPr lang="en-US" sz="2800" dirty="0">
              <a:solidFill>
                <a:srgbClr val="2B166E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indent="228600"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2800" dirty="0" smtClean="0">
                <a:solidFill>
                  <a:srgbClr val="2B166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2800" dirty="0" smtClean="0">
                <a:solidFill>
                  <a:srgbClr val="2B166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r>
              <a:rPr lang="th-TH" sz="2800" dirty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 ชื่อตัว</a:t>
            </a:r>
            <a:r>
              <a:rPr lang="th-TH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แปร</a:t>
            </a:r>
            <a:r>
              <a:rPr lang="th-TH" sz="2800" dirty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ย่อย </a:t>
            </a:r>
            <a:r>
              <a:rPr lang="en-US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_3;</a:t>
            </a:r>
            <a:endParaRPr lang="en-US" sz="2800" dirty="0" smtClean="0">
              <a:solidFill>
                <a:srgbClr val="2B166E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indent="228600"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2800" dirty="0">
              <a:solidFill>
                <a:srgbClr val="2B166E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indent="228600"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2800" dirty="0" smtClean="0">
                <a:solidFill>
                  <a:srgbClr val="2B166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};</a:t>
            </a:r>
            <a:endParaRPr lang="th-TH" sz="2800" dirty="0">
              <a:solidFill>
                <a:srgbClr val="2B166E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2067" y="3842534"/>
            <a:ext cx="430887" cy="33855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600" b="1" dirty="0" smtClean="0"/>
              <a:t>…</a:t>
            </a:r>
            <a:endParaRPr lang="th-TH" sz="1600" b="1" dirty="0"/>
          </a:p>
        </p:txBody>
      </p:sp>
    </p:spTree>
    <p:extLst>
      <p:ext uri="{BB962C8B-B14F-4D97-AF65-F5344CB8AC3E}">
        <p14:creationId xmlns:p14="http://schemas.microsoft.com/office/powerpoint/2010/main" val="388151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ตัวอย่างการนิยามตัว</a:t>
            </a:r>
            <a:r>
              <a:rPr lang="th-TH" dirty="0" smtClean="0"/>
              <a:t>แปรโครงสร้าง 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500" y="1621359"/>
            <a:ext cx="3908388" cy="1815882"/>
          </a:xfrm>
          <a:prstGeom prst="rect">
            <a:avLst/>
          </a:prstGeom>
          <a:solidFill>
            <a:srgbClr val="E7FFE7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th-TH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</a:p>
          <a:p>
            <a:pPr eaLnBrk="1" hangingPunct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  name[20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  surname[30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  sex[7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float  grade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00112" y="3748066"/>
            <a:ext cx="4473467" cy="830997"/>
          </a:xfrm>
          <a:prstGeom prst="rect">
            <a:avLst/>
          </a:prstGeom>
          <a:solidFill>
            <a:srgbClr val="F3E5EF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th-TH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h-TH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day,month,year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51013" y="1867581"/>
            <a:ext cx="3713179" cy="1323439"/>
          </a:xfrm>
          <a:prstGeom prst="rect">
            <a:avLst/>
          </a:prstGeom>
          <a:solidFill>
            <a:srgbClr val="FFEDD5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th-TH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h-TH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sdate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  day[3];</a:t>
            </a:r>
          </a:p>
          <a:p>
            <a:pPr eaLnBrk="1" hangingPunct="1"/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month[3];          </a:t>
            </a:r>
          </a:p>
          <a:p>
            <a:pPr eaLnBrk="1" hangingPunct="1"/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  year[5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/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8319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การประกาศตัวแปร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thaiDist"/>
            <a:r>
              <a:rPr lang="th-TH" dirty="0" smtClean="0"/>
              <a:t>เมื่อนิยาม</a:t>
            </a:r>
            <a:r>
              <a:rPr lang="th-TH" dirty="0"/>
              <a:t>ตัวแปรแบบ</a:t>
            </a:r>
            <a:r>
              <a:rPr lang="th-TH" dirty="0" smtClean="0"/>
              <a:t>โครงสร้างเรียบร้อย</a:t>
            </a:r>
            <a:r>
              <a:rPr lang="th-TH" dirty="0"/>
              <a:t>แล้ว </a:t>
            </a:r>
            <a:r>
              <a:rPr lang="th-TH" dirty="0" smtClean="0"/>
              <a:t>สามารถ</a:t>
            </a:r>
            <a:r>
              <a:rPr lang="th-TH" dirty="0"/>
              <a:t>กำหนดให้ตัวแปรใดๆ </a:t>
            </a:r>
            <a:r>
              <a:rPr lang="th-TH" dirty="0" smtClean="0"/>
              <a:t>มี</a:t>
            </a:r>
            <a:r>
              <a:rPr lang="th-TH" dirty="0"/>
              <a:t>โครงสร้างตามที่เรากำหนด</a:t>
            </a:r>
            <a:r>
              <a:rPr lang="th-TH" dirty="0" smtClean="0"/>
              <a:t>ไว้ได้  โดย</a:t>
            </a:r>
            <a:r>
              <a:rPr lang="th-TH" dirty="0"/>
              <a:t>ใช้</a:t>
            </a:r>
            <a:r>
              <a:rPr lang="th-TH" dirty="0" smtClean="0"/>
              <a:t>รูปแบบต่อไปนี้</a:t>
            </a:r>
          </a:p>
          <a:p>
            <a:pPr algn="thaiDist"/>
            <a:endParaRPr lang="th-TH" dirty="0"/>
          </a:p>
          <a:p>
            <a:pPr algn="thaiDist"/>
            <a:endParaRPr lang="th-TH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944403" y="2678481"/>
            <a:ext cx="518488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228600"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28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800" dirty="0" err="1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</a:t>
            </a:r>
            <a:r>
              <a:rPr lang="en-US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ชื่อตัวแปรแบบโครงสร้าง</a:t>
            </a:r>
            <a:r>
              <a:rPr lang="en-US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</a:t>
            </a:r>
            <a:r>
              <a:rPr lang="th-TH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</a:t>
            </a:r>
            <a:r>
              <a:rPr lang="th-TH" sz="28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แปร</a:t>
            </a:r>
            <a:r>
              <a:rPr lang="en-US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0629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</a:t>
            </a:r>
            <a:r>
              <a:rPr lang="th-TH" dirty="0"/>
              <a:t>ประกาศตัวแปร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500" y="1621359"/>
            <a:ext cx="3908388" cy="2554545"/>
          </a:xfrm>
          <a:prstGeom prst="rect">
            <a:avLst/>
          </a:prstGeom>
          <a:solidFill>
            <a:srgbClr val="E7FFE7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th-TH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</a:p>
          <a:p>
            <a:pPr eaLnBrk="1" hangingPunct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  name[20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  surname[30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  sex[7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float  grade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/>
            <a:endParaRPr lang="en-US" altLang="th-TH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th-TH" sz="160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th-TH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altLang="th-TH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th-TH" sz="160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th-TH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altLang="th-TH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Manee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th-TH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Peeti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h-TH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38421" y="2236911"/>
            <a:ext cx="3722571" cy="1323439"/>
          </a:xfrm>
          <a:prstGeom prst="rect">
            <a:avLst/>
          </a:prstGeom>
          <a:solidFill>
            <a:srgbClr val="F3E5EF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th-TH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h-TH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day,month,year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/>
            <a:endParaRPr lang="en-US" altLang="th-TH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h-TH" sz="160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th-TH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US" altLang="th-TH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h-TH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2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การประกาศตัว</a:t>
            </a:r>
            <a:r>
              <a:rPr lang="th-TH" dirty="0" smtClean="0"/>
              <a:t>แปร (ต่อ)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การประกาศตัวแปรอาจทำ</a:t>
            </a:r>
            <a:r>
              <a:rPr lang="th-TH" dirty="0" smtClean="0"/>
              <a:t>พร้อมกับ</a:t>
            </a:r>
            <a:r>
              <a:rPr lang="th-TH" dirty="0"/>
              <a:t>การนิยามตัว</a:t>
            </a:r>
            <a:r>
              <a:rPr lang="th-TH" dirty="0" smtClean="0"/>
              <a:t>แปรแบบโครงสร้าง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2268039" y="2043751"/>
            <a:ext cx="4537614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228600"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28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800" dirty="0" err="1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</a:t>
            </a:r>
            <a:r>
              <a:rPr lang="en-US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ชื่อตัวแปรแบบโครงสร้าง</a:t>
            </a:r>
            <a:r>
              <a:rPr lang="en-US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solidFill>
                  <a:srgbClr val="2B166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</a:t>
            </a:r>
          </a:p>
          <a:p>
            <a:pPr indent="228600"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th-TH" sz="2800" dirty="0">
                <a:solidFill>
                  <a:srgbClr val="2B166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dirty="0" smtClean="0">
                <a:solidFill>
                  <a:srgbClr val="2B166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r>
              <a:rPr lang="th-TH" sz="2800" dirty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 ชื่อตัว</a:t>
            </a:r>
            <a:r>
              <a:rPr lang="th-TH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แปร</a:t>
            </a:r>
            <a:r>
              <a:rPr lang="th-TH" sz="2800" dirty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ย่อย </a:t>
            </a:r>
            <a:r>
              <a:rPr lang="en-US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_1;</a:t>
            </a:r>
          </a:p>
          <a:p>
            <a:pPr indent="228600"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2800" dirty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ชนิด</a:t>
            </a:r>
            <a:r>
              <a:rPr lang="th-TH" sz="2800" dirty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 ชื่อตัว</a:t>
            </a:r>
            <a:r>
              <a:rPr lang="th-TH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แปร</a:t>
            </a:r>
            <a:r>
              <a:rPr lang="th-TH" sz="2800" dirty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ย่อย </a:t>
            </a:r>
            <a:r>
              <a:rPr lang="en-US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_2;</a:t>
            </a:r>
            <a:endParaRPr lang="en-US" sz="2800" dirty="0">
              <a:solidFill>
                <a:srgbClr val="2B166E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indent="228600"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2800" dirty="0" smtClean="0">
                <a:solidFill>
                  <a:srgbClr val="2B166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2800" dirty="0" smtClean="0">
                <a:solidFill>
                  <a:srgbClr val="2B166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r>
              <a:rPr lang="th-TH" sz="2800" dirty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 ชื่อตัว</a:t>
            </a:r>
            <a:r>
              <a:rPr lang="th-TH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แปร</a:t>
            </a:r>
            <a:r>
              <a:rPr lang="th-TH" sz="2800" dirty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ย่อย </a:t>
            </a:r>
            <a:r>
              <a:rPr lang="en-US" sz="2800" dirty="0" smtClean="0">
                <a:solidFill>
                  <a:schemeClr val="bg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_3;</a:t>
            </a:r>
            <a:endParaRPr lang="en-US" sz="2800" dirty="0" smtClean="0">
              <a:solidFill>
                <a:srgbClr val="2B166E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indent="228600"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2800" dirty="0">
              <a:solidFill>
                <a:srgbClr val="2B166E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indent="228600"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2800" dirty="0" smtClean="0">
                <a:solidFill>
                  <a:srgbClr val="2B166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}</a:t>
            </a:r>
            <a:r>
              <a:rPr lang="th-TH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ชื่อ</a:t>
            </a:r>
            <a:r>
              <a:rPr lang="th-TH" sz="28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</a:t>
            </a:r>
            <a:r>
              <a:rPr lang="th-TH" sz="28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แปร</a:t>
            </a:r>
            <a:r>
              <a:rPr lang="en-US" sz="28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  <a:endParaRPr lang="th-TH" sz="2800" dirty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1402" y="3832260"/>
            <a:ext cx="430887" cy="33855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600" b="1" dirty="0" smtClean="0"/>
              <a:t>…</a:t>
            </a:r>
            <a:endParaRPr lang="th-TH" sz="1600" b="1" dirty="0"/>
          </a:p>
        </p:txBody>
      </p:sp>
    </p:spTree>
    <p:extLst>
      <p:ext uri="{BB962C8B-B14F-4D97-AF65-F5344CB8AC3E}">
        <p14:creationId xmlns:p14="http://schemas.microsoft.com/office/powerpoint/2010/main" val="2387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th-TH" dirty="0" smtClean="0"/>
              <a:t>การประกาศตัวแปร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82651" y="1539166"/>
            <a:ext cx="3908388" cy="1815882"/>
          </a:xfrm>
          <a:prstGeom prst="rect">
            <a:avLst/>
          </a:prstGeom>
          <a:solidFill>
            <a:srgbClr val="E7FFE7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th-TH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</a:p>
          <a:p>
            <a:pPr eaLnBrk="1" hangingPunct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  name[20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  surname[30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  sex[7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float  grade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th-TH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h-TH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Manee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th-TH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h-TH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00112" y="3748066"/>
            <a:ext cx="4473467" cy="830997"/>
          </a:xfrm>
          <a:prstGeom prst="rect">
            <a:avLst/>
          </a:prstGeom>
          <a:solidFill>
            <a:srgbClr val="F3E5EF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th-TH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h-TH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day,month,year</a:t>
            </a:r>
            <a:r>
              <a:rPr lang="en-US" altLang="th-TH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th-TH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altLang="th-TH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h-TH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3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25B85306BF6D4B8D7CC8CCE9D22D03" ma:contentTypeVersion="4" ma:contentTypeDescription="Create a new document." ma:contentTypeScope="" ma:versionID="1ed414ac715da6da1cbeae9e81754853">
  <xsd:schema xmlns:xsd="http://www.w3.org/2001/XMLSchema" xmlns:xs="http://www.w3.org/2001/XMLSchema" xmlns:p="http://schemas.microsoft.com/office/2006/metadata/properties" xmlns:ns2="10b2d086-7b28-4092-b7a1-baafcd56bb11" targetNamespace="http://schemas.microsoft.com/office/2006/metadata/properties" ma:root="true" ma:fieldsID="06808654adaa18b8ee0a99a2802fe301" ns2:_="">
    <xsd:import namespace="10b2d086-7b28-4092-b7a1-baafcd56bb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b2d086-7b28-4092-b7a1-baafcd56b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560FD2-D360-4CE4-83A3-73DBB4A735DA}"/>
</file>

<file path=customXml/itemProps2.xml><?xml version="1.0" encoding="utf-8"?>
<ds:datastoreItem xmlns:ds="http://schemas.openxmlformats.org/officeDocument/2006/customXml" ds:itemID="{FFDE1ADE-F3E2-48E0-989D-6EC524AFC551}"/>
</file>

<file path=customXml/itemProps3.xml><?xml version="1.0" encoding="utf-8"?>
<ds:datastoreItem xmlns:ds="http://schemas.openxmlformats.org/officeDocument/2006/customXml" ds:itemID="{D9701773-125A-4E95-9B8C-0B5EA596D7EA}"/>
</file>

<file path=docProps/app.xml><?xml version="1.0" encoding="utf-8"?>
<Properties xmlns="http://schemas.openxmlformats.org/officeDocument/2006/extended-properties" xmlns:vt="http://schemas.openxmlformats.org/officeDocument/2006/docPropsVTypes">
  <TotalTime>13720</TotalTime>
  <Words>706</Words>
  <Application>Microsoft Office PowerPoint</Application>
  <PresentationFormat>On-screen Show (16:9)</PresentationFormat>
  <Paragraphs>152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TH Sarabun New</vt:lpstr>
      <vt:lpstr>Roboto Condensed Light</vt:lpstr>
      <vt:lpstr>Arial</vt:lpstr>
      <vt:lpstr>Wingdings</vt:lpstr>
      <vt:lpstr>Courier New</vt:lpstr>
      <vt:lpstr>Arvo</vt:lpstr>
      <vt:lpstr>Cordia New</vt:lpstr>
      <vt:lpstr>Tahoma</vt:lpstr>
      <vt:lpstr>Roboto Condensed</vt:lpstr>
      <vt:lpstr>Salerio template</vt:lpstr>
      <vt:lpstr>ตัวแปรแบบโครงสร้าง (Structures)</vt:lpstr>
      <vt:lpstr>ตัวแปรแบบโครงสร้าง</vt:lpstr>
      <vt:lpstr>การประกาศตัวแปรแบบโครงสร้าง</vt:lpstr>
      <vt:lpstr>การนิยามตัวแปรแบบโครงสร้าง </vt:lpstr>
      <vt:lpstr>ตัวอย่างการนิยามตัวแปรโครงสร้าง </vt:lpstr>
      <vt:lpstr>การประกาศตัวแปร </vt:lpstr>
      <vt:lpstr>ตัวอย่างการประกาศตัวแปร</vt:lpstr>
      <vt:lpstr>การประกาศตัวแปร (ต่อ)</vt:lpstr>
      <vt:lpstr>ตัวอย่างการประกาศตัวแปร</vt:lpstr>
      <vt:lpstr>โครงสร้างซ้อนโครงสร้าง</vt:lpstr>
      <vt:lpstr>โครงสร้างซ้อนโครงสร้าง (ต่อ)</vt:lpstr>
      <vt:lpstr>การใช้พอยน์เตอร์กับตัวแปรโครงสร้าง</vt:lpstr>
      <vt:lpstr>ตัวอย่าง</vt:lpstr>
      <vt:lpstr>การอ้างถึงข้อมูลแบบโครงสร้างที่กำลังประกาศ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การเขียนโปรแกรมคอมพิวเตอร์</dc:title>
  <dc:creator>Nita</dc:creator>
  <cp:lastModifiedBy>Natsima</cp:lastModifiedBy>
  <cp:revision>409</cp:revision>
  <dcterms:modified xsi:type="dcterms:W3CDTF">2023-06-28T04:45:45Z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0x0101006A25B85306BF6D4B8D7CC8CCE9D22D03</vt:lpwstr>
  </property>
</Properties>
</file>