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17"/>
  </p:notesMasterIdLst>
  <p:handoutMasterIdLst>
    <p:handoutMasterId r:id="rId18"/>
  </p:handoutMasterIdLst>
  <p:sldIdLst>
    <p:sldId id="257" r:id="rId3"/>
    <p:sldId id="422" r:id="rId4"/>
    <p:sldId id="423" r:id="rId5"/>
    <p:sldId id="424" r:id="rId6"/>
    <p:sldId id="425" r:id="rId7"/>
    <p:sldId id="426" r:id="rId8"/>
    <p:sldId id="427" r:id="rId9"/>
    <p:sldId id="429" r:id="rId10"/>
    <p:sldId id="430" r:id="rId11"/>
    <p:sldId id="431" r:id="rId12"/>
    <p:sldId id="432" r:id="rId13"/>
    <p:sldId id="433" r:id="rId14"/>
    <p:sldId id="434" r:id="rId15"/>
    <p:sldId id="436"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F50"/>
    <a:srgbClr val="1895D4"/>
    <a:srgbClr val="E61E63"/>
    <a:srgbClr val="FF8826"/>
    <a:srgbClr val="009688"/>
    <a:srgbClr val="FFFFFF"/>
    <a:srgbClr val="55A51C"/>
    <a:srgbClr val="1D1DFF"/>
    <a:srgbClr val="00BCF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8055" autoAdjust="0"/>
  </p:normalViewPr>
  <p:slideViewPr>
    <p:cSldViewPr>
      <p:cViewPr>
        <p:scale>
          <a:sx n="66" d="100"/>
          <a:sy n="66" d="100"/>
        </p:scale>
        <p:origin x="912" y="54"/>
      </p:cViewPr>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04.06.2016</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04.06.2016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433C5-CB4C-40EB-A40C-199F8FB8C30C}" type="slidenum">
              <a:rPr lang="ru-RU" smtClean="0"/>
              <a:t>1</a:t>
            </a:fld>
            <a:endParaRPr lang="ru-RU"/>
          </a:p>
        </p:txBody>
      </p:sp>
    </p:spTree>
    <p:extLst>
      <p:ext uri="{BB962C8B-B14F-4D97-AF65-F5344CB8AC3E}">
        <p14:creationId xmlns:p14="http://schemas.microsoft.com/office/powerpoint/2010/main" val="3401168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33606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650787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981381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3469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30706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60195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88165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68430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03290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36658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424926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smtClean="0">
                <a:solidFill>
                  <a:schemeClr val="tx1"/>
                </a:solidFill>
                <a:effectLst/>
                <a:latin typeface="Segoe UI" pitchFamily="34" charset="0"/>
                <a:ea typeface="+mn-ea"/>
                <a:cs typeface="+mn-cs"/>
              </a:rPr>
              <a:t> </a:t>
            </a:r>
            <a:endParaRPr lang="en-US" sz="9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480179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r="1638" b="17324"/>
          <a:stretch/>
        </p:blipFill>
        <p:spPr>
          <a:xfrm>
            <a:off x="0" y="-4798"/>
            <a:ext cx="12192000" cy="6858594"/>
          </a:xfrm>
          <a:prstGeom prst="rect">
            <a:avLst/>
          </a:prstGeom>
        </p:spPr>
      </p:pic>
      <p:pic>
        <p:nvPicPr>
          <p:cNvPr id="5" name="Picture 4"/>
          <p:cNvPicPr>
            <a:picLocks noChangeAspect="1"/>
          </p:cNvPicPr>
          <p:nvPr userDrawn="1"/>
        </p:nvPicPr>
        <p:blipFill>
          <a:blip r:embed="rId3"/>
          <a:stretch>
            <a:fillRect/>
          </a:stretch>
        </p:blipFill>
        <p:spPr>
          <a:xfrm>
            <a:off x="516000" y="1538664"/>
            <a:ext cx="6085223" cy="3771669"/>
          </a:xfrm>
          <a:prstGeom prst="rect">
            <a:avLst/>
          </a:prstGeom>
        </p:spPr>
      </p:pic>
      <p:sp>
        <p:nvSpPr>
          <p:cNvPr id="7" name="TextBox 6">
            <a:hlinkClick r:id="rId4"/>
          </p:cNvPr>
          <p:cNvSpPr txBox="1"/>
          <p:nvPr userDrawn="1"/>
        </p:nvSpPr>
        <p:spPr>
          <a:xfrm>
            <a:off x="942414" y="4315256"/>
            <a:ext cx="3313934"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latin typeface="+mj-lt"/>
              </a:rPr>
              <a:t>Ilovewindowsphone.com</a:t>
            </a:r>
          </a:p>
        </p:txBody>
      </p:sp>
      <p:sp>
        <p:nvSpPr>
          <p:cNvPr id="9" name="Прямоугольник 8"/>
          <p:cNvSpPr/>
          <p:nvPr userDrawn="1"/>
        </p:nvSpPr>
        <p:spPr>
          <a:xfrm>
            <a:off x="876000" y="3490178"/>
            <a:ext cx="3296095"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mj-lt"/>
              </a:rPr>
              <a:t>@</a:t>
            </a:r>
            <a:r>
              <a:rPr kumimoji="0" lang="en-US" sz="3200" b="0" i="0" u="none" strike="noStrike" kern="1200" cap="none" spc="0" normalizeH="0" baseline="0" noProof="0" dirty="0" err="1" smtClean="0">
                <a:ln>
                  <a:noFill/>
                </a:ln>
                <a:solidFill>
                  <a:schemeClr val="bg1"/>
                </a:solidFill>
                <a:effectLst/>
                <a:uLnTx/>
                <a:uFillTx/>
                <a:latin typeface="+mj-lt"/>
              </a:rPr>
              <a:t>SwagataPrateek</a:t>
            </a:r>
            <a:endParaRPr kumimoji="0" lang="en-US" sz="3200" b="0" i="0" u="none" strike="noStrike" kern="1200" cap="none" spc="0" normalizeH="0" baseline="0" noProof="0" dirty="0" smtClean="0">
              <a:ln>
                <a:noFill/>
              </a:ln>
              <a:solidFill>
                <a:schemeClr val="bg1"/>
              </a:solidFill>
              <a:effectLst/>
              <a:uLnTx/>
              <a:uFillTx/>
              <a:latin typeface="+mj-lt"/>
            </a:endParaRPr>
          </a:p>
        </p:txBody>
      </p:sp>
      <p:sp>
        <p:nvSpPr>
          <p:cNvPr id="2" name="TextBox 1"/>
          <p:cNvSpPr txBox="1"/>
          <p:nvPr userDrawn="1"/>
        </p:nvSpPr>
        <p:spPr>
          <a:xfrm>
            <a:off x="970871" y="4626063"/>
            <a:ext cx="3624838" cy="523220"/>
          </a:xfrm>
          <a:prstGeom prst="rect">
            <a:avLst/>
          </a:prstGeom>
          <a:noFill/>
        </p:spPr>
        <p:txBody>
          <a:bodyPr wrap="none" rtlCol="0">
            <a:spAutoFit/>
          </a:bodyPr>
          <a:lstStyle/>
          <a:p>
            <a:r>
              <a:rPr lang="en-US" sz="1400" i="1" dirty="0" smtClean="0">
                <a:solidFill>
                  <a:schemeClr val="bg1"/>
                </a:solidFill>
                <a:latin typeface="+mj-lt"/>
              </a:rPr>
              <a:t>Yes, </a:t>
            </a:r>
            <a:r>
              <a:rPr lang="en-US" sz="1400" i="1" baseline="0" dirty="0" smtClean="0">
                <a:solidFill>
                  <a:schemeClr val="bg1"/>
                </a:solidFill>
                <a:latin typeface="+mj-lt"/>
              </a:rPr>
              <a:t>that squirrel has nothing to do with Azure.</a:t>
            </a:r>
          </a:p>
          <a:p>
            <a:r>
              <a:rPr lang="en-US" sz="1400" i="1" baseline="0" dirty="0" smtClean="0">
                <a:solidFill>
                  <a:schemeClr val="bg1"/>
                </a:solidFill>
                <a:latin typeface="+mj-lt"/>
              </a:rPr>
              <a:t>I just like him , don’t ask</a:t>
            </a:r>
            <a:endParaRPr lang="en-US" sz="1400" i="1" dirty="0">
              <a:solidFill>
                <a:schemeClr val="bg1"/>
              </a:solidFill>
              <a:latin typeface="+mj-lt"/>
            </a:endParaRPr>
          </a:p>
        </p:txBody>
      </p:sp>
      <p:sp>
        <p:nvSpPr>
          <p:cNvPr id="3" name="TextBox 2"/>
          <p:cNvSpPr txBox="1"/>
          <p:nvPr userDrawn="1"/>
        </p:nvSpPr>
        <p:spPr>
          <a:xfrm>
            <a:off x="1236000" y="4384368"/>
            <a:ext cx="184731" cy="369332"/>
          </a:xfrm>
          <a:prstGeom prst="rect">
            <a:avLst/>
          </a:prstGeom>
          <a:noFill/>
        </p:spPr>
        <p:txBody>
          <a:bodyPr wrap="none" rtlCol="0">
            <a:spAutoFit/>
          </a:bodyPr>
          <a:lstStyle/>
          <a:p>
            <a:endParaRPr lang="en-US" dirty="0"/>
          </a:p>
        </p:txBody>
      </p:sp>
      <p:sp>
        <p:nvSpPr>
          <p:cNvPr id="4" name="TextBox 3"/>
          <p:cNvSpPr txBox="1"/>
          <p:nvPr userDrawn="1"/>
        </p:nvSpPr>
        <p:spPr>
          <a:xfrm>
            <a:off x="934145" y="3984258"/>
            <a:ext cx="4198650" cy="369332"/>
          </a:xfrm>
          <a:prstGeom prst="rect">
            <a:avLst/>
          </a:prstGeom>
          <a:noFill/>
        </p:spPr>
        <p:txBody>
          <a:bodyPr wrap="none" rtlCol="0">
            <a:spAutoFit/>
          </a:bodyPr>
          <a:lstStyle/>
          <a:p>
            <a:r>
              <a:rPr lang="en-US" dirty="0" smtClean="0">
                <a:solidFill>
                  <a:schemeClr val="bg1"/>
                </a:solidFill>
                <a:latin typeface="+mj-lt"/>
              </a:rPr>
              <a:t>#</a:t>
            </a:r>
            <a:r>
              <a:rPr lang="en-US" dirty="0" err="1" smtClean="0">
                <a:solidFill>
                  <a:schemeClr val="bg1"/>
                </a:solidFill>
                <a:latin typeface="+mj-lt"/>
              </a:rPr>
              <a:t>MicrosoftMVP</a:t>
            </a:r>
            <a:r>
              <a:rPr lang="en-US" dirty="0" smtClean="0">
                <a:solidFill>
                  <a:schemeClr val="bg1"/>
                </a:solidFill>
                <a:latin typeface="+mj-lt"/>
              </a:rPr>
              <a:t>, #</a:t>
            </a:r>
            <a:r>
              <a:rPr lang="en-US" dirty="0" err="1" smtClean="0">
                <a:solidFill>
                  <a:schemeClr val="bg1"/>
                </a:solidFill>
                <a:latin typeface="+mj-lt"/>
              </a:rPr>
              <a:t>TrueStory</a:t>
            </a:r>
            <a:r>
              <a:rPr lang="en-US" baseline="0" dirty="0" smtClean="0">
                <a:solidFill>
                  <a:schemeClr val="bg1"/>
                </a:solidFill>
                <a:latin typeface="+mj-lt"/>
              </a:rPr>
              <a:t> #</a:t>
            </a:r>
            <a:r>
              <a:rPr lang="en-US" baseline="0" dirty="0" err="1" smtClean="0">
                <a:solidFill>
                  <a:schemeClr val="bg1"/>
                </a:solidFill>
                <a:latin typeface="+mj-lt"/>
              </a:rPr>
              <a:t>ImThatLucky</a:t>
            </a:r>
            <a:endParaRPr lang="en-US" dirty="0">
              <a:solidFill>
                <a:schemeClr val="bg1"/>
              </a:solidFill>
              <a:latin typeface="+mj-lt"/>
            </a:endParaRPr>
          </a:p>
        </p:txBody>
      </p:sp>
    </p:spTree>
    <p:extLst>
      <p:ext uri="{BB962C8B-B14F-4D97-AF65-F5344CB8AC3E}">
        <p14:creationId xmlns:p14="http://schemas.microsoft.com/office/powerpoint/2010/main" val="3505609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lvl1pPr>
          </a:lstStyle>
          <a:p>
            <a:r>
              <a:rPr lang="en-US" dirty="0" smtClean="0"/>
              <a:t>Title</a:t>
            </a:r>
            <a:endParaRPr lang="ru-RU" dirty="0"/>
          </a:p>
        </p:txBody>
      </p:sp>
      <p:sp>
        <p:nvSpPr>
          <p:cNvPr id="3" name="Объект 2"/>
          <p:cNvSpPr>
            <a:spLocks noGrp="1"/>
          </p:cNvSpPr>
          <p:nvPr>
            <p:ph idx="1" hasCustomPrompt="1"/>
          </p:nvPr>
        </p:nvSpPr>
        <p:spPr>
          <a:xfrm>
            <a:off x="1056000" y="1449000"/>
            <a:ext cx="10297800" cy="4860000"/>
          </a:xfrm>
          <a:gradFill flip="none" rotWithShape="1">
            <a:gsLst>
              <a:gs pos="1000">
                <a:schemeClr val="accent6"/>
              </a:gs>
              <a:gs pos="1000">
                <a:schemeClr val="bg1">
                  <a:alpha val="99000"/>
                </a:schemeClr>
              </a:gs>
            </a:gsLst>
            <a:lin ang="0" scaled="1"/>
            <a:tileRect/>
          </a:gradFill>
          <a:ln>
            <a:noFill/>
          </a:ln>
        </p:spPr>
        <p:txBody>
          <a:bodyPr lIns="180000">
            <a:normAutofit/>
          </a:bodyPr>
          <a:lstStyle>
            <a:lvl1pPr marL="0" indent="0">
              <a:spcBef>
                <a:spcPts val="600"/>
              </a:spcBef>
              <a:spcAft>
                <a:spcPts val="0"/>
              </a:spcAft>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spcAft>
                <a:spcPts val="0"/>
              </a:spcAft>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spcAft>
                <a:spcPts val="0"/>
              </a:spcAft>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spcAft>
                <a:spcPts val="0"/>
              </a:spcAft>
              <a:buNone/>
              <a:defRPr sz="1800">
                <a:latin typeface="Consolas" panose="020B0609020204030204" pitchFamily="49" charset="0"/>
                <a:cs typeface="Consolas" panose="020B0609020204030204" pitchFamily="49" charset="0"/>
              </a:defRPr>
            </a:lvl4pPr>
            <a:lvl5pPr marL="1439863" indent="0">
              <a:spcBef>
                <a:spcPts val="600"/>
              </a:spcBef>
              <a:spcAft>
                <a:spcPts val="0"/>
              </a:spcAft>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lvl1pPr>
          </a:lstStyle>
          <a:p>
            <a:r>
              <a:rPr lang="en-US" dirty="0" smtClean="0"/>
              <a:t>Title</a:t>
            </a:r>
            <a:endParaRPr lang="ru-RU" dirty="0"/>
          </a:p>
        </p:txBody>
      </p:sp>
    </p:spTree>
    <p:extLst>
      <p:ext uri="{BB962C8B-B14F-4D97-AF65-F5344CB8AC3E}">
        <p14:creationId xmlns:p14="http://schemas.microsoft.com/office/powerpoint/2010/main" val="2989074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hasCustomPrompt="1"/>
          </p:nvPr>
        </p:nvSpPr>
        <p:spPr>
          <a:xfrm>
            <a:off x="0" y="5589000"/>
            <a:ext cx="12192000" cy="720000"/>
          </a:xfrm>
        </p:spPr>
        <p:txBody>
          <a:bodyPr lIns="1044000">
            <a:noAutofit/>
          </a:bodyPr>
          <a:lstStyle>
            <a:lvl1pPr>
              <a:defRPr sz="4800"/>
            </a:lvl1pPr>
          </a:lstStyle>
          <a:p>
            <a:r>
              <a:rPr lang="en-US" dirty="0" smtClean="0"/>
              <a:t>Title</a:t>
            </a:r>
            <a:endParaRPr lang="ru-RU" dirty="0"/>
          </a:p>
        </p:txBody>
      </p:sp>
    </p:spTree>
    <p:extLst>
      <p:ext uri="{BB962C8B-B14F-4D97-AF65-F5344CB8AC3E}">
        <p14:creationId xmlns:p14="http://schemas.microsoft.com/office/powerpoint/2010/main" val="3923846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3"/>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hasCustomPrompt="1"/>
          </p:nvPr>
        </p:nvSpPr>
        <p:spPr>
          <a:xfrm>
            <a:off x="2296" y="1269000"/>
            <a:ext cx="6093704" cy="4320000"/>
          </a:xfrm>
        </p:spPr>
        <p:txBody>
          <a:bodyPr lIns="1044000" rIns="360000"/>
          <a:lstStyle>
            <a:lvl1pPr>
              <a:defRPr>
                <a:solidFill>
                  <a:schemeClr val="bg1"/>
                </a:solidFill>
                <a:latin typeface="+mj-lt"/>
              </a:defRPr>
            </a:lvl1pPr>
          </a:lstStyle>
          <a:p>
            <a:r>
              <a:rPr lang="en-US" dirty="0" smtClean="0"/>
              <a:t>Title</a:t>
            </a:r>
            <a:endParaRPr lang="ru-RU" dirty="0"/>
          </a:p>
        </p:txBody>
      </p:sp>
    </p:spTree>
    <p:extLst>
      <p:ext uri="{BB962C8B-B14F-4D97-AF65-F5344CB8AC3E}">
        <p14:creationId xmlns:p14="http://schemas.microsoft.com/office/powerpoint/2010/main" val="218622785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2"/>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hasCustomPrompt="1"/>
          </p:nvPr>
        </p:nvSpPr>
        <p:spPr>
          <a:xfrm>
            <a:off x="2296" y="1269000"/>
            <a:ext cx="8253704" cy="4320000"/>
          </a:xfrm>
        </p:spPr>
        <p:txBody>
          <a:bodyPr lIns="1044000" rIns="360000"/>
          <a:lstStyle>
            <a:lvl1pPr>
              <a:defRPr>
                <a:solidFill>
                  <a:schemeClr val="bg1"/>
                </a:solidFill>
                <a:latin typeface="+mj-lt"/>
              </a:defRPr>
            </a:lvl1pPr>
          </a:lstStyle>
          <a:p>
            <a:r>
              <a:rPr lang="en-US" dirty="0" smtClean="0"/>
              <a:t>Title</a:t>
            </a:r>
            <a:endParaRPr lang="ru-RU" dirty="0"/>
          </a:p>
        </p:txBody>
      </p:sp>
    </p:spTree>
    <p:extLst>
      <p:ext uri="{BB962C8B-B14F-4D97-AF65-F5344CB8AC3E}">
        <p14:creationId xmlns:p14="http://schemas.microsoft.com/office/powerpoint/2010/main" val="16874264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bg1"/>
                </a:solidFill>
              </a:defRPr>
            </a:lvl1pPr>
          </a:lstStyle>
          <a:p>
            <a:r>
              <a:rPr lang="en-US" dirty="0" smtClean="0"/>
              <a:t>Title</a:t>
            </a:r>
            <a:endParaRPr lang="ru-RU" dirty="0"/>
          </a:p>
        </p:txBody>
      </p:sp>
      <p:sp>
        <p:nvSpPr>
          <p:cNvPr id="3" name="Объект 2"/>
          <p:cNvSpPr>
            <a:spLocks noGrp="1"/>
          </p:cNvSpPr>
          <p:nvPr>
            <p:ph idx="1" hasCustomPrompt="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en-US" dirty="0" smtClean="0"/>
              <a:t>Text</a:t>
            </a:r>
          </a:p>
          <a:p>
            <a:pPr lvl="1"/>
            <a:r>
              <a:rPr lang="en-US" dirty="0" smtClean="0"/>
              <a:t>Text2</a:t>
            </a:r>
            <a:endParaRPr lang="ru-RU" dirty="0" smtClean="0"/>
          </a:p>
          <a:p>
            <a:pPr lvl="2"/>
            <a:r>
              <a:rPr lang="en-US" dirty="0" smtClean="0"/>
              <a:t>Text3</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2"/>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lvl1pPr>
          </a:lstStyle>
          <a:p>
            <a:r>
              <a:rPr lang="en-US" dirty="0" smtClean="0"/>
              <a:t>Title</a:t>
            </a:r>
            <a:endParaRPr lang="ru-RU" dirty="0"/>
          </a:p>
        </p:txBody>
      </p:sp>
      <p:sp>
        <p:nvSpPr>
          <p:cNvPr id="3" name="Объект 2"/>
          <p:cNvSpPr>
            <a:spLocks noGrp="1"/>
          </p:cNvSpPr>
          <p:nvPr>
            <p:ph idx="1" hasCustomPrompt="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en-US" dirty="0" smtClean="0"/>
              <a:t>Text</a:t>
            </a:r>
          </a:p>
          <a:p>
            <a:pPr lvl="1"/>
            <a:r>
              <a:rPr lang="en-US" dirty="0" smtClean="0"/>
              <a:t>Text2</a:t>
            </a:r>
            <a:endParaRPr lang="ru-RU" dirty="0" smtClean="0"/>
          </a:p>
          <a:p>
            <a:pPr lvl="2"/>
            <a:r>
              <a:rPr lang="en-US" dirty="0" smtClean="0"/>
              <a:t>Text3</a:t>
            </a:r>
            <a:endParaRPr lang="ru-RU" dirty="0"/>
          </a:p>
        </p:txBody>
      </p:sp>
    </p:spTree>
    <p:extLst>
      <p:ext uri="{BB962C8B-B14F-4D97-AF65-F5344CB8AC3E}">
        <p14:creationId xmlns:p14="http://schemas.microsoft.com/office/powerpoint/2010/main" val="21340493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BCA78D-8C32-4A4C-B9D0-A1B29EDE2D99}"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1747560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ssio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4174" b="14269"/>
          <a:stretch/>
        </p:blipFill>
        <p:spPr>
          <a:xfrm>
            <a:off x="-24000" y="0"/>
            <a:ext cx="12240000" cy="6858000"/>
          </a:xfrm>
          <a:prstGeom prst="rect">
            <a:avLst/>
          </a:prstGeom>
        </p:spPr>
      </p:pic>
      <p:sp>
        <p:nvSpPr>
          <p:cNvPr id="2" name="Заголовок 1"/>
          <p:cNvSpPr>
            <a:spLocks noGrp="1"/>
          </p:cNvSpPr>
          <p:nvPr>
            <p:ph type="ctrTitle" hasCustomPrompt="1"/>
          </p:nvPr>
        </p:nvSpPr>
        <p:spPr>
          <a:xfrm>
            <a:off x="-1" y="3961423"/>
            <a:ext cx="12192000" cy="1440000"/>
          </a:xfrm>
          <a:noFill/>
        </p:spPr>
        <p:txBody>
          <a:bodyPr wrap="square" lIns="1080000" rIns="1080000" anchor="b" anchorCtr="0">
            <a:normAutofit/>
          </a:bodyPr>
          <a:lstStyle>
            <a:lvl1pPr algn="l">
              <a:defRPr sz="4800" b="1" baseline="0">
                <a:solidFill>
                  <a:schemeClr val="bg1"/>
                </a:solidFill>
                <a:latin typeface="+mn-lt"/>
              </a:defRPr>
            </a:lvl1pPr>
          </a:lstStyle>
          <a:p>
            <a:r>
              <a:rPr lang="en-US" dirty="0" smtClean="0"/>
              <a:t>TITLE</a:t>
            </a:r>
            <a:br>
              <a:rPr lang="en-US" dirty="0" smtClean="0"/>
            </a:br>
            <a:r>
              <a:rPr lang="en-US" dirty="0" smtClean="0"/>
              <a:t>!UPPERCASE!</a:t>
            </a:r>
            <a:endParaRPr lang="ru-RU" dirty="0"/>
          </a:p>
        </p:txBody>
      </p:sp>
      <p:sp>
        <p:nvSpPr>
          <p:cNvPr id="21" name="Text Placeholder 20"/>
          <p:cNvSpPr>
            <a:spLocks noGrp="1"/>
          </p:cNvSpPr>
          <p:nvPr>
            <p:ph type="body" sz="quarter" idx="11" hasCustomPrompt="1"/>
          </p:nvPr>
        </p:nvSpPr>
        <p:spPr>
          <a:xfrm>
            <a:off x="1055687" y="5409000"/>
            <a:ext cx="10080625" cy="1081088"/>
          </a:xfrm>
        </p:spPr>
        <p:txBody>
          <a:bodyPr>
            <a:normAutofit/>
          </a:bodyPr>
          <a:lstStyle>
            <a:lvl1pPr marL="0" indent="0">
              <a:buNone/>
              <a:defRPr sz="3600" baseline="0">
                <a:solidFill>
                  <a:schemeClr val="bg1"/>
                </a:solidFill>
              </a:defRPr>
            </a:lvl1pPr>
          </a:lstStyle>
          <a:p>
            <a:pPr lvl="0"/>
            <a:r>
              <a:rPr lang="en-US" dirty="0" smtClean="0"/>
              <a:t>Subtitle</a:t>
            </a:r>
            <a:endParaRPr lang="en-US" dirty="0"/>
          </a:p>
        </p:txBody>
      </p:sp>
    </p:spTree>
    <p:extLst>
      <p:ext uri="{BB962C8B-B14F-4D97-AF65-F5344CB8AC3E}">
        <p14:creationId xmlns:p14="http://schemas.microsoft.com/office/powerpoint/2010/main" val="14178285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CA78D-8C32-4A4C-B9D0-A1B29EDE2D99}"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751958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BCA78D-8C32-4A4C-B9D0-A1B29EDE2D99}"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1824613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BCA78D-8C32-4A4C-B9D0-A1B29EDE2D99}" type="datetimeFigureOut">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1725815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BCA78D-8C32-4A4C-B9D0-A1B29EDE2D99}" type="datetimeFigureOut">
              <a:rPr lang="en-US" smtClean="0"/>
              <a:t>6/4/2016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3146323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BCA78D-8C32-4A4C-B9D0-A1B29EDE2D99}" type="datetimeFigureOut">
              <a:rPr lang="en-US" smtClean="0"/>
              <a:t>6/4/2016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616367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CA78D-8C32-4A4C-B9D0-A1B29EDE2D99}" type="datetimeFigureOut">
              <a:rPr lang="en-US" smtClean="0"/>
              <a:t>6/4/2016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35740128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CA78D-8C32-4A4C-B9D0-A1B29EDE2D99}" type="datetimeFigureOut">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20982311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BCA78D-8C32-4A4C-B9D0-A1B29EDE2D99}" type="datetimeFigureOut">
              <a:rPr lang="en-US" smtClean="0"/>
              <a:t>6/4/2016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3329320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CA78D-8C32-4A4C-B9D0-A1B29EDE2D99}"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21138255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BCA78D-8C32-4A4C-B9D0-A1B29EDE2D99}" type="datetimeFigureOut">
              <a:rPr lang="en-US" smtClean="0"/>
              <a:t>6/4/2016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4DA29-4B33-453F-B66C-370774B25F6C}" type="slidenum">
              <a:rPr lang="en-US" smtClean="0"/>
              <a:t>‹#›</a:t>
            </a:fld>
            <a:endParaRPr lang="en-US"/>
          </a:p>
        </p:txBody>
      </p:sp>
    </p:spTree>
    <p:extLst>
      <p:ext uri="{BB962C8B-B14F-4D97-AF65-F5344CB8AC3E}">
        <p14:creationId xmlns:p14="http://schemas.microsoft.com/office/powerpoint/2010/main" val="195081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Section">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6"/>
          </a:solidFill>
        </p:spPr>
        <p:txBody>
          <a:bodyPr lIns="1080000" rIns="1080000" anchor="b">
            <a:normAutofit/>
          </a:bodyPr>
          <a:lstStyle>
            <a:lvl1pPr algn="l">
              <a:defRPr sz="4800" b="1">
                <a:solidFill>
                  <a:schemeClr val="bg1"/>
                </a:solidFill>
                <a:latin typeface="+mn-lt"/>
              </a:defRPr>
            </a:lvl1pPr>
          </a:lstStyle>
          <a:p>
            <a:r>
              <a:rPr lang="en-US" dirty="0" smtClean="0"/>
              <a:t/>
            </a:r>
            <a:br>
              <a:rPr lang="en-US" dirty="0" smtClean="0"/>
            </a:br>
            <a:r>
              <a:rPr lang="en-US" dirty="0" smtClean="0"/>
              <a:t>TITLE</a:t>
            </a:r>
            <a:endParaRPr lang="ru-RU" dirty="0"/>
          </a:p>
        </p:txBody>
      </p:sp>
      <p:sp>
        <p:nvSpPr>
          <p:cNvPr id="3" name="Подзаголовок 2"/>
          <p:cNvSpPr>
            <a:spLocks noGrp="1"/>
          </p:cNvSpPr>
          <p:nvPr>
            <p:ph type="subTitle" idx="1" hasCustomPrompt="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ru-RU" dirty="0"/>
          </a:p>
        </p:txBody>
      </p:sp>
    </p:spTree>
    <p:extLst>
      <p:ext uri="{BB962C8B-B14F-4D97-AF65-F5344CB8AC3E}">
        <p14:creationId xmlns:p14="http://schemas.microsoft.com/office/powerpoint/2010/main" val="8976655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1"/>
          </a:solidFill>
        </p:spPr>
        <p:txBody>
          <a:bodyPr lIns="1080000" rIns="1080000" anchor="b">
            <a:normAutofit/>
          </a:bodyPr>
          <a:lstStyle>
            <a:lvl1pPr algn="l">
              <a:defRPr sz="4800" b="1">
                <a:solidFill>
                  <a:schemeClr val="bg1"/>
                </a:solidFill>
                <a:latin typeface="+mn-lt"/>
              </a:defRPr>
            </a:lvl1pPr>
          </a:lstStyle>
          <a:p>
            <a:r>
              <a:rPr lang="en-US" dirty="0" smtClean="0"/>
              <a:t/>
            </a:r>
            <a:br>
              <a:rPr lang="en-US" dirty="0" smtClean="0"/>
            </a:br>
            <a:r>
              <a:rPr lang="en-US" dirty="0" smtClean="0"/>
              <a:t>TITLE</a:t>
            </a:r>
            <a:endParaRPr lang="ru-RU" dirty="0"/>
          </a:p>
        </p:txBody>
      </p:sp>
      <p:sp>
        <p:nvSpPr>
          <p:cNvPr id="3" name="Подзаголовок 2"/>
          <p:cNvSpPr>
            <a:spLocks noGrp="1"/>
          </p:cNvSpPr>
          <p:nvPr>
            <p:ph type="subTitle" idx="1" hasCustomPrompt="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ru-RU" dirty="0"/>
          </a:p>
        </p:txBody>
      </p:sp>
      <p:pic>
        <p:nvPicPr>
          <p:cNvPr id="4" name="Рисунок 3"/>
          <p:cNvPicPr>
            <a:picLocks noChangeAspect="1"/>
          </p:cNvPicPr>
          <p:nvPr userDrawn="1"/>
        </p:nvPicPr>
        <p:blipFill>
          <a:blip r:embed="rId2"/>
          <a:stretch>
            <a:fillRect/>
          </a:stretch>
        </p:blipFill>
        <p:spPr>
          <a:xfrm>
            <a:off x="11543631" y="6442644"/>
            <a:ext cx="266737" cy="304843"/>
          </a:xfrm>
          <a:prstGeom prst="rect">
            <a:avLst/>
          </a:prstGeom>
        </p:spPr>
      </p:pic>
    </p:spTree>
    <p:extLst>
      <p:ext uri="{BB962C8B-B14F-4D97-AF65-F5344CB8AC3E}">
        <p14:creationId xmlns:p14="http://schemas.microsoft.com/office/powerpoint/2010/main" val="37503098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3"/>
          </a:solidFill>
        </p:spPr>
        <p:txBody>
          <a:bodyPr lIns="1080000" rIns="1080000" anchor="b">
            <a:normAutofit/>
          </a:bodyPr>
          <a:lstStyle>
            <a:lvl1pPr algn="l">
              <a:defRPr sz="4800" b="1">
                <a:solidFill>
                  <a:schemeClr val="bg1"/>
                </a:solidFill>
                <a:latin typeface="+mn-lt"/>
              </a:defRPr>
            </a:lvl1pPr>
          </a:lstStyle>
          <a:p>
            <a:r>
              <a:rPr lang="en-US" dirty="0" smtClean="0"/>
              <a:t/>
            </a:r>
            <a:br>
              <a:rPr lang="en-US" dirty="0" smtClean="0"/>
            </a:br>
            <a:r>
              <a:rPr lang="en-US" dirty="0" smtClean="0"/>
              <a:t>TITLE</a:t>
            </a:r>
            <a:endParaRPr lang="ru-RU" dirty="0"/>
          </a:p>
        </p:txBody>
      </p:sp>
      <p:sp>
        <p:nvSpPr>
          <p:cNvPr id="3" name="Подзаголовок 2"/>
          <p:cNvSpPr>
            <a:spLocks noGrp="1"/>
          </p:cNvSpPr>
          <p:nvPr>
            <p:ph type="subTitle" idx="1" hasCustomPrompt="1"/>
          </p:nvPr>
        </p:nvSpPr>
        <p:spPr>
          <a:xfrm>
            <a:off x="1056000" y="4329000"/>
            <a:ext cx="8460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ru-RU" dirty="0"/>
          </a:p>
        </p:txBody>
      </p:sp>
      <p:pic>
        <p:nvPicPr>
          <p:cNvPr id="4" name="Рисунок 3"/>
          <p:cNvPicPr>
            <a:picLocks noChangeAspect="1"/>
          </p:cNvPicPr>
          <p:nvPr userDrawn="1"/>
        </p:nvPicPr>
        <p:blipFill>
          <a:blip r:embed="rId2"/>
          <a:stretch>
            <a:fillRect/>
          </a:stretch>
        </p:blipFill>
        <p:spPr>
          <a:xfrm>
            <a:off x="11543631" y="6442644"/>
            <a:ext cx="266737" cy="304843"/>
          </a:xfrm>
          <a:prstGeom prst="rect">
            <a:avLst/>
          </a:prstGeom>
        </p:spPr>
      </p:pic>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dirty="0"/>
          </a:p>
        </p:txBody>
      </p:sp>
      <p:pic>
        <p:nvPicPr>
          <p:cNvPr id="7" name="Рисунок 6"/>
          <p:cNvPicPr>
            <a:picLocks noChangeAspect="1"/>
          </p:cNvPicPr>
          <p:nvPr userDrawn="1"/>
        </p:nvPicPr>
        <p:blipFill>
          <a:blip r:embed="rId2"/>
          <a:stretch>
            <a:fillRect/>
          </a:stretch>
        </p:blipFill>
        <p:spPr>
          <a:xfrm>
            <a:off x="11276894" y="6442644"/>
            <a:ext cx="266737" cy="304843"/>
          </a:xfrm>
          <a:prstGeom prst="rect">
            <a:avLst/>
          </a:prstGeom>
        </p:spPr>
      </p:pic>
    </p:spTree>
    <p:extLst>
      <p:ext uri="{BB962C8B-B14F-4D97-AF65-F5344CB8AC3E}">
        <p14:creationId xmlns:p14="http://schemas.microsoft.com/office/powerpoint/2010/main" val="12145328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4">
              <a:lumMod val="50000"/>
            </a:schemeClr>
          </a:solidFill>
        </p:spPr>
        <p:txBody>
          <a:bodyPr lIns="1080000" rIns="1080000" anchor="b">
            <a:normAutofit/>
          </a:bodyPr>
          <a:lstStyle>
            <a:lvl1pPr algn="l">
              <a:defRPr sz="4800" b="1">
                <a:solidFill>
                  <a:schemeClr val="bg1"/>
                </a:solidFill>
                <a:latin typeface="+mn-lt"/>
              </a:defRPr>
            </a:lvl1pPr>
          </a:lstStyle>
          <a:p>
            <a:r>
              <a:rPr lang="en-US" dirty="0" smtClean="0"/>
              <a:t>TITLE</a:t>
            </a:r>
            <a:endParaRPr lang="ru-RU" dirty="0"/>
          </a:p>
        </p:txBody>
      </p:sp>
      <p:sp>
        <p:nvSpPr>
          <p:cNvPr id="3" name="Подзаголовок 2"/>
          <p:cNvSpPr>
            <a:spLocks noGrp="1"/>
          </p:cNvSpPr>
          <p:nvPr>
            <p:ph type="subTitle" idx="1" hasCustomPrompt="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4">
                    <a:lumMod val="50000"/>
                  </a:schemeClr>
                </a:solidFill>
              </a:rPr>
              <a:t>DEMO</a:t>
            </a:r>
            <a:endParaRPr lang="ru-RU" dirty="0">
              <a:solidFill>
                <a:schemeClr val="accent4">
                  <a:lumMod val="50000"/>
                </a:schemeClr>
              </a:solidFill>
            </a:endParaRPr>
          </a:p>
        </p:txBody>
      </p:sp>
    </p:spTree>
    <p:extLst>
      <p:ext uri="{BB962C8B-B14F-4D97-AF65-F5344CB8AC3E}">
        <p14:creationId xmlns:p14="http://schemas.microsoft.com/office/powerpoint/2010/main" val="13265980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accent4">
              <a:lumMod val="75000"/>
            </a:schemeClr>
          </a:solidFill>
        </p:spPr>
        <p:txBody>
          <a:bodyPr lIns="1080000" rIns="1080000" anchor="b">
            <a:normAutofit/>
          </a:bodyPr>
          <a:lstStyle>
            <a:lvl1pPr algn="l">
              <a:defRPr sz="4800" b="1">
                <a:solidFill>
                  <a:schemeClr val="bg1"/>
                </a:solidFill>
                <a:latin typeface="+mn-lt"/>
              </a:defRPr>
            </a:lvl1pPr>
          </a:lstStyle>
          <a:p>
            <a:r>
              <a:rPr lang="en-US" dirty="0" smtClean="0"/>
              <a:t>TITLE</a:t>
            </a:r>
            <a:endParaRPr lang="ru-RU" dirty="0"/>
          </a:p>
        </p:txBody>
      </p:sp>
      <p:sp>
        <p:nvSpPr>
          <p:cNvPr id="3" name="Подзаголовок 2"/>
          <p:cNvSpPr>
            <a:spLocks noGrp="1"/>
          </p:cNvSpPr>
          <p:nvPr>
            <p:ph type="subTitle" idx="1" hasCustomPrompt="1"/>
          </p:nvPr>
        </p:nvSpPr>
        <p:spPr>
          <a:xfrm>
            <a:off x="1056000" y="4329000"/>
            <a:ext cx="9144000" cy="1452017"/>
          </a:xfrm>
        </p:spPr>
        <p:txBody>
          <a:bodyPr lIns="36000" rIns="36000">
            <a:normAutofit/>
          </a:bodyPr>
          <a:lstStyle>
            <a:lvl1pPr marL="0" indent="0" algn="l">
              <a:buNone/>
              <a:defRPr sz="3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ru-RU" dirty="0"/>
          </a:p>
        </p:txBody>
      </p:sp>
      <p:pic>
        <p:nvPicPr>
          <p:cNvPr id="4" name="Рисунок 3"/>
          <p:cNvPicPr>
            <a:picLocks noChangeAspect="1"/>
          </p:cNvPicPr>
          <p:nvPr userDrawn="1"/>
        </p:nvPicPr>
        <p:blipFill>
          <a:blip r:embed="rId2"/>
          <a:stretch>
            <a:fillRect/>
          </a:stretch>
        </p:blipFill>
        <p:spPr>
          <a:xfrm>
            <a:off x="11496000" y="6309000"/>
            <a:ext cx="352474" cy="362001"/>
          </a:xfrm>
          <a:prstGeom prst="rect">
            <a:avLst/>
          </a:prstGeom>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accent4">
                    <a:lumMod val="75000"/>
                  </a:schemeClr>
                </a:solidFill>
              </a:rPr>
              <a:t>DEMO</a:t>
            </a:r>
            <a:endParaRPr lang="ru-RU" dirty="0">
              <a:solidFill>
                <a:schemeClr val="accent4">
                  <a:lumMod val="75000"/>
                </a:schemeClr>
              </a:solidFill>
            </a:endParaRPr>
          </a:p>
        </p:txBody>
      </p:sp>
    </p:spTree>
    <p:extLst>
      <p:ext uri="{BB962C8B-B14F-4D97-AF65-F5344CB8AC3E}">
        <p14:creationId xmlns:p14="http://schemas.microsoft.com/office/powerpoint/2010/main" val="23025195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lvl1pPr>
          </a:lstStyle>
          <a:p>
            <a:r>
              <a:rPr lang="en-US" dirty="0" smtClean="0"/>
              <a:t>Title</a:t>
            </a:r>
            <a:endParaRPr lang="ru-RU" dirty="0"/>
          </a:p>
        </p:txBody>
      </p:sp>
      <p:sp>
        <p:nvSpPr>
          <p:cNvPr id="3" name="Объект 2"/>
          <p:cNvSpPr>
            <a:spLocks noGrp="1"/>
          </p:cNvSpPr>
          <p:nvPr>
            <p:ph idx="1" hasCustomPrompt="1"/>
          </p:nvPr>
        </p:nvSpPr>
        <p:spPr/>
        <p:txBody>
          <a:bodyPr/>
          <a:lstStyle>
            <a:lvl1pPr>
              <a:defRPr/>
            </a:lvl1pPr>
            <a:lvl2pPr>
              <a:defRPr/>
            </a:lvl2pPr>
            <a:lvl3pPr>
              <a:defRPr/>
            </a:lvl3pPr>
          </a:lstStyle>
          <a:p>
            <a:pPr lvl="0"/>
            <a:r>
              <a:rPr lang="en-US" dirty="0" smtClean="0"/>
              <a:t>Text</a:t>
            </a:r>
            <a:endParaRPr lang="ru-RU" dirty="0" smtClean="0"/>
          </a:p>
          <a:p>
            <a:pPr lvl="1"/>
            <a:r>
              <a:rPr lang="en-US" dirty="0" smtClean="0"/>
              <a:t>Text2</a:t>
            </a:r>
            <a:endParaRPr lang="ru-RU" dirty="0" smtClean="0"/>
          </a:p>
          <a:p>
            <a:pPr lvl="2"/>
            <a:r>
              <a:rPr lang="en-US" dirty="0" smtClean="0"/>
              <a:t>Text3</a:t>
            </a:r>
            <a:endParaRPr lang="ru-RU" dirty="0" smtClean="0"/>
          </a:p>
        </p:txBody>
      </p:sp>
    </p:spTree>
    <p:extLst>
      <p:ext uri="{BB962C8B-B14F-4D97-AF65-F5344CB8AC3E}">
        <p14:creationId xmlns:p14="http://schemas.microsoft.com/office/powerpoint/2010/main" val="2935404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lvl1pPr>
          </a:lstStyle>
          <a:p>
            <a:r>
              <a:rPr lang="en-US" dirty="0" smtClean="0"/>
              <a:t>Title</a:t>
            </a:r>
            <a:endParaRPr lang="ru-RU" dirty="0"/>
          </a:p>
        </p:txBody>
      </p:sp>
      <p:sp>
        <p:nvSpPr>
          <p:cNvPr id="3" name="Объект 2"/>
          <p:cNvSpPr>
            <a:spLocks noGrp="1"/>
          </p:cNvSpPr>
          <p:nvPr>
            <p:ph idx="1" hasCustomPrompt="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en-US" dirty="0" smtClean="0"/>
              <a:t>Text</a:t>
            </a:r>
          </a:p>
          <a:p>
            <a:pPr lvl="1"/>
            <a:r>
              <a:rPr lang="en-US" dirty="0" smtClean="0"/>
              <a:t>Text2</a:t>
            </a:r>
            <a:endParaRPr lang="ru-RU" dirty="0" smtClean="0"/>
          </a:p>
          <a:p>
            <a:pPr lvl="2"/>
            <a:r>
              <a:rPr lang="en-US" dirty="0" smtClean="0"/>
              <a:t>Text3</a:t>
            </a:r>
            <a:endParaRPr lang="ru-RU" dirty="0"/>
          </a:p>
        </p:txBody>
      </p:sp>
    </p:spTree>
    <p:extLst>
      <p:ext uri="{BB962C8B-B14F-4D97-AF65-F5344CB8AC3E}">
        <p14:creationId xmlns:p14="http://schemas.microsoft.com/office/powerpoint/2010/main" val="33461063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en-US" dirty="0" smtClean="0"/>
              <a:t>Title</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en-US" dirty="0" smtClean="0"/>
              <a:t>Text</a:t>
            </a:r>
            <a:endParaRPr lang="ru-RU" dirty="0" smtClean="0"/>
          </a:p>
          <a:p>
            <a:pPr lvl="1"/>
            <a:r>
              <a:rPr lang="en-US" dirty="0" smtClean="0"/>
              <a:t>Text2</a:t>
            </a:r>
            <a:endParaRPr lang="ru-RU" dirty="0" smtClean="0"/>
          </a:p>
          <a:p>
            <a:pPr lvl="2"/>
            <a:r>
              <a:rPr lang="en-US" dirty="0" smtClean="0"/>
              <a:t>Text3</a:t>
            </a:r>
            <a:endParaRPr lang="ru-RU" dirty="0" smtClean="0"/>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70"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spcAft>
          <a:spcPts val="1000"/>
        </a:spcAft>
        <a:buFont typeface="Wingdings" panose="05000000000000000000" pitchFamily="2" charset="2"/>
        <a:buChar char="§"/>
        <a:defRPr sz="3200" kern="1200">
          <a:solidFill>
            <a:schemeClr val="accent6"/>
          </a:solidFill>
          <a:latin typeface="+mj-lt"/>
          <a:ea typeface="+mn-ea"/>
          <a:cs typeface="+mn-cs"/>
        </a:defRPr>
      </a:lvl1pPr>
      <a:lvl2pPr marL="685800" indent="-228600" algn="l" defTabSz="914400" rtl="0" eaLnBrk="1" latinLnBrk="0" hangingPunct="1">
        <a:lnSpc>
          <a:spcPct val="90000"/>
        </a:lnSpc>
        <a:spcBef>
          <a:spcPts val="800"/>
        </a:spcBef>
        <a:spcAft>
          <a:spcPts val="800"/>
        </a:spcAft>
        <a:buFont typeface="Wingdings" panose="05000000000000000000" pitchFamily="2" charset="2"/>
        <a:buChar char="§"/>
        <a:defRPr sz="2400" kern="1200">
          <a:solidFill>
            <a:schemeClr val="tx2"/>
          </a:solidFill>
          <a:latin typeface="+mj-lt"/>
          <a:ea typeface="+mn-ea"/>
          <a:cs typeface="+mn-cs"/>
        </a:defRPr>
      </a:lvl2pPr>
      <a:lvl3pPr marL="1143000" indent="-228600" algn="l" defTabSz="914400" rtl="0" eaLnBrk="1" latinLnBrk="0" hangingPunct="1">
        <a:lnSpc>
          <a:spcPct val="90000"/>
        </a:lnSpc>
        <a:spcBef>
          <a:spcPts val="600"/>
        </a:spcBef>
        <a:spcAft>
          <a:spcPts val="600"/>
        </a:spcAft>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CA78D-8C32-4A4C-B9D0-A1B29EDE2D99}" type="datetimeFigureOut">
              <a:rPr lang="en-US" smtClean="0"/>
              <a:t>6/4/2016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4DA29-4B33-453F-B66C-370774B25F6C}" type="slidenum">
              <a:rPr lang="en-US" smtClean="0"/>
              <a:t>‹#›</a:t>
            </a:fld>
            <a:endParaRPr lang="en-US"/>
          </a:p>
        </p:txBody>
      </p:sp>
    </p:spTree>
    <p:extLst>
      <p:ext uri="{BB962C8B-B14F-4D97-AF65-F5344CB8AC3E}">
        <p14:creationId xmlns:p14="http://schemas.microsoft.com/office/powerpoint/2010/main" val="139585271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876000" y="2169000"/>
            <a:ext cx="3810082" cy="1200329"/>
          </a:xfrm>
          <a:prstGeom prst="rect">
            <a:avLst/>
          </a:prstGeom>
          <a:noFill/>
        </p:spPr>
        <p:txBody>
          <a:bodyPr wrap="none" rtlCol="0">
            <a:spAutoFit/>
          </a:bodyPr>
          <a:lstStyle/>
          <a:p>
            <a:r>
              <a:rPr lang="en-US" sz="3200" dirty="0" smtClean="0">
                <a:solidFill>
                  <a:schemeClr val="bg1"/>
                </a:solidFill>
                <a:latin typeface="Segoe WP SemiLight" panose="020B0402040204020203" pitchFamily="34" charset="0"/>
                <a:cs typeface="Segoe WP SemiLight" panose="020B0402040204020203" pitchFamily="34" charset="0"/>
              </a:rPr>
              <a:t>Asp.net core 1.0 </a:t>
            </a:r>
            <a:r>
              <a:rPr lang="en-US" sz="2800" dirty="0" smtClean="0">
                <a:solidFill>
                  <a:schemeClr val="bg1"/>
                </a:solidFill>
                <a:latin typeface="Segoe WP SemiLight" panose="020B0402040204020203" pitchFamily="34" charset="0"/>
                <a:cs typeface="Segoe WP SemiLight" panose="020B0402040204020203" pitchFamily="34" charset="0"/>
              </a:rPr>
              <a:t>with </a:t>
            </a:r>
          </a:p>
          <a:p>
            <a:r>
              <a:rPr lang="en-US" sz="2000" dirty="0" smtClean="0">
                <a:solidFill>
                  <a:schemeClr val="bg1"/>
                </a:solidFill>
                <a:latin typeface="Segoe WP SemiLight" panose="020B0402040204020203" pitchFamily="34" charset="0"/>
                <a:cs typeface="Segoe WP SemiLight" panose="020B0402040204020203" pitchFamily="34" charset="0"/>
              </a:rPr>
              <a:t>Azure Table Service &amp;</a:t>
            </a:r>
          </a:p>
          <a:p>
            <a:r>
              <a:rPr lang="en-US" sz="2000" dirty="0" smtClean="0">
                <a:solidFill>
                  <a:schemeClr val="bg1"/>
                </a:solidFill>
                <a:latin typeface="Segoe WP SemiLight" panose="020B0402040204020203" pitchFamily="34" charset="0"/>
                <a:cs typeface="Segoe WP SemiLight" panose="020B0402040204020203" pitchFamily="34" charset="0"/>
              </a:rPr>
              <a:t>Azure Storage Queue </a:t>
            </a:r>
          </a:p>
        </p:txBody>
      </p:sp>
    </p:spTree>
    <p:extLst>
      <p:ext uri="{BB962C8B-B14F-4D97-AF65-F5344CB8AC3E}">
        <p14:creationId xmlns:p14="http://schemas.microsoft.com/office/powerpoint/2010/main" val="2320898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a:t>Step 6: Dependency Injection</a:t>
            </a:r>
            <a:endParaRPr lang="en-US" dirty="0"/>
          </a:p>
        </p:txBody>
      </p:sp>
      <p:sp>
        <p:nvSpPr>
          <p:cNvPr id="3" name="Rectangle 2"/>
          <p:cNvSpPr/>
          <p:nvPr/>
        </p:nvSpPr>
        <p:spPr>
          <a:xfrm>
            <a:off x="519249" y="1809000"/>
            <a:ext cx="11151918" cy="2246769"/>
          </a:xfrm>
          <a:prstGeom prst="rect">
            <a:avLst/>
          </a:prstGeom>
        </p:spPr>
        <p:txBody>
          <a:bodyPr wrap="square">
            <a:spAutoFit/>
          </a:bodyPr>
          <a:lstStyle/>
          <a:p>
            <a:pPr marL="457200" indent="-457200">
              <a:buFont typeface="Arial" panose="020B0604020202020204" pitchFamily="34" charset="0"/>
              <a:buChar char="•"/>
            </a:pPr>
            <a:r>
              <a:rPr lang="en-US" sz="2800" dirty="0">
                <a:latin typeface="+mj-lt"/>
              </a:rPr>
              <a:t>Configurations have been vastly changed in Asp.net Core </a:t>
            </a:r>
          </a:p>
          <a:p>
            <a:pPr marL="457200" indent="-457200">
              <a:buFont typeface="Arial" panose="020B0604020202020204" pitchFamily="34" charset="0"/>
              <a:buChar char="•"/>
            </a:pPr>
            <a:r>
              <a:rPr lang="en-US" sz="2800" dirty="0">
                <a:latin typeface="+mj-lt"/>
              </a:rPr>
              <a:t>Right now the way to </a:t>
            </a:r>
            <a:r>
              <a:rPr lang="en-US" sz="2800" dirty="0" err="1">
                <a:latin typeface="+mj-lt"/>
              </a:rPr>
              <a:t>config</a:t>
            </a:r>
            <a:r>
              <a:rPr lang="en-US" sz="2800" dirty="0">
                <a:latin typeface="+mj-lt"/>
              </a:rPr>
              <a:t> your app would be an </a:t>
            </a:r>
            <a:r>
              <a:rPr lang="en-US" sz="2800" dirty="0" err="1">
                <a:latin typeface="+mj-lt"/>
              </a:rPr>
              <a:t>IConfiguration</a:t>
            </a:r>
            <a:r>
              <a:rPr lang="en-US" sz="2800" dirty="0">
                <a:latin typeface="+mj-lt"/>
              </a:rPr>
              <a:t> implementation</a:t>
            </a:r>
          </a:p>
          <a:p>
            <a:pPr marL="457200" indent="-457200">
              <a:buFont typeface="Arial" panose="020B0604020202020204" pitchFamily="34" charset="0"/>
              <a:buChar char="•"/>
            </a:pPr>
            <a:r>
              <a:rPr lang="en-US" sz="2800" dirty="0">
                <a:latin typeface="+mj-lt"/>
              </a:rPr>
              <a:t>Using the options pattern you can easily convert any class (or POCO - Plain Old CLR Object) into a settings class</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1016635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1080000"/>
          </a:xfrm>
        </p:spPr>
        <p:txBody>
          <a:bodyPr>
            <a:normAutofit fontScale="90000"/>
          </a:bodyPr>
          <a:lstStyle/>
          <a:p>
            <a:r>
              <a:rPr lang="en-US" dirty="0"/>
              <a:t>Step 7: Making a simple transaction over Azure Storage Table Service</a:t>
            </a:r>
            <a:endParaRPr lang="en-US" dirty="0"/>
          </a:p>
        </p:txBody>
      </p:sp>
      <p:sp>
        <p:nvSpPr>
          <p:cNvPr id="3" name="Rectangle 2"/>
          <p:cNvSpPr/>
          <p:nvPr/>
        </p:nvSpPr>
        <p:spPr>
          <a:xfrm>
            <a:off x="519249" y="2349000"/>
            <a:ext cx="11151918" cy="1815882"/>
          </a:xfrm>
          <a:prstGeom prst="rect">
            <a:avLst/>
          </a:prstGeom>
        </p:spPr>
        <p:txBody>
          <a:bodyPr wrap="square">
            <a:spAutoFit/>
          </a:bodyPr>
          <a:lstStyle/>
          <a:p>
            <a:pPr marL="457200" indent="-457200">
              <a:buFont typeface="Arial" panose="020B0604020202020204" pitchFamily="34" charset="0"/>
              <a:buChar char="•"/>
            </a:pPr>
            <a:r>
              <a:rPr lang="en-US" sz="2800" dirty="0">
                <a:latin typeface="+mj-lt"/>
              </a:rPr>
              <a:t>Azure Table Service runs on a partition and a row key that uniquely identifies an entity.</a:t>
            </a:r>
          </a:p>
          <a:p>
            <a:pPr marL="457200" indent="-457200">
              <a:buFont typeface="Arial" panose="020B0604020202020204" pitchFamily="34" charset="0"/>
              <a:buChar char="•"/>
            </a:pPr>
            <a:r>
              <a:rPr lang="en-US" sz="2800" dirty="0">
                <a:latin typeface="+mj-lt"/>
              </a:rPr>
              <a:t>It’s basically a </a:t>
            </a:r>
            <a:r>
              <a:rPr lang="en-US" sz="2800" dirty="0" err="1">
                <a:latin typeface="+mj-lt"/>
              </a:rPr>
              <a:t>nosql</a:t>
            </a:r>
            <a:r>
              <a:rPr lang="en-US" sz="2800" dirty="0">
                <a:latin typeface="+mj-lt"/>
              </a:rPr>
              <a:t> database indexed against the partition and the row</a:t>
            </a:r>
          </a:p>
        </p:txBody>
      </p:sp>
    </p:spTree>
    <p:extLst>
      <p:ext uri="{BB962C8B-B14F-4D97-AF65-F5344CB8AC3E}">
        <p14:creationId xmlns:p14="http://schemas.microsoft.com/office/powerpoint/2010/main" val="1411919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1080000"/>
          </a:xfrm>
        </p:spPr>
        <p:txBody>
          <a:bodyPr>
            <a:normAutofit/>
          </a:bodyPr>
          <a:lstStyle/>
          <a:p>
            <a:r>
              <a:rPr lang="en-US" dirty="0"/>
              <a:t>Step 8: Basic CRUD ready for </a:t>
            </a:r>
            <a:r>
              <a:rPr lang="en-US" dirty="0" err="1"/>
              <a:t>FeedController</a:t>
            </a:r>
            <a:endParaRPr lang="en-US" dirty="0"/>
          </a:p>
        </p:txBody>
      </p:sp>
      <p:sp>
        <p:nvSpPr>
          <p:cNvPr id="3" name="Rectangle 2"/>
          <p:cNvSpPr/>
          <p:nvPr/>
        </p:nvSpPr>
        <p:spPr>
          <a:xfrm>
            <a:off x="519249" y="2349000"/>
            <a:ext cx="11151918" cy="3108543"/>
          </a:xfrm>
          <a:prstGeom prst="rect">
            <a:avLst/>
          </a:prstGeom>
        </p:spPr>
        <p:txBody>
          <a:bodyPr wrap="square">
            <a:spAutoFit/>
          </a:bodyPr>
          <a:lstStyle/>
          <a:p>
            <a:pPr marL="457200" indent="-457200">
              <a:buFont typeface="Arial" panose="020B0604020202020204" pitchFamily="34" charset="0"/>
              <a:buChar char="•"/>
            </a:pPr>
            <a:r>
              <a:rPr lang="en-US" sz="2800" dirty="0">
                <a:latin typeface="+mj-lt"/>
              </a:rPr>
              <a:t>Now we have a fully functional feed controller that can add, update, get and delete certain feeds. </a:t>
            </a:r>
          </a:p>
          <a:p>
            <a:pPr marL="457200" indent="-457200">
              <a:buFont typeface="Arial" panose="020B0604020202020204" pitchFamily="34" charset="0"/>
              <a:buChar char="•"/>
            </a:pPr>
            <a:r>
              <a:rPr lang="en-US" sz="2800" dirty="0">
                <a:latin typeface="+mj-lt"/>
              </a:rPr>
              <a:t>Yay! </a:t>
            </a:r>
          </a:p>
          <a:p>
            <a:pPr marL="457200" indent="-457200">
              <a:buFont typeface="Arial" panose="020B0604020202020204" pitchFamily="34" charset="0"/>
              <a:buChar char="•"/>
            </a:pPr>
            <a:r>
              <a:rPr lang="en-US" sz="2800" dirty="0">
                <a:latin typeface="+mj-lt"/>
              </a:rPr>
              <a:t>I intentionally kept response types and mechanisms different so you guys can understand the ways you can send back your </a:t>
            </a:r>
            <a:r>
              <a:rPr lang="en-US" sz="2800" dirty="0" err="1">
                <a:latin typeface="+mj-lt"/>
              </a:rPr>
              <a:t>api</a:t>
            </a:r>
            <a:r>
              <a:rPr lang="en-US" sz="2800" dirty="0">
                <a:latin typeface="+mj-lt"/>
              </a:rPr>
              <a:t> responses through Asp.net Core 1.0</a:t>
            </a:r>
          </a:p>
          <a:p>
            <a:pPr marL="457200" indent="-457200">
              <a:buFont typeface="Arial" panose="020B0604020202020204" pitchFamily="34" charset="0"/>
              <a:buChar char="•"/>
            </a:pPr>
            <a:r>
              <a:rPr lang="en-US" sz="2800" dirty="0" err="1">
                <a:latin typeface="+mj-lt"/>
              </a:rPr>
              <a:t>ModelState</a:t>
            </a:r>
            <a:r>
              <a:rPr lang="en-US" sz="2800" dirty="0">
                <a:latin typeface="+mj-lt"/>
              </a:rPr>
              <a:t> validations are added too. </a:t>
            </a:r>
          </a:p>
        </p:txBody>
      </p:sp>
    </p:spTree>
    <p:extLst>
      <p:ext uri="{BB962C8B-B14F-4D97-AF65-F5344CB8AC3E}">
        <p14:creationId xmlns:p14="http://schemas.microsoft.com/office/powerpoint/2010/main" val="822675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1080000"/>
          </a:xfrm>
        </p:spPr>
        <p:txBody>
          <a:bodyPr>
            <a:normAutofit/>
          </a:bodyPr>
          <a:lstStyle/>
          <a:p>
            <a:r>
              <a:rPr lang="en-US"/>
              <a:t>Step 9: Azure Storage Queue in the action</a:t>
            </a:r>
            <a:endParaRPr lang="en-US" dirty="0"/>
          </a:p>
        </p:txBody>
      </p:sp>
      <p:sp>
        <p:nvSpPr>
          <p:cNvPr id="3" name="Rectangle 2"/>
          <p:cNvSpPr/>
          <p:nvPr/>
        </p:nvSpPr>
        <p:spPr>
          <a:xfrm>
            <a:off x="519249" y="2349000"/>
            <a:ext cx="11151918" cy="1815882"/>
          </a:xfrm>
          <a:prstGeom prst="rect">
            <a:avLst/>
          </a:prstGeom>
        </p:spPr>
        <p:txBody>
          <a:bodyPr wrap="square">
            <a:spAutoFit/>
          </a:bodyPr>
          <a:lstStyle/>
          <a:p>
            <a:pPr marL="457200" indent="-457200">
              <a:buFont typeface="Arial" panose="020B0604020202020204" pitchFamily="34" charset="0"/>
              <a:buChar char="•"/>
            </a:pPr>
            <a:r>
              <a:rPr lang="en-US" sz="2800" dirty="0">
                <a:latin typeface="+mj-lt"/>
              </a:rPr>
              <a:t>To notify my other </a:t>
            </a:r>
            <a:r>
              <a:rPr lang="en-US" sz="2800" dirty="0" err="1">
                <a:latin typeface="+mj-lt"/>
              </a:rPr>
              <a:t>microservices</a:t>
            </a:r>
            <a:r>
              <a:rPr lang="en-US" sz="2800" dirty="0">
                <a:latin typeface="+mj-lt"/>
              </a:rPr>
              <a:t> I’d now instantiate an Azure Storage Queue.</a:t>
            </a:r>
          </a:p>
          <a:p>
            <a:pPr marL="457200" indent="-457200">
              <a:buFont typeface="Arial" panose="020B0604020202020204" pitchFamily="34" charset="0"/>
              <a:buChar char="•"/>
            </a:pPr>
            <a:r>
              <a:rPr lang="en-US" sz="2800" dirty="0">
                <a:latin typeface="+mj-lt"/>
              </a:rPr>
              <a:t>We are pushing all our posted feed objects in the queue so a </a:t>
            </a:r>
            <a:r>
              <a:rPr lang="en-US" sz="2800" dirty="0" err="1">
                <a:latin typeface="+mj-lt"/>
              </a:rPr>
              <a:t>microservice</a:t>
            </a:r>
            <a:r>
              <a:rPr lang="en-US" sz="2800" dirty="0">
                <a:latin typeface="+mj-lt"/>
              </a:rPr>
              <a:t> can read and parse </a:t>
            </a:r>
            <a:r>
              <a:rPr lang="en-US" sz="2800" dirty="0" smtClean="0">
                <a:latin typeface="+mj-lt"/>
              </a:rPr>
              <a:t>them.</a:t>
            </a:r>
            <a:endParaRPr lang="en-US" sz="2800" dirty="0">
              <a:latin typeface="+mj-lt"/>
            </a:endParaRPr>
          </a:p>
        </p:txBody>
      </p:sp>
    </p:spTree>
    <p:extLst>
      <p:ext uri="{BB962C8B-B14F-4D97-AF65-F5344CB8AC3E}">
        <p14:creationId xmlns:p14="http://schemas.microsoft.com/office/powerpoint/2010/main" val="2459404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1080000"/>
          </a:xfrm>
        </p:spPr>
        <p:txBody>
          <a:bodyPr>
            <a:normAutofit/>
          </a:bodyPr>
          <a:lstStyle/>
          <a:p>
            <a:r>
              <a:rPr lang="en-US" dirty="0"/>
              <a:t>Step 10: A small </a:t>
            </a:r>
            <a:r>
              <a:rPr lang="en-US" dirty="0" err="1" smtClean="0"/>
              <a:t>Microservice</a:t>
            </a:r>
            <a:r>
              <a:rPr lang="en-US" dirty="0" smtClean="0"/>
              <a:t> </a:t>
            </a:r>
            <a:r>
              <a:rPr lang="en-US" dirty="0"/>
              <a:t>and Azure Search</a:t>
            </a:r>
            <a:endParaRPr lang="en-US" dirty="0"/>
          </a:p>
        </p:txBody>
      </p:sp>
      <p:sp>
        <p:nvSpPr>
          <p:cNvPr id="3" name="Rectangle 2"/>
          <p:cNvSpPr/>
          <p:nvPr/>
        </p:nvSpPr>
        <p:spPr>
          <a:xfrm>
            <a:off x="519249" y="2349000"/>
            <a:ext cx="11151918" cy="1569660"/>
          </a:xfrm>
          <a:prstGeom prst="rect">
            <a:avLst/>
          </a:prstGeom>
        </p:spPr>
        <p:txBody>
          <a:bodyPr wrap="square">
            <a:spAutoFit/>
          </a:bodyPr>
          <a:lstStyle/>
          <a:p>
            <a:pPr marL="457200" indent="-457200">
              <a:buFont typeface="Arial" panose="020B0604020202020204" pitchFamily="34" charset="0"/>
              <a:buChar char="•"/>
            </a:pPr>
            <a:r>
              <a:rPr lang="en-US" sz="3200" dirty="0">
                <a:latin typeface="+mj-lt"/>
              </a:rPr>
              <a:t>The notified messages are retrieved and indexed in Azure Search.</a:t>
            </a:r>
          </a:p>
          <a:p>
            <a:pPr marL="457200" indent="-457200">
              <a:buFont typeface="Arial" panose="020B0604020202020204" pitchFamily="34" charset="0"/>
              <a:buChar char="•"/>
            </a:pPr>
            <a:r>
              <a:rPr lang="en-US" sz="3200" dirty="0">
                <a:latin typeface="+mj-lt"/>
              </a:rPr>
              <a:t>Now we can actually run a free text search on our feeds :D</a:t>
            </a:r>
            <a:endParaRPr lang="en-US" sz="2800" dirty="0">
              <a:latin typeface="+mj-lt"/>
            </a:endParaRPr>
          </a:p>
        </p:txBody>
      </p:sp>
    </p:spTree>
    <p:extLst>
      <p:ext uri="{BB962C8B-B14F-4D97-AF65-F5344CB8AC3E}">
        <p14:creationId xmlns:p14="http://schemas.microsoft.com/office/powerpoint/2010/main" val="29673946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smtClean="0"/>
              <a:t>Step-0: Application Startup</a:t>
            </a:r>
            <a:endParaRPr lang="en-US" dirty="0"/>
          </a:p>
        </p:txBody>
      </p:sp>
      <p:sp>
        <p:nvSpPr>
          <p:cNvPr id="3" name="Rectangle 2"/>
          <p:cNvSpPr/>
          <p:nvPr/>
        </p:nvSpPr>
        <p:spPr>
          <a:xfrm>
            <a:off x="519249" y="1809000"/>
            <a:ext cx="11151917" cy="1569660"/>
          </a:xfrm>
          <a:prstGeom prst="rect">
            <a:avLst/>
          </a:prstGeom>
        </p:spPr>
        <p:txBody>
          <a:bodyPr wrap="square">
            <a:spAutoFit/>
          </a:bodyPr>
          <a:lstStyle/>
          <a:p>
            <a:endParaRPr lang="en-US" sz="2400" dirty="0" smtClean="0"/>
          </a:p>
          <a:p>
            <a:r>
              <a:rPr lang="en-US" sz="2400" dirty="0" smtClean="0">
                <a:latin typeface="+mj-lt"/>
              </a:rPr>
              <a:t>Entry point </a:t>
            </a:r>
            <a:r>
              <a:rPr lang="en-US" sz="2400" dirty="0">
                <a:latin typeface="+mj-lt"/>
              </a:rPr>
              <a:t>of the application</a:t>
            </a:r>
          </a:p>
          <a:p>
            <a:r>
              <a:rPr lang="en-US" sz="2400" dirty="0">
                <a:latin typeface="+mj-lt"/>
              </a:rPr>
              <a:t>Asp.net basically searches for a primary assembly named Startup</a:t>
            </a:r>
          </a:p>
          <a:p>
            <a:r>
              <a:rPr lang="en-US" sz="2400" dirty="0">
                <a:latin typeface="+mj-lt"/>
              </a:rPr>
              <a:t>You can associate a different assembly using the </a:t>
            </a:r>
            <a:r>
              <a:rPr lang="en-US" sz="2400" dirty="0" err="1">
                <a:latin typeface="+mj-lt"/>
              </a:rPr>
              <a:t>Hosting:Applicaction</a:t>
            </a:r>
            <a:r>
              <a:rPr lang="en-US" sz="2400" dirty="0">
                <a:latin typeface="+mj-lt"/>
              </a:rPr>
              <a:t> key if need be</a:t>
            </a:r>
          </a:p>
        </p:txBody>
      </p:sp>
    </p:spTree>
    <p:extLst>
      <p:ext uri="{BB962C8B-B14F-4D97-AF65-F5344CB8AC3E}">
        <p14:creationId xmlns:p14="http://schemas.microsoft.com/office/powerpoint/2010/main" val="1386341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smtClean="0"/>
              <a:t>Step-1: Environment Related Adjustments</a:t>
            </a:r>
            <a:endParaRPr lang="en-US" dirty="0"/>
          </a:p>
        </p:txBody>
      </p:sp>
      <p:sp>
        <p:nvSpPr>
          <p:cNvPr id="3" name="Rectangle 2"/>
          <p:cNvSpPr/>
          <p:nvPr/>
        </p:nvSpPr>
        <p:spPr>
          <a:xfrm>
            <a:off x="519249" y="1809000"/>
            <a:ext cx="11151917" cy="1938992"/>
          </a:xfrm>
          <a:prstGeom prst="rect">
            <a:avLst/>
          </a:prstGeom>
        </p:spPr>
        <p:txBody>
          <a:bodyPr wrap="square">
            <a:spAutoFit/>
          </a:bodyPr>
          <a:lstStyle/>
          <a:p>
            <a:endParaRPr lang="en-US" sz="2400" dirty="0" smtClean="0"/>
          </a:p>
          <a:p>
            <a:pPr marL="342900" indent="-342900">
              <a:buFont typeface="Arial" panose="020B0604020202020204" pitchFamily="34" charset="0"/>
              <a:buChar char="•"/>
            </a:pPr>
            <a:r>
              <a:rPr lang="en-US" sz="2400" dirty="0">
                <a:latin typeface="+mj-lt"/>
              </a:rPr>
              <a:t>How your app should behave in case of error</a:t>
            </a:r>
          </a:p>
          <a:p>
            <a:pPr marL="342900" indent="-342900">
              <a:buFont typeface="Arial" panose="020B0604020202020204" pitchFamily="34" charset="0"/>
              <a:buChar char="•"/>
            </a:pPr>
            <a:r>
              <a:rPr lang="en-US" sz="2400" dirty="0">
                <a:latin typeface="+mj-lt"/>
              </a:rPr>
              <a:t>Try to leverage </a:t>
            </a:r>
            <a:r>
              <a:rPr lang="en-US" sz="2400" dirty="0" err="1">
                <a:latin typeface="+mj-lt"/>
              </a:rPr>
              <a:t>Hosting:Environment</a:t>
            </a:r>
            <a:r>
              <a:rPr lang="en-US" sz="2400" dirty="0">
                <a:latin typeface="+mj-lt"/>
              </a:rPr>
              <a:t> or </a:t>
            </a:r>
            <a:r>
              <a:rPr lang="en-US" sz="2400" dirty="0" err="1">
                <a:latin typeface="+mj-lt"/>
              </a:rPr>
              <a:t>Hosting_Environment</a:t>
            </a:r>
            <a:r>
              <a:rPr lang="en-US" sz="2400" dirty="0">
                <a:latin typeface="+mj-lt"/>
              </a:rPr>
              <a:t> in *nix systems</a:t>
            </a:r>
            <a:r>
              <a:rPr lang="en-US" sz="2400" dirty="0" smtClean="0">
                <a:latin typeface="+mj-lt"/>
              </a:rPr>
              <a:t>.</a:t>
            </a:r>
            <a:endParaRPr lang="en-US" sz="2400" dirty="0">
              <a:latin typeface="+mj-lt"/>
            </a:endParaRPr>
          </a:p>
          <a:p>
            <a:pPr marL="342900" indent="-342900">
              <a:buFont typeface="Arial" panose="020B0604020202020204" pitchFamily="34" charset="0"/>
              <a:buChar char="•"/>
            </a:pPr>
            <a:r>
              <a:rPr lang="en-US" sz="2400" dirty="0">
                <a:latin typeface="+mj-lt"/>
              </a:rPr>
              <a:t>You can change your environment variables in your solution properties</a:t>
            </a:r>
          </a:p>
          <a:p>
            <a:pPr marL="342900" indent="-342900">
              <a:buFont typeface="Arial" panose="020B0604020202020204" pitchFamily="34" charset="0"/>
              <a:buChar char="•"/>
            </a:pPr>
            <a:r>
              <a:rPr lang="en-US" sz="2400" dirty="0">
                <a:latin typeface="+mj-lt"/>
              </a:rPr>
              <a:t>All of your changes are persisted in </a:t>
            </a:r>
            <a:r>
              <a:rPr lang="en-US" sz="2400" dirty="0" err="1">
                <a:latin typeface="+mj-lt"/>
              </a:rPr>
              <a:t>launchSettings.json</a:t>
            </a:r>
            <a:endParaRPr lang="en-US" sz="2400" dirty="0">
              <a:latin typeface="+mj-lt"/>
            </a:endParaRPr>
          </a:p>
        </p:txBody>
      </p:sp>
    </p:spTree>
    <p:extLst>
      <p:ext uri="{BB962C8B-B14F-4D97-AF65-F5344CB8AC3E}">
        <p14:creationId xmlns:p14="http://schemas.microsoft.com/office/powerpoint/2010/main" val="2852819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smtClean="0"/>
              <a:t>Staging and production</a:t>
            </a:r>
            <a:endParaRPr lang="en-US" dirty="0"/>
          </a:p>
        </p:txBody>
      </p:sp>
      <p:sp>
        <p:nvSpPr>
          <p:cNvPr id="3" name="Rectangle 2"/>
          <p:cNvSpPr/>
          <p:nvPr/>
        </p:nvSpPr>
        <p:spPr>
          <a:xfrm>
            <a:off x="519249" y="1809000"/>
            <a:ext cx="11151917" cy="2677656"/>
          </a:xfrm>
          <a:prstGeom prst="rect">
            <a:avLst/>
          </a:prstGeom>
        </p:spPr>
        <p:txBody>
          <a:bodyPr wrap="square">
            <a:spAutoFit/>
          </a:bodyPr>
          <a:lstStyle/>
          <a:p>
            <a:r>
              <a:rPr lang="en-US" sz="2400" dirty="0">
                <a:latin typeface="+mj-lt"/>
              </a:rPr>
              <a:t>Environment can define :</a:t>
            </a:r>
          </a:p>
          <a:p>
            <a:pPr marL="342900" indent="-342900">
              <a:buFont typeface="Arial" panose="020B0604020202020204" pitchFamily="34" charset="0"/>
              <a:buChar char="•"/>
            </a:pPr>
            <a:r>
              <a:rPr lang="en-US" sz="2400" dirty="0">
                <a:latin typeface="+mj-lt"/>
              </a:rPr>
              <a:t>How your app should behave in case of error</a:t>
            </a:r>
          </a:p>
          <a:p>
            <a:pPr marL="342900" indent="-342900">
              <a:buFont typeface="Arial" panose="020B0604020202020204" pitchFamily="34" charset="0"/>
              <a:buChar char="•"/>
            </a:pPr>
            <a:r>
              <a:rPr lang="en-US" sz="2400" dirty="0">
                <a:latin typeface="+mj-lt"/>
              </a:rPr>
              <a:t>Try to leverage </a:t>
            </a:r>
            <a:r>
              <a:rPr lang="en-US" sz="2400" dirty="0" err="1">
                <a:latin typeface="+mj-lt"/>
              </a:rPr>
              <a:t>Hosting:Environment</a:t>
            </a:r>
            <a:r>
              <a:rPr lang="en-US" sz="2400" dirty="0">
                <a:latin typeface="+mj-lt"/>
              </a:rPr>
              <a:t> or </a:t>
            </a:r>
            <a:r>
              <a:rPr lang="en-US" sz="2400" dirty="0" err="1">
                <a:latin typeface="+mj-lt"/>
              </a:rPr>
              <a:t>Hosting_Environment</a:t>
            </a:r>
            <a:r>
              <a:rPr lang="en-US" sz="2400" dirty="0">
                <a:latin typeface="+mj-lt"/>
              </a:rPr>
              <a:t> in *nix systems.</a:t>
            </a:r>
          </a:p>
          <a:p>
            <a:pPr marL="342900" indent="-342900">
              <a:buFont typeface="Arial" panose="020B0604020202020204" pitchFamily="34" charset="0"/>
              <a:buChar char="•"/>
            </a:pPr>
            <a:r>
              <a:rPr lang="en-US" sz="2400" dirty="0">
                <a:latin typeface="+mj-lt"/>
              </a:rPr>
              <a:t>You can change your environment variables in your solution properties</a:t>
            </a:r>
          </a:p>
          <a:p>
            <a:pPr marL="342900" indent="-342900">
              <a:buFont typeface="Arial" panose="020B0604020202020204" pitchFamily="34" charset="0"/>
              <a:buChar char="•"/>
            </a:pPr>
            <a:r>
              <a:rPr lang="en-US" sz="2400" dirty="0">
                <a:latin typeface="+mj-lt"/>
              </a:rPr>
              <a:t>All of your changes are persisted in </a:t>
            </a:r>
            <a:r>
              <a:rPr lang="en-US" sz="2400" dirty="0" err="1">
                <a:latin typeface="+mj-lt"/>
              </a:rPr>
              <a:t>launchSettings.json</a:t>
            </a:r>
            <a:endParaRPr lang="en-US" sz="2400" dirty="0">
              <a:latin typeface="+mj-lt"/>
            </a:endParaRPr>
          </a:p>
          <a:p>
            <a:pPr marL="342900" indent="-342900">
              <a:buFont typeface="Arial" panose="020B0604020202020204" pitchFamily="34" charset="0"/>
              <a:buChar char="•"/>
            </a:pPr>
            <a:r>
              <a:rPr lang="en-US" sz="2400" dirty="0">
                <a:latin typeface="+mj-lt"/>
              </a:rPr>
              <a:t>Fun part is Asp.net core already knows which Startup class to use if you go for and write Startup{</a:t>
            </a:r>
            <a:r>
              <a:rPr lang="en-US" sz="2400" dirty="0" err="1">
                <a:latin typeface="+mj-lt"/>
              </a:rPr>
              <a:t>EnvironmentName</a:t>
            </a:r>
            <a:r>
              <a:rPr lang="en-US" sz="2400" dirty="0">
                <a:latin typeface="+mj-lt"/>
              </a:rPr>
              <a:t>} technique</a:t>
            </a:r>
          </a:p>
        </p:txBody>
      </p:sp>
    </p:spTree>
    <p:extLst>
      <p:ext uri="{BB962C8B-B14F-4D97-AF65-F5344CB8AC3E}">
        <p14:creationId xmlns:p14="http://schemas.microsoft.com/office/powerpoint/2010/main" val="775580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err="1"/>
              <a:t>Middlewares</a:t>
            </a:r>
            <a:r>
              <a:rPr lang="en-US" dirty="0"/>
              <a:t> and routing</a:t>
            </a:r>
            <a:endParaRPr lang="en-US" dirty="0"/>
          </a:p>
        </p:txBody>
      </p:sp>
      <p:sp>
        <p:nvSpPr>
          <p:cNvPr id="3" name="Rectangle 2"/>
          <p:cNvSpPr/>
          <p:nvPr/>
        </p:nvSpPr>
        <p:spPr>
          <a:xfrm>
            <a:off x="519249" y="1809000"/>
            <a:ext cx="11151917" cy="2246769"/>
          </a:xfrm>
          <a:prstGeom prst="rect">
            <a:avLst/>
          </a:prstGeom>
        </p:spPr>
        <p:txBody>
          <a:bodyPr wrap="square">
            <a:spAutoFit/>
          </a:bodyPr>
          <a:lstStyle/>
          <a:p>
            <a:r>
              <a:rPr lang="en-US" sz="2800" dirty="0">
                <a:latin typeface="+mj-lt"/>
              </a:rPr>
              <a:t>As Angular2 would be </a:t>
            </a:r>
            <a:r>
              <a:rPr lang="en-US" sz="2800" dirty="0" err="1">
                <a:latin typeface="+mj-lt"/>
              </a:rPr>
              <a:t>api</a:t>
            </a:r>
            <a:r>
              <a:rPr lang="en-US" sz="2800" dirty="0">
                <a:latin typeface="+mj-lt"/>
              </a:rPr>
              <a:t> driven, I would go for attribute routing in this scenario</a:t>
            </a:r>
            <a:r>
              <a:rPr lang="en-US" sz="2800" dirty="0" smtClean="0">
                <a:latin typeface="+mj-lt"/>
              </a:rPr>
              <a:t>.</a:t>
            </a:r>
          </a:p>
          <a:p>
            <a:endParaRPr lang="en-US" sz="2800" dirty="0">
              <a:latin typeface="+mj-lt"/>
            </a:endParaRPr>
          </a:p>
          <a:p>
            <a:r>
              <a:rPr lang="en-US" sz="2800" dirty="0" err="1">
                <a:latin typeface="+mj-lt"/>
              </a:rPr>
              <a:t>Middlewares</a:t>
            </a:r>
            <a:r>
              <a:rPr lang="en-US" sz="2800" dirty="0">
                <a:latin typeface="+mj-lt"/>
              </a:rPr>
              <a:t> are always nicer to have and if we have time we’d talk about that. </a:t>
            </a:r>
          </a:p>
        </p:txBody>
      </p:sp>
    </p:spTree>
    <p:extLst>
      <p:ext uri="{BB962C8B-B14F-4D97-AF65-F5344CB8AC3E}">
        <p14:creationId xmlns:p14="http://schemas.microsoft.com/office/powerpoint/2010/main" val="1339932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a:t>Error Handling</a:t>
            </a:r>
            <a:endParaRPr lang="en-US" dirty="0"/>
          </a:p>
        </p:txBody>
      </p:sp>
      <p:sp>
        <p:nvSpPr>
          <p:cNvPr id="3" name="Rectangle 2"/>
          <p:cNvSpPr/>
          <p:nvPr/>
        </p:nvSpPr>
        <p:spPr>
          <a:xfrm>
            <a:off x="519249" y="1809000"/>
            <a:ext cx="11151917" cy="1815882"/>
          </a:xfrm>
          <a:prstGeom prst="rect">
            <a:avLst/>
          </a:prstGeom>
        </p:spPr>
        <p:txBody>
          <a:bodyPr wrap="square">
            <a:spAutoFit/>
          </a:bodyPr>
          <a:lstStyle/>
          <a:p>
            <a:r>
              <a:rPr lang="en-US" sz="2800" dirty="0">
                <a:latin typeface="+mj-lt"/>
              </a:rPr>
              <a:t>For the sake of simplicity</a:t>
            </a:r>
            <a:r>
              <a:rPr lang="en-US" sz="2800" dirty="0" smtClean="0">
                <a:latin typeface="+mj-lt"/>
              </a:rPr>
              <a:t>:</a:t>
            </a:r>
          </a:p>
          <a:p>
            <a:endParaRPr lang="en-US" sz="2800" dirty="0">
              <a:latin typeface="+mj-lt"/>
            </a:endParaRPr>
          </a:p>
          <a:p>
            <a:r>
              <a:rPr lang="en-US" sz="2800" dirty="0">
                <a:latin typeface="+mj-lt"/>
              </a:rPr>
              <a:t>We are using the Developer Exception Page in development mode</a:t>
            </a:r>
          </a:p>
          <a:p>
            <a:r>
              <a:rPr lang="en-US" sz="2800" dirty="0">
                <a:latin typeface="+mj-lt"/>
              </a:rPr>
              <a:t>We haven’t wrote a Exception Handler yet for production purposes</a:t>
            </a:r>
          </a:p>
        </p:txBody>
      </p:sp>
    </p:spTree>
    <p:extLst>
      <p:ext uri="{BB962C8B-B14F-4D97-AF65-F5344CB8AC3E}">
        <p14:creationId xmlns:p14="http://schemas.microsoft.com/office/powerpoint/2010/main" val="473641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a:t>Step 3: A sample exception filter</a:t>
            </a:r>
            <a:endParaRPr lang="en-US" dirty="0"/>
          </a:p>
        </p:txBody>
      </p:sp>
      <p:sp>
        <p:nvSpPr>
          <p:cNvPr id="3" name="Rectangle 2"/>
          <p:cNvSpPr/>
          <p:nvPr/>
        </p:nvSpPr>
        <p:spPr>
          <a:xfrm>
            <a:off x="519249" y="1809000"/>
            <a:ext cx="11151918" cy="3108543"/>
          </a:xfrm>
          <a:prstGeom prst="rect">
            <a:avLst/>
          </a:prstGeom>
        </p:spPr>
        <p:txBody>
          <a:bodyPr wrap="square">
            <a:spAutoFit/>
          </a:bodyPr>
          <a:lstStyle/>
          <a:p>
            <a:pPr marL="457200" indent="-457200">
              <a:buFont typeface="Arial" panose="020B0604020202020204" pitchFamily="34" charset="0"/>
              <a:buChar char="•"/>
            </a:pPr>
            <a:r>
              <a:rPr lang="en-US" sz="2800" dirty="0">
                <a:latin typeface="+mj-lt"/>
              </a:rPr>
              <a:t>Using a </a:t>
            </a:r>
            <a:r>
              <a:rPr lang="en-US" sz="2800" dirty="0" err="1">
                <a:latin typeface="+mj-lt"/>
              </a:rPr>
              <a:t>ExceptionFilterAttribute</a:t>
            </a:r>
            <a:r>
              <a:rPr lang="en-US" sz="2800" dirty="0">
                <a:latin typeface="+mj-lt"/>
              </a:rPr>
              <a:t> derivative or a </a:t>
            </a:r>
            <a:r>
              <a:rPr lang="en-US" sz="2800" dirty="0" err="1">
                <a:latin typeface="+mj-lt"/>
              </a:rPr>
              <a:t>IExceptionFilter</a:t>
            </a:r>
            <a:r>
              <a:rPr lang="en-US" sz="2800" dirty="0">
                <a:latin typeface="+mj-lt"/>
              </a:rPr>
              <a:t> derivative can be used in case of we need an exception filter of our own</a:t>
            </a:r>
          </a:p>
          <a:p>
            <a:pPr marL="457200" indent="-457200">
              <a:buFont typeface="Arial" panose="020B0604020202020204" pitchFamily="34" charset="0"/>
              <a:buChar char="•"/>
            </a:pPr>
            <a:r>
              <a:rPr lang="en-US" sz="2800" dirty="0">
                <a:latin typeface="+mj-lt"/>
              </a:rPr>
              <a:t>We used a simple exception filter for us here in case we are running in production environment</a:t>
            </a:r>
          </a:p>
          <a:p>
            <a:pPr marL="457200" indent="-457200">
              <a:buFont typeface="Arial" panose="020B0604020202020204" pitchFamily="34" charset="0"/>
              <a:buChar char="•"/>
            </a:pPr>
            <a:r>
              <a:rPr lang="en-US" sz="2800" dirty="0">
                <a:latin typeface="+mj-lt"/>
              </a:rPr>
              <a:t>There are 5 types of filters you can opt from: Authorization, Resource, Action, Exception and Result</a:t>
            </a:r>
          </a:p>
        </p:txBody>
      </p:sp>
    </p:spTree>
    <p:extLst>
      <p:ext uri="{BB962C8B-B14F-4D97-AF65-F5344CB8AC3E}">
        <p14:creationId xmlns:p14="http://schemas.microsoft.com/office/powerpoint/2010/main" val="2525716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solidFill>
            <a:schemeClr val="accent6"/>
          </a:solidFill>
        </p:spPr>
        <p:txBody>
          <a:bodyPr/>
          <a:lstStyle/>
          <a:p>
            <a:r>
              <a:rPr lang="en-US" dirty="0">
                <a:latin typeface="+mj-lt"/>
              </a:rPr>
              <a:t>Step 4: Let’s build something</a:t>
            </a:r>
            <a:endParaRPr lang="ru-RU" dirty="0">
              <a:latin typeface="+mj-lt"/>
              <a:cs typeface="Segoe UI Semilight" panose="020B0402040204020203" pitchFamily="34" charset="0"/>
            </a:endParaRPr>
          </a:p>
        </p:txBody>
      </p:sp>
    </p:spTree>
    <p:extLst>
      <p:ext uri="{BB962C8B-B14F-4D97-AF65-F5344CB8AC3E}">
        <p14:creationId xmlns:p14="http://schemas.microsoft.com/office/powerpoint/2010/main" val="21470921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729000"/>
            <a:ext cx="11151917" cy="757024"/>
          </a:xfrm>
        </p:spPr>
        <p:txBody>
          <a:bodyPr/>
          <a:lstStyle/>
          <a:p>
            <a:r>
              <a:rPr lang="en-US" dirty="0"/>
              <a:t>Step 4</a:t>
            </a:r>
            <a:r>
              <a:rPr lang="en-US" dirty="0" smtClean="0"/>
              <a:t>: </a:t>
            </a:r>
            <a:r>
              <a:rPr lang="en-US" dirty="0"/>
              <a:t>Configurations</a:t>
            </a:r>
            <a:endParaRPr lang="en-US" dirty="0"/>
          </a:p>
        </p:txBody>
      </p:sp>
      <p:sp>
        <p:nvSpPr>
          <p:cNvPr id="3" name="Rectangle 2"/>
          <p:cNvSpPr/>
          <p:nvPr/>
        </p:nvSpPr>
        <p:spPr>
          <a:xfrm>
            <a:off x="519249" y="1809000"/>
            <a:ext cx="11151918" cy="2246769"/>
          </a:xfrm>
          <a:prstGeom prst="rect">
            <a:avLst/>
          </a:prstGeom>
        </p:spPr>
        <p:txBody>
          <a:bodyPr wrap="square">
            <a:spAutoFit/>
          </a:bodyPr>
          <a:lstStyle/>
          <a:p>
            <a:pPr marL="457200" indent="-457200">
              <a:buFont typeface="Arial" panose="020B0604020202020204" pitchFamily="34" charset="0"/>
              <a:buChar char="•"/>
            </a:pPr>
            <a:r>
              <a:rPr lang="en-US" sz="2800" dirty="0">
                <a:latin typeface="+mj-lt"/>
              </a:rPr>
              <a:t>Configurations have been vastly changed in Asp.net Core </a:t>
            </a:r>
          </a:p>
          <a:p>
            <a:pPr marL="457200" indent="-457200">
              <a:buFont typeface="Arial" panose="020B0604020202020204" pitchFamily="34" charset="0"/>
              <a:buChar char="•"/>
            </a:pPr>
            <a:r>
              <a:rPr lang="en-US" sz="2800" dirty="0">
                <a:latin typeface="+mj-lt"/>
              </a:rPr>
              <a:t>Right now the way to </a:t>
            </a:r>
            <a:r>
              <a:rPr lang="en-US" sz="2800" dirty="0" err="1">
                <a:latin typeface="+mj-lt"/>
              </a:rPr>
              <a:t>config</a:t>
            </a:r>
            <a:r>
              <a:rPr lang="en-US" sz="2800" dirty="0">
                <a:latin typeface="+mj-lt"/>
              </a:rPr>
              <a:t> your app would be an </a:t>
            </a:r>
            <a:r>
              <a:rPr lang="en-US" sz="2800" dirty="0" err="1">
                <a:latin typeface="+mj-lt"/>
              </a:rPr>
              <a:t>IConfiguration</a:t>
            </a:r>
            <a:r>
              <a:rPr lang="en-US" sz="2800" dirty="0">
                <a:latin typeface="+mj-lt"/>
              </a:rPr>
              <a:t> implementation</a:t>
            </a:r>
          </a:p>
          <a:p>
            <a:pPr marL="457200" indent="-457200">
              <a:buFont typeface="Arial" panose="020B0604020202020204" pitchFamily="34" charset="0"/>
              <a:buChar char="•"/>
            </a:pPr>
            <a:r>
              <a:rPr lang="en-US" sz="2800" dirty="0">
                <a:latin typeface="+mj-lt"/>
              </a:rPr>
              <a:t>Using the options pattern you can easily convert any class (or POCO - Plain Old CLR Object) into a settings class</a:t>
            </a:r>
            <a:r>
              <a:rPr lang="en-US" sz="2800" dirty="0" smtClean="0">
                <a:latin typeface="+mj-lt"/>
              </a:rPr>
              <a:t>.</a:t>
            </a:r>
            <a:endParaRPr lang="en-US" sz="2800" dirty="0">
              <a:latin typeface="+mj-lt"/>
            </a:endParaRPr>
          </a:p>
        </p:txBody>
      </p:sp>
    </p:spTree>
    <p:extLst>
      <p:ext uri="{BB962C8B-B14F-4D97-AF65-F5344CB8AC3E}">
        <p14:creationId xmlns:p14="http://schemas.microsoft.com/office/powerpoint/2010/main" val="2366245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Другая 1">
      <a:dk1>
        <a:srgbClr val="060F18"/>
      </a:dk1>
      <a:lt1>
        <a:srgbClr val="FFFFFF"/>
      </a:lt1>
      <a:dk2>
        <a:srgbClr val="27282A"/>
      </a:dk2>
      <a:lt2>
        <a:srgbClr val="64BC46"/>
      </a:lt2>
      <a:accent1>
        <a:srgbClr val="55A51C"/>
      </a:accent1>
      <a:accent2>
        <a:srgbClr val="FF9630"/>
      </a:accent2>
      <a:accent3>
        <a:srgbClr val="02AED9"/>
      </a:accent3>
      <a:accent4>
        <a:srgbClr val="B20ECA"/>
      </a:accent4>
      <a:accent5>
        <a:srgbClr val="FB4040"/>
      </a:accent5>
      <a:accent6>
        <a:srgbClr val="0A70C7"/>
      </a:accent6>
      <a:hlink>
        <a:srgbClr val="0085CF"/>
      </a:hlink>
      <a:folHlink>
        <a:srgbClr val="C13832"/>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4846</TotalTime>
  <Words>590</Words>
  <Application>Microsoft Office PowerPoint</Application>
  <PresentationFormat>Widescreen</PresentationFormat>
  <Paragraphs>82</Paragraphs>
  <Slides>14</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Calibri</vt:lpstr>
      <vt:lpstr>Calibri Light</vt:lpstr>
      <vt:lpstr>Consolas</vt:lpstr>
      <vt:lpstr>Segoe UI</vt:lpstr>
      <vt:lpstr>Segoe UI Light</vt:lpstr>
      <vt:lpstr>Segoe UI Semilight</vt:lpstr>
      <vt:lpstr>Segoe WP SemiLight</vt:lpstr>
      <vt:lpstr>Wingdings</vt:lpstr>
      <vt:lpstr>Тема Office</vt:lpstr>
      <vt:lpstr>Custom Design</vt:lpstr>
      <vt:lpstr>PowerPoint Presentation</vt:lpstr>
      <vt:lpstr>Step-0: Application Startup</vt:lpstr>
      <vt:lpstr>Step-1: Environment Related Adjustments</vt:lpstr>
      <vt:lpstr>Staging and production</vt:lpstr>
      <vt:lpstr>Middlewares and routing</vt:lpstr>
      <vt:lpstr>Error Handling</vt:lpstr>
      <vt:lpstr>Step 3: A sample exception filter</vt:lpstr>
      <vt:lpstr>Step 4: Let’s build something</vt:lpstr>
      <vt:lpstr>Step 4: Configurations</vt:lpstr>
      <vt:lpstr>Step 6: Dependency Injection</vt:lpstr>
      <vt:lpstr>Step 7: Making a simple transaction over Azure Storage Table Service</vt:lpstr>
      <vt:lpstr>Step 8: Basic CRUD ready for FeedController</vt:lpstr>
      <vt:lpstr>Step 9: Azure Storage Queue in the action</vt:lpstr>
      <vt:lpstr>Step 10: A small Microservice and Azure 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Swagata Prateek</dc:creator>
  <cp:lastModifiedBy>Swagata Prateek</cp:lastModifiedBy>
  <cp:revision>250</cp:revision>
  <dcterms:created xsi:type="dcterms:W3CDTF">2013-05-05T18:28:09Z</dcterms:created>
  <dcterms:modified xsi:type="dcterms:W3CDTF">2016-06-04T09:27:37Z</dcterms:modified>
</cp:coreProperties>
</file>