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11"/>
  </p:notesMasterIdLst>
  <p:handoutMasterIdLst>
    <p:handoutMasterId r:id="rId12"/>
  </p:handoutMasterIdLst>
  <p:sldIdLst>
    <p:sldId id="256" r:id="rId2"/>
    <p:sldId id="269" r:id="rId3"/>
    <p:sldId id="257" r:id="rId4"/>
    <p:sldId id="260" r:id="rId5"/>
    <p:sldId id="262" r:id="rId6"/>
    <p:sldId id="258" r:id="rId7"/>
    <p:sldId id="265" r:id="rId8"/>
    <p:sldId id="266" r:id="rId9"/>
    <p:sldId id="268"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1D5AF-FD9B-45FE-A382-8075AD25832E}" v="3035" dt="2021-12-10T22:18:11.757"/>
    <p1510:client id="{1A2FCEF7-6806-44BD-9256-380C39128FBF}" v="154" dt="2021-12-10T22:55:15.597"/>
    <p1510:client id="{1F224089-2FA6-4B21-8293-2B602BE5E1CA}" v="864" dt="2021-12-10T22:54:58.407"/>
    <p1510:client id="{41B9E72D-1174-4FF8-B3E4-C351EC78A382}" v="1176" dt="2021-12-10T22:30:25.526"/>
    <p1510:client id="{7FD34727-7C9D-4FE7-8706-954B719FF406}" v="50" dt="2021-12-10T21:20:01.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34A9365-6C99-4A21-B921-694414D508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001039C-1D46-4936-BB5F-92DB55CA4A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A1F89-CFB7-4BE2-A588-1ABEFA8A34CF}" type="datetimeFigureOut">
              <a:rPr lang="es-ES" smtClean="0"/>
              <a:t>10/12/2021</a:t>
            </a:fld>
            <a:endParaRPr lang="es-ES"/>
          </a:p>
        </p:txBody>
      </p:sp>
      <p:sp>
        <p:nvSpPr>
          <p:cNvPr id="4" name="Marcador de pie de página 3">
            <a:extLst>
              <a:ext uri="{FF2B5EF4-FFF2-40B4-BE49-F238E27FC236}">
                <a16:creationId xmlns:a16="http://schemas.microsoft.com/office/drawing/2014/main" id="{491BABF2-47CC-4AF0-95A0-9AFCE89036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AD8275-082A-4C77-B76D-653D15E08C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31D22D-23AD-4F11-AA92-3D84482F2922}" type="slidenum">
              <a:rPr lang="es-ES" smtClean="0"/>
              <a:t>‹Nº›</a:t>
            </a:fld>
            <a:endParaRPr lang="es-ES"/>
          </a:p>
        </p:txBody>
      </p:sp>
    </p:spTree>
    <p:extLst>
      <p:ext uri="{BB962C8B-B14F-4D97-AF65-F5344CB8AC3E}">
        <p14:creationId xmlns:p14="http://schemas.microsoft.com/office/powerpoint/2010/main" val="1550792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FA90F-0772-477F-ABF5-70A62C23999F}" type="datetimeFigureOut">
              <a:rPr lang="es-ES" noProof="0" smtClean="0"/>
              <a:t>10/12/2021</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F3B0E-AB85-4AE2-B55D-2683C3C06EC4}" type="slidenum">
              <a:rPr lang="es-ES" noProof="0" smtClean="0"/>
              <a:t>‹Nº›</a:t>
            </a:fld>
            <a:endParaRPr lang="es-ES" noProof="0"/>
          </a:p>
        </p:txBody>
      </p:sp>
    </p:spTree>
    <p:extLst>
      <p:ext uri="{BB962C8B-B14F-4D97-AF65-F5344CB8AC3E}">
        <p14:creationId xmlns:p14="http://schemas.microsoft.com/office/powerpoint/2010/main" val="338515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BAEF3B0E-AB85-4AE2-B55D-2683C3C06EC4}" type="slidenum">
              <a:rPr lang="es-ES" smtClean="0"/>
              <a:t>1</a:t>
            </a:fld>
            <a:endParaRPr lang="es-ES"/>
          </a:p>
        </p:txBody>
      </p:sp>
    </p:spTree>
    <p:extLst>
      <p:ext uri="{BB962C8B-B14F-4D97-AF65-F5344CB8AC3E}">
        <p14:creationId xmlns:p14="http://schemas.microsoft.com/office/powerpoint/2010/main" val="228047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December 10,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0920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December 10,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74619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December 10,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5835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December 10,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83747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December 10,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7853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December 10,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79683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December 10,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9322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December 10,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469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December 10,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5139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December 10,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17687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December 10,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43861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December 10,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‹Nº›</a:t>
            </a:fld>
            <a:endParaRPr lang="en-US"/>
          </a:p>
        </p:txBody>
      </p:sp>
    </p:spTree>
    <p:extLst>
      <p:ext uri="{BB962C8B-B14F-4D97-AF65-F5344CB8AC3E}">
        <p14:creationId xmlns:p14="http://schemas.microsoft.com/office/powerpoint/2010/main" val="137491438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487488" y="549275"/>
            <a:ext cx="5437187" cy="3456401"/>
          </a:xfrm>
        </p:spPr>
        <p:txBody>
          <a:bodyPr rtlCol="0" anchor="b">
            <a:normAutofit/>
          </a:bodyPr>
          <a:lstStyle/>
          <a:p>
            <a:pPr>
              <a:lnSpc>
                <a:spcPct val="90000"/>
              </a:lnSpc>
            </a:pPr>
            <a:r>
              <a:rPr lang="es-ES" sz="5400">
                <a:ea typeface="+mj-lt"/>
                <a:cs typeface="+mj-lt"/>
              </a:rPr>
              <a:t>Parrot: logiciel d’apprentissage de langues en auto-formation</a:t>
            </a:r>
            <a:endParaRPr lang="es-ES" sz="5400"/>
          </a:p>
        </p:txBody>
      </p:sp>
      <p:sp>
        <p:nvSpPr>
          <p:cNvPr id="3" name="Subtítulo 2"/>
          <p:cNvSpPr>
            <a:spLocks noGrp="1"/>
          </p:cNvSpPr>
          <p:nvPr>
            <p:ph type="subTitle" idx="1"/>
          </p:nvPr>
        </p:nvSpPr>
        <p:spPr>
          <a:xfrm>
            <a:off x="1487488" y="4297776"/>
            <a:ext cx="6812503" cy="2010949"/>
          </a:xfrm>
        </p:spPr>
        <p:txBody>
          <a:bodyPr vert="horz" lIns="91440" tIns="45720" rIns="91440" bIns="45720" rtlCol="0">
            <a:normAutofit/>
          </a:bodyPr>
          <a:lstStyle/>
          <a:p>
            <a:r>
              <a:rPr lang="es-ES">
                <a:solidFill>
                  <a:schemeClr val="tx1">
                    <a:alpha val="60000"/>
                  </a:schemeClr>
                </a:solidFill>
              </a:rPr>
              <a:t>Rapport fait par Alonso Ivan et Dudes Arnaud</a:t>
            </a:r>
          </a:p>
          <a:p>
            <a:r>
              <a:rPr lang="es-ES">
                <a:solidFill>
                  <a:schemeClr val="tx1">
                    <a:alpha val="60000"/>
                  </a:schemeClr>
                </a:solidFill>
              </a:rPr>
              <a:t>@ UPPA</a:t>
            </a:r>
          </a:p>
        </p:txBody>
      </p:sp>
      <p:sp>
        <p:nvSpPr>
          <p:cNvPr id="27" name="Freeform: Shape 26">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30" name="Freeform: Shape 29">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34"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2B06E-A3ED-41BA-8315-771FC9AC2BD9}"/>
              </a:ext>
            </a:extLst>
          </p:cNvPr>
          <p:cNvSpPr>
            <a:spLocks noGrp="1"/>
          </p:cNvSpPr>
          <p:nvPr>
            <p:ph type="title"/>
          </p:nvPr>
        </p:nvSpPr>
        <p:spPr/>
        <p:txBody>
          <a:bodyPr/>
          <a:lstStyle/>
          <a:p>
            <a:r>
              <a:rPr lang="es-ES"/>
              <a:t>Sommaire</a:t>
            </a:r>
          </a:p>
        </p:txBody>
      </p:sp>
      <p:sp>
        <p:nvSpPr>
          <p:cNvPr id="3" name="Marcador de contenido 2">
            <a:extLst>
              <a:ext uri="{FF2B5EF4-FFF2-40B4-BE49-F238E27FC236}">
                <a16:creationId xmlns:a16="http://schemas.microsoft.com/office/drawing/2014/main" id="{D09C6F49-2607-4E6D-90ED-A3EAE0A8BBD0}"/>
              </a:ext>
            </a:extLst>
          </p:cNvPr>
          <p:cNvSpPr>
            <a:spLocks noGrp="1"/>
          </p:cNvSpPr>
          <p:nvPr>
            <p:ph idx="1"/>
          </p:nvPr>
        </p:nvSpPr>
        <p:spPr/>
        <p:txBody>
          <a:bodyPr vert="horz" wrap="square" lIns="0" tIns="0" rIns="0" bIns="0" rtlCol="0" anchor="t">
            <a:normAutofit/>
          </a:bodyPr>
          <a:lstStyle/>
          <a:p>
            <a:r>
              <a:rPr lang="es-ES" dirty="0" err="1">
                <a:solidFill>
                  <a:srgbClr val="FFFFFF">
                    <a:alpha val="60000"/>
                  </a:srgbClr>
                </a:solidFill>
              </a:rPr>
              <a:t>Architecture</a:t>
            </a:r>
            <a:r>
              <a:rPr lang="es-ES" dirty="0">
                <a:solidFill>
                  <a:srgbClr val="FFFFFF">
                    <a:alpha val="60000"/>
                  </a:srgbClr>
                </a:solidFill>
              </a:rPr>
              <a:t> </a:t>
            </a:r>
            <a:r>
              <a:rPr lang="es-ES" dirty="0" err="1">
                <a:solidFill>
                  <a:srgbClr val="FFFFFF">
                    <a:alpha val="60000"/>
                  </a:srgbClr>
                </a:solidFill>
              </a:rPr>
              <a:t>choisie</a:t>
            </a:r>
            <a:r>
              <a:rPr lang="es-ES" dirty="0">
                <a:solidFill>
                  <a:srgbClr val="FFFFFF">
                    <a:alpha val="60000"/>
                  </a:srgbClr>
                </a:solidFill>
              </a:rPr>
              <a:t>:</a:t>
            </a:r>
          </a:p>
          <a:p>
            <a:pPr lvl="1"/>
            <a:r>
              <a:rPr lang="es-ES" dirty="0">
                <a:solidFill>
                  <a:srgbClr val="FFFFFF">
                    <a:alpha val="60000"/>
                  </a:srgbClr>
                </a:solidFill>
              </a:rPr>
              <a:t>MVC</a:t>
            </a:r>
          </a:p>
          <a:p>
            <a:pPr lvl="1"/>
            <a:r>
              <a:rPr lang="es-ES" dirty="0">
                <a:solidFill>
                  <a:srgbClr val="FFFFFF">
                    <a:alpha val="60000"/>
                  </a:srgbClr>
                </a:solidFill>
              </a:rPr>
              <a:t>Mise en place, </a:t>
            </a:r>
            <a:r>
              <a:rPr lang="es-ES" err="1">
                <a:solidFill>
                  <a:srgbClr val="FFFFFF">
                    <a:alpha val="60000"/>
                  </a:srgbClr>
                </a:solidFill>
              </a:rPr>
              <a:t>Redux</a:t>
            </a:r>
          </a:p>
          <a:p>
            <a:pPr marL="457200" lvl="1" indent="0">
              <a:buNone/>
            </a:pPr>
            <a:r>
              <a:rPr lang="es-ES" sz="2400">
                <a:solidFill>
                  <a:srgbClr val="FFFFFF">
                    <a:alpha val="60000"/>
                  </a:srgbClr>
                </a:solidFill>
              </a:rPr>
              <a:t>Choix </a:t>
            </a:r>
            <a:r>
              <a:rPr lang="es-ES" sz="2400" err="1">
                <a:solidFill>
                  <a:srgbClr val="FFFFFF">
                    <a:alpha val="60000"/>
                  </a:srgbClr>
                </a:solidFill>
              </a:rPr>
              <a:t>ergonomiques</a:t>
            </a:r>
            <a:r>
              <a:rPr lang="es-ES" sz="2400">
                <a:solidFill>
                  <a:srgbClr val="FFFFFF">
                    <a:alpha val="60000"/>
                  </a:srgbClr>
                </a:solidFill>
              </a:rPr>
              <a:t>:</a:t>
            </a:r>
            <a:endParaRPr lang="es-ES">
              <a:solidFill>
                <a:srgbClr val="FFFFFF">
                  <a:alpha val="60000"/>
                </a:srgbClr>
              </a:solidFill>
            </a:endParaRPr>
          </a:p>
          <a:p>
            <a:pPr lvl="1"/>
            <a:r>
              <a:rPr lang="es-ES" dirty="0" err="1">
                <a:solidFill>
                  <a:srgbClr val="FFFFFF">
                    <a:alpha val="60000"/>
                  </a:srgbClr>
                </a:solidFill>
              </a:rPr>
              <a:t>Generalites</a:t>
            </a:r>
            <a:endParaRPr lang="es-ES">
              <a:solidFill>
                <a:srgbClr val="FFFFFF">
                  <a:alpha val="60000"/>
                </a:srgbClr>
              </a:solidFill>
            </a:endParaRPr>
          </a:p>
          <a:p>
            <a:pPr lvl="1"/>
            <a:r>
              <a:rPr lang="es-ES" dirty="0" err="1">
                <a:solidFill>
                  <a:srgbClr val="FFFFFF">
                    <a:alpha val="60000"/>
                  </a:srgbClr>
                </a:solidFill>
              </a:rPr>
              <a:t>Accueil</a:t>
            </a:r>
            <a:endParaRPr lang="es-ES">
              <a:solidFill>
                <a:srgbClr val="FFFFFF">
                  <a:alpha val="60000"/>
                </a:srgbClr>
              </a:solidFill>
            </a:endParaRPr>
          </a:p>
          <a:p>
            <a:pPr lvl="1"/>
            <a:r>
              <a:rPr lang="es-ES" dirty="0" err="1">
                <a:solidFill>
                  <a:srgbClr val="FFFFFF">
                    <a:alpha val="60000"/>
                  </a:srgbClr>
                </a:solidFill>
              </a:rPr>
              <a:t>Toeic</a:t>
            </a:r>
            <a:endParaRPr lang="es-ES">
              <a:solidFill>
                <a:srgbClr val="FFFFFF">
                  <a:alpha val="60000"/>
                </a:srgbClr>
              </a:solidFill>
            </a:endParaRPr>
          </a:p>
          <a:p>
            <a:pPr lvl="1"/>
            <a:r>
              <a:rPr lang="es-ES" dirty="0">
                <a:solidFill>
                  <a:srgbClr val="FFFFFF">
                    <a:alpha val="60000"/>
                  </a:srgbClr>
                </a:solidFill>
              </a:rPr>
              <a:t>Les </a:t>
            </a:r>
            <a:r>
              <a:rPr lang="es-ES" err="1">
                <a:solidFill>
                  <a:srgbClr val="FFFFFF">
                    <a:alpha val="60000"/>
                  </a:srgbClr>
                </a:solidFill>
              </a:rPr>
              <a:t>Pickers</a:t>
            </a:r>
          </a:p>
        </p:txBody>
      </p:sp>
    </p:spTree>
    <p:extLst>
      <p:ext uri="{BB962C8B-B14F-4D97-AF65-F5344CB8AC3E}">
        <p14:creationId xmlns:p14="http://schemas.microsoft.com/office/powerpoint/2010/main" val="417700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10A3-2A36-49A5-A044-CFB797D99B2E}"/>
              </a:ext>
            </a:extLst>
          </p:cNvPr>
          <p:cNvSpPr>
            <a:spLocks noGrp="1"/>
          </p:cNvSpPr>
          <p:nvPr>
            <p:ph type="title"/>
          </p:nvPr>
        </p:nvSpPr>
        <p:spPr/>
        <p:txBody>
          <a:bodyPr/>
          <a:lstStyle/>
          <a:p>
            <a:r>
              <a:rPr lang="es-ES" err="1"/>
              <a:t>Architecture</a:t>
            </a:r>
            <a:r>
              <a:rPr lang="es-ES"/>
              <a:t> </a:t>
            </a:r>
            <a:r>
              <a:rPr lang="es-ES" err="1"/>
              <a:t>choisie</a:t>
            </a:r>
            <a:r>
              <a:rPr lang="es-ES"/>
              <a:t> : MVC</a:t>
            </a:r>
          </a:p>
        </p:txBody>
      </p:sp>
      <p:sp>
        <p:nvSpPr>
          <p:cNvPr id="3" name="Marcador de contenido 2">
            <a:extLst>
              <a:ext uri="{FF2B5EF4-FFF2-40B4-BE49-F238E27FC236}">
                <a16:creationId xmlns:a16="http://schemas.microsoft.com/office/drawing/2014/main" id="{1F5A32B5-A897-4789-A6C8-3580A03E8455}"/>
              </a:ext>
            </a:extLst>
          </p:cNvPr>
          <p:cNvSpPr>
            <a:spLocks noGrp="1"/>
          </p:cNvSpPr>
          <p:nvPr>
            <p:ph idx="1"/>
          </p:nvPr>
        </p:nvSpPr>
        <p:spPr>
          <a:xfrm>
            <a:off x="550863" y="2113199"/>
            <a:ext cx="11090274" cy="2686231"/>
          </a:xfrm>
        </p:spPr>
        <p:txBody>
          <a:bodyPr vert="horz" wrap="square" lIns="0" tIns="0" rIns="0" bIns="0" rtlCol="0" anchor="t">
            <a:normAutofit/>
          </a:bodyPr>
          <a:lstStyle/>
          <a:p>
            <a:pPr marL="0" indent="0">
              <a:buNone/>
            </a:pPr>
            <a:r>
              <a:rPr lang="fr-FR" dirty="0">
                <a:solidFill>
                  <a:srgbClr val="FFFFFF">
                    <a:alpha val="60000"/>
                  </a:srgbClr>
                </a:solidFill>
              </a:rPr>
              <a:t>Le modèle de conception choisi est le modèle MVC. </a:t>
            </a:r>
            <a:r>
              <a:rPr lang="fr-FR" dirty="0">
                <a:ea typeface="+mn-lt"/>
                <a:cs typeface="+mn-lt"/>
              </a:rPr>
              <a:t>Il met l'accent sur la séparation entre la logique métier et l'affichage du logiciel. Cette «séparation des préoccupations» permet une meilleure répartition du travail et une maintenance améliorée, ce qui en fait un modèle avantageant pour la conception de logiciels complexes.</a:t>
            </a:r>
            <a:endParaRPr lang="fr-FR" dirty="0">
              <a:solidFill>
                <a:srgbClr val="FFFFFF">
                  <a:alpha val="60000"/>
                </a:srgbClr>
              </a:solidFill>
            </a:endParaRPr>
          </a:p>
        </p:txBody>
      </p:sp>
      <p:sp>
        <p:nvSpPr>
          <p:cNvPr id="5" name="Marcador de contenido 2">
            <a:extLst>
              <a:ext uri="{FF2B5EF4-FFF2-40B4-BE49-F238E27FC236}">
                <a16:creationId xmlns:a16="http://schemas.microsoft.com/office/drawing/2014/main" id="{D402D9F5-AC09-4531-9D28-22801B655AFA}"/>
              </a:ext>
            </a:extLst>
          </p:cNvPr>
          <p:cNvSpPr txBox="1">
            <a:spLocks/>
          </p:cNvSpPr>
          <p:nvPr/>
        </p:nvSpPr>
        <p:spPr>
          <a:xfrm>
            <a:off x="552868" y="4421256"/>
            <a:ext cx="11090274" cy="208465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solidFill>
                  <a:srgbClr val="FFFFFF">
                    <a:alpha val="60000"/>
                  </a:srgbClr>
                </a:solidFill>
              </a:rPr>
              <a:t>Dans ce logiciel, le Contrôleur possède les fonctions qui déclencheront les actions de modification du Modèle/état et qui par la suite feront changer la Vue, cette dernière étant totalement reliée au modèle, qui est </a:t>
            </a:r>
            <a:r>
              <a:rPr lang="fr-FR" dirty="0">
                <a:ea typeface="+mn-lt"/>
                <a:cs typeface="+mn-lt"/>
              </a:rPr>
              <a:t>«l'état courant» de l'application.</a:t>
            </a:r>
            <a:endParaRPr lang="fr-FR" dirty="0">
              <a:solidFill>
                <a:srgbClr val="FFFFFF">
                  <a:alpha val="60000"/>
                </a:srgbClr>
              </a:solidFill>
            </a:endParaRPr>
          </a:p>
        </p:txBody>
      </p:sp>
    </p:spTree>
    <p:extLst>
      <p:ext uri="{BB962C8B-B14F-4D97-AF65-F5344CB8AC3E}">
        <p14:creationId xmlns:p14="http://schemas.microsoft.com/office/powerpoint/2010/main" val="100855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07111-7CE3-4329-9032-8A2D8EB4977C}"/>
              </a:ext>
            </a:extLst>
          </p:cNvPr>
          <p:cNvSpPr>
            <a:spLocks noGrp="1"/>
          </p:cNvSpPr>
          <p:nvPr>
            <p:ph type="title"/>
          </p:nvPr>
        </p:nvSpPr>
        <p:spPr/>
        <p:txBody>
          <a:bodyPr/>
          <a:lstStyle/>
          <a:p>
            <a:r>
              <a:rPr lang="fr-FR"/>
              <a:t>Mise en place de l'architecture</a:t>
            </a:r>
          </a:p>
        </p:txBody>
      </p:sp>
      <p:sp>
        <p:nvSpPr>
          <p:cNvPr id="5" name="Espace réservé du contenu 2">
            <a:extLst>
              <a:ext uri="{FF2B5EF4-FFF2-40B4-BE49-F238E27FC236}">
                <a16:creationId xmlns:a16="http://schemas.microsoft.com/office/drawing/2014/main" id="{4A1DD483-FF9E-4963-BCE1-7D9600BE15A0}"/>
              </a:ext>
            </a:extLst>
          </p:cNvPr>
          <p:cNvSpPr txBox="1">
            <a:spLocks/>
          </p:cNvSpPr>
          <p:nvPr/>
        </p:nvSpPr>
        <p:spPr>
          <a:xfrm>
            <a:off x="554580" y="1717331"/>
            <a:ext cx="11090274" cy="4562375"/>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rgbClr val="FFFFFF">
                    <a:alpha val="60000"/>
                  </a:srgbClr>
                </a:solidFill>
              </a:rPr>
              <a:t>Utilisation des fonctionnalités de </a:t>
            </a:r>
            <a:r>
              <a:rPr lang="fr-FR" err="1">
                <a:solidFill>
                  <a:srgbClr val="FFFFFF">
                    <a:alpha val="60000"/>
                  </a:srgbClr>
                </a:solidFill>
              </a:rPr>
              <a:t>Redux</a:t>
            </a:r>
            <a:r>
              <a:rPr lang="fr-FR">
                <a:solidFill>
                  <a:srgbClr val="FFFFFF">
                    <a:alpha val="60000"/>
                  </a:srgbClr>
                </a:solidFill>
              </a:rPr>
              <a:t> pour </a:t>
            </a:r>
            <a:r>
              <a:rPr lang="fr-FR" err="1">
                <a:solidFill>
                  <a:srgbClr val="FFFFFF">
                    <a:alpha val="60000"/>
                  </a:srgbClr>
                </a:solidFill>
              </a:rPr>
              <a:t>React</a:t>
            </a:r>
            <a:r>
              <a:rPr lang="fr-FR">
                <a:solidFill>
                  <a:srgbClr val="FFFFFF">
                    <a:alpha val="60000"/>
                  </a:srgbClr>
                </a:solidFill>
              </a:rPr>
              <a:t> pour plusieurs raisons :</a:t>
            </a:r>
            <a:endParaRPr lang="es-ES"/>
          </a:p>
          <a:p>
            <a:pPr lvl="1">
              <a:buFont typeface="Courier New" panose="020B0604020202020204" pitchFamily="34" charset="0"/>
              <a:buChar char="o"/>
            </a:pPr>
            <a:r>
              <a:rPr lang="fr-FR">
                <a:ea typeface="+mn-lt"/>
                <a:cs typeface="+mn-lt"/>
              </a:rPr>
              <a:t>Créer des composants qui se comportent de manière cohérente et consistante</a:t>
            </a:r>
            <a:endParaRPr lang="fr-FR">
              <a:solidFill>
                <a:srgbClr val="FFFFFF">
                  <a:alpha val="60000"/>
                </a:srgbClr>
              </a:solidFill>
              <a:ea typeface="+mn-lt"/>
              <a:cs typeface="+mn-lt"/>
            </a:endParaRPr>
          </a:p>
          <a:p>
            <a:pPr lvl="1">
              <a:buFont typeface="Courier New" panose="020B0604020202020204" pitchFamily="34" charset="0"/>
              <a:buChar char="o"/>
            </a:pPr>
            <a:r>
              <a:rPr lang="fr-FR">
                <a:solidFill>
                  <a:srgbClr val="FFFFFF">
                    <a:alpha val="60000"/>
                  </a:srgbClr>
                </a:solidFill>
                <a:ea typeface="+mn-lt"/>
                <a:cs typeface="+mn-lt"/>
              </a:rPr>
              <a:t>- Non nécessité d'avoir recours à des callback pour tous les composants :</a:t>
            </a:r>
          </a:p>
          <a:p>
            <a:pPr lvl="2"/>
            <a:r>
              <a:rPr lang="fr-FR">
                <a:solidFill>
                  <a:srgbClr val="FFFFFF">
                    <a:alpha val="60000"/>
                  </a:srgbClr>
                </a:solidFill>
                <a:ea typeface="+mn-lt"/>
                <a:cs typeface="+mn-lt"/>
              </a:rPr>
              <a:t>L'état de l'application est persistent. </a:t>
            </a:r>
          </a:p>
          <a:p>
            <a:pPr lvl="2"/>
            <a:r>
              <a:rPr lang="fr-FR">
                <a:solidFill>
                  <a:srgbClr val="FFFFFF">
                    <a:alpha val="60000"/>
                  </a:srgbClr>
                </a:solidFill>
                <a:ea typeface="+mn-lt"/>
                <a:cs typeface="+mn-lt"/>
              </a:rPr>
              <a:t>Les actions de l'utilisateur provoquent le déclenchement des méthodes qui, originalement définies dans le corps du contrôleur,  gèrent l'appel de la fonction dispatch.</a:t>
            </a:r>
            <a:endParaRPr lang="fr-FR"/>
          </a:p>
          <a:p>
            <a:pPr lvl="2"/>
            <a:r>
              <a:rPr lang="fr-FR">
                <a:solidFill>
                  <a:srgbClr val="FFFFFF">
                    <a:alpha val="60000"/>
                  </a:srgbClr>
                </a:solidFill>
                <a:ea typeface="+mn-lt"/>
                <a:cs typeface="+mn-lt"/>
              </a:rPr>
              <a:t>Le </a:t>
            </a:r>
            <a:r>
              <a:rPr lang="fr-FR" err="1">
                <a:solidFill>
                  <a:srgbClr val="FFFFFF">
                    <a:alpha val="60000"/>
                  </a:srgbClr>
                </a:solidFill>
                <a:ea typeface="+mn-lt"/>
                <a:cs typeface="+mn-lt"/>
              </a:rPr>
              <a:t>Reducer</a:t>
            </a:r>
            <a:r>
              <a:rPr lang="fr-FR">
                <a:solidFill>
                  <a:srgbClr val="FFFFFF">
                    <a:alpha val="60000"/>
                  </a:srgbClr>
                </a:solidFill>
                <a:ea typeface="+mn-lt"/>
                <a:cs typeface="+mn-lt"/>
              </a:rPr>
              <a:t> et la méthode Dispatch sont des fonctionnalités de la librairie </a:t>
            </a:r>
            <a:r>
              <a:rPr lang="fr-FR" err="1">
                <a:solidFill>
                  <a:srgbClr val="FFFFFF">
                    <a:alpha val="60000"/>
                  </a:srgbClr>
                </a:solidFill>
                <a:ea typeface="+mn-lt"/>
                <a:cs typeface="+mn-lt"/>
              </a:rPr>
              <a:t>Redux</a:t>
            </a:r>
            <a:r>
              <a:rPr lang="fr-FR">
                <a:solidFill>
                  <a:srgbClr val="FFFFFF">
                    <a:alpha val="60000"/>
                  </a:srgbClr>
                </a:solidFill>
                <a:ea typeface="+mn-lt"/>
                <a:cs typeface="+mn-lt"/>
              </a:rPr>
              <a:t>:</a:t>
            </a:r>
          </a:p>
          <a:p>
            <a:pPr lvl="3">
              <a:buFont typeface="Wingdings" panose="020B0604020202020204" pitchFamily="34" charset="0"/>
              <a:buChar char="§"/>
            </a:pPr>
            <a:r>
              <a:rPr lang="fr-FR">
                <a:solidFill>
                  <a:srgbClr val="FFFFFF">
                    <a:alpha val="60000"/>
                  </a:srgbClr>
                </a:solidFill>
                <a:ea typeface="+mn-lt"/>
                <a:cs typeface="+mn-lt"/>
              </a:rPr>
              <a:t>Le </a:t>
            </a:r>
            <a:r>
              <a:rPr lang="fr-FR" err="1">
                <a:solidFill>
                  <a:srgbClr val="FFFFFF">
                    <a:alpha val="60000"/>
                  </a:srgbClr>
                </a:solidFill>
                <a:ea typeface="+mn-lt"/>
                <a:cs typeface="+mn-lt"/>
              </a:rPr>
              <a:t>Reducer</a:t>
            </a:r>
            <a:r>
              <a:rPr lang="fr-FR">
                <a:solidFill>
                  <a:srgbClr val="FFFFFF">
                    <a:alpha val="60000"/>
                  </a:srgbClr>
                </a:solidFill>
                <a:ea typeface="+mn-lt"/>
                <a:cs typeface="+mn-lt"/>
              </a:rPr>
              <a:t> est la seule façon de modifier l'état courant de l'application. Il accepte des actions reçues de la part du contrôleur, et modifie l'état en conséquence.</a:t>
            </a:r>
          </a:p>
          <a:p>
            <a:pPr lvl="3">
              <a:buFont typeface="Wingdings" panose="020B0604020202020204" pitchFamily="34" charset="0"/>
              <a:buChar char="§"/>
            </a:pPr>
            <a:r>
              <a:rPr lang="fr-FR">
                <a:solidFill>
                  <a:srgbClr val="FFFFFF">
                    <a:alpha val="60000"/>
                  </a:srgbClr>
                </a:solidFill>
                <a:ea typeface="+mn-lt"/>
                <a:cs typeface="+mn-lt"/>
              </a:rPr>
              <a:t>Dispatch est la méthode appelée par le Contrôleur dans les composants pour dispatcher l'action déclenchée par l'utilisateur. </a:t>
            </a:r>
          </a:p>
          <a:p>
            <a:pPr lvl="3"/>
            <a:endParaRPr lang="fr-FR">
              <a:solidFill>
                <a:srgbClr val="FFFFFF">
                  <a:alpha val="60000"/>
                </a:srgbClr>
              </a:solidFill>
              <a:ea typeface="+mn-lt"/>
              <a:cs typeface="+mn-lt"/>
            </a:endParaRPr>
          </a:p>
        </p:txBody>
      </p:sp>
    </p:spTree>
    <p:extLst>
      <p:ext uri="{BB962C8B-B14F-4D97-AF65-F5344CB8AC3E}">
        <p14:creationId xmlns:p14="http://schemas.microsoft.com/office/powerpoint/2010/main" val="3893825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1C5E53-07E4-42ED-AD20-2BD7AB3506C7}"/>
              </a:ext>
            </a:extLst>
          </p:cNvPr>
          <p:cNvSpPr>
            <a:spLocks noGrp="1"/>
          </p:cNvSpPr>
          <p:nvPr>
            <p:ph type="title"/>
          </p:nvPr>
        </p:nvSpPr>
        <p:spPr>
          <a:xfrm>
            <a:off x="550862" y="580363"/>
            <a:ext cx="9872709" cy="1333055"/>
          </a:xfrm>
        </p:spPr>
        <p:txBody>
          <a:bodyPr wrap="square" anchor="t">
            <a:normAutofit/>
          </a:bodyPr>
          <a:lstStyle/>
          <a:p>
            <a:pPr>
              <a:lnSpc>
                <a:spcPct val="90000"/>
              </a:lnSpc>
            </a:pPr>
            <a:r>
              <a:rPr lang="fr-FR"/>
              <a:t>Choix ergonomique : Géneralités</a:t>
            </a:r>
            <a:endParaRPr lang="fr-FR" dirty="0"/>
          </a:p>
        </p:txBody>
      </p:sp>
      <p:grpSp>
        <p:nvGrpSpPr>
          <p:cNvPr id="7" name="Group 10">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2"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Espace réservé du contenu 2">
            <a:extLst>
              <a:ext uri="{FF2B5EF4-FFF2-40B4-BE49-F238E27FC236}">
                <a16:creationId xmlns:a16="http://schemas.microsoft.com/office/drawing/2014/main" id="{16AC61F2-1B14-445B-B96C-D8DB89B56C72}"/>
              </a:ext>
            </a:extLst>
          </p:cNvPr>
          <p:cNvSpPr>
            <a:spLocks noGrp="1"/>
          </p:cNvSpPr>
          <p:nvPr>
            <p:ph idx="1"/>
          </p:nvPr>
        </p:nvSpPr>
        <p:spPr>
          <a:xfrm>
            <a:off x="202408" y="3170621"/>
            <a:ext cx="11781030" cy="3483508"/>
          </a:xfrm>
        </p:spPr>
        <p:txBody>
          <a:bodyPr vert="horz" lIns="0" tIns="0" rIns="0" bIns="0" rtlCol="0" anchor="t">
            <a:normAutofit fontScale="92500" lnSpcReduction="20000"/>
          </a:bodyPr>
          <a:lstStyle/>
          <a:p>
            <a:pPr>
              <a:lnSpc>
                <a:spcPct val="100000"/>
              </a:lnSpc>
            </a:pPr>
            <a:endParaRPr lang="fr-FR" sz="1500">
              <a:solidFill>
                <a:srgbClr val="FFFFFF">
                  <a:alpha val="60000"/>
                </a:srgbClr>
              </a:solidFill>
            </a:endParaRPr>
          </a:p>
          <a:p>
            <a:pPr>
              <a:lnSpc>
                <a:spcPct val="100000"/>
              </a:lnSpc>
            </a:pPr>
            <a:r>
              <a:rPr lang="fr-FR" sz="2000" dirty="0">
                <a:solidFill>
                  <a:srgbClr val="FFFFFF">
                    <a:alpha val="60000"/>
                  </a:srgbClr>
                </a:solidFill>
              </a:rPr>
              <a:t>La barre de navigation suit l'utilisateur partout sur le site et comporte deux parties :</a:t>
            </a:r>
          </a:p>
          <a:p>
            <a:pPr lvl="1">
              <a:lnSpc>
                <a:spcPct val="100000"/>
              </a:lnSpc>
            </a:pPr>
            <a:r>
              <a:rPr lang="fr-FR" dirty="0">
                <a:solidFill>
                  <a:srgbClr val="FFFFFF">
                    <a:alpha val="60000"/>
                  </a:srgbClr>
                </a:solidFill>
              </a:rPr>
              <a:t>La partie navigation avec 5 sections claires amenant l'utilisateur vers les différentes sections du site.</a:t>
            </a:r>
          </a:p>
          <a:p>
            <a:pPr lvl="1">
              <a:lnSpc>
                <a:spcPct val="100000"/>
              </a:lnSpc>
            </a:pPr>
            <a:r>
              <a:rPr lang="fr-FR" dirty="0">
                <a:solidFill>
                  <a:srgbClr val="FFFFFF">
                    <a:alpha val="60000"/>
                  </a:srgbClr>
                </a:solidFill>
              </a:rPr>
              <a:t>La partie des informations relatives à l'utilisateur et comprenant 4 sections:</a:t>
            </a:r>
          </a:p>
          <a:p>
            <a:pPr lvl="2">
              <a:lnSpc>
                <a:spcPct val="100000"/>
              </a:lnSpc>
            </a:pPr>
            <a:r>
              <a:rPr lang="fr-FR" dirty="0">
                <a:solidFill>
                  <a:srgbClr val="FFFFFF">
                    <a:alpha val="60000"/>
                  </a:srgbClr>
                </a:solidFill>
              </a:rPr>
              <a:t>Changement de langue</a:t>
            </a:r>
            <a:r>
              <a:rPr lang="fr-FR">
                <a:solidFill>
                  <a:srgbClr val="FFFFFF">
                    <a:alpha val="60000"/>
                  </a:srgbClr>
                </a:solidFill>
              </a:rPr>
              <a:t> </a:t>
            </a:r>
            <a:r>
              <a:rPr lang="fr-FR">
                <a:ea typeface="+mn-lt"/>
                <a:cs typeface="+mn-lt"/>
              </a:rPr>
              <a:t>où</a:t>
            </a:r>
            <a:r>
              <a:rPr lang="fr-FR">
                <a:solidFill>
                  <a:srgbClr val="FFFFFF">
                    <a:alpha val="60000"/>
                  </a:srgbClr>
                </a:solidFill>
              </a:rPr>
              <a:t> </a:t>
            </a:r>
            <a:r>
              <a:rPr lang="fr-FR" dirty="0">
                <a:solidFill>
                  <a:srgbClr val="FFFFFF">
                    <a:alpha val="60000"/>
                  </a:srgbClr>
                </a:solidFill>
              </a:rPr>
              <a:t>le simple passage de souris sur le drapeau fait défiler vers le bas la section de sélection de la langue.</a:t>
            </a:r>
          </a:p>
          <a:p>
            <a:pPr lvl="2">
              <a:lnSpc>
                <a:spcPct val="100000"/>
              </a:lnSpc>
            </a:pPr>
            <a:r>
              <a:rPr lang="fr-FR" dirty="0">
                <a:solidFill>
                  <a:srgbClr val="FFFFFF">
                    <a:alpha val="60000"/>
                  </a:srgbClr>
                </a:solidFill>
              </a:rPr>
              <a:t>Partie points indiquant les points accumulés par l'utilisateur via l'accomplissement des différentes </a:t>
            </a:r>
            <a:r>
              <a:rPr lang="fr-FR" dirty="0">
                <a:solidFill>
                  <a:srgbClr val="FFFFFF"/>
                </a:solidFill>
                <a:ea typeface="+mn-lt"/>
                <a:cs typeface="+mn-lt"/>
              </a:rPr>
              <a:t> </a:t>
            </a:r>
            <a:r>
              <a:rPr lang="fr-FR" dirty="0">
                <a:solidFill>
                  <a:srgbClr val="FFFFFF">
                    <a:alpha val="60000"/>
                  </a:srgbClr>
                </a:solidFill>
              </a:rPr>
              <a:t>leçons, exercices, lecture de journaux et autres défis ou quêtes journalières.</a:t>
            </a:r>
          </a:p>
          <a:p>
            <a:pPr lvl="2">
              <a:lnSpc>
                <a:spcPct val="100000"/>
              </a:lnSpc>
            </a:pPr>
            <a:r>
              <a:rPr lang="fr-FR" dirty="0">
                <a:solidFill>
                  <a:srgbClr val="FFFFFF">
                    <a:alpha val="60000"/>
                  </a:srgbClr>
                </a:solidFill>
              </a:rPr>
              <a:t>Le nombre de jours consécutifs ou l'utilisateur s'est connecté.</a:t>
            </a:r>
          </a:p>
          <a:p>
            <a:pPr lvl="2">
              <a:lnSpc>
                <a:spcPct val="100000"/>
              </a:lnSpc>
            </a:pPr>
            <a:r>
              <a:rPr lang="fr-FR" dirty="0">
                <a:solidFill>
                  <a:srgbClr val="FFFFFF">
                    <a:alpha val="60000"/>
                  </a:srgbClr>
                </a:solidFill>
              </a:rPr>
              <a:t>Un bouton d'accès à son profil, où il pourra accéder aux différentes configurations pour personnaliser son expérience sur le site.</a:t>
            </a:r>
          </a:p>
        </p:txBody>
      </p:sp>
      <p:sp>
        <p:nvSpPr>
          <p:cNvPr id="5" name="ZoneTexte 4">
            <a:extLst>
              <a:ext uri="{FF2B5EF4-FFF2-40B4-BE49-F238E27FC236}">
                <a16:creationId xmlns:a16="http://schemas.microsoft.com/office/drawing/2014/main" id="{62530C06-E7CD-4674-AD7A-834EE992FDFB}"/>
              </a:ext>
            </a:extLst>
          </p:cNvPr>
          <p:cNvSpPr txBox="1"/>
          <p:nvPr/>
        </p:nvSpPr>
        <p:spPr>
          <a:xfrm>
            <a:off x="550615" y="281214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b="1" dirty="0">
                <a:cs typeface="Arial"/>
              </a:rPr>
              <a:t>Entête</a:t>
            </a:r>
            <a:endParaRPr lang="fr-FR" sz="4000" b="1" dirty="0" err="1"/>
          </a:p>
        </p:txBody>
      </p:sp>
      <p:pic>
        <p:nvPicPr>
          <p:cNvPr id="4" name="Image 7">
            <a:extLst>
              <a:ext uri="{FF2B5EF4-FFF2-40B4-BE49-F238E27FC236}">
                <a16:creationId xmlns:a16="http://schemas.microsoft.com/office/drawing/2014/main" id="{0002466D-C2DD-47F1-B2E4-5D3F3A14D80F}"/>
              </a:ext>
            </a:extLst>
          </p:cNvPr>
          <p:cNvPicPr>
            <a:picLocks noChangeAspect="1"/>
          </p:cNvPicPr>
          <p:nvPr/>
        </p:nvPicPr>
        <p:blipFill>
          <a:blip r:embed="rId2"/>
          <a:stretch>
            <a:fillRect/>
          </a:stretch>
        </p:blipFill>
        <p:spPr>
          <a:xfrm>
            <a:off x="3052549" y="2956208"/>
            <a:ext cx="5051947" cy="406606"/>
          </a:xfrm>
          <a:prstGeom prst="rect">
            <a:avLst/>
          </a:prstGeom>
        </p:spPr>
      </p:pic>
      <p:pic>
        <p:nvPicPr>
          <p:cNvPr id="8" name="Image 8">
            <a:extLst>
              <a:ext uri="{FF2B5EF4-FFF2-40B4-BE49-F238E27FC236}">
                <a16:creationId xmlns:a16="http://schemas.microsoft.com/office/drawing/2014/main" id="{23C81063-B693-488C-AF2F-F28899464274}"/>
              </a:ext>
            </a:extLst>
          </p:cNvPr>
          <p:cNvPicPr>
            <a:picLocks noChangeAspect="1"/>
          </p:cNvPicPr>
          <p:nvPr/>
        </p:nvPicPr>
        <p:blipFill>
          <a:blip r:embed="rId3"/>
          <a:stretch>
            <a:fillRect/>
          </a:stretch>
        </p:blipFill>
        <p:spPr>
          <a:xfrm>
            <a:off x="9159412" y="2972973"/>
            <a:ext cx="1766960" cy="391663"/>
          </a:xfrm>
          <a:prstGeom prst="rect">
            <a:avLst/>
          </a:prstGeom>
        </p:spPr>
      </p:pic>
      <p:sp>
        <p:nvSpPr>
          <p:cNvPr id="52" name="ZoneTexte 51">
            <a:extLst>
              <a:ext uri="{FF2B5EF4-FFF2-40B4-BE49-F238E27FC236}">
                <a16:creationId xmlns:a16="http://schemas.microsoft.com/office/drawing/2014/main" id="{2E9C4B05-B12E-48F4-8BA2-77BE2A49E94A}"/>
              </a:ext>
            </a:extLst>
          </p:cNvPr>
          <p:cNvSpPr txBox="1"/>
          <p:nvPr/>
        </p:nvSpPr>
        <p:spPr>
          <a:xfrm>
            <a:off x="618698" y="1710519"/>
            <a:ext cx="90325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fr-FR" dirty="0">
                <a:cs typeface="Arial"/>
              </a:rPr>
              <a:t> Site basé sur des tons orangés, stimule la créativité de l'utilisateur</a:t>
            </a:r>
            <a:r>
              <a:rPr lang="en-US" dirty="0">
                <a:cs typeface="Arial"/>
              </a:rPr>
              <a:t>​.</a:t>
            </a:r>
          </a:p>
          <a:p>
            <a:pPr>
              <a:buChar char="•"/>
            </a:pPr>
            <a:endParaRPr lang="en-US">
              <a:cs typeface="Arial"/>
            </a:endParaRPr>
          </a:p>
          <a:p>
            <a:pPr>
              <a:buChar char="•"/>
            </a:pPr>
            <a:r>
              <a:rPr lang="fr-FR" dirty="0">
                <a:cs typeface="Arial"/>
              </a:rPr>
              <a:t> S'appuie sur le concept de </a:t>
            </a:r>
            <a:r>
              <a:rPr lang="fr-FR" dirty="0" err="1">
                <a:cs typeface="Arial"/>
              </a:rPr>
              <a:t>game-based</a:t>
            </a:r>
            <a:r>
              <a:rPr lang="fr-FR" dirty="0">
                <a:cs typeface="Arial"/>
              </a:rPr>
              <a:t> </a:t>
            </a:r>
            <a:r>
              <a:rPr lang="fr-FR" dirty="0" err="1">
                <a:cs typeface="Arial"/>
              </a:rPr>
              <a:t>learning</a:t>
            </a:r>
            <a:r>
              <a:rPr lang="fr-FR" dirty="0">
                <a:cs typeface="Arial"/>
              </a:rPr>
              <a:t>.</a:t>
            </a:r>
          </a:p>
        </p:txBody>
      </p:sp>
    </p:spTree>
    <p:extLst>
      <p:ext uri="{BB962C8B-B14F-4D97-AF65-F5344CB8AC3E}">
        <p14:creationId xmlns:p14="http://schemas.microsoft.com/office/powerpoint/2010/main" val="21760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1C5E53-07E4-42ED-AD20-2BD7AB3506C7}"/>
              </a:ext>
            </a:extLst>
          </p:cNvPr>
          <p:cNvSpPr>
            <a:spLocks noGrp="1"/>
          </p:cNvSpPr>
          <p:nvPr>
            <p:ph type="title"/>
          </p:nvPr>
        </p:nvSpPr>
        <p:spPr>
          <a:xfrm>
            <a:off x="550864" y="549275"/>
            <a:ext cx="3565524" cy="1997855"/>
          </a:xfrm>
        </p:spPr>
        <p:txBody>
          <a:bodyPr wrap="square" anchor="b">
            <a:normAutofit/>
          </a:bodyPr>
          <a:lstStyle/>
          <a:p>
            <a:pPr>
              <a:lnSpc>
                <a:spcPct val="90000"/>
              </a:lnSpc>
            </a:pPr>
            <a:r>
              <a:rPr lang="fr-FR" sz="3700"/>
              <a:t>Choix ergonomiques: Accueil</a:t>
            </a:r>
          </a:p>
        </p:txBody>
      </p:sp>
      <p:grpSp>
        <p:nvGrpSpPr>
          <p:cNvPr id="22" name="Group 21">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3"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Espace réservé du contenu 2">
            <a:extLst>
              <a:ext uri="{FF2B5EF4-FFF2-40B4-BE49-F238E27FC236}">
                <a16:creationId xmlns:a16="http://schemas.microsoft.com/office/drawing/2014/main" id="{16AC61F2-1B14-445B-B96C-D8DB89B56C72}"/>
              </a:ext>
            </a:extLst>
          </p:cNvPr>
          <p:cNvSpPr>
            <a:spLocks noGrp="1"/>
          </p:cNvSpPr>
          <p:nvPr>
            <p:ph idx="1"/>
          </p:nvPr>
        </p:nvSpPr>
        <p:spPr>
          <a:xfrm>
            <a:off x="550863" y="2677306"/>
            <a:ext cx="3565525" cy="3415519"/>
          </a:xfrm>
        </p:spPr>
        <p:txBody>
          <a:bodyPr vert="horz" lIns="0" tIns="0" rIns="0" bIns="0" rtlCol="0" anchor="t">
            <a:normAutofit/>
          </a:bodyPr>
          <a:lstStyle/>
          <a:p>
            <a:pPr>
              <a:lnSpc>
                <a:spcPct val="100000"/>
              </a:lnSpc>
            </a:pPr>
            <a:endParaRPr lang="fr-FR" sz="1100"/>
          </a:p>
          <a:p>
            <a:pPr>
              <a:lnSpc>
                <a:spcPct val="100000"/>
              </a:lnSpc>
            </a:pPr>
            <a:r>
              <a:rPr lang="fr-FR" sz="1100" dirty="0"/>
              <a:t>Facilite et oriente le choix de l'utilisateur sur le site.</a:t>
            </a:r>
            <a:endParaRPr lang="fr-FR" sz="1100" dirty="0">
              <a:solidFill>
                <a:srgbClr val="FFFFFF">
                  <a:alpha val="60000"/>
                </a:srgbClr>
              </a:solidFill>
            </a:endParaRPr>
          </a:p>
          <a:p>
            <a:pPr>
              <a:lnSpc>
                <a:spcPct val="100000"/>
              </a:lnSpc>
            </a:pPr>
            <a:r>
              <a:rPr lang="fr-FR" sz="1100" dirty="0"/>
              <a:t>Une section Progression qui récompense le joueur pour ses activités l'incitant à revenir sur le logiciel.</a:t>
            </a:r>
            <a:endParaRPr lang="fr-FR" sz="1100" dirty="0">
              <a:solidFill>
                <a:srgbClr val="FFFFFF">
                  <a:alpha val="60000"/>
                </a:srgbClr>
              </a:solidFill>
            </a:endParaRPr>
          </a:p>
          <a:p>
            <a:pPr>
              <a:lnSpc>
                <a:spcPct val="100000"/>
              </a:lnSpc>
            </a:pPr>
            <a:r>
              <a:rPr lang="fr-FR" sz="1100" dirty="0"/>
              <a:t>Une section Dashboard qui récapitule les activités de l'utilisateur et suggère de nouvelles leçons et exercices</a:t>
            </a:r>
            <a:endParaRPr lang="fr-FR" sz="1100" dirty="0">
              <a:solidFill>
                <a:srgbClr val="FFFFFF">
                  <a:alpha val="60000"/>
                </a:srgbClr>
              </a:solidFill>
            </a:endParaRPr>
          </a:p>
          <a:p>
            <a:pPr>
              <a:lnSpc>
                <a:spcPct val="100000"/>
              </a:lnSpc>
            </a:pPr>
            <a:r>
              <a:rPr lang="fr-FR" sz="1100" dirty="0"/>
              <a:t>Une section lecture qui affiche les dernières activités des journaux dans le pays concerné</a:t>
            </a:r>
            <a:endParaRPr lang="fr-FR" sz="1100" dirty="0">
              <a:solidFill>
                <a:srgbClr val="FFFFFF">
                  <a:alpha val="60000"/>
                </a:srgbClr>
              </a:solidFill>
            </a:endParaRPr>
          </a:p>
          <a:p>
            <a:pPr>
              <a:lnSpc>
                <a:spcPct val="100000"/>
              </a:lnSpc>
            </a:pPr>
            <a:r>
              <a:rPr lang="fr-FR" sz="1100" dirty="0"/>
              <a:t>Une section qui affiche les dernières nouveautés sur le site</a:t>
            </a:r>
            <a:endParaRPr lang="fr-FR" sz="1100" dirty="0">
              <a:solidFill>
                <a:srgbClr val="FFFFFF">
                  <a:alpha val="60000"/>
                </a:srgbClr>
              </a:solidFill>
            </a:endParaRPr>
          </a:p>
        </p:txBody>
      </p:sp>
      <p:pic>
        <p:nvPicPr>
          <p:cNvPr id="15" name="Image 16">
            <a:extLst>
              <a:ext uri="{FF2B5EF4-FFF2-40B4-BE49-F238E27FC236}">
                <a16:creationId xmlns:a16="http://schemas.microsoft.com/office/drawing/2014/main" id="{075521ED-3D35-4CA9-AAC9-8BF52A5E392B}"/>
              </a:ext>
            </a:extLst>
          </p:cNvPr>
          <p:cNvPicPr>
            <a:picLocks noChangeAspect="1"/>
          </p:cNvPicPr>
          <p:nvPr/>
        </p:nvPicPr>
        <p:blipFill>
          <a:blip r:embed="rId2"/>
          <a:stretch>
            <a:fillRect/>
          </a:stretch>
        </p:blipFill>
        <p:spPr>
          <a:xfrm>
            <a:off x="4550900" y="1691893"/>
            <a:ext cx="7090237" cy="3474215"/>
          </a:xfrm>
          <a:custGeom>
            <a:avLst/>
            <a:gdLst/>
            <a:ahLst/>
            <a:cxnLst/>
            <a:rect l="l" t="t" r="r" b="b"/>
            <a:pathLst>
              <a:path w="7090237" h="5759451">
                <a:moveTo>
                  <a:pt x="0" y="0"/>
                </a:moveTo>
                <a:lnTo>
                  <a:pt x="7090237" y="0"/>
                </a:lnTo>
                <a:lnTo>
                  <a:pt x="7090237" y="5759451"/>
                </a:lnTo>
                <a:lnTo>
                  <a:pt x="0" y="5759451"/>
                </a:lnTo>
                <a:close/>
              </a:path>
            </a:pathLst>
          </a:custGeom>
        </p:spPr>
      </p:pic>
      <p:sp>
        <p:nvSpPr>
          <p:cNvPr id="5" name="ZoneTexte 4">
            <a:extLst>
              <a:ext uri="{FF2B5EF4-FFF2-40B4-BE49-F238E27FC236}">
                <a16:creationId xmlns:a16="http://schemas.microsoft.com/office/drawing/2014/main" id="{62530C06-E7CD-4674-AD7A-834EE992FDFB}"/>
              </a:ext>
            </a:extLst>
          </p:cNvPr>
          <p:cNvSpPr txBox="1"/>
          <p:nvPr/>
        </p:nvSpPr>
        <p:spPr>
          <a:xfrm>
            <a:off x="7135660" y="82045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4000" b="1" dirty="0">
              <a:cs typeface="Arial"/>
            </a:endParaRPr>
          </a:p>
        </p:txBody>
      </p:sp>
    </p:spTree>
    <p:extLst>
      <p:ext uri="{BB962C8B-B14F-4D97-AF65-F5344CB8AC3E}">
        <p14:creationId xmlns:p14="http://schemas.microsoft.com/office/powerpoint/2010/main" val="181543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1C5E53-07E4-42ED-AD20-2BD7AB3506C7}"/>
              </a:ext>
            </a:extLst>
          </p:cNvPr>
          <p:cNvSpPr>
            <a:spLocks noGrp="1"/>
          </p:cNvSpPr>
          <p:nvPr>
            <p:ph type="title"/>
          </p:nvPr>
        </p:nvSpPr>
        <p:spPr>
          <a:xfrm>
            <a:off x="550863" y="549275"/>
            <a:ext cx="5437185" cy="1997855"/>
          </a:xfrm>
        </p:spPr>
        <p:txBody>
          <a:bodyPr wrap="square" anchor="b">
            <a:normAutofit/>
          </a:bodyPr>
          <a:lstStyle/>
          <a:p>
            <a:r>
              <a:rPr lang="fr-FR"/>
              <a:t>Guide : Page Toeic</a:t>
            </a:r>
            <a:endParaRPr lang="fr-FR" dirty="0"/>
          </a:p>
        </p:txBody>
      </p:sp>
      <p:sp>
        <p:nvSpPr>
          <p:cNvPr id="3" name="Espace réservé du contenu 2">
            <a:extLst>
              <a:ext uri="{FF2B5EF4-FFF2-40B4-BE49-F238E27FC236}">
                <a16:creationId xmlns:a16="http://schemas.microsoft.com/office/drawing/2014/main" id="{16AC61F2-1B14-445B-B96C-D8DB89B56C72}"/>
              </a:ext>
            </a:extLst>
          </p:cNvPr>
          <p:cNvSpPr>
            <a:spLocks noGrp="1"/>
          </p:cNvSpPr>
          <p:nvPr>
            <p:ph idx="1"/>
          </p:nvPr>
        </p:nvSpPr>
        <p:spPr>
          <a:xfrm>
            <a:off x="550863" y="2677306"/>
            <a:ext cx="5437187" cy="3415519"/>
          </a:xfrm>
        </p:spPr>
        <p:txBody>
          <a:bodyPr vert="horz" lIns="0" tIns="0" rIns="0" bIns="0" rtlCol="0" anchor="t">
            <a:normAutofit/>
          </a:bodyPr>
          <a:lstStyle/>
          <a:p>
            <a:endParaRPr lang="fr-FR" sz="2000"/>
          </a:p>
          <a:p>
            <a:r>
              <a:rPr lang="fr-FR" sz="2000">
                <a:ea typeface="+mn-lt"/>
                <a:cs typeface="+mn-lt"/>
              </a:rPr>
              <a:t>Tester ses capacités via des exercices tirés du </a:t>
            </a:r>
            <a:r>
              <a:rPr lang="fr-FR" sz="2000" err="1">
                <a:ea typeface="+mn-lt"/>
                <a:cs typeface="+mn-lt"/>
              </a:rPr>
              <a:t>toiec</a:t>
            </a:r>
            <a:r>
              <a:rPr lang="fr-FR" sz="2000">
                <a:ea typeface="+mn-lt"/>
                <a:cs typeface="+mn-lt"/>
              </a:rPr>
              <a:t> et repartit en 3 niveaux</a:t>
            </a:r>
            <a:endParaRPr lang="fr-FR" sz="2000">
              <a:solidFill>
                <a:srgbClr val="FFFFFF">
                  <a:alpha val="60000"/>
                </a:srgbClr>
              </a:solidFill>
              <a:ea typeface="+mn-lt"/>
              <a:cs typeface="+mn-lt"/>
            </a:endParaRPr>
          </a:p>
          <a:p>
            <a:r>
              <a:rPr lang="fr-FR" sz="2000"/>
              <a:t>Les 3 niveaux sont accessible à l'utilisateur </a:t>
            </a:r>
            <a:endParaRPr lang="fr-FR" sz="2000">
              <a:solidFill>
                <a:srgbClr val="FFFFFF">
                  <a:alpha val="60000"/>
                </a:srgbClr>
              </a:solidFill>
            </a:endParaRPr>
          </a:p>
          <a:p>
            <a:r>
              <a:rPr lang="fr-FR" sz="2000"/>
              <a:t>Prévisualisation du contenue d'un niveau</a:t>
            </a:r>
            <a:endParaRPr lang="fr-FR" sz="2000">
              <a:solidFill>
                <a:srgbClr val="FFFFFF">
                  <a:alpha val="60000"/>
                </a:srgbClr>
              </a:solidFill>
            </a:endParaRPr>
          </a:p>
        </p:txBody>
      </p:sp>
      <p:pic>
        <p:nvPicPr>
          <p:cNvPr id="9" name="Image 9" descr="Une image contenant texte&#10;&#10;Description générée automatiquement">
            <a:extLst>
              <a:ext uri="{FF2B5EF4-FFF2-40B4-BE49-F238E27FC236}">
                <a16:creationId xmlns:a16="http://schemas.microsoft.com/office/drawing/2014/main" id="{DA8A1DAD-9603-4922-BFC5-648C6A5BC92A}"/>
              </a:ext>
            </a:extLst>
          </p:cNvPr>
          <p:cNvPicPr>
            <a:picLocks noChangeAspect="1"/>
          </p:cNvPicPr>
          <p:nvPr/>
        </p:nvPicPr>
        <p:blipFill>
          <a:blip r:embed="rId2"/>
          <a:stretch>
            <a:fillRect/>
          </a:stretch>
        </p:blipFill>
        <p:spPr>
          <a:xfrm>
            <a:off x="7402616" y="549275"/>
            <a:ext cx="3758040" cy="5759450"/>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43358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1C5E53-07E4-42ED-AD20-2BD7AB3506C7}"/>
              </a:ext>
            </a:extLst>
          </p:cNvPr>
          <p:cNvSpPr>
            <a:spLocks noGrp="1"/>
          </p:cNvSpPr>
          <p:nvPr>
            <p:ph type="title"/>
          </p:nvPr>
        </p:nvSpPr>
        <p:spPr>
          <a:xfrm>
            <a:off x="550863" y="549275"/>
            <a:ext cx="5437185" cy="1997855"/>
          </a:xfrm>
        </p:spPr>
        <p:txBody>
          <a:bodyPr wrap="square" anchor="b">
            <a:normAutofit/>
          </a:bodyPr>
          <a:lstStyle/>
          <a:p>
            <a:r>
              <a:rPr lang="fr-FR"/>
              <a:t>Guide : Les Pickers</a:t>
            </a:r>
          </a:p>
        </p:txBody>
      </p:sp>
      <p:sp>
        <p:nvSpPr>
          <p:cNvPr id="3" name="Espace réservé du contenu 2">
            <a:extLst>
              <a:ext uri="{FF2B5EF4-FFF2-40B4-BE49-F238E27FC236}">
                <a16:creationId xmlns:a16="http://schemas.microsoft.com/office/drawing/2014/main" id="{16AC61F2-1B14-445B-B96C-D8DB89B56C72}"/>
              </a:ext>
            </a:extLst>
          </p:cNvPr>
          <p:cNvSpPr>
            <a:spLocks noGrp="1"/>
          </p:cNvSpPr>
          <p:nvPr>
            <p:ph idx="1"/>
          </p:nvPr>
        </p:nvSpPr>
        <p:spPr>
          <a:xfrm>
            <a:off x="550863" y="2677306"/>
            <a:ext cx="5437187" cy="3415519"/>
          </a:xfrm>
        </p:spPr>
        <p:txBody>
          <a:bodyPr vert="horz" lIns="0" tIns="0" rIns="0" bIns="0" rtlCol="0" anchor="t">
            <a:normAutofit/>
          </a:bodyPr>
          <a:lstStyle/>
          <a:p>
            <a:pPr>
              <a:lnSpc>
                <a:spcPct val="100000"/>
              </a:lnSpc>
            </a:pPr>
            <a:endParaRPr lang="fr-FR" sz="1900"/>
          </a:p>
          <a:p>
            <a:pPr>
              <a:lnSpc>
                <a:spcPct val="100000"/>
              </a:lnSpc>
            </a:pPr>
            <a:r>
              <a:rPr lang="fr-FR" sz="1900">
                <a:ea typeface="+mn-lt"/>
                <a:cs typeface="+mn-lt"/>
              </a:rPr>
              <a:t>Faciliter au mieux les choix de l'utilisateur concernant leçons, exercices et journaux </a:t>
            </a:r>
            <a:endParaRPr lang="fr-FR" sz="1900">
              <a:solidFill>
                <a:srgbClr val="FFFFFF">
                  <a:alpha val="60000"/>
                </a:srgbClr>
              </a:solidFill>
              <a:ea typeface="+mn-lt"/>
              <a:cs typeface="+mn-lt"/>
            </a:endParaRPr>
          </a:p>
          <a:p>
            <a:pPr>
              <a:lnSpc>
                <a:spcPct val="100000"/>
              </a:lnSpc>
            </a:pPr>
            <a:r>
              <a:rPr lang="fr-FR" sz="1900">
                <a:ea typeface="+mn-lt"/>
                <a:cs typeface="+mn-lt"/>
              </a:rPr>
              <a:t>Sélection de thème ou recherche du nom d'une activité via la barre de recherche (implémentation à venir)</a:t>
            </a:r>
            <a:endParaRPr lang="fr-FR" sz="1900"/>
          </a:p>
          <a:p>
            <a:pPr>
              <a:lnSpc>
                <a:spcPct val="100000"/>
              </a:lnSpc>
            </a:pPr>
            <a:r>
              <a:rPr lang="fr-FR" sz="1900">
                <a:ea typeface="+mn-lt"/>
                <a:cs typeface="+mn-lt"/>
              </a:rPr>
              <a:t>Affichage du nombre d'exercice pour chaque thème</a:t>
            </a:r>
            <a:endParaRPr lang="fr-FR" sz="1900"/>
          </a:p>
        </p:txBody>
      </p:sp>
      <p:pic>
        <p:nvPicPr>
          <p:cNvPr id="4" name="Image 7">
            <a:extLst>
              <a:ext uri="{FF2B5EF4-FFF2-40B4-BE49-F238E27FC236}">
                <a16:creationId xmlns:a16="http://schemas.microsoft.com/office/drawing/2014/main" id="{2D8A99CC-DC9E-4953-A351-456EF1BBA287}"/>
              </a:ext>
            </a:extLst>
          </p:cNvPr>
          <p:cNvPicPr>
            <a:picLocks noChangeAspect="1"/>
          </p:cNvPicPr>
          <p:nvPr/>
        </p:nvPicPr>
        <p:blipFill>
          <a:blip r:embed="rId2"/>
          <a:stretch>
            <a:fillRect/>
          </a:stretch>
        </p:blipFill>
        <p:spPr>
          <a:xfrm>
            <a:off x="7366618" y="549275"/>
            <a:ext cx="3830035" cy="5759450"/>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06821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1C5E53-07E4-42ED-AD20-2BD7AB3506C7}"/>
              </a:ext>
            </a:extLst>
          </p:cNvPr>
          <p:cNvSpPr>
            <a:spLocks noGrp="1"/>
          </p:cNvSpPr>
          <p:nvPr>
            <p:ph type="title"/>
          </p:nvPr>
        </p:nvSpPr>
        <p:spPr>
          <a:xfrm>
            <a:off x="550863" y="549275"/>
            <a:ext cx="4500562" cy="1562959"/>
          </a:xfrm>
        </p:spPr>
        <p:txBody>
          <a:bodyPr wrap="square" anchor="t">
            <a:normAutofit/>
          </a:bodyPr>
          <a:lstStyle/>
          <a:p>
            <a:r>
              <a:rPr lang="fr-FR"/>
              <a:t>Guide : Activités</a:t>
            </a:r>
            <a:endParaRPr lang="fr-FR" err="1"/>
          </a:p>
        </p:txBody>
      </p:sp>
      <p:sp>
        <p:nvSpPr>
          <p:cNvPr id="27" name="Freeform: Shape 30">
            <a:extLst>
              <a:ext uri="{FF2B5EF4-FFF2-40B4-BE49-F238E27FC236}">
                <a16:creationId xmlns:a16="http://schemas.microsoft.com/office/drawing/2014/main" id="{DE950493-A53F-4D4C-9157-A238C4B2A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Espace réservé du contenu 2">
            <a:extLst>
              <a:ext uri="{FF2B5EF4-FFF2-40B4-BE49-F238E27FC236}">
                <a16:creationId xmlns:a16="http://schemas.microsoft.com/office/drawing/2014/main" id="{16AC61F2-1B14-445B-B96C-D8DB89B56C72}"/>
              </a:ext>
            </a:extLst>
          </p:cNvPr>
          <p:cNvSpPr>
            <a:spLocks noGrp="1"/>
          </p:cNvSpPr>
          <p:nvPr>
            <p:ph idx="1"/>
          </p:nvPr>
        </p:nvSpPr>
        <p:spPr>
          <a:xfrm>
            <a:off x="5267325" y="549275"/>
            <a:ext cx="6373813" cy="1562959"/>
          </a:xfrm>
        </p:spPr>
        <p:txBody>
          <a:bodyPr vert="horz" lIns="0" tIns="0" rIns="0" bIns="0" rtlCol="0" anchor="t">
            <a:normAutofit/>
          </a:bodyPr>
          <a:lstStyle/>
          <a:p>
            <a:pPr>
              <a:lnSpc>
                <a:spcPct val="100000"/>
              </a:lnSpc>
            </a:pPr>
            <a:endParaRPr lang="fr-FR" sz="1100"/>
          </a:p>
          <a:p>
            <a:pPr>
              <a:lnSpc>
                <a:spcPct val="100000"/>
              </a:lnSpc>
            </a:pPr>
            <a:r>
              <a:rPr lang="fr-FR" sz="1100" dirty="0">
                <a:solidFill>
                  <a:srgbClr val="FFFFFF">
                    <a:alpha val="60000"/>
                  </a:srgbClr>
                </a:solidFill>
                <a:ea typeface="+mn-lt"/>
                <a:cs typeface="+mn-lt"/>
              </a:rPr>
              <a:t>Totale intégration du jeu dans l'état de l'application.</a:t>
            </a:r>
          </a:p>
          <a:p>
            <a:pPr>
              <a:lnSpc>
                <a:spcPct val="100000"/>
              </a:lnSpc>
            </a:pPr>
            <a:r>
              <a:rPr lang="fr-FR" sz="1100" dirty="0">
                <a:ea typeface="+mn-lt"/>
                <a:cs typeface="+mn-lt"/>
              </a:rPr>
              <a:t>Résumé des caractéristiques de chaque activité.</a:t>
            </a:r>
            <a:endParaRPr lang="fr-FR" sz="1100" dirty="0">
              <a:solidFill>
                <a:srgbClr val="FFFFFF">
                  <a:alpha val="60000"/>
                </a:srgbClr>
              </a:solidFill>
              <a:ea typeface="+mn-lt"/>
              <a:cs typeface="+mn-lt"/>
            </a:endParaRPr>
          </a:p>
          <a:p>
            <a:pPr>
              <a:lnSpc>
                <a:spcPct val="100000"/>
              </a:lnSpc>
            </a:pPr>
            <a:r>
              <a:rPr lang="fr-FR" sz="1100" dirty="0">
                <a:solidFill>
                  <a:srgbClr val="FFFFFF">
                    <a:alpha val="60000"/>
                  </a:srgbClr>
                </a:solidFill>
              </a:rPr>
              <a:t>La barre de progression accompagne l'utilisateur tout au long de l'activité.</a:t>
            </a:r>
          </a:p>
        </p:txBody>
      </p:sp>
      <p:pic>
        <p:nvPicPr>
          <p:cNvPr id="5" name="Imagen 5" descr="Interfaz de usuario gráfica, Aplicación, Sitio web&#10;&#10;Descripción generada automáticamente">
            <a:extLst>
              <a:ext uri="{FF2B5EF4-FFF2-40B4-BE49-F238E27FC236}">
                <a16:creationId xmlns:a16="http://schemas.microsoft.com/office/drawing/2014/main" id="{508ADAE7-F741-43E9-8863-54F548DAAC2F}"/>
              </a:ext>
            </a:extLst>
          </p:cNvPr>
          <p:cNvPicPr>
            <a:picLocks noChangeAspect="1"/>
          </p:cNvPicPr>
          <p:nvPr/>
        </p:nvPicPr>
        <p:blipFill rotWithShape="1">
          <a:blip r:embed="rId2"/>
          <a:srcRect b="11743"/>
          <a:stretch/>
        </p:blipFill>
        <p:spPr>
          <a:xfrm>
            <a:off x="20" y="2661510"/>
            <a:ext cx="12191980" cy="4196491"/>
          </a:xfrm>
          <a:custGeom>
            <a:avLst/>
            <a:gdLst/>
            <a:ahLst/>
            <a:cxnLst/>
            <a:rect l="l" t="t" r="r" b="b"/>
            <a:pathLst>
              <a:path w="12192000" h="4196491">
                <a:moveTo>
                  <a:pt x="0" y="0"/>
                </a:moveTo>
                <a:lnTo>
                  <a:pt x="12192000" y="0"/>
                </a:lnTo>
                <a:lnTo>
                  <a:pt x="12192000" y="4196491"/>
                </a:lnTo>
                <a:lnTo>
                  <a:pt x="0" y="4196491"/>
                </a:lnTo>
                <a:close/>
              </a:path>
            </a:pathLst>
          </a:custGeom>
        </p:spPr>
      </p:pic>
      <p:grpSp>
        <p:nvGrpSpPr>
          <p:cNvPr id="33" name="Group 32">
            <a:extLst>
              <a:ext uri="{FF2B5EF4-FFF2-40B4-BE49-F238E27FC236}">
                <a16:creationId xmlns:a16="http://schemas.microsoft.com/office/drawing/2014/main" id="{FF1EAF9B-8869-450E-98BF-FD6EA6564B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6428" y="1748729"/>
            <a:ext cx="1262947" cy="1335600"/>
            <a:chOff x="2678417" y="2427951"/>
            <a:chExt cx="1262947" cy="1335600"/>
          </a:xfrm>
        </p:grpSpPr>
        <p:sp>
          <p:nvSpPr>
            <p:cNvPr id="34" name="Freeform: Shape 33">
              <a:extLst>
                <a:ext uri="{FF2B5EF4-FFF2-40B4-BE49-F238E27FC236}">
                  <a16:creationId xmlns:a16="http://schemas.microsoft.com/office/drawing/2014/main" id="{8111FAA4-0B90-446B-9555-B7A9CB2C91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A88E536E-9DE6-4085-9258-450A10AD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7" name="Rectangle 36">
            <a:extLst>
              <a:ext uri="{FF2B5EF4-FFF2-40B4-BE49-F238E27FC236}">
                <a16:creationId xmlns:a16="http://schemas.microsoft.com/office/drawing/2014/main" id="{D20AE261-8977-4583-A036-88CC1CE1A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60804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TM00001032</Template>
  <Application>Microsoft Office PowerPoint</Application>
  <PresentationFormat>Panorámica</PresentationFormat>
  <Slides>9</Slides>
  <Notes>1</Notes>
  <HiddenSlides>0</HiddenSlide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3DFloatVTI</vt:lpstr>
      <vt:lpstr>Parrot: logiciel d’apprentissage de langues en auto-formation</vt:lpstr>
      <vt:lpstr>Sommaire</vt:lpstr>
      <vt:lpstr>Architecture choisie : MVC</vt:lpstr>
      <vt:lpstr>Mise en place de l'architecture</vt:lpstr>
      <vt:lpstr>Choix ergonomique : Géneralités</vt:lpstr>
      <vt:lpstr>Choix ergonomiques: Accueil</vt:lpstr>
      <vt:lpstr>Guide : Page Toeic</vt:lpstr>
      <vt:lpstr>Guide : Les Pickers</vt:lpstr>
      <vt:lpstr>Guide : Activités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530</cp:revision>
  <dcterms:created xsi:type="dcterms:W3CDTF">2021-12-10T20:07:27Z</dcterms:created>
  <dcterms:modified xsi:type="dcterms:W3CDTF">2021-12-10T22:55:15Z</dcterms:modified>
</cp:coreProperties>
</file>