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F613486A-96C0-45A3-8E47-998B158E208D}" type="datetimeFigureOut">
              <a:rPr lang="fr-FR" smtClean="0"/>
              <a:t>05/10/2024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A3E2233-DFA3-44BB-A89C-0D49D674D3E3}" type="slidenum">
              <a:rPr lang="fr-FR" smtClean="0"/>
              <a:t>‹N°›</a:t>
            </a:fld>
            <a:endParaRPr lang="fr-FR"/>
          </a:p>
        </p:txBody>
      </p:sp>
    </p:spTree>
    <p:extLst>
      <p:ext uri="{BB962C8B-B14F-4D97-AF65-F5344CB8AC3E}">
        <p14:creationId xmlns:p14="http://schemas.microsoft.com/office/powerpoint/2010/main" val="2756687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613486A-96C0-45A3-8E47-998B158E208D}" type="datetimeFigureOut">
              <a:rPr lang="fr-FR" smtClean="0"/>
              <a:t>05/10/2024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A3E2233-DFA3-44BB-A89C-0D49D674D3E3}" type="slidenum">
              <a:rPr lang="fr-FR" smtClean="0"/>
              <a:t>‹N°›</a:t>
            </a:fld>
            <a:endParaRPr lang="fr-FR"/>
          </a:p>
        </p:txBody>
      </p:sp>
    </p:spTree>
    <p:extLst>
      <p:ext uri="{BB962C8B-B14F-4D97-AF65-F5344CB8AC3E}">
        <p14:creationId xmlns:p14="http://schemas.microsoft.com/office/powerpoint/2010/main" val="3891389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613486A-96C0-45A3-8E47-998B158E208D}" type="datetimeFigureOut">
              <a:rPr lang="fr-FR" smtClean="0"/>
              <a:t>05/10/2024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A3E2233-DFA3-44BB-A89C-0D49D674D3E3}" type="slidenum">
              <a:rPr lang="fr-FR" smtClean="0"/>
              <a:t>‹N°›</a:t>
            </a:fld>
            <a:endParaRPr lang="fr-FR"/>
          </a:p>
        </p:txBody>
      </p:sp>
    </p:spTree>
    <p:extLst>
      <p:ext uri="{BB962C8B-B14F-4D97-AF65-F5344CB8AC3E}">
        <p14:creationId xmlns:p14="http://schemas.microsoft.com/office/powerpoint/2010/main" val="3783110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613486A-96C0-45A3-8E47-998B158E208D}" type="datetimeFigureOut">
              <a:rPr lang="fr-FR" smtClean="0"/>
              <a:t>05/10/2024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A3E2233-DFA3-44BB-A89C-0D49D674D3E3}" type="slidenum">
              <a:rPr lang="fr-FR" smtClean="0"/>
              <a:t>‹N°›</a:t>
            </a:fld>
            <a:endParaRPr lang="fr-FR"/>
          </a:p>
        </p:txBody>
      </p:sp>
    </p:spTree>
    <p:extLst>
      <p:ext uri="{BB962C8B-B14F-4D97-AF65-F5344CB8AC3E}">
        <p14:creationId xmlns:p14="http://schemas.microsoft.com/office/powerpoint/2010/main" val="2487983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F613486A-96C0-45A3-8E47-998B158E208D}" type="datetimeFigureOut">
              <a:rPr lang="fr-FR" smtClean="0"/>
              <a:t>05/10/2024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A3E2233-DFA3-44BB-A89C-0D49D674D3E3}" type="slidenum">
              <a:rPr lang="fr-FR" smtClean="0"/>
              <a:t>‹N°›</a:t>
            </a:fld>
            <a:endParaRPr lang="fr-FR"/>
          </a:p>
        </p:txBody>
      </p:sp>
    </p:spTree>
    <p:extLst>
      <p:ext uri="{BB962C8B-B14F-4D97-AF65-F5344CB8AC3E}">
        <p14:creationId xmlns:p14="http://schemas.microsoft.com/office/powerpoint/2010/main" val="2047382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F613486A-96C0-45A3-8E47-998B158E208D}" type="datetimeFigureOut">
              <a:rPr lang="fr-FR" smtClean="0"/>
              <a:t>05/10/2024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A3E2233-DFA3-44BB-A89C-0D49D674D3E3}" type="slidenum">
              <a:rPr lang="fr-FR" smtClean="0"/>
              <a:t>‹N°›</a:t>
            </a:fld>
            <a:endParaRPr lang="fr-FR"/>
          </a:p>
        </p:txBody>
      </p:sp>
    </p:spTree>
    <p:extLst>
      <p:ext uri="{BB962C8B-B14F-4D97-AF65-F5344CB8AC3E}">
        <p14:creationId xmlns:p14="http://schemas.microsoft.com/office/powerpoint/2010/main" val="3326543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F613486A-96C0-45A3-8E47-998B158E208D}" type="datetimeFigureOut">
              <a:rPr lang="fr-FR" smtClean="0"/>
              <a:t>05/10/2024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A3E2233-DFA3-44BB-A89C-0D49D674D3E3}" type="slidenum">
              <a:rPr lang="fr-FR" smtClean="0"/>
              <a:t>‹N°›</a:t>
            </a:fld>
            <a:endParaRPr lang="fr-FR"/>
          </a:p>
        </p:txBody>
      </p:sp>
    </p:spTree>
    <p:extLst>
      <p:ext uri="{BB962C8B-B14F-4D97-AF65-F5344CB8AC3E}">
        <p14:creationId xmlns:p14="http://schemas.microsoft.com/office/powerpoint/2010/main" val="3178675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F613486A-96C0-45A3-8E47-998B158E208D}" type="datetimeFigureOut">
              <a:rPr lang="fr-FR" smtClean="0"/>
              <a:t>05/10/2024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A3E2233-DFA3-44BB-A89C-0D49D674D3E3}" type="slidenum">
              <a:rPr lang="fr-FR" smtClean="0"/>
              <a:t>‹N°›</a:t>
            </a:fld>
            <a:endParaRPr lang="fr-FR"/>
          </a:p>
        </p:txBody>
      </p:sp>
    </p:spTree>
    <p:extLst>
      <p:ext uri="{BB962C8B-B14F-4D97-AF65-F5344CB8AC3E}">
        <p14:creationId xmlns:p14="http://schemas.microsoft.com/office/powerpoint/2010/main" val="103080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613486A-96C0-45A3-8E47-998B158E208D}" type="datetimeFigureOut">
              <a:rPr lang="fr-FR" smtClean="0"/>
              <a:t>05/10/2024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A3E2233-DFA3-44BB-A89C-0D49D674D3E3}" type="slidenum">
              <a:rPr lang="fr-FR" smtClean="0"/>
              <a:t>‹N°›</a:t>
            </a:fld>
            <a:endParaRPr lang="fr-FR"/>
          </a:p>
        </p:txBody>
      </p:sp>
    </p:spTree>
    <p:extLst>
      <p:ext uri="{BB962C8B-B14F-4D97-AF65-F5344CB8AC3E}">
        <p14:creationId xmlns:p14="http://schemas.microsoft.com/office/powerpoint/2010/main" val="44993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F613486A-96C0-45A3-8E47-998B158E208D}" type="datetimeFigureOut">
              <a:rPr lang="fr-FR" smtClean="0"/>
              <a:t>05/10/2024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A3E2233-DFA3-44BB-A89C-0D49D674D3E3}" type="slidenum">
              <a:rPr lang="fr-FR" smtClean="0"/>
              <a:t>‹N°›</a:t>
            </a:fld>
            <a:endParaRPr lang="fr-FR"/>
          </a:p>
        </p:txBody>
      </p:sp>
    </p:spTree>
    <p:extLst>
      <p:ext uri="{BB962C8B-B14F-4D97-AF65-F5344CB8AC3E}">
        <p14:creationId xmlns:p14="http://schemas.microsoft.com/office/powerpoint/2010/main" val="3684285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F613486A-96C0-45A3-8E47-998B158E208D}" type="datetimeFigureOut">
              <a:rPr lang="fr-FR" smtClean="0"/>
              <a:t>05/10/2024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A3E2233-DFA3-44BB-A89C-0D49D674D3E3}" type="slidenum">
              <a:rPr lang="fr-FR" smtClean="0"/>
              <a:t>‹N°›</a:t>
            </a:fld>
            <a:endParaRPr lang="fr-FR"/>
          </a:p>
        </p:txBody>
      </p:sp>
    </p:spTree>
    <p:extLst>
      <p:ext uri="{BB962C8B-B14F-4D97-AF65-F5344CB8AC3E}">
        <p14:creationId xmlns:p14="http://schemas.microsoft.com/office/powerpoint/2010/main" val="2105907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13486A-96C0-45A3-8E47-998B158E208D}" type="datetimeFigureOut">
              <a:rPr lang="fr-FR" smtClean="0"/>
              <a:t>05/10/2024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E2233-DFA3-44BB-A89C-0D49D674D3E3}" type="slidenum">
              <a:rPr lang="fr-FR" smtClean="0"/>
              <a:t>‹N°›</a:t>
            </a:fld>
            <a:endParaRPr lang="fr-FR"/>
          </a:p>
        </p:txBody>
      </p:sp>
    </p:spTree>
    <p:extLst>
      <p:ext uri="{BB962C8B-B14F-4D97-AF65-F5344CB8AC3E}">
        <p14:creationId xmlns:p14="http://schemas.microsoft.com/office/powerpoint/2010/main" val="3384496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sz="3600" dirty="0">
                <a:solidFill>
                  <a:srgbClr val="00B0F0"/>
                </a:solidFill>
                <a:latin typeface="Century Gothic" panose="020B0502020202020204" pitchFamily="34" charset="0"/>
              </a:rPr>
              <a:t>PROJET ACADEMIQUE DE SYSTEME D’EXPLOITATION : </a:t>
            </a:r>
            <a:r>
              <a:rPr lang="fr-FR" sz="3600" b="1" dirty="0">
                <a:latin typeface="Century Gothic" panose="020B0502020202020204" pitchFamily="34" charset="0"/>
              </a:rPr>
              <a:t>CONFIGURATION DU SERVEUR WEB SOUS LINUX </a:t>
            </a:r>
            <a:r>
              <a:rPr lang="fr-FR" sz="3600" u="sng" dirty="0">
                <a:latin typeface="Century Gothic" panose="020B0502020202020204" pitchFamily="34" charset="0"/>
              </a:rPr>
              <a:t>(Groupe 1)</a:t>
            </a:r>
            <a:r>
              <a:rPr lang="fr-FR" sz="3600" dirty="0">
                <a:latin typeface="Century Gothic" panose="020B0502020202020204" pitchFamily="34" charset="0"/>
              </a:rPr>
              <a:t/>
            </a:r>
            <a:br>
              <a:rPr lang="fr-FR" sz="3600" dirty="0">
                <a:latin typeface="Century Gothic" panose="020B0502020202020204" pitchFamily="34" charset="0"/>
              </a:rPr>
            </a:br>
            <a:endParaRPr lang="fr-FR" sz="3600" dirty="0">
              <a:latin typeface="Century Gothic" panose="020B0502020202020204" pitchFamily="34" charset="0"/>
            </a:endParaRPr>
          </a:p>
        </p:txBody>
      </p:sp>
      <p:sp>
        <p:nvSpPr>
          <p:cNvPr id="3" name="Sous-titre 2"/>
          <p:cNvSpPr>
            <a:spLocks noGrp="1"/>
          </p:cNvSpPr>
          <p:nvPr>
            <p:ph type="subTitle" idx="1"/>
          </p:nvPr>
        </p:nvSpPr>
        <p:spPr>
          <a:xfrm>
            <a:off x="6305006" y="3509962"/>
            <a:ext cx="4683374" cy="2631207"/>
          </a:xfrm>
        </p:spPr>
        <p:txBody>
          <a:bodyPr>
            <a:normAutofit fontScale="40000" lnSpcReduction="20000"/>
          </a:bodyPr>
          <a:lstStyle/>
          <a:p>
            <a:pPr algn="l"/>
            <a:r>
              <a:rPr lang="fr-FR" dirty="0" smtClean="0"/>
              <a:t>Réalisé </a:t>
            </a:r>
            <a:r>
              <a:rPr lang="fr-FR" dirty="0"/>
              <a:t>par :</a:t>
            </a:r>
            <a:r>
              <a:rPr lang="fr-FR" b="1" dirty="0"/>
              <a:t> 	</a:t>
            </a:r>
            <a:r>
              <a:rPr lang="fr-FR" b="1" dirty="0" smtClean="0"/>
              <a:t>	KAMUNGA </a:t>
            </a:r>
            <a:r>
              <a:rPr lang="fr-FR" b="1" dirty="0"/>
              <a:t>TSHISUAKA </a:t>
            </a:r>
            <a:r>
              <a:rPr lang="fr-FR" b="1" dirty="0" err="1" smtClean="0"/>
              <a:t>Mardoché</a:t>
            </a:r>
            <a:endParaRPr lang="fr-FR" dirty="0" smtClean="0"/>
          </a:p>
          <a:p>
            <a:pPr algn="l"/>
            <a:r>
              <a:rPr lang="fr-FR" b="1" dirty="0" smtClean="0"/>
              <a:t>						SEYA NGOY Léon</a:t>
            </a:r>
            <a:endParaRPr lang="fr-FR" dirty="0" smtClean="0"/>
          </a:p>
          <a:p>
            <a:pPr algn="l"/>
            <a:r>
              <a:rPr lang="fr-FR" b="1" dirty="0" smtClean="0"/>
              <a:t>						MAFUTA NICO Divin</a:t>
            </a:r>
            <a:endParaRPr lang="fr-FR" dirty="0" smtClean="0"/>
          </a:p>
          <a:p>
            <a:pPr algn="l"/>
            <a:r>
              <a:rPr lang="fr-FR" b="1" dirty="0" smtClean="0"/>
              <a:t>		MADI </a:t>
            </a:r>
            <a:r>
              <a:rPr lang="fr-FR" b="1" dirty="0"/>
              <a:t>NGIEMBIR Arnold</a:t>
            </a:r>
            <a:endParaRPr lang="fr-FR" dirty="0"/>
          </a:p>
          <a:p>
            <a:pPr algn="l"/>
            <a:r>
              <a:rPr lang="fr-FR" b="1" dirty="0" smtClean="0"/>
              <a:t>		EFUNDJA </a:t>
            </a:r>
            <a:r>
              <a:rPr lang="fr-FR" b="1" dirty="0"/>
              <a:t>TAKOY Michel</a:t>
            </a:r>
            <a:endParaRPr lang="fr-FR" dirty="0"/>
          </a:p>
          <a:p>
            <a:pPr algn="l"/>
            <a:r>
              <a:rPr lang="fr-FR" b="1" dirty="0" smtClean="0"/>
              <a:t>		BOVUNDJA </a:t>
            </a:r>
            <a:r>
              <a:rPr lang="fr-FR" b="1" dirty="0"/>
              <a:t>BOSANGANYE Guillaume</a:t>
            </a:r>
            <a:endParaRPr lang="fr-FR" dirty="0"/>
          </a:p>
          <a:p>
            <a:pPr algn="l"/>
            <a:r>
              <a:rPr lang="fr-FR" b="1" dirty="0" smtClean="0"/>
              <a:t>		LISASI </a:t>
            </a:r>
            <a:r>
              <a:rPr lang="fr-FR" b="1" dirty="0"/>
              <a:t>EL-KOLIMBE Bienêtre</a:t>
            </a:r>
            <a:endParaRPr lang="fr-FR" dirty="0"/>
          </a:p>
          <a:p>
            <a:pPr algn="l"/>
            <a:r>
              <a:rPr lang="fr-FR" b="1" dirty="0" smtClean="0"/>
              <a:t>		NANZALE </a:t>
            </a:r>
            <a:r>
              <a:rPr lang="fr-FR" b="1" dirty="0"/>
              <a:t>BATASU Déborah</a:t>
            </a:r>
            <a:endParaRPr lang="fr-FR" dirty="0"/>
          </a:p>
          <a:p>
            <a:pPr algn="l"/>
            <a:r>
              <a:rPr lang="fr-FR" b="1" dirty="0" smtClean="0"/>
              <a:t>		KASONGO </a:t>
            </a:r>
            <a:r>
              <a:rPr lang="fr-FR" b="1" dirty="0"/>
              <a:t>KASASE Jérémie</a:t>
            </a:r>
            <a:endParaRPr lang="fr-FR" dirty="0"/>
          </a:p>
          <a:p>
            <a:pPr algn="l"/>
            <a:r>
              <a:rPr lang="fr-FR" b="1" dirty="0" smtClean="0"/>
              <a:t>		REHEMA </a:t>
            </a:r>
            <a:r>
              <a:rPr lang="fr-FR" b="1" dirty="0"/>
              <a:t>BINTI ASUMANI </a:t>
            </a:r>
            <a:r>
              <a:rPr lang="fr-FR" b="1" dirty="0" err="1"/>
              <a:t>Adidja</a:t>
            </a: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4380" y="3509963"/>
            <a:ext cx="4140246" cy="2284082"/>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1945" y="415335"/>
            <a:ext cx="648109" cy="707028"/>
          </a:xfrm>
          <a:prstGeom prst="rect">
            <a:avLst/>
          </a:prstGeom>
        </p:spPr>
      </p:pic>
    </p:spTree>
    <p:extLst>
      <p:ext uri="{BB962C8B-B14F-4D97-AF65-F5344CB8AC3E}">
        <p14:creationId xmlns:p14="http://schemas.microsoft.com/office/powerpoint/2010/main" val="3917423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B0F0"/>
                </a:solidFill>
                <a:latin typeface="Century Gothic" panose="020B0502020202020204" pitchFamily="34" charset="0"/>
              </a:rPr>
              <a:t>INTRODUCTION &amp; OBJECTIFS</a:t>
            </a:r>
            <a:endParaRPr lang="fr-FR" dirty="0">
              <a:solidFill>
                <a:srgbClr val="00B0F0"/>
              </a:solidFill>
              <a:latin typeface="Century Gothic" panose="020B0502020202020204" pitchFamily="34" charset="0"/>
            </a:endParaRPr>
          </a:p>
        </p:txBody>
      </p:sp>
      <p:sp>
        <p:nvSpPr>
          <p:cNvPr id="3" name="Espace réservé du contenu 2"/>
          <p:cNvSpPr>
            <a:spLocks noGrp="1"/>
          </p:cNvSpPr>
          <p:nvPr>
            <p:ph idx="1"/>
          </p:nvPr>
        </p:nvSpPr>
        <p:spPr/>
        <p:txBody>
          <a:bodyPr>
            <a:normAutofit/>
          </a:bodyPr>
          <a:lstStyle/>
          <a:p>
            <a:r>
              <a:rPr lang="fr-FR" dirty="0">
                <a:latin typeface="Century Gothic" panose="020B0502020202020204" pitchFamily="34" charset="0"/>
              </a:rPr>
              <a:t>Le projet de configuration d'un serveur web sous Linux est une application pratique des concepts fondamentaux des systèmes d'exploitation, des réseaux et de la sécurité informatique. </a:t>
            </a:r>
            <a:endParaRPr lang="fr-FR" dirty="0" smtClean="0">
              <a:latin typeface="Century Gothic" panose="020B0502020202020204" pitchFamily="34" charset="0"/>
            </a:endParaRPr>
          </a:p>
          <a:p>
            <a:r>
              <a:rPr lang="fr-FR" dirty="0" smtClean="0">
                <a:latin typeface="Century Gothic" panose="020B0502020202020204" pitchFamily="34" charset="0"/>
              </a:rPr>
              <a:t>Les </a:t>
            </a:r>
            <a:r>
              <a:rPr lang="fr-FR" dirty="0">
                <a:latin typeface="Century Gothic" panose="020B0502020202020204" pitchFamily="34" charset="0"/>
              </a:rPr>
              <a:t>objectifs de ce projet académique sont d’explorer les étapes et techniques nécessaires à la configuration ainsi que les outils et logiciels disponibles pour y parvenir. La toile internet étant vaste, les solutions présentées dans le présent travail ne sont en aucun cas exclusif pour parvenir à configurer un serveur web sous linux. </a:t>
            </a:r>
          </a:p>
          <a:p>
            <a:pPr marL="0" indent="0">
              <a:buNone/>
            </a:pPr>
            <a:endParaRPr lang="fr-FR" dirty="0">
              <a:latin typeface="Century Gothic" panose="020B0502020202020204" pitchFamily="34" charset="0"/>
            </a:endParaRPr>
          </a:p>
        </p:txBody>
      </p:sp>
    </p:spTree>
    <p:extLst>
      <p:ext uri="{BB962C8B-B14F-4D97-AF65-F5344CB8AC3E}">
        <p14:creationId xmlns:p14="http://schemas.microsoft.com/office/powerpoint/2010/main" val="874529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a:solidFill>
                  <a:srgbClr val="00B0F0"/>
                </a:solidFill>
                <a:latin typeface="Century Gothic" panose="020B0502020202020204" pitchFamily="34" charset="0"/>
              </a:rPr>
              <a:t>GENERALITES</a:t>
            </a:r>
          </a:p>
        </p:txBody>
      </p:sp>
      <p:sp>
        <p:nvSpPr>
          <p:cNvPr id="3" name="Espace réservé du contenu 2"/>
          <p:cNvSpPr>
            <a:spLocks noGrp="1"/>
          </p:cNvSpPr>
          <p:nvPr>
            <p:ph idx="1"/>
          </p:nvPr>
        </p:nvSpPr>
        <p:spPr>
          <a:xfrm>
            <a:off x="838200" y="1825625"/>
            <a:ext cx="10515600" cy="4351338"/>
          </a:xfrm>
        </p:spPr>
        <p:txBody>
          <a:bodyPr/>
          <a:lstStyle/>
          <a:p>
            <a:r>
              <a:rPr lang="fr-FR" b="1" dirty="0"/>
              <a:t>Un serveur web</a:t>
            </a:r>
            <a:r>
              <a:rPr lang="fr-FR" dirty="0"/>
              <a:t> est un logiciel et matériel informatique capable de fournir du contenu web (pages HTML, images, vidéos, etc.) aux utilisateurs via Internet. Il répond aux requêtes des navigateurs web pour accéder aux sites web hébergés sur le serveur. Des exemples de serveurs web populaires incluent </a:t>
            </a:r>
            <a:r>
              <a:rPr lang="fr-FR" dirty="0" smtClean="0"/>
              <a:t>: Apache</a:t>
            </a:r>
            <a:r>
              <a:rPr lang="fr-FR" dirty="0"/>
              <a:t>, </a:t>
            </a:r>
            <a:r>
              <a:rPr lang="fr-FR" dirty="0" err="1"/>
              <a:t>Nginx</a:t>
            </a:r>
            <a:r>
              <a:rPr lang="fr-FR" dirty="0"/>
              <a:t> et Microsoft IIS</a:t>
            </a:r>
            <a:r>
              <a:rPr lang="fr-FR" dirty="0" smtClean="0"/>
              <a:t>.</a:t>
            </a:r>
          </a:p>
          <a:p>
            <a:r>
              <a:rPr lang="fr-FR" b="1" dirty="0"/>
              <a:t>Linux</a:t>
            </a:r>
            <a:r>
              <a:rPr lang="fr-FR" dirty="0"/>
              <a:t> est un système d'exploitation open source basé sur Unix. Il est utilisé sur une vaste gamme d'appareils, allant des ordinateurs personnels aux serveurs, en passant par les supercalculateurs et les systèmes embarqués.</a:t>
            </a:r>
          </a:p>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968" y="5275519"/>
            <a:ext cx="3718831" cy="1582481"/>
          </a:xfrm>
          <a:prstGeom prst="rect">
            <a:avLst/>
          </a:prstGeom>
        </p:spPr>
      </p:pic>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680" y="5275519"/>
            <a:ext cx="2598829" cy="1433716"/>
          </a:xfrm>
          <a:prstGeom prst="rect">
            <a:avLst/>
          </a:prstGeom>
        </p:spPr>
      </p:pic>
    </p:spTree>
    <p:extLst>
      <p:ext uri="{BB962C8B-B14F-4D97-AF65-F5344CB8AC3E}">
        <p14:creationId xmlns:p14="http://schemas.microsoft.com/office/powerpoint/2010/main" val="3388132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5181600" cy="1325563"/>
          </a:xfrm>
        </p:spPr>
        <p:txBody>
          <a:bodyPr/>
          <a:lstStyle/>
          <a:p>
            <a:pPr lvl="0"/>
            <a:r>
              <a:rPr lang="fr-FR" dirty="0">
                <a:solidFill>
                  <a:srgbClr val="00B0F0"/>
                </a:solidFill>
                <a:latin typeface="Century Gothic" panose="020B0502020202020204" pitchFamily="34" charset="0"/>
              </a:rPr>
              <a:t>ETAPES DU </a:t>
            </a:r>
            <a:r>
              <a:rPr lang="fr-FR" dirty="0" smtClean="0">
                <a:solidFill>
                  <a:srgbClr val="00B0F0"/>
                </a:solidFill>
                <a:latin typeface="Century Gothic" panose="020B0502020202020204" pitchFamily="34" charset="0"/>
              </a:rPr>
              <a:t>PROJET</a:t>
            </a:r>
            <a:endParaRPr lang="fr-FR" dirty="0">
              <a:solidFill>
                <a:srgbClr val="00B0F0"/>
              </a:solidFill>
              <a:latin typeface="Century Gothic" panose="020B0502020202020204" pitchFamily="34" charset="0"/>
            </a:endParaRPr>
          </a:p>
        </p:txBody>
      </p:sp>
      <p:sp>
        <p:nvSpPr>
          <p:cNvPr id="8" name="Espace réservé du contenu 7"/>
          <p:cNvSpPr>
            <a:spLocks noGrp="1"/>
          </p:cNvSpPr>
          <p:nvPr>
            <p:ph sz="half" idx="1"/>
          </p:nvPr>
        </p:nvSpPr>
        <p:spPr/>
        <p:txBody>
          <a:bodyPr>
            <a:normAutofit lnSpcReduction="10000"/>
          </a:bodyPr>
          <a:lstStyle/>
          <a:p>
            <a:pPr marL="0" indent="0">
              <a:buNone/>
            </a:pPr>
            <a:r>
              <a:rPr lang="fr-FR" b="1" dirty="0" smtClean="0"/>
              <a:t>1. Préparation </a:t>
            </a:r>
            <a:r>
              <a:rPr lang="fr-FR" b="1" dirty="0"/>
              <a:t>du </a:t>
            </a:r>
            <a:r>
              <a:rPr lang="fr-FR" b="1" dirty="0" smtClean="0"/>
              <a:t>Système</a:t>
            </a:r>
            <a:r>
              <a:rPr lang="fr-FR" dirty="0"/>
              <a:t> </a:t>
            </a:r>
          </a:p>
          <a:p>
            <a:pPr marL="0" indent="0">
              <a:buNone/>
            </a:pPr>
            <a:r>
              <a:rPr lang="fr-FR" dirty="0"/>
              <a:t>La Préparation du système comprend mise à jour qui sous-entend l'utilisation des commandes </a:t>
            </a:r>
            <a:r>
              <a:rPr lang="fr-FR" i="1" dirty="0"/>
              <a:t>`</a:t>
            </a:r>
            <a:r>
              <a:rPr lang="fr-FR" i="1" dirty="0" err="1"/>
              <a:t>sudo</a:t>
            </a:r>
            <a:r>
              <a:rPr lang="fr-FR" i="1" dirty="0"/>
              <a:t> </a:t>
            </a:r>
            <a:r>
              <a:rPr lang="fr-FR" i="1" dirty="0" err="1"/>
              <a:t>apt-get</a:t>
            </a:r>
            <a:r>
              <a:rPr lang="fr-FR" i="1" dirty="0"/>
              <a:t> update`</a:t>
            </a:r>
            <a:r>
              <a:rPr lang="fr-FR" dirty="0"/>
              <a:t> et `</a:t>
            </a:r>
            <a:r>
              <a:rPr lang="fr-FR" i="1" dirty="0" err="1"/>
              <a:t>sudo</a:t>
            </a:r>
            <a:r>
              <a:rPr lang="fr-FR" i="1" dirty="0"/>
              <a:t> </a:t>
            </a:r>
            <a:r>
              <a:rPr lang="fr-FR" i="1" dirty="0" err="1"/>
              <a:t>apt-get</a:t>
            </a:r>
            <a:r>
              <a:rPr lang="fr-FR" i="1" dirty="0"/>
              <a:t> upgrade</a:t>
            </a:r>
            <a:r>
              <a:rPr lang="fr-FR" dirty="0"/>
              <a:t>` pour s'assurer que tous les paquets logiciels sont à </a:t>
            </a:r>
            <a:r>
              <a:rPr lang="fr-FR" dirty="0" smtClean="0"/>
              <a:t>jour. Cela </a:t>
            </a:r>
            <a:r>
              <a:rPr lang="fr-FR" dirty="0"/>
              <a:t>garantit que vous avez les dernières corrections de bugs et les mises à jour de sécurité.</a:t>
            </a:r>
          </a:p>
          <a:p>
            <a:endParaRPr lang="fr-FR" dirty="0"/>
          </a:p>
        </p:txBody>
      </p:sp>
      <p:sp>
        <p:nvSpPr>
          <p:cNvPr id="9" name="Espace réservé du contenu 8"/>
          <p:cNvSpPr>
            <a:spLocks noGrp="1"/>
          </p:cNvSpPr>
          <p:nvPr>
            <p:ph sz="half" idx="2"/>
          </p:nvPr>
        </p:nvSpPr>
        <p:spPr/>
        <p:txBody>
          <a:bodyPr>
            <a:normAutofit lnSpcReduction="10000"/>
          </a:bodyPr>
          <a:lstStyle/>
          <a:p>
            <a:pPr marL="0" indent="0">
              <a:buNone/>
            </a:pPr>
            <a:r>
              <a:rPr lang="fr-FR" b="1" dirty="0"/>
              <a:t>2. Installation et Configuration de </a:t>
            </a:r>
            <a:r>
              <a:rPr lang="fr-FR" b="1" dirty="0" smtClean="0"/>
              <a:t>Base</a:t>
            </a:r>
            <a:endParaRPr lang="fr-FR" dirty="0"/>
          </a:p>
          <a:p>
            <a:r>
              <a:rPr lang="fr-FR" dirty="0"/>
              <a:t>Installer Apache vous permet de transformer votre machine en serveur web. Démarrer et activer Apache garantit que votre serveur est opérationnel et prêt à servir des pages web dès que votre système démarre.</a:t>
            </a:r>
          </a:p>
        </p:txBody>
      </p:sp>
    </p:spTree>
    <p:extLst>
      <p:ext uri="{BB962C8B-B14F-4D97-AF65-F5344CB8AC3E}">
        <p14:creationId xmlns:p14="http://schemas.microsoft.com/office/powerpoint/2010/main" val="327700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838200" y="796834"/>
            <a:ext cx="5181600" cy="5380129"/>
          </a:xfrm>
        </p:spPr>
        <p:txBody>
          <a:bodyPr>
            <a:normAutofit/>
          </a:bodyPr>
          <a:lstStyle/>
          <a:p>
            <a:pPr marL="0" indent="0">
              <a:buNone/>
            </a:pPr>
            <a:r>
              <a:rPr lang="fr-FR" b="1" dirty="0"/>
              <a:t>3.</a:t>
            </a:r>
            <a:r>
              <a:rPr lang="fr-FR" dirty="0"/>
              <a:t> </a:t>
            </a:r>
            <a:r>
              <a:rPr lang="fr-FR" b="1" dirty="0"/>
              <a:t>Configuration des Fichiers du </a:t>
            </a:r>
            <a:r>
              <a:rPr lang="fr-FR" b="1" dirty="0" smtClean="0"/>
              <a:t>Serveur</a:t>
            </a:r>
            <a:r>
              <a:rPr lang="fr-FR" dirty="0"/>
              <a:t> </a:t>
            </a:r>
          </a:p>
          <a:p>
            <a:pPr marL="0" indent="0">
              <a:buNone/>
            </a:pPr>
            <a:r>
              <a:rPr lang="fr-FR" dirty="0"/>
              <a:t>La configuration des fichiers permet de personnaliser le comportement du serveur web et de gérer plusieurs sites web sur le même serveur. Cela vous donne le contrôle sur les paramètres spécifiques de chaque site</a:t>
            </a:r>
            <a:r>
              <a:rPr lang="fr-FR" dirty="0" smtClean="0"/>
              <a:t>.</a:t>
            </a:r>
          </a:p>
          <a:p>
            <a:pPr marL="0" indent="0">
              <a:buNone/>
            </a:pPr>
            <a:r>
              <a:rPr lang="fr-FR" dirty="0" smtClean="0"/>
              <a:t>- </a:t>
            </a:r>
            <a:r>
              <a:rPr lang="fr-FR" dirty="0"/>
              <a:t>Activez le site avec `</a:t>
            </a:r>
            <a:r>
              <a:rPr lang="fr-FR" dirty="0" err="1"/>
              <a:t>sudo</a:t>
            </a:r>
            <a:r>
              <a:rPr lang="fr-FR" dirty="0"/>
              <a:t> a2ensite </a:t>
            </a:r>
            <a:r>
              <a:rPr lang="fr-FR" dirty="0" err="1"/>
              <a:t>monsite.conf</a:t>
            </a:r>
            <a:r>
              <a:rPr lang="fr-FR" dirty="0"/>
              <a:t>` et rechargez Apache avec `</a:t>
            </a:r>
            <a:r>
              <a:rPr lang="fr-FR" dirty="0" err="1"/>
              <a:t>sudo</a:t>
            </a:r>
            <a:r>
              <a:rPr lang="fr-FR" dirty="0"/>
              <a:t> </a:t>
            </a:r>
            <a:r>
              <a:rPr lang="fr-FR" dirty="0" err="1"/>
              <a:t>systemctl</a:t>
            </a:r>
            <a:r>
              <a:rPr lang="fr-FR" dirty="0"/>
              <a:t> </a:t>
            </a:r>
            <a:r>
              <a:rPr lang="fr-FR" dirty="0" err="1"/>
              <a:t>reload</a:t>
            </a:r>
            <a:r>
              <a:rPr lang="fr-FR" dirty="0"/>
              <a:t> apache2`.</a:t>
            </a:r>
          </a:p>
          <a:p>
            <a:pPr marL="0" indent="0">
              <a:buNone/>
            </a:pPr>
            <a:endParaRPr lang="fr-FR" dirty="0"/>
          </a:p>
        </p:txBody>
      </p:sp>
      <p:sp>
        <p:nvSpPr>
          <p:cNvPr id="4" name="Espace réservé du contenu 3"/>
          <p:cNvSpPr>
            <a:spLocks noGrp="1"/>
          </p:cNvSpPr>
          <p:nvPr>
            <p:ph sz="half" idx="2"/>
          </p:nvPr>
        </p:nvSpPr>
        <p:spPr>
          <a:xfrm>
            <a:off x="6172200" y="796834"/>
            <a:ext cx="5181600" cy="5380129"/>
          </a:xfrm>
        </p:spPr>
        <p:txBody>
          <a:bodyPr>
            <a:normAutofit/>
          </a:bodyPr>
          <a:lstStyle/>
          <a:p>
            <a:pPr marL="0" indent="0">
              <a:buNone/>
            </a:pPr>
            <a:r>
              <a:rPr lang="fr-FR" b="1" dirty="0"/>
              <a:t>4. Activation et Configuration des </a:t>
            </a:r>
            <a:r>
              <a:rPr lang="fr-FR" b="1" dirty="0" smtClean="0"/>
              <a:t>Modules</a:t>
            </a:r>
            <a:endParaRPr lang="fr-FR" dirty="0"/>
          </a:p>
          <a:p>
            <a:pPr marL="0" indent="0">
              <a:buNone/>
            </a:pPr>
            <a:r>
              <a:rPr lang="fr-FR" dirty="0"/>
              <a:t>Les modules ajoutent des fonctionnalités supplémentaires à Apache. Par exemple, le module de réécriture d'URL est essentiel pour les applications web modernes qui nécessitent des URL propres et conviviaux.</a:t>
            </a:r>
          </a:p>
          <a:p>
            <a:pPr marL="0" indent="0">
              <a:buNone/>
            </a:pPr>
            <a:r>
              <a:rPr lang="fr-FR" dirty="0"/>
              <a:t>- Utilisez `</a:t>
            </a:r>
            <a:r>
              <a:rPr lang="fr-FR" dirty="0" err="1"/>
              <a:t>sudo</a:t>
            </a:r>
            <a:r>
              <a:rPr lang="fr-FR" dirty="0"/>
              <a:t> a2enmod rewrite` pour activer le module de réécriture d'URL, essentiel pour de nombreuses applications web.</a:t>
            </a:r>
          </a:p>
          <a:p>
            <a:pPr marL="0" indent="0">
              <a:buNone/>
            </a:pPr>
            <a:endParaRPr lang="fr-FR" dirty="0"/>
          </a:p>
        </p:txBody>
      </p:sp>
    </p:spTree>
    <p:extLst>
      <p:ext uri="{BB962C8B-B14F-4D97-AF65-F5344CB8AC3E}">
        <p14:creationId xmlns:p14="http://schemas.microsoft.com/office/powerpoint/2010/main" val="51886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19800" y="287383"/>
            <a:ext cx="5919651" cy="6087291"/>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sz="half" idx="1"/>
          </p:nvPr>
        </p:nvSpPr>
        <p:spPr>
          <a:xfrm>
            <a:off x="838200" y="770710"/>
            <a:ext cx="5181600" cy="5406254"/>
          </a:xfrm>
        </p:spPr>
        <p:txBody>
          <a:bodyPr>
            <a:normAutofit lnSpcReduction="10000"/>
          </a:bodyPr>
          <a:lstStyle/>
          <a:p>
            <a:pPr marL="0" indent="0">
              <a:buNone/>
            </a:pPr>
            <a:endParaRPr lang="fr-FR" b="1" dirty="0" smtClean="0"/>
          </a:p>
          <a:p>
            <a:pPr marL="0" indent="0">
              <a:buNone/>
            </a:pPr>
            <a:r>
              <a:rPr lang="fr-FR" b="1" dirty="0" smtClean="0"/>
              <a:t>5</a:t>
            </a:r>
            <a:r>
              <a:rPr lang="fr-FR" b="1" dirty="0"/>
              <a:t>. Sécurisation et Maintenance du </a:t>
            </a:r>
            <a:r>
              <a:rPr lang="fr-FR" b="1" dirty="0" smtClean="0"/>
              <a:t>Serveur</a:t>
            </a:r>
            <a:endParaRPr lang="fr-FR" dirty="0"/>
          </a:p>
          <a:p>
            <a:pPr marL="0" indent="0">
              <a:buNone/>
            </a:pPr>
            <a:r>
              <a:rPr lang="fr-FR" dirty="0"/>
              <a:t>Assurer la sécurité du serveur est vital pour protéger vos données et celles de vos utilisateurs. Une configuration correcte et des permissions appropriées préviennent les accès non autorisés et les attaques potentielles. La vérification régulière de la configuration aide à maintenir la performance et la sécurité du serveur.</a:t>
            </a:r>
          </a:p>
          <a:p>
            <a:endParaRPr lang="fr-FR" dirty="0">
              <a:solidFill>
                <a:schemeClr val="bg1"/>
              </a:solidFill>
            </a:endParaRPr>
          </a:p>
        </p:txBody>
      </p:sp>
      <p:sp>
        <p:nvSpPr>
          <p:cNvPr id="4" name="Espace réservé du contenu 3"/>
          <p:cNvSpPr>
            <a:spLocks noGrp="1"/>
          </p:cNvSpPr>
          <p:nvPr>
            <p:ph sz="half" idx="2"/>
          </p:nvPr>
        </p:nvSpPr>
        <p:spPr>
          <a:xfrm>
            <a:off x="6172200" y="770710"/>
            <a:ext cx="5181600" cy="5406253"/>
          </a:xfrm>
        </p:spPr>
        <p:txBody>
          <a:bodyPr>
            <a:normAutofit lnSpcReduction="10000"/>
          </a:bodyPr>
          <a:lstStyle/>
          <a:p>
            <a:pPr marL="0" lvl="0" indent="0">
              <a:buNone/>
            </a:pPr>
            <a:r>
              <a:rPr lang="fr-FR" b="1" dirty="0" smtClean="0">
                <a:solidFill>
                  <a:schemeClr val="bg1"/>
                </a:solidFill>
              </a:rPr>
              <a:t>6. Avantage de Linux pour la configuration des serveurs web</a:t>
            </a:r>
            <a:endParaRPr lang="fr-FR" dirty="0" smtClean="0">
              <a:solidFill>
                <a:schemeClr val="bg1"/>
              </a:solidFill>
            </a:endParaRPr>
          </a:p>
          <a:p>
            <a:pPr marL="0" indent="0">
              <a:buNone/>
            </a:pPr>
            <a:r>
              <a:rPr lang="fr-FR" dirty="0" smtClean="0">
                <a:solidFill>
                  <a:schemeClr val="bg1"/>
                </a:solidFill>
              </a:rPr>
              <a:t>Choisir Linux pour la configuration d'un serveur web présente plusieurs avantages significatifs : </a:t>
            </a:r>
          </a:p>
          <a:p>
            <a:pPr lvl="0"/>
            <a:r>
              <a:rPr lang="fr-FR" dirty="0" smtClean="0">
                <a:solidFill>
                  <a:schemeClr val="bg1"/>
                </a:solidFill>
              </a:rPr>
              <a:t>Stabilité et Fiabilité</a:t>
            </a:r>
          </a:p>
          <a:p>
            <a:pPr lvl="0"/>
            <a:r>
              <a:rPr lang="fr-FR" dirty="0" smtClean="0">
                <a:solidFill>
                  <a:schemeClr val="bg1"/>
                </a:solidFill>
              </a:rPr>
              <a:t>Sécurité</a:t>
            </a:r>
          </a:p>
          <a:p>
            <a:pPr lvl="0"/>
            <a:r>
              <a:rPr lang="fr-FR" dirty="0" smtClean="0">
                <a:solidFill>
                  <a:schemeClr val="bg1"/>
                </a:solidFill>
              </a:rPr>
              <a:t>Open Source</a:t>
            </a:r>
          </a:p>
          <a:p>
            <a:pPr lvl="0"/>
            <a:r>
              <a:rPr lang="fr-FR" dirty="0" smtClean="0">
                <a:solidFill>
                  <a:schemeClr val="bg1"/>
                </a:solidFill>
              </a:rPr>
              <a:t>Communauté et support</a:t>
            </a:r>
          </a:p>
          <a:p>
            <a:pPr lvl="0"/>
            <a:r>
              <a:rPr lang="fr-FR" dirty="0" smtClean="0">
                <a:solidFill>
                  <a:schemeClr val="bg1"/>
                </a:solidFill>
              </a:rPr>
              <a:t>Flexibilité</a:t>
            </a:r>
          </a:p>
          <a:p>
            <a:pPr lvl="0"/>
            <a:r>
              <a:rPr lang="fr-FR" dirty="0" smtClean="0">
                <a:solidFill>
                  <a:schemeClr val="bg1"/>
                </a:solidFill>
              </a:rPr>
              <a:t>Distributions variées</a:t>
            </a:r>
          </a:p>
          <a:p>
            <a:pPr lvl="0"/>
            <a:r>
              <a:rPr lang="fr-FR" dirty="0" smtClean="0">
                <a:solidFill>
                  <a:schemeClr val="bg1"/>
                </a:solidFill>
              </a:rPr>
              <a:t>Performances &amp; Efficacité … </a:t>
            </a:r>
            <a:r>
              <a:rPr lang="fr-FR" dirty="0" err="1" smtClean="0">
                <a:solidFill>
                  <a:schemeClr val="bg1"/>
                </a:solidFill>
              </a:rPr>
              <a:t>etc</a:t>
            </a:r>
            <a:endParaRPr lang="fr-FR" dirty="0" smtClean="0">
              <a:solidFill>
                <a:schemeClr val="bg1"/>
              </a:solidFill>
            </a:endParaRPr>
          </a:p>
          <a:p>
            <a:endParaRPr lang="fr-FR" dirty="0" smtClean="0">
              <a:solidFill>
                <a:schemeClr val="bg1"/>
              </a:solidFill>
            </a:endParaRPr>
          </a:p>
          <a:p>
            <a:endParaRPr lang="fr-FR" dirty="0"/>
          </a:p>
        </p:txBody>
      </p:sp>
    </p:spTree>
    <p:extLst>
      <p:ext uri="{BB962C8B-B14F-4D97-AF65-F5344CB8AC3E}">
        <p14:creationId xmlns:p14="http://schemas.microsoft.com/office/powerpoint/2010/main" val="2869691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72200" y="365125"/>
            <a:ext cx="5181600" cy="1325563"/>
          </a:xfrm>
        </p:spPr>
        <p:txBody>
          <a:bodyPr/>
          <a:lstStyle/>
          <a:p>
            <a:r>
              <a:rPr lang="fr-FR" dirty="0" smtClean="0">
                <a:solidFill>
                  <a:srgbClr val="00B0F0"/>
                </a:solidFill>
                <a:latin typeface="Century Gothic" panose="020B0502020202020204" pitchFamily="34" charset="0"/>
              </a:rPr>
              <a:t>CONCLUSION</a:t>
            </a:r>
            <a:endParaRPr lang="fr-FR" dirty="0">
              <a:solidFill>
                <a:srgbClr val="00B0F0"/>
              </a:solidFill>
              <a:latin typeface="Century Gothic" panose="020B0502020202020204" pitchFamily="34" charset="0"/>
            </a:endParaRPr>
          </a:p>
        </p:txBody>
      </p:sp>
      <p:sp>
        <p:nvSpPr>
          <p:cNvPr id="3" name="Espace réservé du contenu 2"/>
          <p:cNvSpPr>
            <a:spLocks noGrp="1"/>
          </p:cNvSpPr>
          <p:nvPr>
            <p:ph sz="half" idx="1"/>
          </p:nvPr>
        </p:nvSpPr>
        <p:spPr>
          <a:xfrm>
            <a:off x="838200" y="875211"/>
            <a:ext cx="5181600" cy="5301752"/>
          </a:xfrm>
        </p:spPr>
        <p:txBody>
          <a:bodyPr>
            <a:normAutofit fontScale="92500" lnSpcReduction="10000"/>
          </a:bodyPr>
          <a:lstStyle/>
          <a:p>
            <a:pPr marL="0" lvl="0" indent="0">
              <a:buNone/>
            </a:pPr>
            <a:r>
              <a:rPr lang="fr-FR" b="1" dirty="0" smtClean="0"/>
              <a:t>7. Logiciels </a:t>
            </a:r>
            <a:r>
              <a:rPr lang="fr-FR" b="1" dirty="0"/>
              <a:t>Utiles à la configuration d’un serveur web </a:t>
            </a:r>
            <a:r>
              <a:rPr lang="fr-FR" b="1" dirty="0" smtClean="0"/>
              <a:t>sous Linux</a:t>
            </a:r>
            <a:endParaRPr lang="fr-FR" b="1" dirty="0"/>
          </a:p>
          <a:p>
            <a:r>
              <a:rPr lang="fr-FR" b="1" dirty="0"/>
              <a:t>Apache HTTP Server :</a:t>
            </a:r>
            <a:r>
              <a:rPr lang="fr-FR" dirty="0"/>
              <a:t> est l'un des serveurs web les plus populaires et largement </a:t>
            </a:r>
            <a:r>
              <a:rPr lang="fr-FR" dirty="0" smtClean="0"/>
              <a:t>utilisés.</a:t>
            </a:r>
            <a:endParaRPr lang="fr-FR" dirty="0"/>
          </a:p>
          <a:p>
            <a:r>
              <a:rPr lang="fr-FR" b="1" dirty="0" err="1" smtClean="0"/>
              <a:t>Certbot</a:t>
            </a:r>
            <a:r>
              <a:rPr lang="fr-FR" b="1" dirty="0"/>
              <a:t> :</a:t>
            </a:r>
            <a:r>
              <a:rPr lang="fr-FR" dirty="0"/>
              <a:t> est un outil pour obtenir et gérer des certificats SSL/TLS, essentiels pour sécuriser les communications HTTPS sur votre serveur web.</a:t>
            </a:r>
          </a:p>
          <a:p>
            <a:r>
              <a:rPr lang="fr-FR" b="1" dirty="0" err="1"/>
              <a:t>Webmin</a:t>
            </a:r>
            <a:r>
              <a:rPr lang="fr-FR" b="1" dirty="0"/>
              <a:t> : </a:t>
            </a:r>
            <a:r>
              <a:rPr lang="fr-FR" dirty="0"/>
              <a:t>est une interface web pour la gestion de serveur, permettant de configurer et de gérer votre serveur web via un navigateur web.</a:t>
            </a:r>
          </a:p>
          <a:p>
            <a:pPr marL="0" lvl="0" indent="0">
              <a:buNone/>
            </a:pPr>
            <a:endParaRPr lang="fr-FR" dirty="0"/>
          </a:p>
        </p:txBody>
      </p:sp>
      <p:sp>
        <p:nvSpPr>
          <p:cNvPr id="4" name="Espace réservé du contenu 3"/>
          <p:cNvSpPr>
            <a:spLocks noGrp="1"/>
          </p:cNvSpPr>
          <p:nvPr>
            <p:ph sz="half" idx="2"/>
          </p:nvPr>
        </p:nvSpPr>
        <p:spPr/>
        <p:txBody>
          <a:bodyPr>
            <a:normAutofit fontScale="92500" lnSpcReduction="10000"/>
          </a:bodyPr>
          <a:lstStyle/>
          <a:p>
            <a:pPr marL="0" indent="0">
              <a:buNone/>
            </a:pPr>
            <a:r>
              <a:rPr lang="fr-FR" dirty="0"/>
              <a:t>Ce projet académique met en lumière les compétences techniques nécessaires pour configurer et maintenir un serveur web fonctionnel et sécurisé sous Linux. En suivant ces étapes méthodiquement et en approfondissant chaque phase, les étudiants peuvent acquérir une compréhension pratique des aspects essentiels de l'administration des serveurs web, de la sécurité informatique, et de la gestion des systèmes. </a:t>
            </a:r>
          </a:p>
          <a:p>
            <a:pPr marL="0" indent="0">
              <a:buNone/>
            </a:pPr>
            <a:endParaRPr lang="fr-FR" dirty="0"/>
          </a:p>
        </p:txBody>
      </p:sp>
    </p:spTree>
    <p:extLst>
      <p:ext uri="{BB962C8B-B14F-4D97-AF65-F5344CB8AC3E}">
        <p14:creationId xmlns:p14="http://schemas.microsoft.com/office/powerpoint/2010/main" val="4090763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a:xfrm>
            <a:off x="970418" y="2186690"/>
            <a:ext cx="3932237" cy="2475093"/>
          </a:xfrm>
        </p:spPr>
        <p:txBody>
          <a:bodyPr>
            <a:normAutofit/>
          </a:bodyPr>
          <a:lstStyle/>
          <a:p>
            <a:r>
              <a:rPr lang="fr-FR" sz="5400" b="1" dirty="0" smtClean="0">
                <a:solidFill>
                  <a:srgbClr val="00B0F0"/>
                </a:solidFill>
              </a:rPr>
              <a:t>MERCI POUR VOTRE ATTENTION!</a:t>
            </a:r>
            <a:endParaRPr lang="fr-FR" sz="5400" b="1" dirty="0">
              <a:solidFill>
                <a:srgbClr val="00B0F0"/>
              </a:solidFill>
            </a:endParaRPr>
          </a:p>
        </p:txBody>
      </p:sp>
      <p:pic>
        <p:nvPicPr>
          <p:cNvPr id="11" name="Espace réservé pour une image  10"/>
          <p:cNvPicPr>
            <a:picLocks noGrp="1" noChangeAspect="1"/>
          </p:cNvPicPr>
          <p:nvPr>
            <p:ph type="pic" idx="1"/>
          </p:nvPr>
        </p:nvPicPr>
        <p:blipFill>
          <a:blip r:embed="rId2">
            <a:extLst>
              <a:ext uri="{28A0092B-C50C-407E-A947-70E740481C1C}">
                <a14:useLocalDpi xmlns:a14="http://schemas.microsoft.com/office/drawing/2010/main" val="0"/>
              </a:ext>
            </a:extLst>
          </a:blip>
          <a:srcRect l="5674" r="5674"/>
          <a:stretch>
            <a:fillRect/>
          </a:stretch>
        </p:blipFill>
        <p:spPr/>
      </p:pic>
    </p:spTree>
    <p:extLst>
      <p:ext uri="{BB962C8B-B14F-4D97-AF65-F5344CB8AC3E}">
        <p14:creationId xmlns:p14="http://schemas.microsoft.com/office/powerpoint/2010/main" val="48261850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478</Words>
  <Application>Microsoft Office PowerPoint</Application>
  <PresentationFormat>Grand écran</PresentationFormat>
  <Paragraphs>47</Paragraphs>
  <Slides>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Calibri</vt:lpstr>
      <vt:lpstr>Calibri Light</vt:lpstr>
      <vt:lpstr>Century Gothic</vt:lpstr>
      <vt:lpstr>Thème Office</vt:lpstr>
      <vt:lpstr>PROJET ACADEMIQUE DE SYSTEME D’EXPLOITATION : CONFIGURATION DU SERVEUR WEB SOUS LINUX (Groupe 1) </vt:lpstr>
      <vt:lpstr>INTRODUCTION &amp; OBJECTIFS</vt:lpstr>
      <vt:lpstr>GENERALITES</vt:lpstr>
      <vt:lpstr>ETAPES DU PROJET</vt:lpstr>
      <vt:lpstr>Présentation PowerPoint</vt:lpstr>
      <vt:lpstr>Présentation PowerPoint</vt:lpstr>
      <vt:lpstr>CONCLUSION</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ACADEMIQUE DE SYSTEME D’EXPLOITATION : CONFIGURATION DU SERVEUR WEB SOUS LINUX (Groupe 1)</dc:title>
  <dc:creator>MADI</dc:creator>
  <cp:lastModifiedBy>MADI</cp:lastModifiedBy>
  <cp:revision>5</cp:revision>
  <dcterms:created xsi:type="dcterms:W3CDTF">2024-10-05T02:10:28Z</dcterms:created>
  <dcterms:modified xsi:type="dcterms:W3CDTF">2024-10-05T02:45:12Z</dcterms:modified>
</cp:coreProperties>
</file>