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3a3b441e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3a3b441e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3a3b441e9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3a3b441e9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3a3b441e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3a3b441e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3a3b441e9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3a3b441e9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3a3b441e9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3a3b441e9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3a3b441e9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3a3b441e9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3a3b441e9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3a3b441e9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3a3b441e9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3a3b441e9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3a3b441e9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3a3b441e9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3a3b441e9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3a3b441e9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3a3b441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3a3b441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3a3b441e9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3a3b441e9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3a3b441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3a3b441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3a3b441e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3a3b441e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3a3b441e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3a3b441e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3a3b441e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3a3b441e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3a3b441e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3a3b441e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3a3b441e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3a3b441e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3a3b441e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3a3b441e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Topic Modeling Capstone</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Arnaav Goyal &amp; Jesse Martin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LSA</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used TruncatedSVD from scikit-learn: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This gave us a 100-dimensional matrix.</a:t>
            </a:r>
            <a:endParaRPr/>
          </a:p>
        </p:txBody>
      </p:sp>
      <p:pic>
        <p:nvPicPr>
          <p:cNvPr id="123" name="Google Shape;123;p22"/>
          <p:cNvPicPr preferRelativeResize="0"/>
          <p:nvPr/>
        </p:nvPicPr>
        <p:blipFill>
          <a:blip r:embed="rId3">
            <a:alphaModFix/>
          </a:blip>
          <a:stretch>
            <a:fillRect/>
          </a:stretch>
        </p:blipFill>
        <p:spPr>
          <a:xfrm>
            <a:off x="2628900" y="1697000"/>
            <a:ext cx="3886200" cy="83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1557613" y="152400"/>
            <a:ext cx="6028778"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 Clustering</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KMeans from scikit-learn, we k-means clustered our LSA features:</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We used the resulting </a:t>
            </a:r>
            <a:r>
              <a:rPr lang="en"/>
              <a:t>clusters to determine our sentiment categories.</a:t>
            </a:r>
            <a:endParaRPr/>
          </a:p>
        </p:txBody>
      </p:sp>
      <p:pic>
        <p:nvPicPr>
          <p:cNvPr id="135" name="Google Shape;135;p24"/>
          <p:cNvPicPr preferRelativeResize="0"/>
          <p:nvPr/>
        </p:nvPicPr>
        <p:blipFill>
          <a:blip r:embed="rId3">
            <a:alphaModFix/>
          </a:blip>
          <a:stretch>
            <a:fillRect/>
          </a:stretch>
        </p:blipFill>
        <p:spPr>
          <a:xfrm>
            <a:off x="2152650" y="1710238"/>
            <a:ext cx="4838700" cy="657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1652213" y="152400"/>
            <a:ext cx="5839572"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Clusters look very odd</a:t>
            </a:r>
            <a:endParaRPr/>
          </a:p>
          <a:p>
            <a:pPr indent="-317500" lvl="1" marL="914400" rtl="0" algn="l">
              <a:spcBef>
                <a:spcPts val="0"/>
              </a:spcBef>
              <a:spcAft>
                <a:spcPts val="0"/>
              </a:spcAft>
              <a:buSzPts val="1400"/>
              <a:buChar char="○"/>
            </a:pPr>
            <a:r>
              <a:rPr lang="en"/>
              <a:t>Ideally, each one of the “branches” would be a cluster.</a:t>
            </a:r>
            <a:endParaRPr/>
          </a:p>
          <a:p>
            <a:pPr indent="-342900" lvl="0" marL="457200" rtl="0" algn="l">
              <a:spcBef>
                <a:spcPts val="0"/>
              </a:spcBef>
              <a:spcAft>
                <a:spcPts val="0"/>
              </a:spcAft>
              <a:buSzPts val="1800"/>
              <a:buChar char="●"/>
            </a:pPr>
            <a:r>
              <a:rPr lang="en"/>
              <a:t>Maybe we needed more clusters?</a:t>
            </a:r>
            <a:endParaRPr/>
          </a:p>
          <a:p>
            <a:pPr indent="-342900" lvl="0" marL="457200" rtl="0" algn="l">
              <a:spcBef>
                <a:spcPts val="0"/>
              </a:spcBef>
              <a:spcAft>
                <a:spcPts val="0"/>
              </a:spcAft>
              <a:buSzPts val="1800"/>
              <a:buChar char="●"/>
            </a:pPr>
            <a:r>
              <a:rPr lang="en"/>
              <a:t>Maybe PCA messes up the results of k-means?</a:t>
            </a:r>
            <a:endParaRPr/>
          </a:p>
          <a:p>
            <a:pPr indent="-342900" lvl="0" marL="457200" rtl="0" algn="l">
              <a:spcBef>
                <a:spcPts val="0"/>
              </a:spcBef>
              <a:spcAft>
                <a:spcPts val="0"/>
              </a:spcAft>
              <a:buSzPts val="1800"/>
              <a:buChar char="●"/>
            </a:pPr>
            <a:r>
              <a:rPr lang="en"/>
              <a:t>Maybe the number of dimensions we picked for LSA does not fully encapsulate the semantics of the corpus?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7"/>
          <p:cNvPicPr preferRelativeResize="0"/>
          <p:nvPr/>
        </p:nvPicPr>
        <p:blipFill>
          <a:blip r:embed="rId3">
            <a:alphaModFix/>
          </a:blip>
          <a:stretch>
            <a:fillRect/>
          </a:stretch>
        </p:blipFill>
        <p:spPr>
          <a:xfrm>
            <a:off x="1652213" y="152400"/>
            <a:ext cx="5839572"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that our goal was to determine sentiment about a product from the review text, our clusters should capture segments of the overall rating</a:t>
            </a:r>
            <a:endParaRPr/>
          </a:p>
          <a:p>
            <a:pPr indent="-342900" lvl="0" marL="457200" rtl="0" algn="l">
              <a:spcBef>
                <a:spcPts val="0"/>
              </a:spcBef>
              <a:spcAft>
                <a:spcPts val="0"/>
              </a:spcAft>
              <a:buSzPts val="1800"/>
              <a:buChar char="●"/>
            </a:pPr>
            <a:r>
              <a:rPr lang="en"/>
              <a:t>To test this, we graphed the average rating per cluster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9"/>
          <p:cNvPicPr preferRelativeResize="0"/>
          <p:nvPr/>
        </p:nvPicPr>
        <p:blipFill>
          <a:blip r:embed="rId3">
            <a:alphaModFix/>
          </a:blip>
          <a:stretch>
            <a:fillRect/>
          </a:stretch>
        </p:blipFill>
        <p:spPr>
          <a:xfrm>
            <a:off x="1616988" y="152400"/>
            <a:ext cx="5910027" cy="4838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Analysis</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can see that, on average, clusters 1 and 4 are medium, 2 and 5 are good, and 3 and 6 are amazing reviews.</a:t>
            </a:r>
            <a:endParaRPr/>
          </a:p>
          <a:p>
            <a:pPr indent="-342900" lvl="0" marL="457200" rtl="0" algn="l">
              <a:spcBef>
                <a:spcPts val="0"/>
              </a:spcBef>
              <a:spcAft>
                <a:spcPts val="0"/>
              </a:spcAft>
              <a:buSzPts val="1800"/>
              <a:buChar char="●"/>
            </a:pPr>
            <a:r>
              <a:rPr lang="en"/>
              <a:t>This means that our models are extracting some amount of semantic information.</a:t>
            </a:r>
            <a:endParaRPr/>
          </a:p>
          <a:p>
            <a:pPr indent="-342900" lvl="0" marL="457200" rtl="0" algn="l">
              <a:spcBef>
                <a:spcPts val="0"/>
              </a:spcBef>
              <a:spcAft>
                <a:spcPts val="0"/>
              </a:spcAft>
              <a:buSzPts val="1800"/>
              <a:buChar char="●"/>
            </a:pPr>
            <a:r>
              <a:rPr lang="en"/>
              <a:t>It isn’t perfect, though</a:t>
            </a:r>
            <a:endParaRPr/>
          </a:p>
          <a:p>
            <a:pPr indent="-317500" lvl="1" marL="914400" rtl="0" algn="l">
              <a:spcBef>
                <a:spcPts val="0"/>
              </a:spcBef>
              <a:spcAft>
                <a:spcPts val="0"/>
              </a:spcAft>
              <a:buSzPts val="1400"/>
              <a:buChar char="○"/>
            </a:pPr>
            <a:r>
              <a:rPr lang="en"/>
              <a:t>Bad reviews are not being isolated into separate clusters</a:t>
            </a:r>
            <a:endParaRPr/>
          </a:p>
          <a:p>
            <a:pPr indent="-317500" lvl="1" marL="914400" rtl="0" algn="l">
              <a:spcBef>
                <a:spcPts val="0"/>
              </a:spcBef>
              <a:spcAft>
                <a:spcPts val="0"/>
              </a:spcAft>
              <a:buSzPts val="1400"/>
              <a:buChar char="○"/>
            </a:pPr>
            <a:r>
              <a:rPr lang="en"/>
              <a:t>Same for amazing reviews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Gave it a fake new review</a:t>
            </a:r>
            <a:endParaRPr/>
          </a:p>
          <a:p>
            <a:pPr indent="-317500" lvl="1" marL="914400" rtl="0" algn="l">
              <a:spcBef>
                <a:spcPts val="0"/>
              </a:spcBef>
              <a:spcAft>
                <a:spcPts val="0"/>
              </a:spcAft>
              <a:buSzPts val="1400"/>
              <a:buChar char="○"/>
            </a:pPr>
            <a:r>
              <a:rPr lang="en"/>
              <a:t>"This product was absolutely horrible. I never want to buy it again!"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It predicted a cluster of 4</a:t>
            </a:r>
            <a:endParaRPr/>
          </a:p>
          <a:p>
            <a:pPr indent="-317500" lvl="1" marL="914400" rtl="0" algn="l">
              <a:spcBef>
                <a:spcPts val="0"/>
              </a:spcBef>
              <a:spcAft>
                <a:spcPts val="0"/>
              </a:spcAft>
              <a:buSzPts val="1400"/>
              <a:buChar char="○"/>
            </a:pPr>
            <a:r>
              <a:rPr lang="en"/>
              <a:t>This matches the sentiment according to what we graphed earlier!</a:t>
            </a:r>
            <a:endParaRPr/>
          </a:p>
        </p:txBody>
      </p:sp>
      <p:pic>
        <p:nvPicPr>
          <p:cNvPr id="175" name="Google Shape;175;p31"/>
          <p:cNvPicPr preferRelativeResize="0"/>
          <p:nvPr/>
        </p:nvPicPr>
        <p:blipFill>
          <a:blip r:embed="rId3">
            <a:alphaModFix/>
          </a:blip>
          <a:stretch>
            <a:fillRect/>
          </a:stretch>
        </p:blipFill>
        <p:spPr>
          <a:xfrm>
            <a:off x="1179874" y="1938249"/>
            <a:ext cx="6784276" cy="1174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are trying to use topic modeling to link negative keywords to specific product areas. We are trying to take a large dataset of reviews and then being able to sort out the </a:t>
            </a:r>
            <a:r>
              <a:rPr lang="en"/>
              <a:t>positive</a:t>
            </a:r>
            <a:r>
              <a:rPr lang="en"/>
              <a:t> and negative reviews by analyzing the sentiment of the review. This will later be used to find identifiable keywords in both the positive and negative reviews so that we can find the good and bad things of products in a specific </a:t>
            </a:r>
            <a:r>
              <a:rPr lang="en"/>
              <a:t>category</a:t>
            </a:r>
            <a:r>
              <a:rPr lang="en"/>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Thoughts</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should try different numbers of </a:t>
            </a:r>
            <a:r>
              <a:rPr lang="en"/>
              <a:t>dimensions</a:t>
            </a:r>
            <a:r>
              <a:rPr lang="en"/>
              <a:t> with LSA</a:t>
            </a:r>
            <a:endParaRPr/>
          </a:p>
          <a:p>
            <a:pPr indent="-317500" lvl="1" marL="914400" rtl="0" algn="l">
              <a:spcBef>
                <a:spcPts val="0"/>
              </a:spcBef>
              <a:spcAft>
                <a:spcPts val="0"/>
              </a:spcAft>
              <a:buSzPts val="1400"/>
              <a:buChar char="○"/>
            </a:pPr>
            <a:r>
              <a:rPr lang="en"/>
              <a:t>100 dimensions might not have been enough to capture all of the semantic information</a:t>
            </a:r>
            <a:endParaRPr/>
          </a:p>
          <a:p>
            <a:pPr indent="-342900" lvl="0" marL="457200" rtl="0" algn="l">
              <a:spcBef>
                <a:spcPts val="0"/>
              </a:spcBef>
              <a:spcAft>
                <a:spcPts val="0"/>
              </a:spcAft>
              <a:buSzPts val="1800"/>
              <a:buChar char="●"/>
            </a:pPr>
            <a:r>
              <a:rPr lang="en"/>
              <a:t>We should try to optimize the number of clusters</a:t>
            </a:r>
            <a:endParaRPr/>
          </a:p>
          <a:p>
            <a:pPr indent="-317500" lvl="1" marL="914400" rtl="0" algn="l">
              <a:spcBef>
                <a:spcPts val="0"/>
              </a:spcBef>
              <a:spcAft>
                <a:spcPts val="0"/>
              </a:spcAft>
              <a:buSzPts val="1400"/>
              <a:buChar char="○"/>
            </a:pPr>
            <a:r>
              <a:rPr lang="en"/>
              <a:t>The number of clusters can influence how accurate the clustering is</a:t>
            </a:r>
            <a:endParaRPr/>
          </a:p>
          <a:p>
            <a:pPr indent="-342900" lvl="0" marL="457200" rtl="0" algn="l">
              <a:spcBef>
                <a:spcPts val="0"/>
              </a:spcBef>
              <a:spcAft>
                <a:spcPts val="0"/>
              </a:spcAft>
              <a:buSzPts val="1800"/>
              <a:buChar char="●"/>
            </a:pPr>
            <a:r>
              <a:rPr lang="en"/>
              <a:t>In the future we can use the LSA features to train our own model</a:t>
            </a:r>
            <a:endParaRPr/>
          </a:p>
          <a:p>
            <a:pPr indent="-317500" lvl="1" marL="914400" rtl="0" algn="l">
              <a:spcBef>
                <a:spcPts val="0"/>
              </a:spcBef>
              <a:spcAft>
                <a:spcPts val="0"/>
              </a:spcAft>
              <a:buSzPts val="1400"/>
              <a:buChar char="○"/>
            </a:pPr>
            <a:r>
              <a:rPr lang="en"/>
              <a:t>So we can </a:t>
            </a:r>
            <a:r>
              <a:rPr lang="en"/>
              <a:t>target</a:t>
            </a:r>
            <a:r>
              <a:rPr lang="en"/>
              <a:t> the sentiment of reviews better</a:t>
            </a:r>
            <a:endParaRPr/>
          </a:p>
          <a:p>
            <a:pPr indent="-317500" lvl="1" marL="914400" rtl="0" algn="l">
              <a:spcBef>
                <a:spcPts val="0"/>
              </a:spcBef>
              <a:spcAft>
                <a:spcPts val="0"/>
              </a:spcAft>
              <a:buSzPts val="1400"/>
              <a:buChar char="○"/>
            </a:pPr>
            <a:r>
              <a:rPr lang="en"/>
              <a:t>Input is the LSA features, output is the sentiment category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it important?</a:t>
            </a:r>
            <a:endParaRPr/>
          </a:p>
        </p:txBody>
      </p:sp>
      <p:sp>
        <p:nvSpPr>
          <p:cNvPr id="72" name="Google Shape;72;p15"/>
          <p:cNvSpPr txBox="1"/>
          <p:nvPr>
            <p:ph idx="1" type="body"/>
          </p:nvPr>
        </p:nvSpPr>
        <p:spPr>
          <a:xfrm>
            <a:off x="311700" y="1145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reason that this is important is because it allows for the user who is running datasets through our program to find possible solutions for the problems customers are having. As well as allowing the user to possibly create a more ideal product in that product category keeping the positive ideas and features while redesigning and fixing the negative features and problems with the products already on the market.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Business Value and Goal</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G</a:t>
            </a:r>
            <a:r>
              <a:rPr lang="en"/>
              <a:t>oal: to improve the speed of product advancement and development</a:t>
            </a:r>
            <a:endParaRPr/>
          </a:p>
          <a:p>
            <a:pPr indent="-317500" lvl="1" marL="914400" rtl="0" algn="l">
              <a:spcBef>
                <a:spcPts val="0"/>
              </a:spcBef>
              <a:spcAft>
                <a:spcPts val="0"/>
              </a:spcAft>
              <a:buSzPts val="1400"/>
              <a:buChar char="○"/>
            </a:pPr>
            <a:r>
              <a:rPr lang="en"/>
              <a:t>Allow for a company to pinpoint the problems and the best qualities of its products</a:t>
            </a:r>
            <a:endParaRPr/>
          </a:p>
          <a:p>
            <a:pPr indent="-317500" lvl="1" marL="914400" rtl="0" algn="l">
              <a:spcBef>
                <a:spcPts val="0"/>
              </a:spcBef>
              <a:spcAft>
                <a:spcPts val="0"/>
              </a:spcAft>
              <a:buSzPts val="1400"/>
              <a:buChar char="○"/>
            </a:pPr>
            <a:r>
              <a:rPr lang="en"/>
              <a:t>Allow fast brainstorming of product development</a:t>
            </a:r>
            <a:endParaRPr/>
          </a:p>
          <a:p>
            <a:pPr indent="-317500" lvl="1" marL="914400" rtl="0" algn="l">
              <a:spcBef>
                <a:spcPts val="0"/>
              </a:spcBef>
              <a:spcAft>
                <a:spcPts val="0"/>
              </a:spcAft>
              <a:buSzPts val="1400"/>
              <a:buChar char="○"/>
            </a:pPr>
            <a:r>
              <a:rPr lang="en"/>
              <a:t>Especially good for any company that develops in a broad category of product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Ex.) Milwaukee</a:t>
            </a:r>
            <a:endParaRPr/>
          </a:p>
          <a:p>
            <a:pPr indent="-317500" lvl="1" marL="914400" rtl="0" algn="l">
              <a:spcBef>
                <a:spcPts val="0"/>
              </a:spcBef>
              <a:spcAft>
                <a:spcPts val="0"/>
              </a:spcAft>
              <a:buSzPts val="1400"/>
              <a:buChar char="○"/>
            </a:pPr>
            <a:r>
              <a:rPr lang="en"/>
              <a:t>They would be able to go through the reviews efficiently and take the feedback to make new models of tools or new tools all together that solve the problems that the customers are having with their previous products.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is the data being sourced?</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 is sourced from a 2018 amazon review dataset. </a:t>
            </a:r>
            <a:endParaRPr/>
          </a:p>
          <a:p>
            <a:pPr indent="0" lvl="0" marL="0" rtl="0" algn="l">
              <a:spcBef>
                <a:spcPts val="1200"/>
              </a:spcBef>
              <a:spcAft>
                <a:spcPts val="0"/>
              </a:spcAft>
              <a:buNone/>
            </a:pPr>
            <a:r>
              <a:rPr lang="en"/>
              <a:t>Sourced from: https://cseweb.ucsd.edu/~jmcauley/datasets/amazon_v2/</a:t>
            </a:r>
            <a:endParaRPr/>
          </a:p>
          <a:p>
            <a:pPr indent="0" lvl="0" marL="0" rtl="0" algn="l">
              <a:spcBef>
                <a:spcPts val="1200"/>
              </a:spcBef>
              <a:spcAft>
                <a:spcPts val="0"/>
              </a:spcAft>
              <a:buNone/>
            </a:pPr>
            <a:r>
              <a:rPr lang="en"/>
              <a:t>We are using a subset of the total data that </a:t>
            </a:r>
            <a:r>
              <a:rPr lang="en"/>
              <a:t>pertains to Software, since the full dataset is way too big</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 Down of Dataset</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columns that were used:</a:t>
            </a:r>
            <a:endParaRPr/>
          </a:p>
          <a:p>
            <a:pPr indent="-342900" lvl="0" marL="457200" rtl="0" algn="l">
              <a:spcBef>
                <a:spcPts val="1200"/>
              </a:spcBef>
              <a:spcAft>
                <a:spcPts val="0"/>
              </a:spcAft>
              <a:buSzPts val="1800"/>
              <a:buChar char="●"/>
            </a:pPr>
            <a:r>
              <a:rPr lang="en"/>
              <a:t>overall</a:t>
            </a:r>
            <a:r>
              <a:rPr lang="en"/>
              <a:t> - the star rating of the review</a:t>
            </a:r>
            <a:endParaRPr/>
          </a:p>
          <a:p>
            <a:pPr indent="-342900" lvl="0" marL="457200" rtl="0" algn="l">
              <a:spcBef>
                <a:spcPts val="0"/>
              </a:spcBef>
              <a:spcAft>
                <a:spcPts val="0"/>
              </a:spcAft>
              <a:buSzPts val="1800"/>
              <a:buChar char="●"/>
            </a:pPr>
            <a:r>
              <a:rPr lang="en"/>
              <a:t>reviewText</a:t>
            </a:r>
            <a:r>
              <a:rPr lang="en"/>
              <a:t> - the actual review</a:t>
            </a:r>
            <a:endParaRPr/>
          </a:p>
          <a:p>
            <a:pPr indent="0" lvl="0" marL="0" rtl="0" algn="l">
              <a:spcBef>
                <a:spcPts val="1200"/>
              </a:spcBef>
              <a:spcAft>
                <a:spcPts val="1200"/>
              </a:spcAft>
              <a:buNone/>
            </a:pPr>
            <a:r>
              <a:rPr lang="en"/>
              <a:t>459436 reviews were analyzed</a:t>
            </a:r>
            <a:endParaRPr/>
          </a:p>
        </p:txBody>
      </p:sp>
      <p:pic>
        <p:nvPicPr>
          <p:cNvPr id="91" name="Google Shape;91;p18"/>
          <p:cNvPicPr preferRelativeResize="0"/>
          <p:nvPr/>
        </p:nvPicPr>
        <p:blipFill>
          <a:blip r:embed="rId3">
            <a:alphaModFix/>
          </a:blip>
          <a:stretch>
            <a:fillRect/>
          </a:stretch>
        </p:blipFill>
        <p:spPr>
          <a:xfrm>
            <a:off x="311700" y="3277701"/>
            <a:ext cx="8520600" cy="10434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Techniques</a:t>
            </a:r>
            <a:r>
              <a:rPr lang="en"/>
              <a:t> Used</a:t>
            </a:r>
            <a:endParaRPr/>
          </a:p>
        </p:txBody>
      </p:sp>
      <p:sp>
        <p:nvSpPr>
          <p:cNvPr id="97" name="Google Shape;97;p19"/>
          <p:cNvSpPr txBox="1"/>
          <p:nvPr>
            <p:ph idx="1" type="body"/>
          </p:nvPr>
        </p:nvSpPr>
        <p:spPr>
          <a:xfrm>
            <a:off x="311700" y="1152475"/>
            <a:ext cx="8520600" cy="363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Preprocessing</a:t>
            </a:r>
            <a:endParaRPr/>
          </a:p>
          <a:p>
            <a:pPr indent="-317500" lvl="1" marL="914400" rtl="0" algn="l">
              <a:spcBef>
                <a:spcPts val="0"/>
              </a:spcBef>
              <a:spcAft>
                <a:spcPts val="0"/>
              </a:spcAft>
              <a:buSzPts val="1400"/>
              <a:buChar char="○"/>
            </a:pPr>
            <a:r>
              <a:rPr lang="en"/>
              <a:t>To clean the data</a:t>
            </a:r>
            <a:endParaRPr/>
          </a:p>
          <a:p>
            <a:pPr indent="-317500" lvl="1" marL="914400" rtl="0" algn="l">
              <a:spcBef>
                <a:spcPts val="0"/>
              </a:spcBef>
              <a:spcAft>
                <a:spcPts val="0"/>
              </a:spcAft>
              <a:buSzPts val="1400"/>
              <a:buChar char="○"/>
            </a:pPr>
            <a:r>
              <a:rPr lang="en"/>
              <a:t>To get rid of parts of the dataset we did not need</a:t>
            </a:r>
            <a:endParaRPr/>
          </a:p>
          <a:p>
            <a:pPr indent="-342900" lvl="0" marL="457200" rtl="0" algn="l">
              <a:spcBef>
                <a:spcPts val="0"/>
              </a:spcBef>
              <a:spcAft>
                <a:spcPts val="0"/>
              </a:spcAft>
              <a:buSzPts val="1800"/>
              <a:buChar char="●"/>
            </a:pPr>
            <a:r>
              <a:rPr lang="en"/>
              <a:t>TF-IDF</a:t>
            </a:r>
            <a:endParaRPr/>
          </a:p>
          <a:p>
            <a:pPr indent="-317500" lvl="1" marL="914400" rtl="0" algn="l">
              <a:spcBef>
                <a:spcPts val="0"/>
              </a:spcBef>
              <a:spcAft>
                <a:spcPts val="0"/>
              </a:spcAft>
              <a:buSzPts val="1400"/>
              <a:buChar char="○"/>
            </a:pPr>
            <a:r>
              <a:rPr lang="en"/>
              <a:t>To get a term-document matrix we could use for LSA</a:t>
            </a:r>
            <a:endParaRPr/>
          </a:p>
          <a:p>
            <a:pPr indent="-342900" lvl="0" marL="457200" rtl="0" algn="l">
              <a:spcBef>
                <a:spcPts val="0"/>
              </a:spcBef>
              <a:spcAft>
                <a:spcPts val="0"/>
              </a:spcAft>
              <a:buSzPts val="1800"/>
              <a:buChar char="●"/>
            </a:pPr>
            <a:r>
              <a:rPr lang="en"/>
              <a:t>LSA</a:t>
            </a:r>
            <a:endParaRPr/>
          </a:p>
          <a:p>
            <a:pPr indent="-317500" lvl="1" marL="914400" rtl="0" algn="l">
              <a:spcBef>
                <a:spcPts val="0"/>
              </a:spcBef>
              <a:spcAft>
                <a:spcPts val="0"/>
              </a:spcAft>
              <a:buSzPts val="1400"/>
              <a:buChar char="○"/>
            </a:pPr>
            <a:r>
              <a:rPr lang="en"/>
              <a:t>To extract semantic meaning from the reviews</a:t>
            </a:r>
            <a:endParaRPr/>
          </a:p>
          <a:p>
            <a:pPr indent="-317500" lvl="1" marL="914400" rtl="0" algn="l">
              <a:spcBef>
                <a:spcPts val="0"/>
              </a:spcBef>
              <a:spcAft>
                <a:spcPts val="0"/>
              </a:spcAft>
              <a:buSzPts val="1400"/>
              <a:buChar char="○"/>
            </a:pPr>
            <a:r>
              <a:rPr lang="en"/>
              <a:t>Ideally, it will extract the sentiment</a:t>
            </a:r>
            <a:endParaRPr/>
          </a:p>
          <a:p>
            <a:pPr indent="-342900" lvl="0" marL="457200" rtl="0" algn="l">
              <a:spcBef>
                <a:spcPts val="0"/>
              </a:spcBef>
              <a:spcAft>
                <a:spcPts val="0"/>
              </a:spcAft>
              <a:buSzPts val="1800"/>
              <a:buChar char="●"/>
            </a:pPr>
            <a:r>
              <a:rPr lang="en"/>
              <a:t>K-Means / Clustering</a:t>
            </a:r>
            <a:endParaRPr/>
          </a:p>
          <a:p>
            <a:pPr indent="-317500" lvl="1" marL="914400" rtl="0" algn="l">
              <a:spcBef>
                <a:spcPts val="0"/>
              </a:spcBef>
              <a:spcAft>
                <a:spcPts val="0"/>
              </a:spcAft>
              <a:buSzPts val="1400"/>
              <a:buChar char="○"/>
            </a:pPr>
            <a:r>
              <a:rPr lang="en"/>
              <a:t>To cluster the LSA features and determine our sentiment groups</a:t>
            </a:r>
            <a:endParaRPr/>
          </a:p>
          <a:p>
            <a:pPr indent="-342900" lvl="0" marL="457200" rtl="0" algn="l">
              <a:spcBef>
                <a:spcPts val="0"/>
              </a:spcBef>
              <a:spcAft>
                <a:spcPts val="0"/>
              </a:spcAft>
              <a:buSzPts val="1800"/>
              <a:buChar char="●"/>
            </a:pPr>
            <a:r>
              <a:rPr lang="en"/>
              <a:t>PCA</a:t>
            </a:r>
            <a:endParaRPr/>
          </a:p>
          <a:p>
            <a:pPr indent="-317500" lvl="1" marL="914400" rtl="0" algn="l">
              <a:spcBef>
                <a:spcPts val="0"/>
              </a:spcBef>
              <a:spcAft>
                <a:spcPts val="0"/>
              </a:spcAft>
              <a:buSzPts val="1400"/>
              <a:buChar char="○"/>
            </a:pPr>
            <a:r>
              <a:rPr lang="en"/>
              <a:t>To reduce dimensionality for visualization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subTitle"/>
          </p:nvPr>
        </p:nvSpPr>
        <p:spPr>
          <a:xfrm>
            <a:off x="188125" y="1003375"/>
            <a:ext cx="4260300" cy="39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First, we removed unnecessary columns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Then we removed any NaN values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Finally, we isolated the reviewText column into a numPy array</a:t>
            </a:r>
            <a:endParaRPr sz="1700"/>
          </a:p>
          <a:p>
            <a:pPr indent="0" lvl="0" marL="0" rtl="0" algn="ctr">
              <a:spcBef>
                <a:spcPts val="0"/>
              </a:spcBef>
              <a:spcAft>
                <a:spcPts val="0"/>
              </a:spcAft>
              <a:buNone/>
            </a:pPr>
            <a:r>
              <a:t/>
            </a:r>
            <a:endParaRPr sz="1800"/>
          </a:p>
        </p:txBody>
      </p:sp>
      <p:pic>
        <p:nvPicPr>
          <p:cNvPr id="103" name="Google Shape;103;p20"/>
          <p:cNvPicPr preferRelativeResize="0"/>
          <p:nvPr/>
        </p:nvPicPr>
        <p:blipFill>
          <a:blip r:embed="rId3">
            <a:alphaModFix/>
          </a:blip>
          <a:stretch>
            <a:fillRect/>
          </a:stretch>
        </p:blipFill>
        <p:spPr>
          <a:xfrm>
            <a:off x="4772875" y="3619400"/>
            <a:ext cx="4232025" cy="724650"/>
          </a:xfrm>
          <a:prstGeom prst="rect">
            <a:avLst/>
          </a:prstGeom>
          <a:noFill/>
          <a:ln>
            <a:noFill/>
          </a:ln>
        </p:spPr>
      </p:pic>
      <p:pic>
        <p:nvPicPr>
          <p:cNvPr id="104" name="Google Shape;104;p20"/>
          <p:cNvPicPr preferRelativeResize="0"/>
          <p:nvPr/>
        </p:nvPicPr>
        <p:blipFill>
          <a:blip r:embed="rId4">
            <a:alphaModFix/>
          </a:blip>
          <a:stretch>
            <a:fillRect/>
          </a:stretch>
        </p:blipFill>
        <p:spPr>
          <a:xfrm>
            <a:off x="5569725" y="430674"/>
            <a:ext cx="2638325" cy="1454450"/>
          </a:xfrm>
          <a:prstGeom prst="rect">
            <a:avLst/>
          </a:prstGeom>
          <a:noFill/>
          <a:ln>
            <a:noFill/>
          </a:ln>
        </p:spPr>
      </p:pic>
      <p:pic>
        <p:nvPicPr>
          <p:cNvPr id="105" name="Google Shape;105;p20"/>
          <p:cNvPicPr preferRelativeResize="0"/>
          <p:nvPr/>
        </p:nvPicPr>
        <p:blipFill>
          <a:blip r:embed="rId5">
            <a:alphaModFix/>
          </a:blip>
          <a:stretch>
            <a:fillRect/>
          </a:stretch>
        </p:blipFill>
        <p:spPr>
          <a:xfrm>
            <a:off x="5317888" y="2178650"/>
            <a:ext cx="3142000" cy="1093200"/>
          </a:xfrm>
          <a:prstGeom prst="rect">
            <a:avLst/>
          </a:prstGeom>
          <a:noFill/>
          <a:ln>
            <a:noFill/>
          </a:ln>
        </p:spPr>
      </p:pic>
      <p:sp>
        <p:nvSpPr>
          <p:cNvPr id="106" name="Google Shape;106;p20"/>
          <p:cNvSpPr txBox="1"/>
          <p:nvPr>
            <p:ph type="title"/>
          </p:nvPr>
        </p:nvSpPr>
        <p:spPr>
          <a:xfrm>
            <a:off x="188125" y="430675"/>
            <a:ext cx="42603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Preprocessing</a:t>
            </a:r>
            <a:endParaRPr sz="2500"/>
          </a:p>
        </p:txBody>
      </p:sp>
      <p:sp>
        <p:nvSpPr>
          <p:cNvPr id="107" name="Google Shape;107;p20"/>
          <p:cNvSpPr/>
          <p:nvPr/>
        </p:nvSpPr>
        <p:spPr>
          <a:xfrm>
            <a:off x="4158900" y="1077700"/>
            <a:ext cx="826200" cy="316800"/>
          </a:xfrm>
          <a:prstGeom prst="notchedRightArrow">
            <a:avLst>
              <a:gd fmla="val 50000" name="adj1"/>
              <a:gd fmla="val 50000" name="adj2"/>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8" name="Google Shape;108;p20"/>
          <p:cNvSpPr/>
          <p:nvPr/>
        </p:nvSpPr>
        <p:spPr>
          <a:xfrm>
            <a:off x="3742975" y="2612500"/>
            <a:ext cx="1410900" cy="316800"/>
          </a:xfrm>
          <a:prstGeom prst="notchedRightArrow">
            <a:avLst>
              <a:gd fmla="val 50000" name="adj1"/>
              <a:gd fmla="val 50000" name="adj2"/>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9" name="Google Shape;109;p20"/>
          <p:cNvSpPr/>
          <p:nvPr/>
        </p:nvSpPr>
        <p:spPr>
          <a:xfrm>
            <a:off x="4224625" y="3823325"/>
            <a:ext cx="509400" cy="316800"/>
          </a:xfrm>
          <a:prstGeom prst="notchedRightArrow">
            <a:avLst>
              <a:gd fmla="val 50000" name="adj1"/>
              <a:gd fmla="val 50000" name="adj2"/>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TF-IDF</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LSA requires the TF-IDF matrix</a:t>
            </a:r>
            <a:endParaRPr/>
          </a:p>
          <a:p>
            <a:pPr indent="-342900" lvl="0" marL="457200" rtl="0" algn="l">
              <a:spcBef>
                <a:spcPts val="0"/>
              </a:spcBef>
              <a:spcAft>
                <a:spcPts val="0"/>
              </a:spcAft>
              <a:buSzPts val="1800"/>
              <a:buChar char="●"/>
            </a:pPr>
            <a:r>
              <a:rPr lang="en"/>
              <a:t>To compute TF-IDF, we used CountVectorizer and TfidfTransformer from scikit-learn: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1957375" y="2330275"/>
            <a:ext cx="5229225" cy="83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