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92000" cy="6858000"/>
  <p:notesSz cx="6858000" cy="9144000"/>
  <p:embeddedFontLst>
    <p:embeddedFont>
      <p:font typeface="Roboto Condensed" panose="020B0604020202020204" charset="0"/>
      <p:regular r:id="rId39"/>
      <p:bold r:id="rId40"/>
      <p:italic r:id="rId41"/>
      <p:boldItalic r:id="rId42"/>
    </p:embeddedFont>
    <p:embeddedFont>
      <p:font typeface="Roboto Condensed Light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560"/>
    <a:srgbClr val="0F415C"/>
    <a:srgbClr val="01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Shape 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 rot="5400000">
            <a:off x="7285050" y="1828788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 rot="5400000">
            <a:off x="1697050" y="-812812"/>
            <a:ext cx="5851500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 rot="5400000">
            <a:off x="3832950" y="-1623150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2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2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6193367" y="1535113"/>
            <a:ext cx="53892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-411943" y="2207973"/>
            <a:ext cx="63585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Fake News Detection </a:t>
            </a:r>
            <a:endParaRPr sz="3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/>
            <a:r>
              <a:rPr lang="en-US" sz="3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Social Media </a:t>
            </a:r>
            <a:endParaRPr sz="3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/>
            <a:r>
              <a:rPr lang="en-US" sz="3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 Machine Learning</a:t>
            </a:r>
            <a:endParaRPr sz="3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1891" y="983676"/>
            <a:ext cx="1259283" cy="13421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7718265" y="2903225"/>
            <a:ext cx="18465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>
                <a:latin typeface="Roboto Condensed"/>
                <a:ea typeface="Roboto Condensed"/>
                <a:cs typeface="Roboto Condensed"/>
                <a:sym typeface="Roboto Condensed"/>
              </a:rPr>
              <a:t>Presented By</a:t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6220378" y="3392700"/>
            <a:ext cx="24039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000" b="1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algn="ctr"/>
            <a:r>
              <a:rPr lang="en-US" sz="2000" b="1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Arnab Sen Sharma</a:t>
            </a:r>
            <a:endParaRPr sz="2000" b="1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algn="ctr"/>
            <a:r>
              <a:rPr lang="en-US" sz="2000" b="1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Reg : 2013331017</a:t>
            </a:r>
            <a:endParaRPr sz="2000" b="1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algn="ctr"/>
            <a:endParaRPr sz="1000" b="1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algn="ctr"/>
            <a:endParaRPr sz="2000" b="1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8608915" y="3416400"/>
            <a:ext cx="24039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000" b="1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algn="ctr"/>
            <a:r>
              <a:rPr lang="en-US" sz="2000" b="1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Maruf Ahmed Mridul</a:t>
            </a:r>
            <a:endParaRPr sz="2000" b="1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algn="ctr"/>
            <a:r>
              <a:rPr lang="en-US" sz="2000" b="1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Reg : 2013331015</a:t>
            </a:r>
            <a:endParaRPr sz="2000" b="1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algn="ctr"/>
            <a:endParaRPr sz="1000" b="1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algn="ctr"/>
            <a:endParaRPr sz="2000" b="1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7404715" y="4272650"/>
            <a:ext cx="2298000" cy="1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000" b="1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algn="ctr"/>
            <a:r>
              <a:rPr lang="en-US" sz="1800" b="1">
                <a:latin typeface="Roboto Condensed"/>
                <a:ea typeface="Roboto Condensed"/>
                <a:cs typeface="Roboto Condensed"/>
                <a:sym typeface="Roboto Condensed"/>
              </a:rPr>
              <a:t>Supervisor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/>
            <a:endParaRPr sz="10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/>
            <a:r>
              <a:rPr lang="en-US" sz="2000" b="1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Md Saiful Islam</a:t>
            </a:r>
            <a:endParaRPr sz="2000" b="1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algn="ctr"/>
            <a:r>
              <a:rPr lang="en-US" sz="2000" b="1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Assistant Professor</a:t>
            </a:r>
            <a:endParaRPr sz="2000" b="1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algn="ctr"/>
            <a:endParaRPr sz="2000" b="1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169468" y="5775050"/>
            <a:ext cx="48282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300">
                <a:latin typeface="Roboto Condensed"/>
                <a:ea typeface="Roboto Condensed"/>
                <a:cs typeface="Roboto Condensed"/>
                <a:sym typeface="Roboto Condensed"/>
              </a:rPr>
              <a:t>Department of </a:t>
            </a:r>
            <a:endParaRPr sz="23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/>
            <a:r>
              <a:rPr lang="en-US" sz="2300">
                <a:latin typeface="Roboto Condensed"/>
                <a:ea typeface="Roboto Condensed"/>
                <a:cs typeface="Roboto Condensed"/>
                <a:sym typeface="Roboto Condensed"/>
              </a:rPr>
              <a:t>Computer Science &amp; Engineering</a:t>
            </a:r>
            <a:endParaRPr sz="2300"/>
          </a:p>
        </p:txBody>
      </p:sp>
      <p:cxnSp>
        <p:nvCxnSpPr>
          <p:cNvPr id="91" name="Shape 91"/>
          <p:cNvCxnSpPr/>
          <p:nvPr/>
        </p:nvCxnSpPr>
        <p:spPr>
          <a:xfrm rot="10800000" flipH="1">
            <a:off x="8608915" y="3526473"/>
            <a:ext cx="1800" cy="498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EXPERIMENTS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2108550" y="1438100"/>
            <a:ext cx="8296500" cy="3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Key </a:t>
            </a:r>
            <a:r>
              <a:rPr lang="en-US" sz="3000" b="1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Informations</a:t>
            </a:r>
            <a:endParaRPr sz="30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10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i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Body text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is the feature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/>
            <a:endParaRPr sz="1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i="1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TF-IDF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is the word-embedding technique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/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r>
              <a:rPr lang="en-US" sz="3000" i="1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TfidfVectorizer</a:t>
            </a:r>
            <a:r>
              <a:rPr lang="en-US" sz="3000" i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</a:t>
            </a:r>
            <a:r>
              <a:rPr lang="en-US" sz="3000" i="1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Sklearn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/>
            <a:endParaRPr sz="1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67% of the dataset for training and 33% for primary evaluation 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/>
            <a:endParaRPr sz="1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Naive Bayes, </a:t>
            </a:r>
            <a:r>
              <a:rPr lang="en-US" sz="3000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SVM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Random Forest, Passive Aggressive and </a:t>
            </a:r>
            <a:r>
              <a:rPr lang="en-US" sz="3000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XGBoost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are implemented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93192" y="6515196"/>
            <a:ext cx="801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9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EXPERIMENTS (Cont.)</a:t>
            </a:r>
            <a:endParaRPr sz="3500">
              <a:solidFill>
                <a:srgbClr val="1C4587"/>
              </a:solidFill>
            </a:endParaRP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951" y="2065925"/>
            <a:ext cx="4200725" cy="39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3601" y="2065925"/>
            <a:ext cx="4200725" cy="39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3038750" y="5862525"/>
            <a:ext cx="23313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Naive Bayes</a:t>
            </a:r>
            <a:endParaRPr sz="3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7822950" y="5842550"/>
            <a:ext cx="1826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SVM</a:t>
            </a:r>
            <a:endParaRPr sz="3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2200550" y="1290525"/>
            <a:ext cx="42735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Confusion </a:t>
            </a:r>
            <a:r>
              <a:rPr lang="en-US" sz="30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Matrices</a:t>
            </a:r>
            <a:endParaRPr sz="3000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37772" y="651519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10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EXPERIMENTS (Cont.)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2886350" y="5710125"/>
            <a:ext cx="26361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Random Forest</a:t>
            </a:r>
            <a:endParaRPr sz="3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7899150" y="5690150"/>
            <a:ext cx="1826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PAC</a:t>
            </a:r>
            <a:endParaRPr sz="3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450" y="1684925"/>
            <a:ext cx="4136850" cy="39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0301" y="1684925"/>
            <a:ext cx="4047775" cy="39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23917" y="651519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11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EXPERIMENTS (Cont.)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5096150" y="5710125"/>
            <a:ext cx="26361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XGBoost</a:t>
            </a:r>
            <a:endParaRPr sz="3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367" y="1555226"/>
            <a:ext cx="4641258" cy="413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82352" y="651519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12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EXPERIMENTS (Cont.)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2657250" y="6008125"/>
            <a:ext cx="72576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Fig : Different accuracy rates against different classifiers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376" y="2138175"/>
            <a:ext cx="7447299" cy="38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 txBox="1"/>
          <p:nvPr/>
        </p:nvSpPr>
        <p:spPr>
          <a:xfrm>
            <a:off x="2200550" y="1290525"/>
            <a:ext cx="42735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Results</a:t>
            </a:r>
            <a:endParaRPr sz="3000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210062" y="651519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13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EXPERIMENTS (Cont.)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2200550" y="1823925"/>
            <a:ext cx="42735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Critical </a:t>
            </a:r>
            <a:r>
              <a:rPr lang="en-US" sz="30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Case</a:t>
            </a:r>
            <a:endParaRPr sz="3000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2659225" y="2540900"/>
            <a:ext cx="69462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Fails to analyze semantic meaning</a:t>
            </a:r>
            <a:endParaRPr sz="36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36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36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2" name="Shape 222"/>
          <p:cNvSpPr txBox="1"/>
          <p:nvPr/>
        </p:nvSpPr>
        <p:spPr>
          <a:xfrm>
            <a:off x="2224975" y="2968350"/>
            <a:ext cx="8193900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2200" i="1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i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‘</a:t>
            </a:r>
            <a:r>
              <a:rPr lang="en-US" sz="3000" i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UFOs do not </a:t>
            </a:r>
            <a:r>
              <a:rPr lang="en-US" sz="3000" i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exist’    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Will be classified as FAKE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2210050" y="4374913"/>
            <a:ext cx="65058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Solution</a:t>
            </a:r>
            <a:endParaRPr sz="22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8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Word2vec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Doc2vec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10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endParaRPr sz="2200" i="1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196208" y="651519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14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EXPERIMENTS (Cont.)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2210050" y="1326913"/>
            <a:ext cx="6505800" cy="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3000" b="1" dirty="0" err="1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Word2vec</a:t>
            </a:r>
            <a:endParaRPr sz="22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8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Skip-gram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Continuous Bag Of Words (</a:t>
            </a:r>
            <a:r>
              <a:rPr lang="en-US" sz="3000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CBOW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10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endParaRPr sz="2200" i="1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3376" y="2958851"/>
            <a:ext cx="5298199" cy="34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23917" y="651519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15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EXPERIMENTS (Cont.)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2217250" y="1380750"/>
            <a:ext cx="7728000" cy="44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30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3000" b="1" dirty="0" err="1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Word2vec</a:t>
            </a:r>
            <a:r>
              <a:rPr lang="en-US" sz="30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30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Documents</a:t>
            </a:r>
            <a:endParaRPr sz="30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10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2D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Vector for a document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1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Conversion from </a:t>
            </a:r>
            <a:r>
              <a:rPr lang="en-US" sz="3000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2D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</a:t>
            </a:r>
            <a:r>
              <a:rPr lang="en-US" sz="3000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1D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371600" lvl="2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Mean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371600" lvl="2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i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m*n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</a:t>
            </a:r>
            <a:r>
              <a:rPr lang="en-US" sz="3000" i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1*</a:t>
            </a:r>
            <a:r>
              <a:rPr lang="en-US" sz="3000" i="1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mn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1371600" lvl="2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Combination of </a:t>
            </a:r>
            <a:r>
              <a:rPr lang="en-US" sz="3000" i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mean value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lang="en-US" sz="3000" i="1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tf-idf</a:t>
            </a:r>
            <a:endParaRPr sz="3000" i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23917" y="651519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16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EXPERIMENTS (Cont.)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2886350" y="5938725"/>
            <a:ext cx="27393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Word2vec - PAC</a:t>
            </a:r>
            <a:endParaRPr sz="3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2200550" y="1290525"/>
            <a:ext cx="42735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Confusion </a:t>
            </a:r>
            <a:r>
              <a:rPr lang="en-US" sz="30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Matrices</a:t>
            </a:r>
            <a:endParaRPr sz="3000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6848750" y="5938725"/>
            <a:ext cx="36669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Word2vec - XGBoost</a:t>
            </a:r>
            <a:endParaRPr sz="3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900" y="2065925"/>
            <a:ext cx="4273500" cy="39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7401" y="2056725"/>
            <a:ext cx="4212475" cy="39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10062" y="651519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17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EXPERIMENTS (Cont.)</a:t>
            </a:r>
            <a:endParaRPr sz="3500">
              <a:solidFill>
                <a:srgbClr val="1C4587"/>
              </a:solidFill>
            </a:endParaRPr>
          </a:p>
        </p:txBody>
      </p:sp>
      <p:pic>
        <p:nvPicPr>
          <p:cNvPr id="252" name="Shape 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350" y="2111450"/>
            <a:ext cx="7024374" cy="42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2200550" y="1290525"/>
            <a:ext cx="42735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3000" b="1" dirty="0" err="1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Word2vec</a:t>
            </a:r>
            <a:r>
              <a:rPr lang="en-US" sz="30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30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Results</a:t>
            </a:r>
            <a:endParaRPr sz="3000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10062" y="651519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18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2802775" y="1922425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1" indent="-431800">
              <a:buClr>
                <a:srgbClr val="134F5C"/>
              </a:buClr>
              <a:buSzPts val="3200"/>
              <a:buFont typeface="Roboto Condensed"/>
              <a:buChar char="▰"/>
            </a:pPr>
            <a:r>
              <a:rPr lang="en-US" sz="32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3200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Background</a:t>
            </a:r>
            <a:endParaRPr sz="32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31800">
              <a:buClr>
                <a:srgbClr val="3D85C6"/>
              </a:buClr>
              <a:buSzPts val="3200"/>
              <a:buFont typeface="Roboto Condensed"/>
              <a:buChar char="▻"/>
            </a:pPr>
            <a:r>
              <a:rPr lang="en-US" sz="32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Definition</a:t>
            </a:r>
            <a:endParaRPr sz="32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31800">
              <a:buClr>
                <a:srgbClr val="3D85C6"/>
              </a:buClr>
              <a:buSzPts val="3200"/>
              <a:buFont typeface="Roboto Condensed"/>
              <a:buChar char="▻"/>
            </a:pPr>
            <a:r>
              <a:rPr lang="en-US" sz="32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Existing Works</a:t>
            </a:r>
            <a:endParaRPr sz="32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31800">
              <a:buClr>
                <a:srgbClr val="3D85C6"/>
              </a:buClr>
              <a:buSzPts val="3200"/>
              <a:buFont typeface="Roboto Condensed"/>
              <a:buChar char="▻"/>
            </a:pPr>
            <a:r>
              <a:rPr lang="en-US" sz="32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Our Plan</a:t>
            </a:r>
            <a:endParaRPr sz="32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-431800">
              <a:spcBef>
                <a:spcPts val="1000"/>
              </a:spcBef>
              <a:buClr>
                <a:srgbClr val="134F5C"/>
              </a:buClr>
              <a:buSzPts val="3200"/>
              <a:buFont typeface="Roboto Condensed"/>
              <a:buChar char="▰"/>
            </a:pPr>
            <a:r>
              <a:rPr lang="en-US" sz="3200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Our </a:t>
            </a:r>
            <a:r>
              <a:rPr lang="en-US" sz="32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Progress So </a:t>
            </a:r>
            <a:r>
              <a:rPr lang="en-US" sz="3200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Far</a:t>
            </a:r>
          </a:p>
          <a:p>
            <a:pPr marL="914400" lvl="1" indent="-431800">
              <a:buClr>
                <a:srgbClr val="3D85C6"/>
              </a:buClr>
              <a:buSzPts val="3200"/>
              <a:buFont typeface="Roboto Condensed"/>
              <a:buChar char="▻"/>
            </a:pPr>
            <a:r>
              <a:rPr lang="en-US" sz="3200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Experiments</a:t>
            </a:r>
            <a:endParaRPr lang="en-US" sz="32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31800">
              <a:buClr>
                <a:srgbClr val="3D85C6"/>
              </a:buClr>
              <a:buSzPts val="3200"/>
              <a:buFont typeface="Roboto Condensed"/>
              <a:buChar char="▻"/>
            </a:pPr>
            <a:r>
              <a:rPr lang="en-US" sz="3200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Proposed Method</a:t>
            </a:r>
            <a:endParaRPr sz="32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-431800">
              <a:spcBef>
                <a:spcPts val="1000"/>
              </a:spcBef>
              <a:buClr>
                <a:srgbClr val="134F5C"/>
              </a:buClr>
              <a:buSzPts val="3200"/>
              <a:buFont typeface="Roboto Condensed"/>
              <a:buChar char="▰"/>
            </a:pPr>
            <a:r>
              <a:rPr lang="en-US" sz="3200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Future </a:t>
            </a:r>
            <a:r>
              <a:rPr lang="en-US" sz="32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</a:t>
            </a:r>
            <a:endParaRPr sz="32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2116975" y="524825"/>
            <a:ext cx="53874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OVERVIEW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293192" y="6515196"/>
            <a:ext cx="801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1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EXPERIMENTS (Cont.)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2276750" y="2052525"/>
            <a:ext cx="42735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3000" b="1" dirty="0" err="1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Doc2vec</a:t>
            </a:r>
            <a:endParaRPr sz="3000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2599550" y="2818725"/>
            <a:ext cx="78387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 approach based on word2vec that embeds a document to a vector</a:t>
            </a:r>
            <a:endParaRPr sz="3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3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3000" i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96207" y="651519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19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EXPERIMENTS (Cont.)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2886350" y="5938725"/>
            <a:ext cx="27393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Doc2vec - PAC</a:t>
            </a:r>
            <a:endParaRPr sz="3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2200550" y="1290525"/>
            <a:ext cx="42735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Confusion </a:t>
            </a:r>
            <a:r>
              <a:rPr lang="en-US" sz="30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Matrices</a:t>
            </a:r>
            <a:endParaRPr sz="3000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6848750" y="5938725"/>
            <a:ext cx="36669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>
                <a:latin typeface="Roboto Condensed"/>
                <a:ea typeface="Roboto Condensed"/>
                <a:cs typeface="Roboto Condensed"/>
                <a:sym typeface="Roboto Condensed"/>
              </a:rPr>
              <a:t>Doc2vec - XGBoost</a:t>
            </a:r>
            <a:endParaRPr sz="3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876" y="2065900"/>
            <a:ext cx="4200725" cy="39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3600" y="2065900"/>
            <a:ext cx="4084700" cy="39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196207" y="651519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20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EXPERIMENTS (Cont.)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2200550" y="1290525"/>
            <a:ext cx="42735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3000" b="1" dirty="0" err="1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Doc2vec</a:t>
            </a:r>
            <a:r>
              <a:rPr lang="en-US" sz="30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30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Results</a:t>
            </a:r>
            <a:endParaRPr sz="3000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752" y="2254776"/>
            <a:ext cx="6915849" cy="413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23917" y="651519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21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/>
        </p:nvSpPr>
        <p:spPr>
          <a:xfrm>
            <a:off x="2882425" y="2935175"/>
            <a:ext cx="7011000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So, only body text is not enough</a:t>
            </a:r>
            <a:endParaRPr sz="3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223917" y="651519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22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PROPOSED METHOD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2327800" y="1830500"/>
            <a:ext cx="6505800" cy="20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More 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features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1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Headline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Source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Likes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Comments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23917" y="651519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23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PROPOSED METHOD (Cont.)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2175400" y="1449500"/>
            <a:ext cx="8089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19100">
              <a:buClr>
                <a:srgbClr val="134F5C"/>
              </a:buClr>
              <a:buSzPts val="3000"/>
              <a:buFont typeface="Roboto Condensed Light"/>
              <a:buChar char="▰"/>
            </a:pPr>
            <a:r>
              <a:rPr lang="en-US" sz="3000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Working 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 </a:t>
            </a:r>
            <a:r>
              <a:rPr lang="en-US" sz="3000" b="1" i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Headline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1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Preprocessing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Finding the relationship between the headline with the body text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 PAC, CNN, </a:t>
            </a:r>
            <a:r>
              <a:rPr lang="en-US" sz="3000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RNN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/>
            <a:endParaRPr sz="22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2338275" y="4787725"/>
            <a:ext cx="1524600" cy="656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500"/>
              <a:t>Headline</a:t>
            </a:r>
            <a:endParaRPr sz="2500"/>
          </a:p>
        </p:txBody>
      </p:sp>
      <p:sp>
        <p:nvSpPr>
          <p:cNvPr id="296" name="Shape 296"/>
          <p:cNvSpPr/>
          <p:nvPr/>
        </p:nvSpPr>
        <p:spPr>
          <a:xfrm>
            <a:off x="8623500" y="3523800"/>
            <a:ext cx="1097700" cy="9879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/>
              <a:t>Fake</a:t>
            </a:r>
            <a:endParaRPr sz="1800" b="1"/>
          </a:p>
        </p:txBody>
      </p:sp>
      <p:cxnSp>
        <p:nvCxnSpPr>
          <p:cNvPr id="297" name="Shape 297"/>
          <p:cNvCxnSpPr>
            <a:stCxn id="298" idx="0"/>
            <a:endCxn id="296" idx="2"/>
          </p:cNvCxnSpPr>
          <p:nvPr/>
        </p:nvCxnSpPr>
        <p:spPr>
          <a:xfrm rot="10800000" flipH="1">
            <a:off x="7125538" y="4017775"/>
            <a:ext cx="1497900" cy="3693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9" name="Shape 299"/>
          <p:cNvSpPr txBox="1"/>
          <p:nvPr/>
        </p:nvSpPr>
        <p:spPr>
          <a:xfrm rot="-962">
            <a:off x="3392076" y="4678328"/>
            <a:ext cx="32172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/>
            <a:r>
              <a:rPr lang="en-US" sz="16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Relation with Body Text</a:t>
            </a:r>
            <a:endParaRPr sz="1600" b="1"/>
          </a:p>
        </p:txBody>
      </p:sp>
      <p:sp>
        <p:nvSpPr>
          <p:cNvPr id="300" name="Shape 300"/>
          <p:cNvSpPr/>
          <p:nvPr/>
        </p:nvSpPr>
        <p:spPr>
          <a:xfrm>
            <a:off x="8653350" y="5498075"/>
            <a:ext cx="1038000" cy="9879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/>
              <a:t>Real</a:t>
            </a:r>
            <a:endParaRPr sz="1800" b="1"/>
          </a:p>
        </p:txBody>
      </p:sp>
      <p:cxnSp>
        <p:nvCxnSpPr>
          <p:cNvPr id="301" name="Shape 301"/>
          <p:cNvCxnSpPr>
            <a:stCxn id="298" idx="2"/>
            <a:endCxn id="300" idx="2"/>
          </p:cNvCxnSpPr>
          <p:nvPr/>
        </p:nvCxnSpPr>
        <p:spPr>
          <a:xfrm>
            <a:off x="7125538" y="5726875"/>
            <a:ext cx="1527900" cy="2652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8" name="Shape 298"/>
          <p:cNvSpPr/>
          <p:nvPr/>
        </p:nvSpPr>
        <p:spPr>
          <a:xfrm>
            <a:off x="6011401" y="4387075"/>
            <a:ext cx="2228275" cy="1339800"/>
          </a:xfrm>
          <a:prstGeom prst="flowChartDecision">
            <a:avLst/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 b="1"/>
              <a:t>Completely Disagree ?</a:t>
            </a:r>
            <a:endParaRPr sz="1300" b="1"/>
          </a:p>
        </p:txBody>
      </p:sp>
      <p:cxnSp>
        <p:nvCxnSpPr>
          <p:cNvPr id="302" name="Shape 302"/>
          <p:cNvCxnSpPr>
            <a:stCxn id="295" idx="3"/>
            <a:endCxn id="298" idx="1"/>
          </p:cNvCxnSpPr>
          <p:nvPr/>
        </p:nvCxnSpPr>
        <p:spPr>
          <a:xfrm rot="10800000" flipH="1">
            <a:off x="3862875" y="5057125"/>
            <a:ext cx="2148600" cy="588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3" name="Shape 303"/>
          <p:cNvSpPr txBox="1"/>
          <p:nvPr/>
        </p:nvSpPr>
        <p:spPr>
          <a:xfrm rot="-1501">
            <a:off x="7017474" y="5779810"/>
            <a:ext cx="1374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/>
            <a:r>
              <a:rPr lang="en-US" sz="16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No</a:t>
            </a:r>
            <a:endParaRPr sz="1600"/>
          </a:p>
        </p:txBody>
      </p:sp>
      <p:sp>
        <p:nvSpPr>
          <p:cNvPr id="304" name="Shape 304"/>
          <p:cNvSpPr txBox="1"/>
          <p:nvPr/>
        </p:nvSpPr>
        <p:spPr>
          <a:xfrm rot="-1501">
            <a:off x="6941274" y="3798610"/>
            <a:ext cx="1374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/>
            <a:r>
              <a:rPr lang="en-US" sz="16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Yes</a:t>
            </a:r>
            <a:endParaRPr sz="1600"/>
          </a:p>
        </p:txBody>
      </p:sp>
      <p:sp>
        <p:nvSpPr>
          <p:cNvPr id="14" name="Rectangle 13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182354" y="651519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24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PROPOSED METHOD (Cont.)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310" name="Shape 310"/>
          <p:cNvSpPr txBox="1"/>
          <p:nvPr/>
        </p:nvSpPr>
        <p:spPr>
          <a:xfrm>
            <a:off x="2198100" y="1471450"/>
            <a:ext cx="80892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19100">
              <a:buClr>
                <a:srgbClr val="134F5C"/>
              </a:buClr>
              <a:buSzPts val="3000"/>
              <a:buFont typeface="Roboto Condensed Light"/>
              <a:buChar char="▰"/>
            </a:pPr>
            <a:r>
              <a:rPr lang="en-US" sz="3000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Working 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</a:t>
            </a:r>
            <a:r>
              <a:rPr lang="en-US" sz="3000" b="1" i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Source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1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Finding the number of </a:t>
            </a:r>
            <a:r>
              <a:rPr lang="en-US" sz="3000" i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lang="en-US" sz="3000" i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fake 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news from the source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Logistic regression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3196850" y="4610550"/>
            <a:ext cx="1691700" cy="7662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000"/>
              <a:t>Source</a:t>
            </a:r>
            <a:endParaRPr sz="3000"/>
          </a:p>
        </p:txBody>
      </p:sp>
      <p:sp>
        <p:nvSpPr>
          <p:cNvPr id="312" name="Shape 312"/>
          <p:cNvSpPr/>
          <p:nvPr/>
        </p:nvSpPr>
        <p:spPr>
          <a:xfrm>
            <a:off x="7601475" y="4501025"/>
            <a:ext cx="987900" cy="9879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4000"/>
              <a:t>D</a:t>
            </a:r>
            <a:endParaRPr sz="4000"/>
          </a:p>
        </p:txBody>
      </p:sp>
      <p:cxnSp>
        <p:nvCxnSpPr>
          <p:cNvPr id="313" name="Shape 313"/>
          <p:cNvCxnSpPr>
            <a:stCxn id="311" idx="3"/>
            <a:endCxn id="312" idx="2"/>
          </p:cNvCxnSpPr>
          <p:nvPr/>
        </p:nvCxnSpPr>
        <p:spPr>
          <a:xfrm>
            <a:off x="4888550" y="4993650"/>
            <a:ext cx="2712900" cy="12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" name="Shape 314"/>
          <p:cNvSpPr txBox="1"/>
          <p:nvPr/>
        </p:nvSpPr>
        <p:spPr>
          <a:xfrm>
            <a:off x="4583825" y="4442526"/>
            <a:ext cx="29634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/>
            <a:r>
              <a:rPr lang="en-US" sz="22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Logistic regression</a:t>
            </a:r>
            <a:endParaRPr b="1"/>
          </a:p>
        </p:txBody>
      </p:sp>
      <p:sp>
        <p:nvSpPr>
          <p:cNvPr id="8" name="Rectangle 7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37772" y="651519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25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PROPOSED METHOD (Cont.)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2198100" y="1471450"/>
            <a:ext cx="80892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19100">
              <a:buClr>
                <a:srgbClr val="134F5C"/>
              </a:buClr>
              <a:buSzPts val="3000"/>
              <a:buFont typeface="Roboto Condensed Light"/>
              <a:buChar char="▰"/>
            </a:pPr>
            <a:r>
              <a:rPr lang="en-US" sz="3000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Working 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</a:t>
            </a:r>
            <a:r>
              <a:rPr lang="en-US" sz="3000" b="1" i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Likes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1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 Light"/>
              <a:buChar char="▻"/>
            </a:pPr>
            <a:r>
              <a:rPr lang="en-US" sz="30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Tagging users as </a:t>
            </a:r>
            <a:r>
              <a:rPr lang="en-US" sz="3000" i="1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real</a:t>
            </a:r>
            <a:r>
              <a:rPr lang="en-US" sz="30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or </a:t>
            </a:r>
            <a:r>
              <a:rPr lang="en-US" sz="3000" i="1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fake </a:t>
            </a:r>
            <a:r>
              <a:rPr lang="en-US" sz="30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likers</a:t>
            </a:r>
            <a:endParaRPr sz="30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 Light"/>
              <a:buChar char="▻"/>
            </a:pPr>
            <a:r>
              <a:rPr lang="en-US" sz="30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Finding the number of likes got from  </a:t>
            </a:r>
            <a:r>
              <a:rPr lang="en-US" sz="3000" i="1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real</a:t>
            </a:r>
            <a:r>
              <a:rPr lang="en-US" sz="30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and </a:t>
            </a:r>
            <a:r>
              <a:rPr lang="en-US" sz="3000" i="1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fake </a:t>
            </a:r>
            <a:r>
              <a:rPr lang="en-US" sz="30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likers</a:t>
            </a:r>
            <a:endParaRPr sz="30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 Light"/>
              <a:buChar char="▻"/>
            </a:pPr>
            <a:r>
              <a:rPr lang="en-US" sz="30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Logistic regression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1" name="Shape 321"/>
          <p:cNvSpPr/>
          <p:nvPr/>
        </p:nvSpPr>
        <p:spPr>
          <a:xfrm>
            <a:off x="3273050" y="4839150"/>
            <a:ext cx="1691700" cy="7662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3000"/>
              <a:t>Likes</a:t>
            </a:r>
            <a:endParaRPr sz="3000"/>
          </a:p>
        </p:txBody>
      </p:sp>
      <p:sp>
        <p:nvSpPr>
          <p:cNvPr id="322" name="Shape 322"/>
          <p:cNvSpPr/>
          <p:nvPr/>
        </p:nvSpPr>
        <p:spPr>
          <a:xfrm>
            <a:off x="7677675" y="4729625"/>
            <a:ext cx="987900" cy="9879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4000"/>
              <a:t>C</a:t>
            </a:r>
            <a:endParaRPr sz="4000"/>
          </a:p>
        </p:txBody>
      </p:sp>
      <p:cxnSp>
        <p:nvCxnSpPr>
          <p:cNvPr id="323" name="Shape 323"/>
          <p:cNvCxnSpPr>
            <a:stCxn id="321" idx="3"/>
            <a:endCxn id="322" idx="2"/>
          </p:cNvCxnSpPr>
          <p:nvPr/>
        </p:nvCxnSpPr>
        <p:spPr>
          <a:xfrm>
            <a:off x="4964750" y="5222250"/>
            <a:ext cx="2712900" cy="12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4" name="Shape 324"/>
          <p:cNvSpPr txBox="1"/>
          <p:nvPr/>
        </p:nvSpPr>
        <p:spPr>
          <a:xfrm>
            <a:off x="4660025" y="4671126"/>
            <a:ext cx="29634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/>
            <a:r>
              <a:rPr lang="en-US" sz="22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Logistic regression</a:t>
            </a:r>
            <a:endParaRPr b="1"/>
          </a:p>
        </p:txBody>
      </p:sp>
      <p:sp>
        <p:nvSpPr>
          <p:cNvPr id="8" name="Rectangle 7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237772" y="651519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26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PROPOSED METHOD (Cont.)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2209450" y="1563800"/>
            <a:ext cx="80892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19100">
              <a:buClr>
                <a:srgbClr val="134F5C"/>
              </a:buClr>
              <a:buSzPts val="3000"/>
              <a:buFont typeface="Roboto Condensed Light"/>
              <a:buChar char="▰"/>
            </a:pPr>
            <a:r>
              <a:rPr lang="en-US" sz="3000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Working 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</a:t>
            </a:r>
            <a:r>
              <a:rPr lang="en-US" sz="3000" b="1" i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Comments</a:t>
            </a:r>
            <a:endParaRPr sz="3000" b="1" i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1000" i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Preprocessing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 PAC, CNN, </a:t>
            </a:r>
            <a:r>
              <a:rPr lang="en-US" sz="3000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RNN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2209450" y="4393625"/>
            <a:ext cx="1910700" cy="7662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500"/>
              <a:t>Comments</a:t>
            </a:r>
            <a:endParaRPr sz="2500"/>
          </a:p>
        </p:txBody>
      </p:sp>
      <p:sp>
        <p:nvSpPr>
          <p:cNvPr id="332" name="Shape 332"/>
          <p:cNvSpPr/>
          <p:nvPr/>
        </p:nvSpPr>
        <p:spPr>
          <a:xfrm>
            <a:off x="8767300" y="4282775"/>
            <a:ext cx="987900" cy="9879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4000"/>
              <a:t>B</a:t>
            </a:r>
            <a:endParaRPr sz="4000"/>
          </a:p>
        </p:txBody>
      </p:sp>
      <p:cxnSp>
        <p:nvCxnSpPr>
          <p:cNvPr id="333" name="Shape 333"/>
          <p:cNvCxnSpPr>
            <a:stCxn id="334" idx="6"/>
            <a:endCxn id="332" idx="2"/>
          </p:cNvCxnSpPr>
          <p:nvPr/>
        </p:nvCxnSpPr>
        <p:spPr>
          <a:xfrm rot="10800000" flipH="1">
            <a:off x="8201376" y="4776750"/>
            <a:ext cx="565800" cy="20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511250" y="3994900"/>
            <a:ext cx="11808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/>
            <a:r>
              <a:rPr lang="en-US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 or -1</a:t>
            </a:r>
            <a:endParaRPr b="1"/>
          </a:p>
        </p:txBody>
      </p:sp>
      <p:sp>
        <p:nvSpPr>
          <p:cNvPr id="336" name="Shape 336"/>
          <p:cNvSpPr/>
          <p:nvPr/>
        </p:nvSpPr>
        <p:spPr>
          <a:xfrm>
            <a:off x="4809425" y="3889900"/>
            <a:ext cx="987900" cy="5715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/>
              <a:t>PAC</a:t>
            </a:r>
            <a:endParaRPr sz="1800"/>
          </a:p>
        </p:txBody>
      </p:sp>
      <p:sp>
        <p:nvSpPr>
          <p:cNvPr id="337" name="Shape 337"/>
          <p:cNvSpPr/>
          <p:nvPr/>
        </p:nvSpPr>
        <p:spPr>
          <a:xfrm>
            <a:off x="4809413" y="4511100"/>
            <a:ext cx="987900" cy="5715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/>
              <a:t>CNN</a:t>
            </a:r>
            <a:endParaRPr sz="1800"/>
          </a:p>
        </p:txBody>
      </p:sp>
      <p:sp>
        <p:nvSpPr>
          <p:cNvPr id="338" name="Shape 338"/>
          <p:cNvSpPr/>
          <p:nvPr/>
        </p:nvSpPr>
        <p:spPr>
          <a:xfrm>
            <a:off x="4809425" y="5160500"/>
            <a:ext cx="987900" cy="5715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/>
              <a:t>RNN</a:t>
            </a:r>
            <a:endParaRPr sz="1800"/>
          </a:p>
        </p:txBody>
      </p:sp>
      <p:sp>
        <p:nvSpPr>
          <p:cNvPr id="334" name="Shape 334"/>
          <p:cNvSpPr/>
          <p:nvPr/>
        </p:nvSpPr>
        <p:spPr>
          <a:xfrm>
            <a:off x="6811176" y="4130400"/>
            <a:ext cx="1390200" cy="1332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 b="1"/>
              <a:t>Maximum Vote</a:t>
            </a:r>
            <a:endParaRPr sz="1300" b="1"/>
          </a:p>
        </p:txBody>
      </p:sp>
      <p:cxnSp>
        <p:nvCxnSpPr>
          <p:cNvPr id="339" name="Shape 339"/>
          <p:cNvCxnSpPr>
            <a:stCxn id="331" idx="3"/>
            <a:endCxn id="336" idx="1"/>
          </p:cNvCxnSpPr>
          <p:nvPr/>
        </p:nvCxnSpPr>
        <p:spPr>
          <a:xfrm rot="10800000" flipH="1">
            <a:off x="4120150" y="4175525"/>
            <a:ext cx="689400" cy="601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0" name="Shape 340"/>
          <p:cNvCxnSpPr>
            <a:stCxn id="331" idx="3"/>
            <a:endCxn id="337" idx="1"/>
          </p:cNvCxnSpPr>
          <p:nvPr/>
        </p:nvCxnSpPr>
        <p:spPr>
          <a:xfrm>
            <a:off x="4120150" y="4776725"/>
            <a:ext cx="689400" cy="20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Shape 341"/>
          <p:cNvCxnSpPr>
            <a:stCxn id="331" idx="3"/>
            <a:endCxn id="338" idx="1"/>
          </p:cNvCxnSpPr>
          <p:nvPr/>
        </p:nvCxnSpPr>
        <p:spPr>
          <a:xfrm>
            <a:off x="4120150" y="4776725"/>
            <a:ext cx="689400" cy="669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2" name="Shape 342"/>
          <p:cNvCxnSpPr>
            <a:stCxn id="336" idx="3"/>
            <a:endCxn id="334" idx="2"/>
          </p:cNvCxnSpPr>
          <p:nvPr/>
        </p:nvCxnSpPr>
        <p:spPr>
          <a:xfrm>
            <a:off x="5797325" y="4175650"/>
            <a:ext cx="1014000" cy="621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Shape 343"/>
          <p:cNvCxnSpPr>
            <a:stCxn id="337" idx="3"/>
            <a:endCxn id="334" idx="2"/>
          </p:cNvCxnSpPr>
          <p:nvPr/>
        </p:nvCxnSpPr>
        <p:spPr>
          <a:xfrm>
            <a:off x="5797313" y="4796850"/>
            <a:ext cx="10140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Shape 344"/>
          <p:cNvCxnSpPr>
            <a:stCxn id="338" idx="3"/>
            <a:endCxn id="334" idx="2"/>
          </p:cNvCxnSpPr>
          <p:nvPr/>
        </p:nvCxnSpPr>
        <p:spPr>
          <a:xfrm rot="10800000" flipH="1">
            <a:off x="5797325" y="4796750"/>
            <a:ext cx="1014000" cy="649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5" name="Shape 345"/>
          <p:cNvSpPr txBox="1"/>
          <p:nvPr/>
        </p:nvSpPr>
        <p:spPr>
          <a:xfrm>
            <a:off x="5435050" y="4680700"/>
            <a:ext cx="11808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/>
            <a:r>
              <a:rPr lang="en-US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 or -1</a:t>
            </a:r>
            <a:endParaRPr b="1"/>
          </a:p>
        </p:txBody>
      </p:sp>
      <p:sp>
        <p:nvSpPr>
          <p:cNvPr id="346" name="Shape 346"/>
          <p:cNvSpPr txBox="1"/>
          <p:nvPr/>
        </p:nvSpPr>
        <p:spPr>
          <a:xfrm>
            <a:off x="5511250" y="5214100"/>
            <a:ext cx="11808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/>
            <a:r>
              <a:rPr lang="en-US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 or -1</a:t>
            </a:r>
            <a:endParaRPr b="1"/>
          </a:p>
        </p:txBody>
      </p:sp>
      <p:sp>
        <p:nvSpPr>
          <p:cNvPr id="20" name="Rectangle 19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96207" y="651519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27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PROPOSED METHOD (Cont.)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352" name="Shape 352"/>
          <p:cNvSpPr txBox="1"/>
          <p:nvPr/>
        </p:nvSpPr>
        <p:spPr>
          <a:xfrm>
            <a:off x="2209450" y="1563800"/>
            <a:ext cx="80892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19100">
              <a:buClr>
                <a:srgbClr val="134F5C"/>
              </a:buClr>
              <a:buSzPts val="3000"/>
              <a:buFont typeface="Roboto Condensed Light"/>
              <a:buChar char="▰"/>
            </a:pPr>
            <a:r>
              <a:rPr lang="en-US" sz="3000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Working 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</a:t>
            </a:r>
            <a:r>
              <a:rPr lang="en-US" sz="3000" b="1" i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Body Text</a:t>
            </a:r>
            <a:endParaRPr sz="3000" b="1" i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1000" i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Preprocessing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 PAC, CNN, </a:t>
            </a:r>
            <a:r>
              <a:rPr lang="en-US" sz="3000" dirty="0" err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RNN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3" name="Shape 353"/>
          <p:cNvSpPr/>
          <p:nvPr/>
        </p:nvSpPr>
        <p:spPr>
          <a:xfrm>
            <a:off x="2209450" y="4393625"/>
            <a:ext cx="1910700" cy="7662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500"/>
              <a:t>Body Text</a:t>
            </a:r>
            <a:endParaRPr sz="2500"/>
          </a:p>
        </p:txBody>
      </p:sp>
      <p:sp>
        <p:nvSpPr>
          <p:cNvPr id="354" name="Shape 354"/>
          <p:cNvSpPr/>
          <p:nvPr/>
        </p:nvSpPr>
        <p:spPr>
          <a:xfrm>
            <a:off x="8767300" y="4282775"/>
            <a:ext cx="987900" cy="9879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4000"/>
              <a:t>A</a:t>
            </a:r>
            <a:endParaRPr sz="4000"/>
          </a:p>
        </p:txBody>
      </p:sp>
      <p:cxnSp>
        <p:nvCxnSpPr>
          <p:cNvPr id="355" name="Shape 355"/>
          <p:cNvCxnSpPr>
            <a:stCxn id="356" idx="6"/>
            <a:endCxn id="354" idx="2"/>
          </p:cNvCxnSpPr>
          <p:nvPr/>
        </p:nvCxnSpPr>
        <p:spPr>
          <a:xfrm rot="10800000" flipH="1">
            <a:off x="8201376" y="4776750"/>
            <a:ext cx="565800" cy="20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7" name="Shape 357"/>
          <p:cNvSpPr txBox="1"/>
          <p:nvPr/>
        </p:nvSpPr>
        <p:spPr>
          <a:xfrm>
            <a:off x="5511250" y="3994900"/>
            <a:ext cx="11808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/>
            <a:r>
              <a:rPr lang="en-US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 or -1</a:t>
            </a:r>
            <a:endParaRPr b="1"/>
          </a:p>
        </p:txBody>
      </p:sp>
      <p:sp>
        <p:nvSpPr>
          <p:cNvPr id="358" name="Shape 358"/>
          <p:cNvSpPr/>
          <p:nvPr/>
        </p:nvSpPr>
        <p:spPr>
          <a:xfrm>
            <a:off x="4809425" y="3889900"/>
            <a:ext cx="987900" cy="5715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/>
              <a:t>PAC</a:t>
            </a:r>
            <a:endParaRPr sz="1800"/>
          </a:p>
        </p:txBody>
      </p:sp>
      <p:sp>
        <p:nvSpPr>
          <p:cNvPr id="359" name="Shape 359"/>
          <p:cNvSpPr/>
          <p:nvPr/>
        </p:nvSpPr>
        <p:spPr>
          <a:xfrm>
            <a:off x="4809413" y="4511100"/>
            <a:ext cx="987900" cy="5715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/>
              <a:t>CNN</a:t>
            </a:r>
            <a:endParaRPr sz="1800"/>
          </a:p>
        </p:txBody>
      </p:sp>
      <p:sp>
        <p:nvSpPr>
          <p:cNvPr id="360" name="Shape 360"/>
          <p:cNvSpPr/>
          <p:nvPr/>
        </p:nvSpPr>
        <p:spPr>
          <a:xfrm>
            <a:off x="4809425" y="5160500"/>
            <a:ext cx="987900" cy="5715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/>
              <a:t>RNN</a:t>
            </a:r>
            <a:endParaRPr sz="1800"/>
          </a:p>
        </p:txBody>
      </p:sp>
      <p:sp>
        <p:nvSpPr>
          <p:cNvPr id="356" name="Shape 356"/>
          <p:cNvSpPr/>
          <p:nvPr/>
        </p:nvSpPr>
        <p:spPr>
          <a:xfrm>
            <a:off x="6811176" y="4130400"/>
            <a:ext cx="1390200" cy="1332900"/>
          </a:xfrm>
          <a:prstGeom prst="ellipse">
            <a:avLst/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300" b="1"/>
              <a:t>Maximum Vote</a:t>
            </a:r>
            <a:endParaRPr sz="1300" b="1"/>
          </a:p>
        </p:txBody>
      </p:sp>
      <p:cxnSp>
        <p:nvCxnSpPr>
          <p:cNvPr id="361" name="Shape 361"/>
          <p:cNvCxnSpPr>
            <a:stCxn id="353" idx="3"/>
            <a:endCxn id="358" idx="1"/>
          </p:cNvCxnSpPr>
          <p:nvPr/>
        </p:nvCxnSpPr>
        <p:spPr>
          <a:xfrm rot="10800000" flipH="1">
            <a:off x="4120150" y="4175525"/>
            <a:ext cx="689400" cy="601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" name="Shape 362"/>
          <p:cNvCxnSpPr>
            <a:stCxn id="353" idx="3"/>
            <a:endCxn id="359" idx="1"/>
          </p:cNvCxnSpPr>
          <p:nvPr/>
        </p:nvCxnSpPr>
        <p:spPr>
          <a:xfrm>
            <a:off x="4120150" y="4776725"/>
            <a:ext cx="689400" cy="20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" name="Shape 363"/>
          <p:cNvCxnSpPr>
            <a:stCxn id="353" idx="3"/>
            <a:endCxn id="360" idx="1"/>
          </p:cNvCxnSpPr>
          <p:nvPr/>
        </p:nvCxnSpPr>
        <p:spPr>
          <a:xfrm>
            <a:off x="4120150" y="4776725"/>
            <a:ext cx="689400" cy="669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" name="Shape 364"/>
          <p:cNvCxnSpPr>
            <a:stCxn id="358" idx="3"/>
            <a:endCxn id="356" idx="2"/>
          </p:cNvCxnSpPr>
          <p:nvPr/>
        </p:nvCxnSpPr>
        <p:spPr>
          <a:xfrm>
            <a:off x="5797325" y="4175650"/>
            <a:ext cx="1014000" cy="621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5" name="Shape 365"/>
          <p:cNvCxnSpPr>
            <a:stCxn id="359" idx="3"/>
            <a:endCxn id="356" idx="2"/>
          </p:cNvCxnSpPr>
          <p:nvPr/>
        </p:nvCxnSpPr>
        <p:spPr>
          <a:xfrm>
            <a:off x="5797313" y="4796850"/>
            <a:ext cx="10140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" name="Shape 366"/>
          <p:cNvCxnSpPr>
            <a:stCxn id="360" idx="3"/>
            <a:endCxn id="356" idx="2"/>
          </p:cNvCxnSpPr>
          <p:nvPr/>
        </p:nvCxnSpPr>
        <p:spPr>
          <a:xfrm rot="10800000" flipH="1">
            <a:off x="5797325" y="4796750"/>
            <a:ext cx="1014000" cy="6495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5435050" y="4680700"/>
            <a:ext cx="11808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/>
            <a:r>
              <a:rPr lang="en-US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 or -1</a:t>
            </a:r>
            <a:endParaRPr b="1"/>
          </a:p>
        </p:txBody>
      </p:sp>
      <p:sp>
        <p:nvSpPr>
          <p:cNvPr id="368" name="Shape 368"/>
          <p:cNvSpPr txBox="1"/>
          <p:nvPr/>
        </p:nvSpPr>
        <p:spPr>
          <a:xfrm>
            <a:off x="5511250" y="5214100"/>
            <a:ext cx="11808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/>
            <a:r>
              <a:rPr lang="en-US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 or -1</a:t>
            </a:r>
            <a:endParaRPr b="1"/>
          </a:p>
        </p:txBody>
      </p:sp>
      <p:sp>
        <p:nvSpPr>
          <p:cNvPr id="20" name="Rectangle 19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210062" y="651519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28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2116975" y="524825"/>
            <a:ext cx="78765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WHAT IS FAKE NEWS ?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147350" y="1371025"/>
            <a:ext cx="7335000" cy="14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  <a:spcAft>
                <a:spcPts val="1000"/>
              </a:spcAft>
            </a:pPr>
            <a:r>
              <a:rPr lang="en-US" sz="3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made up story with an intention to deceive. </a:t>
            </a:r>
            <a:r>
              <a:rPr lang="en-US" sz="28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 New York Times )</a:t>
            </a:r>
            <a:endParaRPr sz="2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925" y="2784575"/>
            <a:ext cx="6500576" cy="368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9121225" y="4074902"/>
            <a:ext cx="15774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1000"/>
              </a:spcAft>
            </a:pPr>
            <a:r>
              <a:rPr lang="en-US" sz="2500" b="1" i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First Draft</a:t>
            </a:r>
            <a:endParaRPr sz="2500" i="1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8816425" y="4290550"/>
            <a:ext cx="285000" cy="3228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93192" y="6515196"/>
            <a:ext cx="801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2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PROPOSED METHOD (Cont.)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2175400" y="1449500"/>
            <a:ext cx="8089200" cy="28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19100">
              <a:buClr>
                <a:srgbClr val="134F5C"/>
              </a:buClr>
              <a:buSzPts val="3000"/>
              <a:buFont typeface="Roboto Condensed Light"/>
              <a:buChar char="▰"/>
            </a:pPr>
            <a:r>
              <a:rPr lang="en-US" sz="3000" b="1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Final </a:t>
            </a:r>
            <a:r>
              <a:rPr lang="en-US" sz="30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Result Calculation</a:t>
            </a:r>
            <a:r>
              <a:rPr lang="en-US" sz="30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endParaRPr sz="30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endParaRPr sz="10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/>
            <a:endParaRPr sz="10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A, B, C, D </a:t>
            </a:r>
            <a:r>
              <a:rPr lang="en-US" sz="30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are either </a:t>
            </a:r>
            <a:r>
              <a:rPr lang="en-US" sz="30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 </a:t>
            </a:r>
            <a:r>
              <a:rPr lang="en-US" sz="30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 real ) or </a:t>
            </a:r>
            <a:r>
              <a:rPr lang="en-US" sz="30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-1</a:t>
            </a:r>
            <a:r>
              <a:rPr lang="en-US" sz="30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( fake )</a:t>
            </a:r>
            <a:endParaRPr sz="30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457200"/>
            <a:endParaRPr sz="10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 = 0.5*A + 0.2*B + 0.2*C + 0.1*D</a:t>
            </a:r>
            <a:endParaRPr sz="30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/>
            <a:endParaRPr sz="10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 Light"/>
              <a:buChar char="▻"/>
            </a:pPr>
            <a:r>
              <a:rPr lang="en-US" sz="30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 &gt;= 0</a:t>
            </a:r>
            <a:r>
              <a:rPr lang="en-US" sz="30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means </a:t>
            </a:r>
            <a:r>
              <a:rPr lang="en-US" sz="30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</a:t>
            </a:r>
            <a:r>
              <a:rPr lang="en-US" sz="30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and </a:t>
            </a:r>
            <a:r>
              <a:rPr lang="en-US" sz="30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 &lt; 0</a:t>
            </a:r>
            <a:r>
              <a:rPr lang="en-US" sz="3000" dirty="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means </a:t>
            </a:r>
            <a:r>
              <a:rPr lang="en-US" sz="30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Fake</a:t>
            </a:r>
            <a:endParaRPr sz="30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/>
            <a:endParaRPr sz="2200" dirty="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10063" y="651519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29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PROPOSED METHOD (Cont.)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2976100" y="2862550"/>
            <a:ext cx="60966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Let’s get to the big picture...</a:t>
            </a:r>
            <a:endParaRPr sz="4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10062" y="651519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30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Shape 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501" y="322275"/>
            <a:ext cx="7466149" cy="62392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196207" y="651519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31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FUTURE WORKS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2327800" y="1754300"/>
            <a:ext cx="7950300" cy="3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More 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collection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Implementation 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the proposed method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Improvement 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the proposed method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finally,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1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</a:t>
            </a:r>
            <a:r>
              <a:rPr lang="en-US" sz="30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do the task for bilingual news, specially for Bangla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168498" y="651519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32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REFERENCES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1979725" y="1370675"/>
            <a:ext cx="8436900" cy="4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[1] Y. C. Niall J. Conroy, Victoria L. Rubin, “Automatic deception detection: </a:t>
            </a:r>
            <a:endParaRPr sz="2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-US"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Methods for finding fake news,” vol. 52, pp. 1–4, 01 2015. </a:t>
            </a:r>
            <a:endParaRPr sz="2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-US"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[2] J. G. Cody Buntain, “Automatically identifying fake news in popular twitter</a:t>
            </a:r>
            <a:endParaRPr sz="2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-US"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threads,” 2017. </a:t>
            </a:r>
            <a:endParaRPr sz="2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-US"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[3] Y. Z. J. L. Zhiwei Jin, Juan Cao, “News verification by exploiting conflicting </a:t>
            </a:r>
            <a:endParaRPr sz="2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-US"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social viewpoints in microblogs,” 2016. </a:t>
            </a:r>
            <a:endParaRPr sz="2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-US"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[4] V. M. Mykhailo Granik, “Fake news detection using naive bayes classifier,” 2017. </a:t>
            </a:r>
            <a:endParaRPr sz="2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-US"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[5] F. R. Inggrid Yanuar Risca Pratiwi, Rosa Andrei Asmara, “Study of hoax news    </a:t>
            </a:r>
            <a:endParaRPr sz="2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-US"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detection using naive bayes classifier in indonesian language,” 2017. </a:t>
            </a:r>
            <a:endParaRPr sz="2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-US"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[6] Y. L. Natali Ruchansky, Sungyong Seo, “Csi: A hybrid deep model for fake news </a:t>
            </a:r>
            <a:endParaRPr sz="2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-US"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detection,” 11 2017. </a:t>
            </a:r>
            <a:endParaRPr sz="2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-US"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[7] M. L. D. V. S. M. L. d. A. Eugenio Tacchini, Gabriele Ballarin, “Some like it hoax: </a:t>
            </a:r>
            <a:endParaRPr sz="2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r>
              <a:rPr lang="en-US" sz="2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Automated fake news detection in social networks,” 4 2017</a:t>
            </a:r>
            <a:endParaRPr sz="2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182352" y="6515196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33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/>
        </p:nvSpPr>
        <p:spPr>
          <a:xfrm>
            <a:off x="4824575" y="2930275"/>
            <a:ext cx="3636000" cy="1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 You</a:t>
            </a:r>
            <a:endParaRPr sz="4000"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/>
        </p:nvSpPr>
        <p:spPr>
          <a:xfrm>
            <a:off x="2972400" y="1676400"/>
            <a:ext cx="6286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Questions and Suggestions ?</a:t>
            </a:r>
            <a:endParaRPr sz="4000"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2116975" y="524825"/>
            <a:ext cx="85206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WHY FAKE NEWS DETECTION?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2147350" y="1904425"/>
            <a:ext cx="85206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600"/>
              </a:spcBef>
              <a:spcAft>
                <a:spcPts val="1000"/>
              </a:spcAft>
            </a:pPr>
            <a:r>
              <a:rPr lang="en-US" sz="3500" b="1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Rapid spread of fake news should be stopped.</a:t>
            </a:r>
            <a:endParaRPr sz="35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2222050" y="3152550"/>
            <a:ext cx="7668300" cy="33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 automated system is needed. Because, </a:t>
            </a:r>
            <a:endParaRPr sz="32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1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31800">
              <a:buClr>
                <a:srgbClr val="3D85C6"/>
              </a:buClr>
              <a:buSzPts val="3200"/>
              <a:buFont typeface="Roboto Condensed"/>
              <a:buChar char="▻"/>
            </a:pPr>
            <a:r>
              <a:rPr lang="en-US" sz="3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Human checking is too inefficient</a:t>
            </a:r>
            <a:endParaRPr sz="32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/>
            <a:endParaRPr sz="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31800">
              <a:buClr>
                <a:srgbClr val="3D85C6"/>
              </a:buClr>
              <a:buSzPts val="3200"/>
              <a:buFont typeface="Roboto Condensed"/>
              <a:buChar char="▻"/>
            </a:pPr>
            <a:r>
              <a:rPr lang="en-US" sz="32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Available web apps (Snopes.com, FactCheck.org, PolitiFact) also use human efforts</a:t>
            </a:r>
            <a:endParaRPr sz="32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/>
            <a:endParaRPr sz="32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93192" y="6515196"/>
            <a:ext cx="801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3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2116975" y="483261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EXISTING METHODS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268475" y="1932660"/>
            <a:ext cx="8031900" cy="48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dirty="0" smtClean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 Fact </a:t>
            </a:r>
            <a:r>
              <a:rPr lang="en-US" sz="30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Checking Using Linked Data [1</a:t>
            </a:r>
            <a:r>
              <a:rPr lang="en-US" sz="3000" dirty="0" smtClean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]</a:t>
            </a:r>
          </a:p>
          <a:p>
            <a:pPr marL="38100">
              <a:buClr>
                <a:srgbClr val="134F5C"/>
              </a:buClr>
              <a:buSzPts val="3000"/>
            </a:pPr>
            <a:endParaRPr lang="en-US" sz="1000" dirty="0">
              <a:solidFill>
                <a:srgbClr val="263248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dirty="0" smtClean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 Twitter </a:t>
            </a:r>
            <a:r>
              <a:rPr lang="en-US" sz="30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Graphs [2</a:t>
            </a:r>
            <a:r>
              <a:rPr lang="en-US" sz="3000" dirty="0" smtClean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]</a:t>
            </a:r>
          </a:p>
          <a:p>
            <a:pPr marL="38100">
              <a:buClr>
                <a:srgbClr val="134F5C"/>
              </a:buClr>
              <a:buSzPts val="3000"/>
            </a:pPr>
            <a:endParaRPr lang="en-US" sz="1000" dirty="0">
              <a:solidFill>
                <a:srgbClr val="263248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dirty="0" smtClean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 Credibility </a:t>
            </a:r>
            <a:r>
              <a:rPr lang="en-US" sz="30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Networks [3</a:t>
            </a:r>
            <a:r>
              <a:rPr lang="en-US" sz="3000" dirty="0" smtClean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]</a:t>
            </a:r>
          </a:p>
          <a:p>
            <a:pPr marL="38100">
              <a:buClr>
                <a:srgbClr val="134F5C"/>
              </a:buClr>
              <a:buSzPts val="3000"/>
            </a:pPr>
            <a:endParaRPr lang="en-US" sz="1000" dirty="0">
              <a:solidFill>
                <a:srgbClr val="263248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dirty="0" smtClean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 Naive </a:t>
            </a:r>
            <a:r>
              <a:rPr lang="en-US" sz="30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Bayes [4][5</a:t>
            </a:r>
            <a:r>
              <a:rPr lang="en-US" sz="3000" dirty="0" smtClean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]</a:t>
            </a:r>
          </a:p>
          <a:p>
            <a:pPr marL="38100">
              <a:buClr>
                <a:srgbClr val="134F5C"/>
              </a:buClr>
              <a:buSzPts val="3000"/>
            </a:pPr>
            <a:endParaRPr lang="en-US" sz="1000" dirty="0">
              <a:solidFill>
                <a:srgbClr val="263248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dirty="0" smtClean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 CSI </a:t>
            </a:r>
            <a:r>
              <a:rPr lang="en-US" sz="30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(Capture, Score and Integrate) Model [6</a:t>
            </a:r>
            <a:r>
              <a:rPr lang="en-US" sz="3000" dirty="0" smtClean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]</a:t>
            </a:r>
          </a:p>
          <a:p>
            <a:pPr marL="38100">
              <a:buClr>
                <a:srgbClr val="134F5C"/>
              </a:buClr>
              <a:buSzPts val="3000"/>
            </a:pPr>
            <a:endParaRPr lang="en-US" sz="1000" dirty="0">
              <a:solidFill>
                <a:srgbClr val="263248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dirty="0" smtClean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 Fact-Checking </a:t>
            </a:r>
            <a:r>
              <a:rPr lang="en-US" sz="3000" dirty="0">
                <a:solidFill>
                  <a:srgbClr val="263248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Using Likes [7]</a:t>
            </a:r>
          </a:p>
          <a:p>
            <a:pPr marL="38100">
              <a:buClr>
                <a:srgbClr val="134F5C"/>
              </a:buClr>
              <a:buSzPts val="3000"/>
            </a:pPr>
            <a:endParaRPr lang="en-US" sz="3000" dirty="0">
              <a:solidFill>
                <a:srgbClr val="263248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endParaRPr lang="en-US" sz="3000" dirty="0">
              <a:solidFill>
                <a:srgbClr val="263248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endParaRPr lang="en-US" sz="3000" dirty="0">
              <a:solidFill>
                <a:srgbClr val="263248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endParaRPr lang="en-US" sz="3000" dirty="0">
              <a:solidFill>
                <a:srgbClr val="263248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  <a:p>
            <a:pPr marL="457200" indent="-419100">
              <a:buClr>
                <a:srgbClr val="134F5C"/>
              </a:buClr>
              <a:buSzPts val="3000"/>
              <a:buFont typeface="Roboto Condensed"/>
              <a:buChar char="▰"/>
            </a:pPr>
            <a:endParaRPr sz="3000" dirty="0">
              <a:solidFill>
                <a:srgbClr val="263248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  <a:p>
            <a:endParaRPr sz="1000" dirty="0">
              <a:solidFill>
                <a:srgbClr val="263248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293192" y="6515196"/>
            <a:ext cx="801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4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WHAT WE WANT TO DO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2260950" y="1757700"/>
            <a:ext cx="7670100" cy="1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existing methods have two major limitations -</a:t>
            </a:r>
            <a:endParaRPr sz="3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1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 Light"/>
              <a:buChar char="▻"/>
            </a:pPr>
            <a:r>
              <a:rPr lang="en-US" sz="3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Most of those are only for </a:t>
            </a:r>
            <a:r>
              <a:rPr lang="en-US" sz="3000" i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Twitter</a:t>
            </a:r>
            <a:endParaRPr sz="3000" i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/>
            <a:endParaRPr sz="1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Almost each one of those uses only one feature</a:t>
            </a:r>
            <a:endParaRPr sz="3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/>
            <a:endParaRPr sz="22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2337150" y="4223300"/>
            <a:ext cx="7670100" cy="15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0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 target not only </a:t>
            </a:r>
            <a:r>
              <a:rPr lang="en-US" sz="3000" b="1" i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Twitter, </a:t>
            </a:r>
            <a:r>
              <a:rPr lang="en-US" sz="30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but also other social media (</a:t>
            </a:r>
            <a:r>
              <a:rPr lang="en-US" sz="3000" b="1" i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facebook</a:t>
            </a:r>
            <a:r>
              <a:rPr lang="en-US" sz="30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sz="3000" b="1" i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online news portals</a:t>
            </a:r>
            <a:r>
              <a:rPr lang="en-US" sz="30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etc. ) . And we plan to build a hybrid model using multiple features.</a:t>
            </a:r>
            <a:endParaRPr sz="3000"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93192" y="6515196"/>
            <a:ext cx="801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5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2366360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OUR PROGRESS SO FAR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2411175" y="1672675"/>
            <a:ext cx="7884000" cy="3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en-US" sz="3200" b="1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Working around considering only body text as feature</a:t>
            </a:r>
            <a:endParaRPr sz="32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>
              <a:spcBef>
                <a:spcPts val="1000"/>
              </a:spcBef>
            </a:pPr>
            <a:endParaRPr sz="3200" b="1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-419100">
              <a:spcBef>
                <a:spcPts val="1000"/>
              </a:spcBef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Data </a:t>
            </a:r>
            <a:r>
              <a:rPr lang="en-US" sz="30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Collection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-419100">
              <a:spcBef>
                <a:spcPts val="1000"/>
              </a:spcBef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Preprocessing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-419100">
              <a:spcBef>
                <a:spcPts val="1000"/>
              </a:spcBef>
              <a:buClr>
                <a:srgbClr val="134F5C"/>
              </a:buClr>
              <a:buSzPts val="3000"/>
              <a:buFont typeface="Roboto Condensed"/>
              <a:buChar char="▰"/>
            </a:pPr>
            <a:r>
              <a:rPr lang="en-US" sz="3000" dirty="0" smtClean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Experiments</a:t>
            </a:r>
            <a:endParaRPr sz="3000" dirty="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93192" y="6515196"/>
            <a:ext cx="801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6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DATA COLLECTION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834550" y="1380450"/>
            <a:ext cx="8472900" cy="3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3000"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sz="3000"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 Light"/>
              <a:buChar char="▻"/>
            </a:pPr>
            <a:r>
              <a:rPr lang="en-US" sz="3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Dataset prepared by </a:t>
            </a:r>
            <a:r>
              <a:rPr lang="en-US" sz="30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George McIntire </a:t>
            </a:r>
            <a:r>
              <a:rPr lang="en-US" sz="3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- </a:t>
            </a:r>
            <a:endParaRPr sz="3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457200"/>
            <a:r>
              <a:rPr lang="en-US" sz="3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6335 labeled news articles </a:t>
            </a:r>
            <a:endParaRPr sz="3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/>
            <a:endParaRPr sz="3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 Light"/>
              <a:buChar char="▻"/>
            </a:pPr>
            <a:r>
              <a:rPr lang="en-US" sz="3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Dataset from </a:t>
            </a:r>
            <a:r>
              <a:rPr lang="en-US" sz="30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Kaggle</a:t>
            </a:r>
            <a:r>
              <a:rPr lang="en-US" sz="3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prepared by </a:t>
            </a:r>
            <a:r>
              <a:rPr lang="en-US" sz="30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Megan Risdal</a:t>
            </a:r>
            <a:endParaRPr sz="3000"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93192" y="6515196"/>
            <a:ext cx="801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7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2116975" y="524825"/>
            <a:ext cx="7668300" cy="8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>
                <a:solidFill>
                  <a:srgbClr val="1C4587"/>
                </a:solidFill>
              </a:rPr>
              <a:t>PREPROCESSING</a:t>
            </a:r>
            <a:endParaRPr sz="3500">
              <a:solidFill>
                <a:srgbClr val="1C4587"/>
              </a:solidFill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1817775" y="1017950"/>
            <a:ext cx="8356200" cy="3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3000"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Stop-word removal </a:t>
            </a:r>
            <a:r>
              <a:rPr lang="en-US" sz="3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 </a:t>
            </a:r>
            <a:endParaRPr sz="3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/>
            <a:endParaRPr sz="1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457200"/>
            <a:r>
              <a:rPr lang="en-US" sz="3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Removing the common words like </a:t>
            </a:r>
            <a:r>
              <a:rPr lang="en-US" sz="3000" i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a, an, the, and,   </a:t>
            </a:r>
            <a:endParaRPr sz="3000" i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457200"/>
            <a:r>
              <a:rPr lang="en-US" sz="3000" i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 etc</a:t>
            </a:r>
            <a:r>
              <a:rPr lang="en-US" sz="3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3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457200"/>
            <a:endParaRPr sz="12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19100">
              <a:buClr>
                <a:srgbClr val="3D85C6"/>
              </a:buClr>
              <a:buSzPts val="3000"/>
              <a:buFont typeface="Roboto Condensed"/>
              <a:buChar char="▻"/>
            </a:pPr>
            <a:r>
              <a:rPr lang="en-US" sz="3000" b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Stemming</a:t>
            </a:r>
            <a:r>
              <a:rPr lang="en-US" sz="3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-</a:t>
            </a:r>
            <a:endParaRPr sz="3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/>
            <a:endParaRPr sz="1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/>
            <a:r>
              <a:rPr lang="en-US" sz="3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	Generalizing different forms of a word ( </a:t>
            </a:r>
            <a:r>
              <a:rPr lang="en-US" sz="3000" i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make, </a:t>
            </a:r>
            <a:endParaRPr sz="3000" i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/>
            <a:r>
              <a:rPr lang="en-US" sz="3000" i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making, made</a:t>
            </a:r>
            <a:r>
              <a:rPr lang="en-US" sz="3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3000" i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etc. </a:t>
            </a:r>
            <a:r>
              <a:rPr lang="en-US" sz="3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actually mean the same )</a:t>
            </a:r>
            <a:endParaRPr sz="3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457200"/>
            <a:endParaRPr sz="1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indent="457200"/>
            <a:r>
              <a:rPr lang="en-US" sz="3000" i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'SnowballStemmer' </a:t>
            </a:r>
            <a:r>
              <a:rPr lang="en-US" sz="3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</a:t>
            </a:r>
            <a:r>
              <a:rPr lang="en-US" sz="3000" i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'PorterStemmer' </a:t>
            </a:r>
            <a:r>
              <a:rPr lang="en-US" sz="3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</a:t>
            </a:r>
            <a:endParaRPr sz="3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/>
            <a:r>
              <a:rPr lang="en-US" sz="3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pythons</a:t>
            </a:r>
            <a:r>
              <a:rPr lang="en-US" sz="3000" i="1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NLTK </a:t>
            </a:r>
            <a:r>
              <a:rPr lang="en-US" sz="30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are used.</a:t>
            </a:r>
            <a:endParaRPr sz="30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55" y="6614068"/>
            <a:ext cx="914400" cy="230077"/>
          </a:xfrm>
          <a:prstGeom prst="rect">
            <a:avLst/>
          </a:prstGeom>
          <a:solidFill>
            <a:srgbClr val="134560"/>
          </a:solidFill>
          <a:ln>
            <a:solidFill>
              <a:srgbClr val="1345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93192" y="6515196"/>
            <a:ext cx="801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82600" lvl="1">
              <a:buClr>
                <a:srgbClr val="3D85C6"/>
              </a:buClr>
              <a:buSzPts val="3200"/>
            </a:pPr>
            <a:r>
              <a:rPr lang="en-US" sz="2000" b="1" dirty="0" smtClean="0">
                <a:solidFill>
                  <a:schemeClr val="bg1"/>
                </a:solidFill>
                <a:latin typeface="Roboto Condensed" panose="020B0604020202020204" charset="0"/>
                <a:ea typeface="Roboto Condensed" panose="020B0604020202020204" charset="0"/>
                <a:cs typeface="Roboto Condensed"/>
                <a:sym typeface="Roboto Condensed"/>
              </a:rPr>
              <a:t>8</a:t>
            </a:r>
            <a:endParaRPr lang="en-US" sz="2000" b="1" dirty="0">
              <a:solidFill>
                <a:schemeClr val="bg1"/>
              </a:solidFill>
              <a:latin typeface="Roboto Condensed" panose="020B0604020202020204" charset="0"/>
              <a:ea typeface="Roboto Condensed" panose="020B0604020202020204" charset="0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997</Words>
  <Application>Microsoft Office PowerPoint</Application>
  <PresentationFormat>Widescreen</PresentationFormat>
  <Paragraphs>288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Roboto Condensed</vt:lpstr>
      <vt:lpstr>Roboto Condensed Light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Arnab Sen Sharma</cp:lastModifiedBy>
  <cp:revision>55</cp:revision>
  <dcterms:modified xsi:type="dcterms:W3CDTF">2018-03-22T05:20:26Z</dcterms:modified>
</cp:coreProperties>
</file>