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Comic Sans MS" panose="030F0702030302020204" pitchFamily="66" charset="0"/>
      <p:regular r:id="rId51"/>
      <p:bold r:id="rId52"/>
      <p:italic r:id="rId53"/>
      <p:boldItalic r:id="rId54"/>
    </p:embeddedFont>
    <p:embeddedFont>
      <p:font typeface="EB Garamond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eebeb9a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40eebeb9a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eebeb9a7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eebeb9a7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eeff6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eeff6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0eeff6d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40eeff6d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eeff6d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40eeff6d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0eeff6d7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40eeff6d7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eeff6d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0eeff6d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0eeff6d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40eeff6d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0eeff6d7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40eeff6d7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eeff6d7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40eeff6d7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bb17a1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17bb17a1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eeff6d7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0eeff6d7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0eeff6d7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0eeff6d7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0eeff6d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40eeff6d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0eeff6d7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40eeff6d7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eeff6d7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0eeff6d7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eeff6d7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40eeff6d7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0eeff6d7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40eeff6d7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eeff6d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0eeff6d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0eeff6d7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0eeff6d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eeff6d7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40eeff6d7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0eeff6d7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40eeff6d7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eeff6d7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40eeff6d7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eeff6d7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40eeff6d7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0eeff6d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40eeff6d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eeff6d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40eeff6d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0eeff6d7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40eeff6d7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0eeff6d7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40eeff6d7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0eeff6d7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40eeff6d7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0eeff6d7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40eeff6d7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0eeff6d7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40eeff6d7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eebeb9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0eebeb9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0eebeb9a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40eebeb9a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eebeb9a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0eebeb9a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eebeb9a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eebeb9a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eebeb9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0eebeb9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eebeb9a7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0eebeb9a7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2"/>
          </p:nvPr>
        </p:nvSpPr>
        <p:spPr>
          <a:xfrm>
            <a:off x="405880" y="1808261"/>
            <a:ext cx="84969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1979712" y="987574"/>
            <a:ext cx="6912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2"/>
          </p:nvPr>
        </p:nvSpPr>
        <p:spPr>
          <a:xfrm>
            <a:off x="1990056" y="1664245"/>
            <a:ext cx="69129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ittefaq.com.bd/" TargetMode="External"/><Relationship Id="rId5" Type="http://schemas.openxmlformats.org/officeDocument/2006/relationships/hyperlink" Target="https://www.prothomalo.com/" TargetMode="External"/><Relationship Id="rId4" Type="http://schemas.openxmlformats.org/officeDocument/2006/relationships/hyperlink" Target="https://motikontho.wordpress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cdnlab.com/corpus/" TargetMode="External"/><Relationship Id="rId4" Type="http://schemas.openxmlformats.org/officeDocument/2006/relationships/hyperlink" Target="http://www.kalerkantho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6"/>
          <p:cNvCxnSpPr/>
          <p:nvPr/>
        </p:nvCxnSpPr>
        <p:spPr>
          <a:xfrm>
            <a:off x="1115775" y="2980125"/>
            <a:ext cx="73758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746400" y="1664350"/>
            <a:ext cx="67452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8483750" y="1649800"/>
            <a:ext cx="0" cy="1346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1115575" y="2284150"/>
            <a:ext cx="0" cy="70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6"/>
          <p:cNvSpPr txBox="1"/>
          <p:nvPr/>
        </p:nvSpPr>
        <p:spPr>
          <a:xfrm>
            <a:off x="1170700" y="1738050"/>
            <a:ext cx="76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Fake News Detection in Social Media </a:t>
            </a:r>
            <a:endParaRPr sz="28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Machine Learning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>
            <a:hlinkClick r:id="rId4"/>
          </p:cNvPr>
          <p:cNvSpPr txBox="1"/>
          <p:nvPr/>
        </p:nvSpPr>
        <p:spPr>
          <a:xfrm>
            <a:off x="1927183" y="1815650"/>
            <a:ext cx="494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Fake News Detection for Bangla Language</a:t>
            </a:r>
            <a:endParaRPr sz="1600" b="1" i="0" u="none" strike="noStrike" cap="none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Collection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27425" y="1483225"/>
            <a:ext cx="7409100" cy="2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 with python for web scraping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Prothom Alo Page - 405 News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Motikontho - 505 News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News 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Collection (Cont.)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76175" y="2571750"/>
            <a:ext cx="74091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News Portals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Scrapy  for web scraping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News Cotnent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Motikontho[21]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Kalerkontho[22]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Prothom Alo[23]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Ittefaq[24]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Categorized Docs[20]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Bangla Wikipedia[25]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Documents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278735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960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5770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102097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82499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Preprocessing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712875" y="1273050"/>
            <a:ext cx="24996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Stopword Removal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400" y="3310325"/>
            <a:ext cx="37433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5">
            <a:alphaModFix/>
          </a:blip>
          <a:srcRect t="12120" b="-12120"/>
          <a:stretch/>
        </p:blipFill>
        <p:spPr>
          <a:xfrm>
            <a:off x="955175" y="1783038"/>
            <a:ext cx="48672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626050" y="2724125"/>
            <a:ext cx="24996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Preprocessing (Cont.)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125" y="1276025"/>
            <a:ext cx="57912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>
            <a:hlinkClick r:id="rId4"/>
          </p:cNvPr>
          <p:cNvSpPr txBox="1"/>
          <p:nvPr/>
        </p:nvSpPr>
        <p:spPr>
          <a:xfrm>
            <a:off x="1927183" y="1815650"/>
            <a:ext cx="4948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Methodology</a:t>
            </a:r>
            <a:endParaRPr sz="1600" b="1" i="0" u="none" strike="noStrike" cap="none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Features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659850" y="1116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News 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Headline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Bodytext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Fake Detection Using </a:t>
            </a:r>
            <a:r>
              <a:rPr lang="en-US" i="1"/>
              <a:t>Likers</a:t>
            </a:r>
            <a:endParaRPr sz="3600" b="1" i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658200" y="1248125"/>
            <a:ext cx="4953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Facebook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feature is </a:t>
            </a:r>
            <a:r>
              <a:rPr lang="en-US" i="1"/>
              <a:t>users who liked the news, not the number of likes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Prothom Alo - 405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Motikontho - 505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followed the like activities of 26000 users who had been active on both sites during the data collection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Fake Detection Using </a:t>
            </a:r>
            <a:r>
              <a:rPr lang="en-US" i="1"/>
              <a:t>Likers</a:t>
            </a:r>
            <a:r>
              <a:rPr lang="en-US"/>
              <a:t>(Cont.)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58200" y="1248125"/>
            <a:ext cx="4953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br>
              <a:rPr lang="en-US"/>
            </a:br>
            <a:r>
              <a:rPr lang="en-US"/>
              <a:t>Passive Aggressive Classifier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: 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: Accuracy 99.7%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Fake Detection Using </a:t>
            </a:r>
            <a:r>
              <a:rPr lang="en-US" i="1"/>
              <a:t>Comments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 was to use </a:t>
            </a:r>
            <a:r>
              <a:rPr lang="en-US" i="1"/>
              <a:t>sentiment analysis </a:t>
            </a:r>
            <a:r>
              <a:rPr lang="en-US"/>
              <a:t> on comments and use this value as a feature.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could not use </a:t>
            </a:r>
            <a:r>
              <a:rPr lang="en-US" i="1"/>
              <a:t>comments.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	written in Bangla language with English letters.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	some posts were just reactions ( :) , :D , :( , :V , etc.).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	’following’ or ’f’ and some users tagged other users in comments.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	Unrelated comments and advertisements.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 much </a:t>
            </a:r>
            <a:r>
              <a:rPr lang="en-US" i="1"/>
              <a:t>noisy </a:t>
            </a:r>
            <a:r>
              <a:rPr lang="en-US"/>
              <a:t>comments.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1835238" y="2061763"/>
            <a:ext cx="29031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Arnab Sen Sharma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Reg : 2013331017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278075" y="3421713"/>
            <a:ext cx="24354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Md Saiful Islam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Assistant Professor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17">
            <a:hlinkClick r:id="rId4"/>
          </p:cNvPr>
          <p:cNvSpPr txBox="1"/>
          <p:nvPr/>
        </p:nvSpPr>
        <p:spPr>
          <a:xfrm>
            <a:off x="3764488" y="1663238"/>
            <a:ext cx="147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Presented By</a:t>
            </a:r>
            <a:endParaRPr sz="1600" b="1" i="0" u="none" strike="noStrike" cap="none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17">
            <a:hlinkClick r:id="rId4"/>
          </p:cNvPr>
          <p:cNvSpPr txBox="1"/>
          <p:nvPr/>
        </p:nvSpPr>
        <p:spPr>
          <a:xfrm>
            <a:off x="3680825" y="3065263"/>
            <a:ext cx="16299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Supervised By</a:t>
            </a:r>
            <a:endParaRPr sz="1600" b="1" i="0" u="none" strike="noStrike" cap="none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000" y="249500"/>
            <a:ext cx="1161550" cy="12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4590113" y="2061763"/>
            <a:ext cx="256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Maruf Ahmed Mridul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Reg : 2013331015</a:t>
            </a:r>
            <a:endParaRPr/>
          </a:p>
        </p:txBody>
      </p:sp>
      <p:sp>
        <p:nvSpPr>
          <p:cNvPr id="158" name="Google Shape;158;p17">
            <a:hlinkClick r:id="rId4"/>
          </p:cNvPr>
          <p:cNvSpPr txBox="1"/>
          <p:nvPr/>
        </p:nvSpPr>
        <p:spPr>
          <a:xfrm>
            <a:off x="-76225" y="4487625"/>
            <a:ext cx="9144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rPr>
              <a:t>Department of Computer Science and Engineering</a:t>
            </a:r>
            <a:endParaRPr sz="1800" i="0" u="none" strike="noStrike" cap="none">
              <a:solidFill>
                <a:srgbClr val="3F3F3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 rot="10800000">
            <a:off x="4524588" y="2353338"/>
            <a:ext cx="0" cy="264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Headline2Body relationship model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picture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Headline2Body relationship model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	5770 news articles collected from ittefaq.com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Accuracy: 89.1%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Confusion matrices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>
            <a:hlinkClick r:id="rId4"/>
          </p:cNvPr>
          <p:cNvSpPr txBox="1"/>
          <p:nvPr/>
        </p:nvSpPr>
        <p:spPr>
          <a:xfrm>
            <a:off x="1927175" y="256150"/>
            <a:ext cx="4948200" cy="4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Body Text as a Feature</a:t>
            </a:r>
            <a:endParaRPr sz="24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-&gt; Likers model not usable in real time</a:t>
            </a: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-&gt; Headline not always available in a social media post</a:t>
            </a: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 b="1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3600" b="1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633860" y="127887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=&gt; 1480 news articles from </a:t>
            </a:r>
            <a:r>
              <a:rPr lang="en-US" i="1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i="1" u="sng" dirty="0" err="1">
                <a:solidFill>
                  <a:schemeClr val="hlink"/>
                </a:solidFill>
                <a:hlinkClick r:id="rId4"/>
              </a:rPr>
              <a:t>motikontho.wordpress.com</a:t>
            </a:r>
            <a:r>
              <a:rPr lang="en-US" i="1" u="sng" dirty="0">
                <a:solidFill>
                  <a:schemeClr val="hlink"/>
                </a:solidFill>
                <a:hlinkClick r:id="rId4"/>
              </a:rPr>
              <a:t>/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=&gt; </a:t>
            </a:r>
            <a:r>
              <a:rPr lang="en-US" dirty="0"/>
              <a:t>1480 news articles from </a:t>
            </a:r>
            <a:r>
              <a:rPr lang="en-US" i="1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-US" i="1" u="sng" dirty="0" err="1">
                <a:solidFill>
                  <a:schemeClr val="hlink"/>
                </a:solidFill>
                <a:hlinkClick r:id="rId5"/>
              </a:rPr>
              <a:t>www.prothomalo.com</a:t>
            </a:r>
            <a:r>
              <a:rPr lang="en-US" i="1" u="sng" dirty="0">
                <a:solidFill>
                  <a:schemeClr val="hlink"/>
                </a:solidFill>
                <a:hlinkClick r:id="rId5"/>
              </a:rPr>
              <a:t>/</a:t>
            </a:r>
            <a:r>
              <a:rPr lang="en-US" dirty="0"/>
              <a:t> and </a:t>
            </a:r>
            <a:r>
              <a:rPr lang="en-US" i="1" u="sng" dirty="0">
                <a:solidFill>
                  <a:schemeClr val="hlink"/>
                </a:solidFill>
                <a:hlinkClick r:id="rId6"/>
              </a:rPr>
              <a:t>http://</a:t>
            </a:r>
            <a:r>
              <a:rPr lang="en-US" i="1" u="sng" dirty="0" err="1">
                <a:solidFill>
                  <a:schemeClr val="hlink"/>
                </a:solidFill>
                <a:hlinkClick r:id="rId6"/>
              </a:rPr>
              <a:t>www.ittefaq.com.bd</a:t>
            </a:r>
            <a:r>
              <a:rPr lang="en-US" i="1" u="sng" dirty="0">
                <a:solidFill>
                  <a:schemeClr val="hlink"/>
                </a:solidFill>
                <a:hlinkClick r:id="rId6"/>
              </a:rPr>
              <a:t>/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some filtering we had 2853 articles.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-&gt; 67% (1911 articles) for training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-&gt; 33% (942 articles) for testing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Frequency based features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=&gt; Count Vectorizer:  Term Frequency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=&gt; TFIDF Vectorizer:  Term Frequency - Inverse Document Frequency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Formula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=&gt; Hashing Vectorizer: Much like Count Vectorizer.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Frequency based features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Barchart different models with CV , TV , HV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Frequency based features(cont)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Critical Cases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-&gt;	Fails to analyze semantic meaning.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-&gt;	A </a:t>
            </a:r>
            <a:r>
              <a:rPr lang="en-US" i="1"/>
              <a:t>real</a:t>
            </a:r>
            <a:r>
              <a:rPr lang="en-US"/>
              <a:t> news would be </a:t>
            </a:r>
            <a:r>
              <a:rPr lang="en-US" i="1"/>
              <a:t>fake, </a:t>
            </a:r>
            <a:r>
              <a:rPr lang="en-US"/>
              <a:t>just because of the multiple appearance of </a:t>
            </a:r>
            <a:r>
              <a:rPr lang="en-US" i="1"/>
              <a:t>fake </a:t>
            </a:r>
            <a:r>
              <a:rPr lang="en-US"/>
              <a:t>terms.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-- &gt;  </a:t>
            </a:r>
            <a:r>
              <a:rPr lang="en-US" i="1"/>
              <a:t>UFO</a:t>
            </a:r>
            <a:r>
              <a:rPr lang="en-US"/>
              <a:t>s are fake.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Vectors that express/capture the </a:t>
            </a:r>
            <a:r>
              <a:rPr lang="en-US" i="1"/>
              <a:t>semantic</a:t>
            </a:r>
            <a:r>
              <a:rPr lang="en-US"/>
              <a:t> meaning of a document or a word.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=&gt; Word2Vec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=&gt; Doc2Vec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Prediction based features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Skip Gram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CBOW (</a:t>
            </a:r>
            <a:r>
              <a:rPr lang="en-US" b="1"/>
              <a:t>C</a:t>
            </a:r>
            <a:r>
              <a:rPr lang="en-US"/>
              <a:t>ontinuous </a:t>
            </a:r>
            <a:r>
              <a:rPr lang="en-US" b="1"/>
              <a:t>B</a:t>
            </a:r>
            <a:r>
              <a:rPr lang="en-US"/>
              <a:t>ag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W</a:t>
            </a:r>
            <a:r>
              <a:rPr lang="en-US"/>
              <a:t>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king queen image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Doc2Vec model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380832 documents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-&gt; 278735 news articles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http://www.kalerkantho.com/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-&gt; 102097 articles from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https://scdnlab.com/corpus/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Our model transforms a doc to a vector of size 300.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using Doc2Vec vectors as feature: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image: barchart of different models using Doc2Vec vectors feature.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Word2Vec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Bangla language there is no pretrained model like </a:t>
            </a:r>
            <a:r>
              <a:rPr lang="en-US" b="1" i="1"/>
              <a:t>GoogleNews-vectors-negative300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we created a </a:t>
            </a:r>
            <a:r>
              <a:rPr lang="en-US" b="1" i="1"/>
              <a:t>BanglaNewsVector.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Training: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Dataset used is the same as Doc2Vec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We prepared 3 models that can embed a word to vectors of size 3 , 10 and 300 respectively.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of Word2Vec model: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image:: 5 similar words of “khobor”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image:: purush - mohila + neta = netri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b="1"/>
              <a:t>A made up story with an intention to deceive. ( New York Times )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IS FAKE NEWS ?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4490"/>
            <a:ext cx="6397262" cy="324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712" y="2351315"/>
            <a:ext cx="1581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2062" y="2687465"/>
            <a:ext cx="2952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Word2Vec + TFIDF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Word2Vec ignores </a:t>
            </a:r>
            <a:r>
              <a:rPr lang="en-US" b="1" i="1"/>
              <a:t>Term Frequency </a:t>
            </a:r>
            <a:r>
              <a:rPr lang="en-US"/>
              <a:t>completely.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Solution: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-&gt; Our own </a:t>
            </a:r>
            <a:r>
              <a:rPr lang="en-US" b="1" i="1"/>
              <a:t>TFIDF_W2V_merged_vectorizer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-&gt; </a:t>
            </a:r>
            <a:r>
              <a:rPr lang="en-US" b="1"/>
              <a:t>TFIDF vector</a:t>
            </a:r>
            <a:r>
              <a:rPr lang="en-US"/>
              <a:t> of size 6090 merged with </a:t>
            </a:r>
            <a:r>
              <a:rPr lang="en-US" b="1"/>
              <a:t>Word vector</a:t>
            </a:r>
            <a:r>
              <a:rPr lang="en-US"/>
              <a:t> of size 10.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-&gt; Converts each doc into a 2D vector of size  </a:t>
            </a:r>
            <a:r>
              <a:rPr lang="en-US" b="1" i="1"/>
              <a:t>6090X10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Flatten the 2D vector to an 1D vector of size 60900.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=====&gt; Image:: Performance of different models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Word2Vec + TFIDF + CNN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Idea is to treat a document as an </a:t>
            </a:r>
            <a:r>
              <a:rPr lang="en-US" b="1" i="1"/>
              <a:t>image.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Use </a:t>
            </a:r>
            <a:r>
              <a:rPr lang="en-US" b="1"/>
              <a:t>CNN</a:t>
            </a:r>
            <a:r>
              <a:rPr lang="en-US"/>
              <a:t> as an </a:t>
            </a:r>
            <a:r>
              <a:rPr lang="en-US" b="1" i="1"/>
              <a:t>image classifier.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2D vector we got from </a:t>
            </a:r>
            <a:r>
              <a:rPr lang="en-US" b="1" i="1"/>
              <a:t>TFIDF_W2V_merged_vectorizer. </a:t>
            </a:r>
            <a:r>
              <a:rPr lang="en-US"/>
              <a:t>TFIDF vectors of size 1000. Each doc mapped to a 2D vector of size 1000*10.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CNN input layers do not take negative values.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===&gt; image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vector size 1000*10*2.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Word2Vec + TFIDF + CNN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Structure: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traditional CNN structure with </a:t>
            </a:r>
            <a:r>
              <a:rPr lang="en-US" b="1" dirty="0" smtClean="0"/>
              <a:t>Input Layer, Inner Convolutional Layer, Pooling Layer, Hidden Layer, Dropout Layer, Output Layer.</a:t>
            </a:r>
            <a:r>
              <a:rPr lang="en-US" dirty="0" smtClean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Accuracy: 96.4%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Confusion matrices: (</a:t>
            </a:r>
            <a:r>
              <a:rPr lang="en-US" dirty="0" err="1"/>
              <a:t>jodi</a:t>
            </a:r>
            <a:r>
              <a:rPr lang="en-US" dirty="0"/>
              <a:t> </a:t>
            </a:r>
            <a:r>
              <a:rPr lang="en-US" dirty="0" err="1"/>
              <a:t>konovabe</a:t>
            </a:r>
            <a:r>
              <a:rPr lang="en-US" dirty="0"/>
              <a:t> </a:t>
            </a:r>
            <a:r>
              <a:rPr lang="en-US" dirty="0" err="1"/>
              <a:t>ataite</a:t>
            </a:r>
            <a:r>
              <a:rPr lang="en-US" dirty="0"/>
              <a:t> </a:t>
            </a:r>
            <a:r>
              <a:rPr lang="en-US" dirty="0" err="1"/>
              <a:t>paros</a:t>
            </a:r>
            <a:r>
              <a:rPr lang="en-US" dirty="0"/>
              <a:t>. may be </a:t>
            </a:r>
            <a:r>
              <a:rPr lang="en-US" dirty="0" err="1"/>
              <a:t>parbi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).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RNN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647690" y="1185062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Features: Token sequences of size 500.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Structure: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Input Layer, Embedding Layer, LSTM layer, Hidden layer, Dropout Layer, Output layer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Accuracy: 96.6%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CRNN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RNN</a:t>
            </a:r>
            <a:r>
              <a:rPr lang="en-US" dirty="0"/>
              <a:t> with internal convolutional layers.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Features: Same as </a:t>
            </a:r>
            <a:r>
              <a:rPr lang="en-US" dirty="0" err="1"/>
              <a:t>RNN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Structure: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With just one </a:t>
            </a:r>
            <a:r>
              <a:rPr lang="en-US" b="1" dirty="0" err="1"/>
              <a:t>Convolutional1D</a:t>
            </a:r>
            <a:r>
              <a:rPr lang="en-US" b="1" dirty="0"/>
              <a:t> layer</a:t>
            </a:r>
            <a:r>
              <a:rPr lang="en-US" dirty="0"/>
              <a:t> with 64 filters and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smtClean="0"/>
              <a:t>activation after </a:t>
            </a:r>
            <a:r>
              <a:rPr lang="en-US" b="1" dirty="0" smtClean="0"/>
              <a:t>Embedding Layer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Accuracy: 97.2%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Matrix: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Summary of performances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0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Final Merged Methodology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/image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Final Merged Methodology(cont)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1884 news articles labeled either </a:t>
            </a:r>
            <a:r>
              <a:rPr lang="en-US" b="1"/>
              <a:t>FAKE </a:t>
            </a:r>
            <a:r>
              <a:rPr lang="en-US"/>
              <a:t>or </a:t>
            </a:r>
            <a:r>
              <a:rPr lang="en-US" b="1"/>
              <a:t>REAL. </a:t>
            </a:r>
            <a:r>
              <a:rPr lang="en-US"/>
              <a:t> Articles may contain a headline or not.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Accuracy: 96.34%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Confusion Matrix: (eita dite hobe)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Result Analysis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Effect of </a:t>
            </a:r>
            <a:r>
              <a:rPr lang="en-US" b="1" i="1"/>
              <a:t>Headline2Body relationship model.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Fail cases from report.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Our works at a glance</a:t>
            </a:r>
            <a:endParaRPr sz="3600" b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4"/>
          <p:cNvSpPr txBox="1"/>
          <p:nvPr/>
        </p:nvSpPr>
        <p:spPr>
          <a:xfrm>
            <a:off x="658200" y="1248125"/>
            <a:ext cx="8081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First work of it’s kind in Bangla language.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Usage of multiple features.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A well structured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=&gt; A reasonably well performing model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</a:t>
            </a:r>
            <a:r>
              <a:rPr lang="en-US" b="1" i="1"/>
              <a:t>BanglaNewsVector</a:t>
            </a:r>
            <a:r>
              <a:rPr lang="en-US"/>
              <a:t>, an well performing Word2Vec model.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b="1"/>
              <a:t>Rapid spread of fake news should be stopped.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WHY FAKE NEWS DETECTION?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836025" y="1510500"/>
            <a:ext cx="585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automated system is needed. Because,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checking is too inefficient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web apps (Snopes.com, FactCheck.org, PolitiFact) also use human efforts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>
            <a:spLocks noGrp="1"/>
          </p:cNvSpPr>
          <p:nvPr>
            <p:ph type="title"/>
          </p:nvPr>
        </p:nvSpPr>
        <p:spPr>
          <a:xfrm>
            <a:off x="1034600" y="0"/>
            <a:ext cx="81093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Click Here To Add Title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5"/>
          <p:cNvSpPr txBox="1">
            <a:spLocks noGrp="1"/>
          </p:cNvSpPr>
          <p:nvPr>
            <p:ph type="body" idx="1"/>
          </p:nvPr>
        </p:nvSpPr>
        <p:spPr>
          <a:xfrm>
            <a:off x="1420425" y="977700"/>
            <a:ext cx="7723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Click to edit text styles - Widescreen(16:9)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2"/>
          </p:nvPr>
        </p:nvSpPr>
        <p:spPr>
          <a:xfrm>
            <a:off x="1115625" y="1674100"/>
            <a:ext cx="77031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EXISTING METHODS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12000" y="1523525"/>
            <a:ext cx="644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Fact Checking Using Linked Data 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Twitter Graphs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Credibility Networks [3]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Naive Bayes [4][5]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CSI (Capture, Score and Integrate) Model [6]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Fact-Checking Using Likes [7]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WANT TO DO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950575" y="1230750"/>
            <a:ext cx="6458700" cy="13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existing methods have two major limitations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of those are only for Twitter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Almost each one of those uses only one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of the existing works are for English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83300" y="2918100"/>
            <a:ext cx="81774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target not only Twitter, but also other social media (facebook, online news portals etc. ) . And we plan to build a hybrid model using multiple features which will work for news of Bangla language.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Previous Works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12000" y="1294925"/>
            <a:ext cx="64458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Dataset prepared by George McIntire 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6335 labeled news articles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from Kaggle prepared by Megan Risdal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86800" y="0"/>
            <a:ext cx="826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Previous Works (Cont.)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07825" y="995425"/>
            <a:ext cx="1236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875" y="1597050"/>
            <a:ext cx="5204160" cy="3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034600" y="0"/>
            <a:ext cx="81093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Previous Works (Cont.)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420425" y="825300"/>
            <a:ext cx="77235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60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b="1"/>
              <a:t>Proposed Method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175" y="1160100"/>
            <a:ext cx="4550599" cy="36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854</Words>
  <Application>Microsoft Office PowerPoint</Application>
  <PresentationFormat>On-screen Show (16:9)</PresentationFormat>
  <Paragraphs>277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Lato</vt:lpstr>
      <vt:lpstr>Montserrat</vt:lpstr>
      <vt:lpstr>Noto Sans Symbols</vt:lpstr>
      <vt:lpstr>Arial</vt:lpstr>
      <vt:lpstr>Comic Sans MS</vt:lpstr>
      <vt:lpstr>EB Garamond</vt:lpstr>
      <vt:lpstr>Focus</vt:lpstr>
      <vt:lpstr>PowerPoint Presentation</vt:lpstr>
      <vt:lpstr>PowerPoint Presentation</vt:lpstr>
      <vt:lpstr>WHAT IS FAKE NEWS ?</vt:lpstr>
      <vt:lpstr>WHY FAKE NEWS DETECTION?</vt:lpstr>
      <vt:lpstr>EXISTING METHODS</vt:lpstr>
      <vt:lpstr>WHAT WE WANT TO DO</vt:lpstr>
      <vt:lpstr>Previous Works</vt:lpstr>
      <vt:lpstr>Previous Works (Cont.)</vt:lpstr>
      <vt:lpstr>Previous Works (Cont.)</vt:lpstr>
      <vt:lpstr>PowerPoint Presentation</vt:lpstr>
      <vt:lpstr>Data Collection</vt:lpstr>
      <vt:lpstr>Data Collection (Cont.)</vt:lpstr>
      <vt:lpstr>Preprocessing</vt:lpstr>
      <vt:lpstr>Preprocessing (Cont.)</vt:lpstr>
      <vt:lpstr>PowerPoint Presentation</vt:lpstr>
      <vt:lpstr>Features</vt:lpstr>
      <vt:lpstr>Fake Detection Using Likers</vt:lpstr>
      <vt:lpstr>Fake Detection Using Likers(Cont.)</vt:lpstr>
      <vt:lpstr>Fake Detection Using Comments</vt:lpstr>
      <vt:lpstr>Headline2Body relationship model</vt:lpstr>
      <vt:lpstr>Headline2Body relationship model</vt:lpstr>
      <vt:lpstr>PowerPoint Presentation</vt:lpstr>
      <vt:lpstr>Dataset</vt:lpstr>
      <vt:lpstr>Frequency based features</vt:lpstr>
      <vt:lpstr>Frequency based features</vt:lpstr>
      <vt:lpstr>Frequency based features(cont)</vt:lpstr>
      <vt:lpstr>Prediction based features</vt:lpstr>
      <vt:lpstr>Doc2Vec model</vt:lpstr>
      <vt:lpstr>Word2Vec</vt:lpstr>
      <vt:lpstr>Word2Vec + TFIDF</vt:lpstr>
      <vt:lpstr>Word2Vec + TFIDF + CNN</vt:lpstr>
      <vt:lpstr>Word2Vec + TFIDF + CNN</vt:lpstr>
      <vt:lpstr>RNN</vt:lpstr>
      <vt:lpstr>CRNN</vt:lpstr>
      <vt:lpstr>Summary of performances</vt:lpstr>
      <vt:lpstr>Final Merged Methodology</vt:lpstr>
      <vt:lpstr>Final Merged Methodology(cont)</vt:lpstr>
      <vt:lpstr>Result Analysis</vt:lpstr>
      <vt:lpstr>Our works at a glance</vt:lpstr>
      <vt:lpstr>Click Here To Add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Arnab Sen Sharma</cp:lastModifiedBy>
  <cp:revision>3</cp:revision>
  <dcterms:modified xsi:type="dcterms:W3CDTF">2018-09-10T16:08:09Z</dcterms:modified>
</cp:coreProperties>
</file>