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panose="020B0604020202020204" charset="0"/>
      <p:bold r:id="rId7"/>
    </p:embeddedFont>
    <p:embeddedFont>
      <p:font typeface="Libre Franklin" pitchFamily="2" charset="0"/>
      <p:regular r:id="rId8"/>
      <p:bold r:id="rId9"/>
      <p:italic r:id="rId10"/>
      <p:boldItalic r:id="rId11"/>
    </p:embeddedFont>
    <p:embeddedFont>
      <p:font typeface="Poppins" panose="00000500000000000000" pitchFamily="2" charset="0"/>
      <p:regular r:id="rId12"/>
      <p:bold r:id="rId13"/>
      <p:italic r:id="rId14"/>
      <p:boldItalic r:id="rId15"/>
    </p:embeddedFont>
    <p:embeddedFont>
      <p:font typeface="Poppins ExtraBold" panose="00000900000000000000" pitchFamily="2" charset="0"/>
      <p:bold r:id="rId16"/>
      <p:boldItalic r:id="rId17"/>
    </p:embeddedFont>
    <p:embeddedFont>
      <p:font typeface="Poppins SemiBold" panose="000007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0" d="100"/>
          <a:sy n="100" d="100"/>
        </p:scale>
        <p:origin x="5" y="-8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3122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00" cy="1514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17" name="Google Shape;17;p2"/>
          <p:cNvGrpSpPr/>
          <p:nvPr/>
        </p:nvGrpSpPr>
        <p:grpSpPr>
          <a:xfrm>
            <a:off x="0" y="1656001"/>
            <a:ext cx="5328000" cy="5202000"/>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00" cy="953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38"/>
        <p:cNvGrpSpPr/>
        <p:nvPr/>
      </p:nvGrpSpPr>
      <p:grpSpPr>
        <a:xfrm>
          <a:off x="0" y="0"/>
          <a:ext cx="0" cy="0"/>
          <a:chOff x="0" y="0"/>
          <a:chExt cx="0" cy="0"/>
        </a:xfrm>
      </p:grpSpPr>
      <p:cxnSp>
        <p:nvCxnSpPr>
          <p:cNvPr id="139" name="Google Shape;139;p11"/>
          <p:cNvCxnSpPr/>
          <p:nvPr/>
        </p:nvCxnSpPr>
        <p:spPr>
          <a:xfrm flipH="1">
            <a:off x="1045995" y="2213783"/>
            <a:ext cx="2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0" name="Google Shape;140;p11"/>
          <p:cNvCxnSpPr/>
          <p:nvPr/>
        </p:nvCxnSpPr>
        <p:spPr>
          <a:xfrm flipH="1">
            <a:off x="6180495" y="2213783"/>
            <a:ext cx="11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1" name="Google Shape;141;p11"/>
          <p:cNvCxnSpPr/>
          <p:nvPr/>
        </p:nvCxnSpPr>
        <p:spPr>
          <a:xfrm flipH="1">
            <a:off x="8745659" y="3904712"/>
            <a:ext cx="2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2" name="Google Shape;142;p11"/>
          <p:cNvCxnSpPr/>
          <p:nvPr/>
        </p:nvCxnSpPr>
        <p:spPr>
          <a:xfrm flipH="1">
            <a:off x="3611125" y="3895941"/>
            <a:ext cx="2100" cy="1828800"/>
          </a:xfrm>
          <a:prstGeom prst="straightConnector1">
            <a:avLst/>
          </a:prstGeom>
          <a:noFill/>
          <a:ln w="165100" cap="flat" cmpd="sng">
            <a:solidFill>
              <a:schemeClr val="accent6"/>
            </a:solidFill>
            <a:prstDash val="solid"/>
            <a:miter lim="800000"/>
            <a:headEnd type="none" w="sm" len="sm"/>
            <a:tailEnd type="none" w="sm" len="sm"/>
          </a:ln>
        </p:spPr>
      </p:cxnSp>
      <p:sp>
        <p:nvSpPr>
          <p:cNvPr id="143" name="Google Shape;143;p11"/>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p11"/>
          <p:cNvSpPr txBox="1">
            <a:spLocks noGrp="1"/>
          </p:cNvSpPr>
          <p:nvPr>
            <p:ph type="body" idx="1"/>
          </p:nvPr>
        </p:nvSpPr>
        <p:spPr>
          <a:xfrm>
            <a:off x="1296955" y="293485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5" name="Google Shape;145;p11"/>
          <p:cNvSpPr txBox="1">
            <a:spLocks noGrp="1"/>
          </p:cNvSpPr>
          <p:nvPr>
            <p:ph type="body" idx="2"/>
          </p:nvPr>
        </p:nvSpPr>
        <p:spPr>
          <a:xfrm>
            <a:off x="1296955" y="2568686"/>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6" name="Google Shape;146;p11"/>
          <p:cNvSpPr txBox="1">
            <a:spLocks noGrp="1"/>
          </p:cNvSpPr>
          <p:nvPr>
            <p:ph type="body" idx="3"/>
          </p:nvPr>
        </p:nvSpPr>
        <p:spPr>
          <a:xfrm>
            <a:off x="3897799" y="5087328"/>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7" name="Google Shape;147;p11"/>
          <p:cNvSpPr txBox="1">
            <a:spLocks noGrp="1"/>
          </p:cNvSpPr>
          <p:nvPr>
            <p:ph type="body" idx="4"/>
          </p:nvPr>
        </p:nvSpPr>
        <p:spPr>
          <a:xfrm>
            <a:off x="3897799" y="4701908"/>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5"/>
          </p:nvPr>
        </p:nvSpPr>
        <p:spPr>
          <a:xfrm>
            <a:off x="9001711" y="5087328"/>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6"/>
          </p:nvPr>
        </p:nvSpPr>
        <p:spPr>
          <a:xfrm>
            <a:off x="9001711" y="4701908"/>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7"/>
          </p:nvPr>
        </p:nvSpPr>
        <p:spPr>
          <a:xfrm>
            <a:off x="6438143" y="293485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8"/>
          </p:nvPr>
        </p:nvSpPr>
        <p:spPr>
          <a:xfrm>
            <a:off x="6438143" y="2568686"/>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52" name="Google Shape;152;p11"/>
          <p:cNvCxnSpPr/>
          <p:nvPr/>
        </p:nvCxnSpPr>
        <p:spPr>
          <a:xfrm>
            <a:off x="967689" y="3968780"/>
            <a:ext cx="10275600" cy="0"/>
          </a:xfrm>
          <a:prstGeom prst="straightConnector1">
            <a:avLst/>
          </a:prstGeom>
          <a:noFill/>
          <a:ln w="165100" cap="flat" cmpd="sng">
            <a:solidFill>
              <a:schemeClr val="accent3"/>
            </a:solidFill>
            <a:prstDash val="solid"/>
            <a:miter lim="800000"/>
            <a:headEnd type="none" w="sm" len="sm"/>
            <a:tailEnd type="none" w="sm" len="sm"/>
          </a:ln>
        </p:spPr>
      </p:cxnSp>
      <p:sp>
        <p:nvSpPr>
          <p:cNvPr id="153" name="Google Shape;153;p11"/>
          <p:cNvSpPr/>
          <p:nvPr/>
        </p:nvSpPr>
        <p:spPr>
          <a:xfrm>
            <a:off x="964323" y="3883241"/>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4" name="Google Shape;154;p11"/>
          <p:cNvSpPr/>
          <p:nvPr/>
        </p:nvSpPr>
        <p:spPr>
          <a:xfrm>
            <a:off x="3531590" y="3892012"/>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5" name="Google Shape;155;p11"/>
          <p:cNvSpPr/>
          <p:nvPr/>
        </p:nvSpPr>
        <p:spPr>
          <a:xfrm>
            <a:off x="6098857" y="3883241"/>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6" name="Google Shape;156;p11"/>
          <p:cNvSpPr/>
          <p:nvPr/>
        </p:nvSpPr>
        <p:spPr>
          <a:xfrm>
            <a:off x="8666124" y="3892012"/>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p11"/>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9" name="Google Shape;159;p11"/>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0"/>
        <p:cNvGrpSpPr/>
        <p:nvPr/>
      </p:nvGrpSpPr>
      <p:grpSpPr>
        <a:xfrm>
          <a:off x="0" y="0"/>
          <a:ext cx="0" cy="0"/>
          <a:chOff x="0" y="0"/>
          <a:chExt cx="0" cy="0"/>
        </a:xfrm>
      </p:grpSpPr>
      <p:grpSp>
        <p:nvGrpSpPr>
          <p:cNvPr id="161" name="Google Shape;161;p12"/>
          <p:cNvGrpSpPr/>
          <p:nvPr/>
        </p:nvGrpSpPr>
        <p:grpSpPr>
          <a:xfrm rot="5400000" flipH="1">
            <a:off x="1" y="3900132"/>
            <a:ext cx="2959226" cy="2959226"/>
            <a:chOff x="0" y="12289"/>
            <a:chExt cx="3550" cy="3551"/>
          </a:xfrm>
        </p:grpSpPr>
        <p:sp>
          <p:nvSpPr>
            <p:cNvPr id="162" name="Google Shape;162;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3" name="Google Shape;163;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4" name="Google Shape;164;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5" name="Google Shape;165;p12"/>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66" name="Google Shape;166;p12"/>
          <p:cNvCxnSpPr/>
          <p:nvPr/>
        </p:nvCxnSpPr>
        <p:spPr>
          <a:xfrm>
            <a:off x="9525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67" name="Google Shape;167;p12"/>
          <p:cNvSpPr txBox="1">
            <a:spLocks noGrp="1"/>
          </p:cNvSpPr>
          <p:nvPr>
            <p:ph type="body" idx="1"/>
          </p:nvPr>
        </p:nvSpPr>
        <p:spPr>
          <a:xfrm>
            <a:off x="964023" y="2300984"/>
            <a:ext cx="48273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68" name="Google Shape;168;p12"/>
          <p:cNvSpPr txBox="1">
            <a:spLocks noGrp="1"/>
          </p:cNvSpPr>
          <p:nvPr>
            <p:ph type="body" idx="2"/>
          </p:nvPr>
        </p:nvSpPr>
        <p:spPr>
          <a:xfrm>
            <a:off x="6362700" y="2300984"/>
            <a:ext cx="47649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69" name="Google Shape;169;p12"/>
          <p:cNvSpPr txBox="1">
            <a:spLocks noGrp="1"/>
          </p:cNvSpPr>
          <p:nvPr>
            <p:ph type="body" idx="3"/>
          </p:nvPr>
        </p:nvSpPr>
        <p:spPr>
          <a:xfrm>
            <a:off x="964023" y="2799146"/>
            <a:ext cx="48273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70" name="Google Shape;170;p12"/>
          <p:cNvSpPr txBox="1">
            <a:spLocks noGrp="1"/>
          </p:cNvSpPr>
          <p:nvPr>
            <p:ph type="body" idx="4"/>
          </p:nvPr>
        </p:nvSpPr>
        <p:spPr>
          <a:xfrm>
            <a:off x="6362700" y="2799146"/>
            <a:ext cx="47562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71" name="Google Shape;171;p12"/>
          <p:cNvCxnSpPr/>
          <p:nvPr/>
        </p:nvCxnSpPr>
        <p:spPr>
          <a:xfrm>
            <a:off x="63627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72" name="Google Shape;172;p12"/>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3" name="Google Shape;173;p12"/>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4" name="Google Shape;174;p12"/>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5"/>
        <p:cNvGrpSpPr/>
        <p:nvPr/>
      </p:nvGrpSpPr>
      <p:grpSpPr>
        <a:xfrm>
          <a:off x="0" y="0"/>
          <a:ext cx="0" cy="0"/>
          <a:chOff x="0" y="0"/>
          <a:chExt cx="0" cy="0"/>
        </a:xfrm>
      </p:grpSpPr>
      <p:grpSp>
        <p:nvGrpSpPr>
          <p:cNvPr id="176" name="Google Shape;176;p13"/>
          <p:cNvGrpSpPr/>
          <p:nvPr/>
        </p:nvGrpSpPr>
        <p:grpSpPr>
          <a:xfrm rot="5400000" flipH="1">
            <a:off x="1" y="3900132"/>
            <a:ext cx="2959226" cy="2959226"/>
            <a:chOff x="0" y="12289"/>
            <a:chExt cx="3550" cy="3551"/>
          </a:xfrm>
        </p:grpSpPr>
        <p:sp>
          <p:nvSpPr>
            <p:cNvPr id="177" name="Google Shape;177;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78" name="Google Shape;178;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79" name="Google Shape;179;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0" name="Google Shape;180;p13"/>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81" name="Google Shape;181;p13"/>
          <p:cNvCxnSpPr/>
          <p:nvPr/>
        </p:nvCxnSpPr>
        <p:spPr>
          <a:xfrm>
            <a:off x="9525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82" name="Google Shape;182;p13"/>
          <p:cNvSpPr txBox="1">
            <a:spLocks noGrp="1"/>
          </p:cNvSpPr>
          <p:nvPr>
            <p:ph type="body" idx="1"/>
          </p:nvPr>
        </p:nvSpPr>
        <p:spPr>
          <a:xfrm>
            <a:off x="952500"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3" name="Google Shape;183;p13"/>
          <p:cNvSpPr txBox="1">
            <a:spLocks noGrp="1"/>
          </p:cNvSpPr>
          <p:nvPr>
            <p:ph type="body" idx="2"/>
          </p:nvPr>
        </p:nvSpPr>
        <p:spPr>
          <a:xfrm>
            <a:off x="952500" y="2799146"/>
            <a:ext cx="30366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84" name="Google Shape;184;p13"/>
          <p:cNvSpPr txBox="1">
            <a:spLocks noGrp="1"/>
          </p:cNvSpPr>
          <p:nvPr>
            <p:ph type="body" idx="3"/>
          </p:nvPr>
        </p:nvSpPr>
        <p:spPr>
          <a:xfrm>
            <a:off x="4569372"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5" name="Google Shape;185;p13"/>
          <p:cNvSpPr txBox="1">
            <a:spLocks noGrp="1"/>
          </p:cNvSpPr>
          <p:nvPr>
            <p:ph type="body" idx="4"/>
          </p:nvPr>
        </p:nvSpPr>
        <p:spPr>
          <a:xfrm>
            <a:off x="4569372" y="2799146"/>
            <a:ext cx="30507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86" name="Google Shape;186;p13"/>
          <p:cNvSpPr txBox="1">
            <a:spLocks noGrp="1"/>
          </p:cNvSpPr>
          <p:nvPr>
            <p:ph type="body" idx="5"/>
          </p:nvPr>
        </p:nvSpPr>
        <p:spPr>
          <a:xfrm>
            <a:off x="8187017"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7" name="Google Shape;187;p13"/>
          <p:cNvSpPr txBox="1">
            <a:spLocks noGrp="1"/>
          </p:cNvSpPr>
          <p:nvPr>
            <p:ph type="body" idx="6"/>
          </p:nvPr>
        </p:nvSpPr>
        <p:spPr>
          <a:xfrm>
            <a:off x="8187017" y="2799146"/>
            <a:ext cx="30366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88" name="Google Shape;188;p13"/>
          <p:cNvCxnSpPr/>
          <p:nvPr/>
        </p:nvCxnSpPr>
        <p:spPr>
          <a:xfrm>
            <a:off x="4569372" y="1939108"/>
            <a:ext cx="2133600" cy="3900"/>
          </a:xfrm>
          <a:prstGeom prst="straightConnector1">
            <a:avLst/>
          </a:prstGeom>
          <a:noFill/>
          <a:ln w="101600" cap="flat" cmpd="sng">
            <a:solidFill>
              <a:schemeClr val="lt2"/>
            </a:solidFill>
            <a:prstDash val="solid"/>
            <a:miter lim="800000"/>
            <a:headEnd type="none" w="sm" len="sm"/>
            <a:tailEnd type="none" w="sm" len="sm"/>
          </a:ln>
        </p:spPr>
      </p:cxnSp>
      <p:cxnSp>
        <p:nvCxnSpPr>
          <p:cNvPr id="189" name="Google Shape;189;p13"/>
          <p:cNvCxnSpPr/>
          <p:nvPr/>
        </p:nvCxnSpPr>
        <p:spPr>
          <a:xfrm>
            <a:off x="8187017"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90" name="Google Shape;190;p13"/>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p13"/>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3"/>
        <p:cNvGrpSpPr/>
        <p:nvPr/>
      </p:nvGrpSpPr>
      <p:grpSpPr>
        <a:xfrm>
          <a:off x="0" y="0"/>
          <a:ext cx="0" cy="0"/>
          <a:chOff x="0" y="0"/>
          <a:chExt cx="0" cy="0"/>
        </a:xfrm>
      </p:grpSpPr>
      <p:sp>
        <p:nvSpPr>
          <p:cNvPr id="194" name="Google Shape;194;p14"/>
          <p:cNvSpPr txBox="1">
            <a:spLocks noGrp="1"/>
          </p:cNvSpPr>
          <p:nvPr>
            <p:ph type="body" idx="1"/>
          </p:nvPr>
        </p:nvSpPr>
        <p:spPr>
          <a:xfrm>
            <a:off x="6896100" y="5102063"/>
            <a:ext cx="4914900" cy="588900"/>
          </a:xfrm>
          <a:prstGeom prst="rect">
            <a:avLst/>
          </a:prstGeom>
          <a:noFill/>
          <a:ln>
            <a:noFill/>
          </a:ln>
        </p:spPr>
        <p:txBody>
          <a:bodyPr spcFirstLastPara="1" wrap="square" lIns="0" tIns="0" rIns="0" bIns="0" anchor="b" anchorCtr="0">
            <a:noAutofit/>
          </a:bodyPr>
          <a:lstStyle>
            <a:lvl1pPr marL="457200" lvl="0" indent="-228600" algn="l" rtl="0">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95" name="Google Shape;195;p14"/>
          <p:cNvSpPr txBox="1">
            <a:spLocks noGrp="1"/>
          </p:cNvSpPr>
          <p:nvPr>
            <p:ph type="subTitle" idx="2"/>
          </p:nvPr>
        </p:nvSpPr>
        <p:spPr>
          <a:xfrm>
            <a:off x="6907623" y="3591098"/>
            <a:ext cx="4903500" cy="1057800"/>
          </a:xfrm>
          <a:prstGeom prst="rect">
            <a:avLst/>
          </a:prstGeom>
          <a:noFill/>
          <a:ln>
            <a:noFill/>
          </a:ln>
        </p:spPr>
        <p:txBody>
          <a:bodyPr spcFirstLastPara="1" wrap="square" lIns="0" tIns="0" rIns="0" bIns="0" anchor="t" anchorCtr="0">
            <a:normAutofit/>
          </a:bodyPr>
          <a:lstStyle>
            <a:lvl1pPr lvl="0" algn="l" rtl="0">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196" name="Google Shape;196;p14"/>
          <p:cNvSpPr txBox="1">
            <a:spLocks noGrp="1"/>
          </p:cNvSpPr>
          <p:nvPr>
            <p:ph type="title"/>
          </p:nvPr>
        </p:nvSpPr>
        <p:spPr>
          <a:xfrm>
            <a:off x="6907623" y="2173658"/>
            <a:ext cx="49035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97" name="Google Shape;197;p14"/>
          <p:cNvCxnSpPr/>
          <p:nvPr/>
        </p:nvCxnSpPr>
        <p:spPr>
          <a:xfrm>
            <a:off x="6896100" y="3233703"/>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98" name="Google Shape;198;p14"/>
          <p:cNvSpPr>
            <a:spLocks noGrp="1"/>
          </p:cNvSpPr>
          <p:nvPr>
            <p:ph type="pic" idx="3"/>
          </p:nvPr>
        </p:nvSpPr>
        <p:spPr>
          <a:xfrm>
            <a:off x="0" y="0"/>
            <a:ext cx="6096000" cy="6858000"/>
          </a:xfrm>
          <a:prstGeom prst="rect">
            <a:avLst/>
          </a:prstGeom>
          <a:noFill/>
          <a:ln>
            <a:noFill/>
          </a:ln>
        </p:spPr>
      </p:sp>
      <p:grpSp>
        <p:nvGrpSpPr>
          <p:cNvPr id="199" name="Google Shape;199;p14"/>
          <p:cNvGrpSpPr/>
          <p:nvPr/>
        </p:nvGrpSpPr>
        <p:grpSpPr>
          <a:xfrm rot="10800000">
            <a:off x="8870040" y="0"/>
            <a:ext cx="3325208" cy="3325208"/>
            <a:chOff x="0" y="12289"/>
            <a:chExt cx="3550" cy="3551"/>
          </a:xfrm>
        </p:grpSpPr>
        <p:sp>
          <p:nvSpPr>
            <p:cNvPr id="200" name="Google Shape;20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1" name="Google Shape;20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2" name="Google Shape;20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2"/>
        <p:cNvGrpSpPr/>
        <p:nvPr/>
      </p:nvGrpSpPr>
      <p:grpSpPr>
        <a:xfrm>
          <a:off x="0" y="0"/>
          <a:ext cx="0" cy="0"/>
          <a:chOff x="0" y="0"/>
          <a:chExt cx="0" cy="0"/>
        </a:xfrm>
      </p:grpSpPr>
      <p:grpSp>
        <p:nvGrpSpPr>
          <p:cNvPr id="23" name="Google Shape;23;p3"/>
          <p:cNvGrpSpPr/>
          <p:nvPr/>
        </p:nvGrpSpPr>
        <p:grpSpPr>
          <a:xfrm rot="5400000" flipH="1">
            <a:off x="1" y="3900132"/>
            <a:ext cx="2959226" cy="2959226"/>
            <a:chOff x="0" y="12289"/>
            <a:chExt cx="3550" cy="3551"/>
          </a:xfrm>
        </p:grpSpPr>
        <p:sp>
          <p:nvSpPr>
            <p:cNvPr id="24" name="Google Shape;24;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w="952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5" name="Google Shape;25;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7" name="Google Shape;27;p3"/>
          <p:cNvSpPr>
            <a:spLocks noGrp="1"/>
          </p:cNvSpPr>
          <p:nvPr>
            <p:ph type="pic" idx="2"/>
          </p:nvPr>
        </p:nvSpPr>
        <p:spPr>
          <a:xfrm>
            <a:off x="6096000" y="-22543"/>
            <a:ext cx="6096000" cy="6903000"/>
          </a:xfrm>
          <a:prstGeom prst="rect">
            <a:avLst/>
          </a:prstGeom>
          <a:noFill/>
          <a:ln>
            <a:noFill/>
          </a:ln>
        </p:spPr>
      </p:sp>
      <p:sp>
        <p:nvSpPr>
          <p:cNvPr id="28" name="Google Shape;28;p3"/>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952499" y="2289363"/>
            <a:ext cx="4572000" cy="279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0" name="Google Shape;30;p3"/>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952500"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grpSp>
        <p:nvGrpSpPr>
          <p:cNvPr id="36" name="Google Shape;36;p4"/>
          <p:cNvGrpSpPr/>
          <p:nvPr/>
        </p:nvGrpSpPr>
        <p:grpSpPr>
          <a:xfrm rot="10800000">
            <a:off x="8870040" y="0"/>
            <a:ext cx="3325208" cy="3325208"/>
            <a:chOff x="0" y="12289"/>
            <a:chExt cx="3550" cy="3551"/>
          </a:xfrm>
        </p:grpSpPr>
        <p:sp>
          <p:nvSpPr>
            <p:cNvPr id="37" name="Google Shape;37;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8" name="Google Shape;38;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9" name="Google Shape;39;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0" name="Google Shape;40;p4"/>
          <p:cNvSpPr txBox="1">
            <a:spLocks noGrp="1"/>
          </p:cNvSpPr>
          <p:nvPr>
            <p:ph type="body" idx="2"/>
          </p:nvPr>
        </p:nvSpPr>
        <p:spPr>
          <a:xfrm>
            <a:off x="952500"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1" name="Google Shape;41;p4"/>
          <p:cNvSpPr txBox="1">
            <a:spLocks noGrp="1"/>
          </p:cNvSpPr>
          <p:nvPr>
            <p:ph type="body" idx="3"/>
          </p:nvPr>
        </p:nvSpPr>
        <p:spPr>
          <a:xfrm>
            <a:off x="953655" y="3841846"/>
            <a:ext cx="4838700" cy="636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2" name="Google Shape;42;p4"/>
          <p:cNvSpPr txBox="1">
            <a:spLocks noGrp="1"/>
          </p:cNvSpPr>
          <p:nvPr>
            <p:ph type="body" idx="4"/>
          </p:nvPr>
        </p:nvSpPr>
        <p:spPr>
          <a:xfrm>
            <a:off x="953655"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3" name="Google Shape;43;p4"/>
          <p:cNvSpPr txBox="1">
            <a:spLocks noGrp="1"/>
          </p:cNvSpPr>
          <p:nvPr>
            <p:ph type="body" idx="5"/>
          </p:nvPr>
        </p:nvSpPr>
        <p:spPr>
          <a:xfrm>
            <a:off x="952500" y="5017901"/>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6"/>
          </p:nvPr>
        </p:nvSpPr>
        <p:spPr>
          <a:xfrm>
            <a:off x="952500" y="4646997"/>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7"/>
          </p:nvPr>
        </p:nvSpPr>
        <p:spPr>
          <a:xfrm>
            <a:off x="6399647"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8"/>
          </p:nvPr>
        </p:nvSpPr>
        <p:spPr>
          <a:xfrm>
            <a:off x="6399647"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9"/>
          </p:nvPr>
        </p:nvSpPr>
        <p:spPr>
          <a:xfrm>
            <a:off x="6399647" y="3841846"/>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13"/>
          </p:nvPr>
        </p:nvSpPr>
        <p:spPr>
          <a:xfrm>
            <a:off x="6399647"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4"/>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4"/>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2"/>
        <p:cNvGrpSpPr/>
        <p:nvPr/>
      </p:nvGrpSpPr>
      <p:grpSpPr>
        <a:xfrm>
          <a:off x="0" y="0"/>
          <a:ext cx="0" cy="0"/>
          <a:chOff x="0" y="0"/>
          <a:chExt cx="0" cy="0"/>
        </a:xfrm>
      </p:grpSpPr>
      <p:grpSp>
        <p:nvGrpSpPr>
          <p:cNvPr id="53" name="Google Shape;53;p5"/>
          <p:cNvGrpSpPr/>
          <p:nvPr/>
        </p:nvGrpSpPr>
        <p:grpSpPr>
          <a:xfrm>
            <a:off x="6362721" y="0"/>
            <a:ext cx="5829324" cy="3235617"/>
            <a:chOff x="5612972" y="1"/>
            <a:chExt cx="6615962" cy="3672247"/>
          </a:xfrm>
        </p:grpSpPr>
        <p:sp>
          <p:nvSpPr>
            <p:cNvPr id="54" name="Google Shape;54;p5"/>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5" name="Google Shape;55;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6" name="Google Shape;56;p5"/>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7" name="Google Shape;57;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59" name="Google Shape;59;p5"/>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60" name="Google Shape;60;p5"/>
          <p:cNvCxnSpPr/>
          <p:nvPr/>
        </p:nvCxnSpPr>
        <p:spPr>
          <a:xfrm>
            <a:off x="952500" y="1934655"/>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1" name="Google Shape;61;p5"/>
          <p:cNvSpPr txBox="1">
            <a:spLocks noGrp="1"/>
          </p:cNvSpPr>
          <p:nvPr>
            <p:ph type="body" idx="1"/>
          </p:nvPr>
        </p:nvSpPr>
        <p:spPr>
          <a:xfrm>
            <a:off x="952500" y="281829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2" name="Google Shape;62;p5"/>
          <p:cNvSpPr txBox="1">
            <a:spLocks noGrp="1"/>
          </p:cNvSpPr>
          <p:nvPr>
            <p:ph type="body" idx="2"/>
          </p:nvPr>
        </p:nvSpPr>
        <p:spPr>
          <a:xfrm>
            <a:off x="952500" y="2209800"/>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3" name="Google Shape;63;p5"/>
          <p:cNvCxnSpPr/>
          <p:nvPr/>
        </p:nvCxnSpPr>
        <p:spPr>
          <a:xfrm>
            <a:off x="3663043"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3"/>
          </p:nvPr>
        </p:nvSpPr>
        <p:spPr>
          <a:xfrm>
            <a:off x="3663042" y="2818296"/>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4"/>
          </p:nvPr>
        </p:nvSpPr>
        <p:spPr>
          <a:xfrm>
            <a:off x="3663042" y="2209800"/>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952500" y="4248119"/>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5"/>
          </p:nvPr>
        </p:nvSpPr>
        <p:spPr>
          <a:xfrm>
            <a:off x="952500" y="5131299"/>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6"/>
          </p:nvPr>
        </p:nvSpPr>
        <p:spPr>
          <a:xfrm>
            <a:off x="952500" y="4522803"/>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3663043" y="4252111"/>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7"/>
          </p:nvPr>
        </p:nvSpPr>
        <p:spPr>
          <a:xfrm>
            <a:off x="3663042" y="5131299"/>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8"/>
          </p:nvPr>
        </p:nvSpPr>
        <p:spPr>
          <a:xfrm>
            <a:off x="3663042" y="4522803"/>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6367055" y="4252111"/>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9"/>
          </p:nvPr>
        </p:nvSpPr>
        <p:spPr>
          <a:xfrm>
            <a:off x="6367054" y="513129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13"/>
          </p:nvPr>
        </p:nvSpPr>
        <p:spPr>
          <a:xfrm>
            <a:off x="6367054" y="4522803"/>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5" name="Google Shape;75;p5"/>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5"/>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78"/>
        <p:cNvGrpSpPr/>
        <p:nvPr/>
      </p:nvGrpSpPr>
      <p:grpSpPr>
        <a:xfrm>
          <a:off x="0" y="0"/>
          <a:ext cx="0" cy="0"/>
          <a:chOff x="0" y="0"/>
          <a:chExt cx="0" cy="0"/>
        </a:xfrm>
      </p:grpSpPr>
      <p:sp>
        <p:nvSpPr>
          <p:cNvPr id="79" name="Google Shape;79;p6"/>
          <p:cNvSpPr>
            <a:spLocks noGrp="1"/>
          </p:cNvSpPr>
          <p:nvPr>
            <p:ph type="pic" idx="2"/>
          </p:nvPr>
        </p:nvSpPr>
        <p:spPr>
          <a:xfrm>
            <a:off x="0" y="0"/>
            <a:ext cx="12192000" cy="6858000"/>
          </a:xfrm>
          <a:prstGeom prst="rect">
            <a:avLst/>
          </a:prstGeom>
          <a:solidFill>
            <a:schemeClr val="accent2"/>
          </a:solidFill>
          <a:ln>
            <a:noFill/>
          </a:ln>
        </p:spPr>
      </p:sp>
      <p:sp>
        <p:nvSpPr>
          <p:cNvPr id="80" name="Google Shape;80;p6"/>
          <p:cNvSpPr txBox="1">
            <a:spLocks noGrp="1"/>
          </p:cNvSpPr>
          <p:nvPr>
            <p:ph type="title"/>
          </p:nvPr>
        </p:nvSpPr>
        <p:spPr>
          <a:xfrm>
            <a:off x="7193943" y="3045437"/>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81" name="Google Shape;81;p6"/>
          <p:cNvCxnSpPr/>
          <p:nvPr/>
        </p:nvCxnSpPr>
        <p:spPr>
          <a:xfrm>
            <a:off x="7154721" y="4003877"/>
            <a:ext cx="2133600" cy="3900"/>
          </a:xfrm>
          <a:prstGeom prst="straightConnector1">
            <a:avLst/>
          </a:prstGeom>
          <a:noFill/>
          <a:ln w="101600" cap="flat" cmpd="sng">
            <a:solidFill>
              <a:schemeClr val="lt2"/>
            </a:solidFill>
            <a:prstDash val="solid"/>
            <a:miter lim="800000"/>
            <a:headEnd type="none" w="sm" len="sm"/>
            <a:tailEnd type="none" w="sm" len="sm"/>
          </a:ln>
        </p:spPr>
      </p:cxnSp>
      <p:grpSp>
        <p:nvGrpSpPr>
          <p:cNvPr id="82" name="Google Shape;82;p6"/>
          <p:cNvGrpSpPr/>
          <p:nvPr/>
        </p:nvGrpSpPr>
        <p:grpSpPr>
          <a:xfrm rot="10800000">
            <a:off x="9509760" y="-3"/>
            <a:ext cx="2682238" cy="2682238"/>
            <a:chOff x="0" y="12289"/>
            <a:chExt cx="3550" cy="3551"/>
          </a:xfrm>
        </p:grpSpPr>
        <p:sp>
          <p:nvSpPr>
            <p:cNvPr id="83" name="Google Shape;83;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4" name="Google Shape;84;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5" name="Google Shape;85;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6"/>
        <p:cNvGrpSpPr/>
        <p:nvPr/>
      </p:nvGrpSpPr>
      <p:grpSpPr>
        <a:xfrm>
          <a:off x="0" y="0"/>
          <a:ext cx="0" cy="0"/>
          <a:chOff x="0" y="0"/>
          <a:chExt cx="0" cy="0"/>
        </a:xfrm>
      </p:grpSpPr>
      <p:sp>
        <p:nvSpPr>
          <p:cNvPr id="87" name="Google Shape;87;p7"/>
          <p:cNvSpPr>
            <a:spLocks noGrp="1"/>
          </p:cNvSpPr>
          <p:nvPr>
            <p:ph type="chart" idx="2"/>
          </p:nvPr>
        </p:nvSpPr>
        <p:spPr>
          <a:xfrm>
            <a:off x="952500" y="1939108"/>
            <a:ext cx="10352700" cy="4110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88" name="Google Shape;88;p7"/>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7"/>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7"/>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p8"/>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964022" y="2476500"/>
            <a:ext cx="7132200" cy="32901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9"/>
          <p:cNvSpPr txBox="1"/>
          <p:nvPr/>
        </p:nvSpPr>
        <p:spPr>
          <a:xfrm>
            <a:off x="699948" y="548291"/>
            <a:ext cx="1589400" cy="31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0" name="Google Shape;100;p9"/>
          <p:cNvGrpSpPr/>
          <p:nvPr/>
        </p:nvGrpSpPr>
        <p:grpSpPr>
          <a:xfrm>
            <a:off x="6362721" y="0"/>
            <a:ext cx="5829324" cy="3235617"/>
            <a:chOff x="5612972" y="1"/>
            <a:chExt cx="6615962" cy="3672247"/>
          </a:xfrm>
        </p:grpSpPr>
        <p:sp>
          <p:nvSpPr>
            <p:cNvPr id="101" name="Google Shape;101;p9"/>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2" name="Google Shape;102;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3" name="Google Shape;103;p9"/>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4" name="Google Shape;104;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6" name="Google Shape;106;p9"/>
          <p:cNvGrpSpPr/>
          <p:nvPr/>
        </p:nvGrpSpPr>
        <p:grpSpPr>
          <a:xfrm rot="5400000" flipH="1">
            <a:off x="1" y="3900132"/>
            <a:ext cx="2959226" cy="2959226"/>
            <a:chOff x="0" y="12289"/>
            <a:chExt cx="3550" cy="3551"/>
          </a:xfrm>
        </p:grpSpPr>
        <p:sp>
          <p:nvSpPr>
            <p:cNvPr id="107" name="Google Shape;107;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9" name="Google Shape;109;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rot="5400000" flipH="1">
            <a:off x="1" y="3900132"/>
            <a:ext cx="2959226" cy="2959226"/>
            <a:chOff x="0" y="12289"/>
            <a:chExt cx="3550" cy="3551"/>
          </a:xfrm>
        </p:grpSpPr>
        <p:sp>
          <p:nvSpPr>
            <p:cNvPr id="112" name="Google Shape;112;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3" name="Google Shape;113;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4" name="Google Shape;114;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5" name="Google Shape;115;p10"/>
          <p:cNvSpPr>
            <a:spLocks noGrp="1"/>
          </p:cNvSpPr>
          <p:nvPr>
            <p:ph type="pic" idx="2"/>
          </p:nvPr>
        </p:nvSpPr>
        <p:spPr>
          <a:xfrm>
            <a:off x="954268" y="2572883"/>
            <a:ext cx="2118300" cy="2037300"/>
          </a:xfrm>
          <a:prstGeom prst="rect">
            <a:avLst/>
          </a:prstGeom>
          <a:noFill/>
          <a:ln>
            <a:noFill/>
          </a:ln>
        </p:spPr>
      </p:sp>
      <p:sp>
        <p:nvSpPr>
          <p:cNvPr id="116" name="Google Shape;116;p10"/>
          <p:cNvSpPr txBox="1">
            <a:spLocks noGrp="1"/>
          </p:cNvSpPr>
          <p:nvPr>
            <p:ph type="title"/>
          </p:nvPr>
        </p:nvSpPr>
        <p:spPr>
          <a:xfrm>
            <a:off x="964022" y="879063"/>
            <a:ext cx="75324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17" name="Google Shape;117;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18" name="Google Shape;118;p10"/>
          <p:cNvSpPr>
            <a:spLocks noGrp="1"/>
          </p:cNvSpPr>
          <p:nvPr>
            <p:ph type="pic" idx="3"/>
          </p:nvPr>
        </p:nvSpPr>
        <p:spPr>
          <a:xfrm>
            <a:off x="3658280" y="2572883"/>
            <a:ext cx="2118300" cy="2037300"/>
          </a:xfrm>
          <a:prstGeom prst="rect">
            <a:avLst/>
          </a:prstGeom>
          <a:noFill/>
          <a:ln>
            <a:noFill/>
          </a:ln>
        </p:spPr>
      </p:sp>
      <p:sp>
        <p:nvSpPr>
          <p:cNvPr id="119" name="Google Shape;119;p10"/>
          <p:cNvSpPr txBox="1">
            <a:spLocks noGrp="1"/>
          </p:cNvSpPr>
          <p:nvPr>
            <p:ph type="body" idx="1"/>
          </p:nvPr>
        </p:nvSpPr>
        <p:spPr>
          <a:xfrm>
            <a:off x="952500" y="5393169"/>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0" name="Google Shape;120;p10"/>
          <p:cNvSpPr txBox="1">
            <a:spLocks noGrp="1"/>
          </p:cNvSpPr>
          <p:nvPr>
            <p:ph type="body" idx="4"/>
          </p:nvPr>
        </p:nvSpPr>
        <p:spPr>
          <a:xfrm>
            <a:off x="952500" y="4986745"/>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1" name="Google Shape;121;p10"/>
          <p:cNvSpPr txBox="1">
            <a:spLocks noGrp="1"/>
          </p:cNvSpPr>
          <p:nvPr>
            <p:ph type="body" idx="5"/>
          </p:nvPr>
        </p:nvSpPr>
        <p:spPr>
          <a:xfrm>
            <a:off x="3663042" y="5393169"/>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2" name="Google Shape;122;p10"/>
          <p:cNvSpPr txBox="1">
            <a:spLocks noGrp="1"/>
          </p:cNvSpPr>
          <p:nvPr>
            <p:ph type="body" idx="6"/>
          </p:nvPr>
        </p:nvSpPr>
        <p:spPr>
          <a:xfrm>
            <a:off x="3663042" y="4986745"/>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7"/>
          </p:nvPr>
        </p:nvSpPr>
        <p:spPr>
          <a:xfrm>
            <a:off x="6367054" y="539316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8"/>
          </p:nvPr>
        </p:nvSpPr>
        <p:spPr>
          <a:xfrm>
            <a:off x="6367054" y="4986745"/>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9"/>
          </p:nvPr>
        </p:nvSpPr>
        <p:spPr>
          <a:xfrm>
            <a:off x="9110254" y="539316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13"/>
          </p:nvPr>
        </p:nvSpPr>
        <p:spPr>
          <a:xfrm>
            <a:off x="9110254" y="4986745"/>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grpSp>
        <p:nvGrpSpPr>
          <p:cNvPr id="127" name="Google Shape;127;p10"/>
          <p:cNvGrpSpPr/>
          <p:nvPr/>
        </p:nvGrpSpPr>
        <p:grpSpPr>
          <a:xfrm>
            <a:off x="6362721" y="0"/>
            <a:ext cx="5829324" cy="3235617"/>
            <a:chOff x="5612972" y="1"/>
            <a:chExt cx="6615962" cy="3672247"/>
          </a:xfrm>
        </p:grpSpPr>
        <p:sp>
          <p:nvSpPr>
            <p:cNvPr id="128" name="Google Shape;128;p10"/>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29" name="Google Shape;129;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0" name="Google Shape;130;p10"/>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1" name="Google Shape;131;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3" name="Google Shape;133;p10"/>
          <p:cNvSpPr>
            <a:spLocks noGrp="1"/>
          </p:cNvSpPr>
          <p:nvPr>
            <p:ph type="pic" idx="14"/>
          </p:nvPr>
        </p:nvSpPr>
        <p:spPr>
          <a:xfrm>
            <a:off x="6362292" y="2572883"/>
            <a:ext cx="2118300" cy="2037300"/>
          </a:xfrm>
          <a:prstGeom prst="rect">
            <a:avLst/>
          </a:prstGeom>
          <a:noFill/>
          <a:ln>
            <a:noFill/>
          </a:ln>
        </p:spPr>
      </p:sp>
      <p:sp>
        <p:nvSpPr>
          <p:cNvPr id="134" name="Google Shape;134;p10"/>
          <p:cNvSpPr>
            <a:spLocks noGrp="1"/>
          </p:cNvSpPr>
          <p:nvPr>
            <p:ph type="pic" idx="15"/>
          </p:nvPr>
        </p:nvSpPr>
        <p:spPr>
          <a:xfrm>
            <a:off x="9112023" y="2572883"/>
            <a:ext cx="2118300" cy="2037300"/>
          </a:xfrm>
          <a:prstGeom prst="rect">
            <a:avLst/>
          </a:prstGeom>
          <a:noFill/>
          <a:ln>
            <a:noFill/>
          </a:ln>
        </p:spPr>
      </p:sp>
      <p:sp>
        <p:nvSpPr>
          <p:cNvPr id="135" name="Google Shape;135;p10"/>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7" name="Google Shape;137;p10"/>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4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ctrTitle"/>
          </p:nvPr>
        </p:nvSpPr>
        <p:spPr>
          <a:xfrm>
            <a:off x="5101799" y="271650"/>
            <a:ext cx="6709200" cy="151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400" b="0" dirty="0">
                <a:solidFill>
                  <a:srgbClr val="083F80"/>
                </a:solidFill>
                <a:latin typeface="Poppins ExtraBold"/>
                <a:ea typeface="Poppins ExtraBold"/>
                <a:cs typeface="Poppins ExtraBold"/>
                <a:sym typeface="Poppins ExtraBold"/>
              </a:rPr>
              <a:t>Basic Details of the Team and Problem Statement</a:t>
            </a:r>
            <a:endParaRPr sz="5800" b="0" dirty="0">
              <a:solidFill>
                <a:srgbClr val="083F80"/>
              </a:solidFill>
              <a:latin typeface="Poppins ExtraBold"/>
              <a:ea typeface="Poppins ExtraBold"/>
              <a:cs typeface="Poppins ExtraBold"/>
              <a:sym typeface="Poppins ExtraBold"/>
            </a:endParaRPr>
          </a:p>
        </p:txBody>
      </p:sp>
      <p:sp>
        <p:nvSpPr>
          <p:cNvPr id="208" name="Google Shape;208;p15"/>
          <p:cNvSpPr txBox="1">
            <a:spLocks noGrp="1"/>
          </p:cNvSpPr>
          <p:nvPr>
            <p:ph type="body" idx="1"/>
          </p:nvPr>
        </p:nvSpPr>
        <p:spPr>
          <a:xfrm>
            <a:off x="5201400" y="1424050"/>
            <a:ext cx="6510000" cy="5172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endParaRPr b="1" dirty="0">
              <a:solidFill>
                <a:srgbClr val="069AD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mj-lt"/>
                <a:ea typeface="Poppins"/>
                <a:cs typeface="Poppins"/>
                <a:sym typeface="Poppins"/>
              </a:rPr>
              <a:t>PS Code: </a:t>
            </a:r>
            <a:r>
              <a:rPr lang="en-US" b="1" dirty="0">
                <a:solidFill>
                  <a:schemeClr val="tx1"/>
                </a:solidFill>
                <a:latin typeface="+mj-lt"/>
                <a:ea typeface="Poppins"/>
                <a:cs typeface="Poppins"/>
                <a:sym typeface="Poppins"/>
              </a:rPr>
              <a:t>PS06</a:t>
            </a: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mj-lt"/>
                <a:ea typeface="Poppins"/>
                <a:cs typeface="Poppins"/>
                <a:sym typeface="Poppins"/>
              </a:rPr>
              <a:t>   </a:t>
            </a:r>
            <a:br>
              <a:rPr lang="en-US" b="1" dirty="0">
                <a:solidFill>
                  <a:srgbClr val="069AD1"/>
                </a:solidFill>
                <a:latin typeface="+mj-lt"/>
                <a:ea typeface="Poppins"/>
                <a:cs typeface="Poppins"/>
                <a:sym typeface="Poppins"/>
              </a:rPr>
            </a:br>
            <a:r>
              <a:rPr lang="en-US" b="1" dirty="0">
                <a:solidFill>
                  <a:srgbClr val="069AD1"/>
                </a:solidFill>
                <a:latin typeface="+mj-lt"/>
                <a:ea typeface="Poppins"/>
                <a:cs typeface="Poppins"/>
                <a:sym typeface="Poppins"/>
              </a:rPr>
              <a:t>Problem Statement Title: </a:t>
            </a:r>
            <a:r>
              <a:rPr lang="en-US" b="1" dirty="0">
                <a:solidFill>
                  <a:schemeClr val="tx1"/>
                </a:solidFill>
                <a:latin typeface="+mj-lt"/>
                <a:ea typeface="Poppins"/>
                <a:cs typeface="Poppins"/>
                <a:sym typeface="Poppins"/>
              </a:rPr>
              <a:t>AI-powered Pest and Disease Identification App</a:t>
            </a: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mj-lt"/>
                <a:ea typeface="Poppins"/>
                <a:cs typeface="Poppins"/>
                <a:sym typeface="Poppins"/>
              </a:rPr>
            </a:br>
            <a:r>
              <a:rPr lang="en-US" b="1" dirty="0">
                <a:solidFill>
                  <a:srgbClr val="069AD1"/>
                </a:solidFill>
                <a:latin typeface="+mj-lt"/>
                <a:ea typeface="Poppins"/>
                <a:cs typeface="Poppins"/>
                <a:sym typeface="Poppins"/>
              </a:rPr>
              <a:t>Team Name</a:t>
            </a:r>
            <a:r>
              <a:rPr lang="en-US" b="1" dirty="0">
                <a:solidFill>
                  <a:schemeClr val="tx1"/>
                </a:solidFill>
                <a:latin typeface="+mj-lt"/>
                <a:ea typeface="Poppins"/>
                <a:cs typeface="Poppins"/>
                <a:sym typeface="Poppins"/>
              </a:rPr>
              <a:t>: Mystics</a:t>
            </a:r>
            <a:endParaRPr b="1" dirty="0">
              <a:solidFill>
                <a:schemeClr val="tx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mj-lt"/>
                <a:ea typeface="Poppins"/>
                <a:cs typeface="Poppins"/>
                <a:sym typeface="Poppins"/>
              </a:rPr>
            </a:br>
            <a:r>
              <a:rPr lang="en-US" b="1" dirty="0">
                <a:solidFill>
                  <a:srgbClr val="069AD1"/>
                </a:solidFill>
                <a:latin typeface="+mj-lt"/>
                <a:ea typeface="Poppins"/>
                <a:cs typeface="Poppins"/>
                <a:sym typeface="Poppins"/>
              </a:rPr>
              <a:t>Team Leader Name: </a:t>
            </a:r>
            <a:r>
              <a:rPr lang="en-US" b="1" dirty="0">
                <a:solidFill>
                  <a:schemeClr val="tx1"/>
                </a:solidFill>
                <a:latin typeface="+mj-lt"/>
                <a:ea typeface="Poppins"/>
                <a:cs typeface="Poppins"/>
                <a:sym typeface="Poppins"/>
              </a:rPr>
              <a:t>Niladri Roy</a:t>
            </a:r>
            <a:endParaRPr b="1" dirty="0">
              <a:solidFill>
                <a:schemeClr val="tx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mj-lt"/>
                <a:ea typeface="Poppins"/>
                <a:cs typeface="Poppins"/>
                <a:sym typeface="Poppins"/>
              </a:rPr>
            </a:br>
            <a:r>
              <a:rPr lang="en-US" b="1" dirty="0">
                <a:solidFill>
                  <a:srgbClr val="069AD1"/>
                </a:solidFill>
                <a:latin typeface="+mj-lt"/>
                <a:ea typeface="Poppins"/>
                <a:cs typeface="Poppins"/>
                <a:sym typeface="Poppins"/>
              </a:rPr>
              <a:t>Institute Code (AISHE): </a:t>
            </a:r>
            <a:r>
              <a:rPr lang="en-US" b="1" dirty="0">
                <a:solidFill>
                  <a:schemeClr val="tx1"/>
                </a:solidFill>
                <a:latin typeface="+mj-lt"/>
                <a:ea typeface="Poppins"/>
                <a:cs typeface="Poppins"/>
                <a:sym typeface="Poppins"/>
              </a:rPr>
              <a:t>TMSL</a:t>
            </a:r>
            <a:endParaRPr b="1" dirty="0">
              <a:solidFill>
                <a:schemeClr val="tx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mj-lt"/>
                <a:ea typeface="Poppins"/>
                <a:cs typeface="Poppins"/>
                <a:sym typeface="Poppins"/>
              </a:rPr>
            </a:br>
            <a:r>
              <a:rPr lang="en-US" b="1" dirty="0">
                <a:solidFill>
                  <a:srgbClr val="069AD1"/>
                </a:solidFill>
                <a:latin typeface="+mj-lt"/>
                <a:ea typeface="Poppins"/>
                <a:cs typeface="Poppins"/>
                <a:sym typeface="Poppins"/>
              </a:rPr>
              <a:t>Institute Name</a:t>
            </a:r>
            <a:r>
              <a:rPr lang="en-US" b="1" dirty="0">
                <a:solidFill>
                  <a:schemeClr val="tx1"/>
                </a:solidFill>
                <a:latin typeface="+mj-lt"/>
                <a:ea typeface="Poppins"/>
                <a:cs typeface="Poppins"/>
                <a:sym typeface="Poppins"/>
              </a:rPr>
              <a:t>: Techno Main Salt Lake</a:t>
            </a:r>
            <a:endParaRPr b="1" dirty="0">
              <a:solidFill>
                <a:schemeClr val="tx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endParaRPr b="1" dirty="0">
              <a:solidFill>
                <a:srgbClr val="069AD1"/>
              </a:solidFill>
              <a:latin typeface="+mj-lt"/>
              <a:ea typeface="Poppins"/>
              <a:cs typeface="Poppins"/>
              <a:sym typeface="Poppins"/>
            </a:endParaRP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mj-lt"/>
                <a:ea typeface="Poppins"/>
                <a:cs typeface="Poppins"/>
                <a:sym typeface="Poppins"/>
              </a:rPr>
              <a:t>Theme Name:  </a:t>
            </a:r>
            <a:r>
              <a:rPr lang="en-US" b="1" dirty="0">
                <a:solidFill>
                  <a:schemeClr val="tx1"/>
                </a:solidFill>
                <a:latin typeface="+mj-lt"/>
                <a:ea typeface="Poppins"/>
                <a:cs typeface="Poppins"/>
                <a:sym typeface="Poppins"/>
              </a:rPr>
              <a:t>Agriculture</a:t>
            </a:r>
          </a:p>
        </p:txBody>
      </p:sp>
      <p:pic>
        <p:nvPicPr>
          <p:cNvPr id="209" name="Google Shape;209;p15"/>
          <p:cNvPicPr preferRelativeResize="0"/>
          <p:nvPr/>
        </p:nvPicPr>
        <p:blipFill>
          <a:blip r:embed="rId3">
            <a:alphaModFix/>
          </a:blip>
          <a:stretch>
            <a:fillRect/>
          </a:stretch>
        </p:blipFill>
        <p:spPr>
          <a:xfrm>
            <a:off x="381000" y="-517850"/>
            <a:ext cx="3307499" cy="3307499"/>
          </a:xfrm>
          <a:prstGeom prst="rect">
            <a:avLst/>
          </a:prstGeom>
          <a:noFill/>
          <a:ln>
            <a:noFill/>
          </a:ln>
        </p:spPr>
      </p:pic>
      <p:pic>
        <p:nvPicPr>
          <p:cNvPr id="210" name="Google Shape;210;p15"/>
          <p:cNvPicPr preferRelativeResize="0"/>
          <p:nvPr/>
        </p:nvPicPr>
        <p:blipFill rotWithShape="1">
          <a:blip r:embed="rId4">
            <a:alphaModFix/>
          </a:blip>
          <a:srcRect t="23724" b="28045"/>
          <a:stretch/>
        </p:blipFill>
        <p:spPr>
          <a:xfrm>
            <a:off x="9361374" y="5397500"/>
            <a:ext cx="2721074" cy="131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503951" y="532800"/>
            <a:ext cx="67137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dirty="0">
                <a:solidFill>
                  <a:srgbClr val="083F80"/>
                </a:solidFill>
                <a:latin typeface="Poppins ExtraBold"/>
                <a:ea typeface="Poppins ExtraBold"/>
                <a:cs typeface="Poppins ExtraBold"/>
                <a:sym typeface="Poppins ExtraBold"/>
              </a:rPr>
              <a:t>Idea/Approach Details</a:t>
            </a:r>
            <a:endParaRPr sz="3400" b="0" dirty="0">
              <a:solidFill>
                <a:srgbClr val="083F80"/>
              </a:solidFill>
              <a:latin typeface="Poppins ExtraBold"/>
              <a:ea typeface="Poppins ExtraBold"/>
              <a:cs typeface="Poppins ExtraBold"/>
              <a:sym typeface="Poppins ExtraBold"/>
            </a:endParaRPr>
          </a:p>
        </p:txBody>
      </p:sp>
      <p:sp>
        <p:nvSpPr>
          <p:cNvPr id="216" name="Google Shape;216;p16"/>
          <p:cNvSpPr txBox="1">
            <a:spLocks noGrp="1"/>
          </p:cNvSpPr>
          <p:nvPr>
            <p:ph type="body" idx="1"/>
          </p:nvPr>
        </p:nvSpPr>
        <p:spPr>
          <a:xfrm>
            <a:off x="637540" y="1455174"/>
            <a:ext cx="5115510" cy="5250426"/>
          </a:xfrm>
          <a:prstGeom prst="rect">
            <a:avLst/>
          </a:prstGeom>
          <a:noFill/>
          <a:ln w="28575" cap="flat" cmpd="sng">
            <a:solidFill>
              <a:srgbClr val="069AD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700" dirty="0">
                <a:solidFill>
                  <a:srgbClr val="069AD1"/>
                </a:solidFill>
                <a:latin typeface="Poppins SemiBold"/>
                <a:ea typeface="Poppins SemiBold"/>
                <a:cs typeface="Poppins SemiBold"/>
                <a:sym typeface="Poppins SemiBold"/>
              </a:rPr>
              <a:t>  </a:t>
            </a:r>
            <a:endParaRPr sz="1700" dirty="0">
              <a:solidFill>
                <a:srgbClr val="069AD1"/>
              </a:solidFill>
              <a:latin typeface="Poppins SemiBold"/>
              <a:ea typeface="Poppins SemiBold"/>
              <a:cs typeface="Poppins SemiBold"/>
              <a:sym typeface="Poppins SemiBold"/>
            </a:endParaRPr>
          </a:p>
          <a:p>
            <a:pPr marL="0" lvl="0" indent="0" algn="l" rtl="0">
              <a:lnSpc>
                <a:spcPct val="100000"/>
              </a:lnSpc>
              <a:spcBef>
                <a:spcPts val="0"/>
              </a:spcBef>
              <a:spcAft>
                <a:spcPts val="0"/>
              </a:spcAft>
              <a:buClr>
                <a:schemeClr val="lt2"/>
              </a:buClr>
              <a:buSzPts val="1800"/>
              <a:buNone/>
            </a:pPr>
            <a:r>
              <a:rPr lang="en-US" sz="1700" dirty="0">
                <a:solidFill>
                  <a:srgbClr val="069AD1"/>
                </a:solidFill>
                <a:latin typeface="Poppins SemiBold"/>
                <a:ea typeface="Poppins SemiBold"/>
                <a:cs typeface="Poppins SemiBold"/>
                <a:sym typeface="Poppins SemiBold"/>
              </a:rPr>
              <a:t>  Describe your idea/Solution/Prototype here:</a:t>
            </a:r>
            <a:endParaRPr sz="1500" dirty="0">
              <a:solidFill>
                <a:srgbClr val="069AD1"/>
              </a:solidFill>
              <a:latin typeface="Poppins SemiBold"/>
              <a:ea typeface="Poppins SemiBold"/>
              <a:cs typeface="Poppins SemiBold"/>
              <a:sym typeface="Poppins SemiBold"/>
            </a:endParaRPr>
          </a:p>
          <a:p>
            <a:pPr marL="228600" lvl="0" indent="0"/>
            <a:r>
              <a:rPr lang="en-US" sz="1200" dirty="0"/>
              <a:t>We are looking for a solution to identify the pests and diseases by creating an application that will serve as a platform for the farmers to get rid of financial loss caused by the damage of crops by pests and diseases. The prototype will function as follows:</a:t>
            </a:r>
          </a:p>
          <a:p>
            <a:pPr marL="285750" lvl="0" indent="-184150" rtl="0">
              <a:lnSpc>
                <a:spcPct val="100000"/>
              </a:lnSpc>
              <a:spcBef>
                <a:spcPts val="1000"/>
              </a:spcBef>
              <a:spcAft>
                <a:spcPts val="0"/>
              </a:spcAft>
              <a:buClr>
                <a:schemeClr val="dk1"/>
              </a:buClr>
              <a:buSzPts val="1600"/>
              <a:buFont typeface="Noto Sans Symbols"/>
              <a:buNone/>
            </a:pPr>
            <a:r>
              <a:rPr lang="en-US" sz="1200" b="1" dirty="0">
                <a:latin typeface="+mj-lt"/>
              </a:rPr>
              <a:t>----------------------------------------------------------</a:t>
            </a:r>
          </a:p>
          <a:p>
            <a:r>
              <a:rPr lang="en-US" sz="1400" b="1" dirty="0"/>
              <a:t>Problem Statement</a:t>
            </a:r>
          </a:p>
          <a:p>
            <a:pPr>
              <a:buFont typeface="Wingdings" pitchFamily="2" charset="2"/>
              <a:buChar char="§"/>
            </a:pPr>
            <a:r>
              <a:rPr lang="en-US" sz="1200" dirty="0"/>
              <a:t>Challenges faced by farmers in identifying pests and diseases</a:t>
            </a:r>
          </a:p>
          <a:p>
            <a:pPr>
              <a:buFont typeface="Wingdings" pitchFamily="2" charset="2"/>
              <a:buChar char="§"/>
            </a:pPr>
            <a:r>
              <a:rPr lang="en-US" sz="1200" dirty="0"/>
              <a:t>Economic impact of misidentification or late detection</a:t>
            </a:r>
          </a:p>
          <a:p>
            <a:pPr>
              <a:buFont typeface="Wingdings" pitchFamily="2" charset="2"/>
              <a:buChar char="§"/>
            </a:pPr>
            <a:r>
              <a:rPr lang="en-US" sz="1200" dirty="0"/>
              <a:t>Limitations of traditional identification methods</a:t>
            </a:r>
          </a:p>
          <a:p>
            <a:r>
              <a:rPr lang="en-US" sz="1400" b="1" dirty="0"/>
              <a:t>Our Solution</a:t>
            </a:r>
          </a:p>
          <a:p>
            <a:pPr>
              <a:buFont typeface="Wingdings" pitchFamily="2" charset="2"/>
              <a:buChar char="§"/>
            </a:pPr>
            <a:r>
              <a:rPr lang="en-US" sz="1200" dirty="0"/>
              <a:t>Introduction to the AI-powered app</a:t>
            </a:r>
          </a:p>
          <a:p>
            <a:pPr>
              <a:buFont typeface="Wingdings" pitchFamily="2" charset="2"/>
              <a:buChar char="§"/>
            </a:pPr>
            <a:r>
              <a:rPr lang="en-US" sz="1200" dirty="0"/>
              <a:t>Key features and functionalities</a:t>
            </a:r>
          </a:p>
          <a:p>
            <a:pPr>
              <a:buFont typeface="Wingdings" pitchFamily="2" charset="2"/>
              <a:buChar char="§"/>
            </a:pPr>
            <a:r>
              <a:rPr lang="en-US" sz="1200" dirty="0"/>
              <a:t>How the app works (brief explanation of the AI technology used)</a:t>
            </a:r>
          </a:p>
          <a:p>
            <a:pPr>
              <a:buFont typeface="Wingdings" pitchFamily="2" charset="2"/>
              <a:buChar char="§"/>
            </a:pPr>
            <a:r>
              <a:rPr lang="en-US" sz="1200" dirty="0">
                <a:sym typeface="Poppins SemiBold"/>
              </a:rPr>
              <a:t>After identifying the disease, our application will provide remedies and cure to the crops by employing Prompt Engineering</a:t>
            </a:r>
          </a:p>
        </p:txBody>
      </p:sp>
      <p:sp>
        <p:nvSpPr>
          <p:cNvPr id="219" name="Google Shape;219;p16"/>
          <p:cNvSpPr txBox="1"/>
          <p:nvPr/>
        </p:nvSpPr>
        <p:spPr>
          <a:xfrm>
            <a:off x="5845355" y="1"/>
            <a:ext cx="6028645" cy="6155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700" i="0" u="none" strike="noStrike" cap="none" dirty="0">
                <a:solidFill>
                  <a:srgbClr val="069AD1"/>
                </a:solidFill>
                <a:latin typeface="Poppins SemiBold"/>
                <a:ea typeface="Poppins SemiBold"/>
                <a:cs typeface="Poppins SemiBold"/>
                <a:sym typeface="Poppins SemiBold"/>
              </a:rPr>
              <a:t>Add process flow chart or simulated image of prototype or any relevant image related to your idea</a:t>
            </a:r>
            <a:endParaRPr sz="1300" i="0" u="none" strike="noStrike" cap="none" dirty="0">
              <a:solidFill>
                <a:srgbClr val="069AD1"/>
              </a:solidFill>
              <a:latin typeface="Poppins SemiBold"/>
              <a:ea typeface="Poppins SemiBold"/>
              <a:cs typeface="Poppins SemiBold"/>
              <a:sym typeface="Poppins SemiBold"/>
            </a:endParaRPr>
          </a:p>
        </p:txBody>
      </p:sp>
      <p:sp>
        <p:nvSpPr>
          <p:cNvPr id="220" name="Google Shape;220;p16"/>
          <p:cNvSpPr txBox="1"/>
          <p:nvPr/>
        </p:nvSpPr>
        <p:spPr>
          <a:xfrm>
            <a:off x="6310940" y="3912447"/>
            <a:ext cx="5563059" cy="2793153"/>
          </a:xfrm>
          <a:prstGeom prst="rect">
            <a:avLst/>
          </a:prstGeom>
          <a:noFill/>
          <a:ln w="28575" cap="flat" cmpd="sng">
            <a:solidFill>
              <a:srgbClr val="069AD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endParaRPr sz="1700" dirty="0">
              <a:solidFill>
                <a:srgbClr val="069AD1"/>
              </a:solidFill>
              <a:latin typeface="Poppins SemiBold"/>
              <a:ea typeface="Poppins SemiBold"/>
              <a:cs typeface="Poppins SemiBold"/>
              <a:sym typeface="Poppins SemiBold"/>
            </a:endParaRPr>
          </a:p>
          <a:p>
            <a:pPr marL="0" marR="0" lvl="0" indent="0" algn="l" rtl="0">
              <a:lnSpc>
                <a:spcPct val="100000"/>
              </a:lnSpc>
              <a:spcBef>
                <a:spcPts val="0"/>
              </a:spcBef>
              <a:spcAft>
                <a:spcPts val="0"/>
              </a:spcAft>
              <a:buClr>
                <a:schemeClr val="lt2"/>
              </a:buClr>
              <a:buSzPts val="1800"/>
              <a:buFont typeface="Arial"/>
              <a:buNone/>
            </a:pPr>
            <a:r>
              <a:rPr lang="en-US" sz="1700" dirty="0">
                <a:solidFill>
                  <a:srgbClr val="069AD1"/>
                </a:solidFill>
                <a:latin typeface="Poppins SemiBold"/>
                <a:ea typeface="Poppins SemiBold"/>
                <a:cs typeface="Poppins SemiBold"/>
                <a:sym typeface="Poppins SemiBold"/>
              </a:rPr>
              <a:t>     </a:t>
            </a:r>
            <a:r>
              <a:rPr lang="en-US" sz="1700" i="0" u="none" strike="noStrike" cap="none" dirty="0">
                <a:solidFill>
                  <a:srgbClr val="069AD1"/>
                </a:solidFill>
                <a:latin typeface="Poppins SemiBold"/>
                <a:ea typeface="Poppins SemiBold"/>
                <a:cs typeface="Poppins SemiBold"/>
                <a:sym typeface="Poppins SemiBold"/>
              </a:rPr>
              <a:t>Describe your Technology stack here:</a:t>
            </a:r>
            <a:endParaRPr sz="1700" i="0" u="none" strike="noStrike" cap="none" dirty="0">
              <a:solidFill>
                <a:srgbClr val="069AD1"/>
              </a:solidFill>
              <a:latin typeface="Poppins SemiBold"/>
              <a:ea typeface="Poppins SemiBold"/>
              <a:cs typeface="Poppins SemiBold"/>
              <a:sym typeface="Poppins SemiBold"/>
            </a:endParaRPr>
          </a:p>
          <a:p>
            <a:pPr marL="0" marR="0" lvl="0" indent="0" algn="l" rtl="0">
              <a:lnSpc>
                <a:spcPct val="100000"/>
              </a:lnSpc>
              <a:spcBef>
                <a:spcPts val="1000"/>
              </a:spcBef>
              <a:spcAft>
                <a:spcPts val="0"/>
              </a:spcAft>
              <a:buClr>
                <a:schemeClr val="dk1"/>
              </a:buClr>
              <a:buSzPts val="1600"/>
              <a:buFont typeface="Arial"/>
              <a:buNone/>
            </a:pPr>
            <a:endParaRPr sz="1700" i="0" u="none" strike="noStrike" cap="none" dirty="0">
              <a:solidFill>
                <a:srgbClr val="069AD1"/>
              </a:solidFill>
              <a:latin typeface="Poppins SemiBold"/>
              <a:ea typeface="Poppins SemiBold"/>
              <a:cs typeface="Poppins SemiBold"/>
              <a:sym typeface="Poppins SemiBold"/>
            </a:endParaRPr>
          </a:p>
        </p:txBody>
      </p:sp>
      <p:pic>
        <p:nvPicPr>
          <p:cNvPr id="1026" name="Picture 2" descr="Top Tech Stacks for Software Development 2024 &amp; beyond : Aalpha">
            <a:extLst>
              <a:ext uri="{FF2B5EF4-FFF2-40B4-BE49-F238E27FC236}">
                <a16:creationId xmlns:a16="http://schemas.microsoft.com/office/drawing/2014/main" id="{36C25B16-E594-6A4F-7167-6AFBFAF0B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871" y="4439717"/>
            <a:ext cx="4183849" cy="21895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 Wikipedia">
            <a:extLst>
              <a:ext uri="{FF2B5EF4-FFF2-40B4-BE49-F238E27FC236}">
                <a16:creationId xmlns:a16="http://schemas.microsoft.com/office/drawing/2014/main" id="{EC0DEB76-26F4-71FE-3812-2E414BD99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1977" y="4935220"/>
            <a:ext cx="583548" cy="3738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6939863-D5E1-26F0-98B3-088274D76A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794" y="5381724"/>
            <a:ext cx="738018" cy="4545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Cloud Platform (GCP)">
            <a:extLst>
              <a:ext uri="{FF2B5EF4-FFF2-40B4-BE49-F238E27FC236}">
                <a16:creationId xmlns:a16="http://schemas.microsoft.com/office/drawing/2014/main" id="{DA1C1D05-8EE3-9B78-47E3-A39D3207DE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9993" y="5836293"/>
            <a:ext cx="742315" cy="4568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A009E46-0188-39FA-55B8-8CE62ADCCEB1}"/>
              </a:ext>
            </a:extLst>
          </p:cNvPr>
          <p:cNvPicPr>
            <a:picLocks noChangeAspect="1"/>
          </p:cNvPicPr>
          <p:nvPr/>
        </p:nvPicPr>
        <p:blipFill>
          <a:blip r:embed="rId7"/>
          <a:stretch>
            <a:fillRect/>
          </a:stretch>
        </p:blipFill>
        <p:spPr>
          <a:xfrm>
            <a:off x="6073019" y="688216"/>
            <a:ext cx="6028645" cy="31101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952500" y="676475"/>
            <a:ext cx="69342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a:solidFill>
                  <a:srgbClr val="083F80"/>
                </a:solidFill>
                <a:latin typeface="Poppins ExtraBold"/>
                <a:ea typeface="Poppins ExtraBold"/>
                <a:cs typeface="Poppins ExtraBold"/>
                <a:sym typeface="Poppins ExtraBold"/>
              </a:rPr>
              <a:t>Idea/Approach Details</a:t>
            </a:r>
            <a:endParaRPr sz="3400" b="0">
              <a:solidFill>
                <a:srgbClr val="083F80"/>
              </a:solidFill>
              <a:latin typeface="Poppins ExtraBold"/>
              <a:ea typeface="Poppins ExtraBold"/>
              <a:cs typeface="Poppins ExtraBold"/>
              <a:sym typeface="Poppins ExtraBold"/>
            </a:endParaRPr>
          </a:p>
        </p:txBody>
      </p:sp>
      <p:sp>
        <p:nvSpPr>
          <p:cNvPr id="226" name="Google Shape;226;p17"/>
          <p:cNvSpPr txBox="1">
            <a:spLocks noGrp="1"/>
          </p:cNvSpPr>
          <p:nvPr>
            <p:ph type="body" idx="2"/>
          </p:nvPr>
        </p:nvSpPr>
        <p:spPr>
          <a:xfrm>
            <a:off x="952500" y="1473200"/>
            <a:ext cx="4838700" cy="355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700" b="1" dirty="0">
                <a:solidFill>
                  <a:srgbClr val="069AD1"/>
                </a:solidFill>
                <a:latin typeface="Poppins"/>
                <a:ea typeface="Poppins"/>
                <a:cs typeface="Poppins"/>
                <a:sym typeface="Poppins"/>
              </a:rPr>
              <a:t>Describe your Use Cases here</a:t>
            </a:r>
            <a:endParaRPr sz="1700" b="1" dirty="0">
              <a:solidFill>
                <a:srgbClr val="069AD1"/>
              </a:solidFill>
              <a:latin typeface="Poppins"/>
              <a:ea typeface="Poppins"/>
              <a:cs typeface="Poppins"/>
              <a:sym typeface="Poppins"/>
            </a:endParaRPr>
          </a:p>
        </p:txBody>
      </p:sp>
      <p:sp>
        <p:nvSpPr>
          <p:cNvPr id="227" name="Google Shape;227;p17"/>
          <p:cNvSpPr txBox="1">
            <a:spLocks noGrp="1"/>
          </p:cNvSpPr>
          <p:nvPr>
            <p:ph type="body" idx="1"/>
          </p:nvPr>
        </p:nvSpPr>
        <p:spPr>
          <a:xfrm>
            <a:off x="952499" y="1828800"/>
            <a:ext cx="4838701" cy="4751071"/>
          </a:xfrm>
          <a:prstGeom prst="rect">
            <a:avLst/>
          </a:prstGeom>
          <a:noFill/>
          <a:ln w="2857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marL="628650" lvl="0" indent="-171450" algn="l" rtl="0">
              <a:lnSpc>
                <a:spcPct val="90000"/>
              </a:lnSpc>
              <a:spcBef>
                <a:spcPts val="0"/>
              </a:spcBef>
              <a:spcAft>
                <a:spcPts val="0"/>
              </a:spcAft>
              <a:buFont typeface="Wingdings" panose="05000000000000000000" pitchFamily="2" charset="2"/>
              <a:buChar char="Ø"/>
            </a:pPr>
            <a:endParaRPr lang="en-US" sz="1200" dirty="0">
              <a:latin typeface="+mj-lt"/>
            </a:endParaRPr>
          </a:p>
          <a:p>
            <a:pPr lvl="0" indent="0" algn="l" rtl="0">
              <a:lnSpc>
                <a:spcPct val="90000"/>
              </a:lnSpc>
              <a:spcBef>
                <a:spcPts val="0"/>
              </a:spcBef>
              <a:spcAft>
                <a:spcPts val="0"/>
              </a:spcAft>
            </a:pPr>
            <a:endParaRPr lang="en-US" sz="1200" dirty="0"/>
          </a:p>
          <a:p>
            <a:pPr marL="222250" lvl="0" indent="-171450" algn="just" rtl="0">
              <a:lnSpc>
                <a:spcPct val="90000"/>
              </a:lnSpc>
              <a:spcBef>
                <a:spcPts val="0"/>
              </a:spcBef>
              <a:spcAft>
                <a:spcPts val="0"/>
              </a:spcAft>
              <a:buFont typeface="Wingdings" panose="05000000000000000000" pitchFamily="2" charset="2"/>
              <a:buChar char="Ø"/>
            </a:pPr>
            <a:r>
              <a:rPr lang="en-US" sz="1200" dirty="0"/>
              <a:t> Farmers can use the app to quickly identify pests, diseases, and nutrient deficiencies in crops by capturing and uploading photos. Early detection allows for timely intervention, reducing crop losses.</a:t>
            </a:r>
          </a:p>
          <a:p>
            <a:pPr marL="457200" lvl="0" indent="0" algn="just" rtl="0">
              <a:lnSpc>
                <a:spcPct val="90000"/>
              </a:lnSpc>
              <a:spcBef>
                <a:spcPts val="0"/>
              </a:spcBef>
              <a:spcAft>
                <a:spcPts val="0"/>
              </a:spcAft>
              <a:buNone/>
            </a:pPr>
            <a:endParaRPr lang="en-US" sz="1200" dirty="0"/>
          </a:p>
          <a:p>
            <a:pPr marL="228600" lvl="0" algn="just" rtl="0">
              <a:lnSpc>
                <a:spcPct val="90000"/>
              </a:lnSpc>
              <a:spcBef>
                <a:spcPts val="0"/>
              </a:spcBef>
              <a:spcAft>
                <a:spcPts val="0"/>
              </a:spcAft>
              <a:buFont typeface="Wingdings" panose="05000000000000000000" pitchFamily="2" charset="2"/>
              <a:buChar char="Ø"/>
            </a:pPr>
            <a:r>
              <a:rPr lang="en-US" sz="1200" dirty="0"/>
              <a:t> Based on image analysis and data from integrated databases, the app provides precise recommendations for treatment strategies, including optimal pesticide use and organic alternatives, tailored to specific crop issues. </a:t>
            </a:r>
          </a:p>
          <a:p>
            <a:pPr marL="457200" lvl="0" indent="0" algn="just" rtl="0">
              <a:lnSpc>
                <a:spcPct val="90000"/>
              </a:lnSpc>
              <a:spcBef>
                <a:spcPts val="0"/>
              </a:spcBef>
              <a:spcAft>
                <a:spcPts val="0"/>
              </a:spcAft>
              <a:buNone/>
            </a:pPr>
            <a:endParaRPr lang="en-US" sz="1200" dirty="0"/>
          </a:p>
          <a:p>
            <a:pPr marL="171450" lvl="0" indent="-171450" algn="just" rtl="0">
              <a:lnSpc>
                <a:spcPct val="90000"/>
              </a:lnSpc>
              <a:spcBef>
                <a:spcPts val="0"/>
              </a:spcBef>
              <a:spcAft>
                <a:spcPts val="0"/>
              </a:spcAft>
              <a:buFont typeface="Wingdings" panose="05000000000000000000" pitchFamily="2" charset="2"/>
              <a:buChar char="Ø"/>
            </a:pPr>
            <a:r>
              <a:rPr lang="en-US" sz="1200" dirty="0"/>
              <a:t> Beyond diagnosis, the app serves as an educational resource, providing information about identified pests and diseases, their lifecycle, and effective management practices. This empowers farmers with knowledge to implement sustainable farming methods.</a:t>
            </a:r>
          </a:p>
          <a:p>
            <a:pPr marL="457200" lvl="0" indent="0" algn="just" rtl="0">
              <a:lnSpc>
                <a:spcPct val="90000"/>
              </a:lnSpc>
              <a:spcBef>
                <a:spcPts val="0"/>
              </a:spcBef>
              <a:spcAft>
                <a:spcPts val="0"/>
              </a:spcAft>
              <a:buNone/>
            </a:pPr>
            <a:endParaRPr lang="en-US" sz="1200" dirty="0"/>
          </a:p>
          <a:p>
            <a:pPr marL="171450" lvl="0" indent="-171450" algn="just" rtl="0">
              <a:lnSpc>
                <a:spcPct val="90000"/>
              </a:lnSpc>
              <a:spcBef>
                <a:spcPts val="0"/>
              </a:spcBef>
              <a:spcAft>
                <a:spcPts val="0"/>
              </a:spcAft>
              <a:buFont typeface="Wingdings" panose="05000000000000000000" pitchFamily="2" charset="2"/>
              <a:buChar char="Ø"/>
            </a:pPr>
            <a:r>
              <a:rPr lang="en-US" sz="1200" dirty="0"/>
              <a:t> Through machine learning algorithms, the app learns from user interactions and feedback, improving its accuracy in identifying pests and diseases over time. This iterative improvement ensures that the app remains effective and up-to-date.</a:t>
            </a:r>
            <a:endParaRPr sz="1200" dirty="0"/>
          </a:p>
        </p:txBody>
      </p:sp>
      <p:sp>
        <p:nvSpPr>
          <p:cNvPr id="229" name="Google Shape;229;p17"/>
          <p:cNvSpPr txBox="1"/>
          <p:nvPr/>
        </p:nvSpPr>
        <p:spPr>
          <a:xfrm>
            <a:off x="6299201" y="111760"/>
            <a:ext cx="4196400" cy="5647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700" b="1" i="0" u="none" strike="noStrike" cap="none" dirty="0">
                <a:solidFill>
                  <a:srgbClr val="069AD1"/>
                </a:solidFill>
                <a:latin typeface="Poppins"/>
                <a:ea typeface="Poppins"/>
                <a:cs typeface="Poppins"/>
                <a:sym typeface="Poppins"/>
              </a:rPr>
              <a:t>Describe your Dependencies / Show</a:t>
            </a:r>
            <a:r>
              <a:rPr lang="en-US" sz="1700" b="1" dirty="0">
                <a:solidFill>
                  <a:srgbClr val="069AD1"/>
                </a:solidFill>
                <a:latin typeface="Poppins"/>
                <a:ea typeface="Poppins"/>
                <a:cs typeface="Poppins"/>
                <a:sym typeface="Poppins"/>
              </a:rPr>
              <a:t> </a:t>
            </a:r>
            <a:r>
              <a:rPr lang="en-US" sz="1700" b="1" i="0" u="none" strike="noStrike" cap="none" dirty="0">
                <a:solidFill>
                  <a:srgbClr val="069AD1"/>
                </a:solidFill>
                <a:latin typeface="Poppins"/>
                <a:ea typeface="Poppins"/>
                <a:cs typeface="Poppins"/>
                <a:sym typeface="Poppins"/>
              </a:rPr>
              <a:t>stopper here</a:t>
            </a:r>
            <a:endParaRPr sz="1700" b="1" i="0" u="none" strike="noStrike" cap="none" dirty="0">
              <a:solidFill>
                <a:srgbClr val="069AD1"/>
              </a:solidFill>
              <a:latin typeface="Poppins"/>
              <a:ea typeface="Poppins"/>
              <a:cs typeface="Poppins"/>
              <a:sym typeface="Poppins"/>
            </a:endParaRPr>
          </a:p>
        </p:txBody>
      </p:sp>
      <p:sp>
        <p:nvSpPr>
          <p:cNvPr id="230" name="Google Shape;230;p17"/>
          <p:cNvSpPr txBox="1"/>
          <p:nvPr/>
        </p:nvSpPr>
        <p:spPr>
          <a:xfrm>
            <a:off x="6248400" y="676475"/>
            <a:ext cx="4838700" cy="5903396"/>
          </a:xfrm>
          <a:prstGeom prst="rect">
            <a:avLst/>
          </a:prstGeom>
          <a:noFill/>
          <a:ln w="2857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algn="just">
              <a:lnSpc>
                <a:spcPct val="90000"/>
              </a:lnSpc>
              <a:buClr>
                <a:schemeClr val="dk1"/>
              </a:buClr>
              <a:buSzPts val="1600"/>
            </a:pPr>
            <a:r>
              <a:rPr lang="en-US" b="1" dirty="0">
                <a:solidFill>
                  <a:schemeClr val="dk1"/>
                </a:solidFill>
                <a:latin typeface="Libre Franklin"/>
                <a:ea typeface="Libre Franklin"/>
                <a:cs typeface="Libre Franklin"/>
                <a:sym typeface="Libre Franklin"/>
              </a:rPr>
              <a:t>Dependencies:</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Quality and Size of Training Data:</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Dependency: The performance of AI models heavily relies on the quality, diversity, and size of the training dataset. A robust dataset covering various crops, pests, diseases, and environmental conditions is essential.</a:t>
            </a:r>
          </a:p>
          <a:p>
            <a:pPr marL="171450" indent="-171450" algn="just">
              <a:lnSpc>
                <a:spcPct val="90000"/>
              </a:lnSpc>
              <a:buClr>
                <a:schemeClr val="dk1"/>
              </a:buClr>
              <a:buSzPts val="1600"/>
              <a:buFont typeface="Wingdings" panose="05000000000000000000" pitchFamily="2" charset="2"/>
              <a:buChar char="Ø"/>
            </a:pPr>
            <a:endParaRPr lang="en-US" sz="1200" dirty="0">
              <a:solidFill>
                <a:schemeClr val="dk1"/>
              </a:solidFill>
              <a:latin typeface="Libre Franklin"/>
              <a:ea typeface="Libre Franklin"/>
              <a:cs typeface="Libre Franklin"/>
              <a:sym typeface="Libre Franklin"/>
            </a:endParaRPr>
          </a:p>
          <a:p>
            <a:pPr algn="just">
              <a:lnSpc>
                <a:spcPct val="90000"/>
              </a:lnSpc>
              <a:buClr>
                <a:schemeClr val="dk1"/>
              </a:buClr>
              <a:buSzPts val="1600"/>
            </a:pPr>
            <a:r>
              <a:rPr lang="en-US" b="1" dirty="0">
                <a:solidFill>
                  <a:schemeClr val="dk1"/>
                </a:solidFill>
                <a:latin typeface="Libre Franklin"/>
                <a:ea typeface="Libre Franklin"/>
                <a:cs typeface="Libre Franklin"/>
                <a:sym typeface="Libre Franklin"/>
              </a:rPr>
              <a:t>Machine Learning Algorithms:</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Dependency: Selection and implementation of appropriate machine learning algorithms (such as deep learning models for image recognition) tailored to the specific requirements of pest and disease identification.</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Image Processing and Computer Vision Libraries:</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Dependency: Reliable libraries and frameworks for image processing and computer vision are crucial for accurately analyzing and interpreting crop images uploaded by users.</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Integration with Databases:</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Dependency: Seamless integration with comprehensive databases containing information on pests, diseases, crop varieties, and treatment recommendations to enhance accuracy and relevance of diagnostic results.</a:t>
            </a:r>
          </a:p>
          <a:p>
            <a:pPr marL="171450" indent="-171450" algn="just">
              <a:lnSpc>
                <a:spcPct val="90000"/>
              </a:lnSpc>
              <a:buClr>
                <a:schemeClr val="dk1"/>
              </a:buClr>
              <a:buSzPts val="1600"/>
              <a:buFont typeface="Wingdings" panose="05000000000000000000" pitchFamily="2" charset="2"/>
              <a:buChar char="Ø"/>
            </a:pPr>
            <a:endParaRPr lang="en-US" sz="1200" dirty="0">
              <a:solidFill>
                <a:schemeClr val="dk1"/>
              </a:solidFill>
              <a:latin typeface="Libre Franklin"/>
              <a:ea typeface="Libre Franklin"/>
              <a:cs typeface="Libre Franklin"/>
              <a:sym typeface="Libre Franklin"/>
            </a:endParaRPr>
          </a:p>
          <a:p>
            <a:pPr algn="just">
              <a:lnSpc>
                <a:spcPct val="90000"/>
              </a:lnSpc>
              <a:buClr>
                <a:schemeClr val="dk1"/>
              </a:buClr>
              <a:buSzPts val="1600"/>
            </a:pPr>
            <a:r>
              <a:rPr lang="en-US" b="1" dirty="0">
                <a:solidFill>
                  <a:schemeClr val="dk1"/>
                </a:solidFill>
                <a:latin typeface="Libre Franklin"/>
                <a:ea typeface="Libre Franklin"/>
                <a:cs typeface="Libre Franklin"/>
                <a:sym typeface="Libre Franklin"/>
              </a:rPr>
              <a:t>Show Stoppers:</a:t>
            </a:r>
          </a:p>
          <a:p>
            <a:pPr algn="just">
              <a:lnSpc>
                <a:spcPct val="90000"/>
              </a:lnSpc>
              <a:buClr>
                <a:schemeClr val="dk1"/>
              </a:buClr>
              <a:buSzPts val="1600"/>
            </a:pPr>
            <a:r>
              <a:rPr lang="en-US" sz="1200" b="1" dirty="0">
                <a:solidFill>
                  <a:schemeClr val="dk1"/>
                </a:solidFill>
                <a:latin typeface="Libre Franklin"/>
                <a:ea typeface="Libre Franklin"/>
                <a:cs typeface="Libre Franklin"/>
                <a:sym typeface="Libre Franklin"/>
              </a:rPr>
              <a:t>1.Lack of Training Data:</a:t>
            </a:r>
          </a:p>
          <a:p>
            <a:pPr marL="171450" indent="-17145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Show Stopper: Insufficient or poor-quality training data can hinder the development of accurate AI models, leading to unreliable pest and disease identification results.</a:t>
            </a:r>
          </a:p>
          <a:p>
            <a:pPr marL="171450" indent="-171450" algn="just">
              <a:lnSpc>
                <a:spcPct val="90000"/>
              </a:lnSpc>
              <a:buClr>
                <a:schemeClr val="dk1"/>
              </a:buClr>
              <a:buSzPts val="1600"/>
              <a:buFont typeface="Wingdings" panose="05000000000000000000" pitchFamily="2" charset="2"/>
              <a:buChar char="Ø"/>
            </a:pPr>
            <a:endParaRPr lang="en-US" sz="1200" dirty="0">
              <a:solidFill>
                <a:schemeClr val="dk1"/>
              </a:solidFill>
              <a:latin typeface="Libre Franklin"/>
              <a:ea typeface="Libre Franklin"/>
              <a:cs typeface="Libre Franklin"/>
              <a:sym typeface="Libre Franklin"/>
            </a:endParaRPr>
          </a:p>
          <a:p>
            <a:pPr algn="just">
              <a:lnSpc>
                <a:spcPct val="90000"/>
              </a:lnSpc>
              <a:buClr>
                <a:schemeClr val="dk1"/>
              </a:buClr>
              <a:buSzPts val="1600"/>
            </a:pPr>
            <a:r>
              <a:rPr lang="en-US" sz="1200" b="1" dirty="0">
                <a:solidFill>
                  <a:schemeClr val="dk1"/>
                </a:solidFill>
                <a:latin typeface="Libre Franklin"/>
                <a:ea typeface="Libre Franklin"/>
                <a:cs typeface="Libre Franklin"/>
                <a:sym typeface="Libre Franklin"/>
              </a:rPr>
              <a:t>2.Algorithm Performance Issues:</a:t>
            </a:r>
          </a:p>
          <a:p>
            <a:pPr marL="228600" indent="-228600" algn="just">
              <a:lnSpc>
                <a:spcPct val="90000"/>
              </a:lnSpc>
              <a:buClr>
                <a:schemeClr val="dk1"/>
              </a:buClr>
              <a:buSzPts val="1600"/>
              <a:buFont typeface="Wingdings" pitchFamily="2" charset="2"/>
              <a:buChar char="§"/>
            </a:pPr>
            <a:r>
              <a:rPr lang="en-US" sz="1200" dirty="0">
                <a:solidFill>
                  <a:schemeClr val="dk1"/>
                </a:solidFill>
                <a:latin typeface="Libre Franklin"/>
                <a:ea typeface="Libre Franklin"/>
                <a:cs typeface="Libre Franklin"/>
                <a:sym typeface="Libre Franklin"/>
              </a:rPr>
              <a:t>Show Stopper: Inadequate selection or implementation of machine learning algorithms may result in suboptimal performance, affecting the app's ability to provide accurate and timely diagnoses.</a:t>
            </a:r>
          </a:p>
          <a:p>
            <a:pPr marL="457200" marR="0" lvl="0" indent="0" algn="l" rtl="0">
              <a:lnSpc>
                <a:spcPct val="90000"/>
              </a:lnSpc>
              <a:spcBef>
                <a:spcPts val="0"/>
              </a:spcBef>
              <a:spcAft>
                <a:spcPts val="0"/>
              </a:spcAft>
              <a:buNone/>
            </a:pPr>
            <a:endParaRPr lang="en-US"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495648" y="380988"/>
            <a:ext cx="6617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a:solidFill>
                  <a:srgbClr val="083F80"/>
                </a:solidFill>
                <a:latin typeface="Poppins ExtraBold"/>
                <a:ea typeface="Poppins ExtraBold"/>
                <a:cs typeface="Poppins ExtraBold"/>
                <a:sym typeface="Poppins ExtraBold"/>
              </a:rPr>
              <a:t>Team Member Details </a:t>
            </a:r>
            <a:endParaRPr sz="3400" b="0">
              <a:solidFill>
                <a:srgbClr val="083F80"/>
              </a:solidFill>
              <a:latin typeface="Poppins ExtraBold"/>
              <a:ea typeface="Poppins ExtraBold"/>
              <a:cs typeface="Poppins ExtraBold"/>
              <a:sym typeface="Poppins ExtraBold"/>
            </a:endParaRPr>
          </a:p>
        </p:txBody>
      </p:sp>
      <p:sp>
        <p:nvSpPr>
          <p:cNvPr id="236" name="Google Shape;236;p18"/>
          <p:cNvSpPr txBox="1">
            <a:spLocks noGrp="1"/>
          </p:cNvSpPr>
          <p:nvPr>
            <p:ph type="body" idx="1"/>
          </p:nvPr>
        </p:nvSpPr>
        <p:spPr>
          <a:xfrm>
            <a:off x="381000" y="1439575"/>
            <a:ext cx="11430000" cy="483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50" b="1" dirty="0">
                <a:solidFill>
                  <a:srgbClr val="069AD1"/>
                </a:solidFill>
                <a:latin typeface="Poppins"/>
                <a:ea typeface="Poppins"/>
                <a:cs typeface="Poppins"/>
                <a:sym typeface="Poppins"/>
              </a:rPr>
              <a:t>Team Leader Name: Niladri Roy</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Year (I,II,III,IV):III </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1 Name: </a:t>
            </a:r>
            <a:r>
              <a:rPr lang="en-US" sz="1250" b="1" dirty="0" err="1">
                <a:solidFill>
                  <a:srgbClr val="069AD1"/>
                </a:solidFill>
                <a:latin typeface="Poppins"/>
                <a:ea typeface="Poppins"/>
                <a:cs typeface="Poppins"/>
                <a:sym typeface="Poppins"/>
              </a:rPr>
              <a:t>Debraj</a:t>
            </a:r>
            <a:r>
              <a:rPr lang="en-US" sz="1250" b="1" dirty="0">
                <a:solidFill>
                  <a:srgbClr val="069AD1"/>
                </a:solidFill>
                <a:latin typeface="Poppins"/>
                <a:ea typeface="Poppins"/>
                <a:cs typeface="Poppins"/>
                <a:sym typeface="Poppins"/>
              </a:rPr>
              <a:t> Sen</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):BCA		Year (I,II,III,IV): III</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2 Name: Sudipta  Nahal</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Year (I,II,III,IV): III</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3 Name: </a:t>
            </a:r>
            <a:r>
              <a:rPr lang="en-US" sz="1250" b="1" dirty="0" err="1">
                <a:solidFill>
                  <a:srgbClr val="069AD1"/>
                </a:solidFill>
                <a:latin typeface="Poppins"/>
                <a:ea typeface="Poppins"/>
                <a:cs typeface="Poppins"/>
                <a:sym typeface="Poppins"/>
              </a:rPr>
              <a:t>Aindrila</a:t>
            </a:r>
            <a:r>
              <a:rPr lang="en-US" sz="1250" b="1" dirty="0">
                <a:solidFill>
                  <a:srgbClr val="069AD1"/>
                </a:solidFill>
                <a:latin typeface="Poppins"/>
                <a:ea typeface="Poppins"/>
                <a:cs typeface="Poppins"/>
                <a:sym typeface="Poppins"/>
              </a:rPr>
              <a:t> Bhattacharya</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Year (I,II,III,IV):III </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4 Name: Aditya Ghosh</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Year (I,II,III,IV):</a:t>
            </a:r>
            <a:r>
              <a:rPr lang="en-US" sz="1250" b="1" dirty="0">
                <a:latin typeface="Poppins"/>
                <a:ea typeface="Poppins"/>
                <a:cs typeface="Poppins"/>
                <a:sym typeface="Poppins"/>
              </a:rPr>
              <a:t> </a:t>
            </a:r>
            <a:r>
              <a:rPr lang="en-US" sz="1250" b="1" dirty="0">
                <a:solidFill>
                  <a:srgbClr val="002060"/>
                </a:solidFill>
                <a:latin typeface="Poppins"/>
                <a:ea typeface="Poppins"/>
                <a:cs typeface="Poppins"/>
                <a:sym typeface="Poppins"/>
              </a:rPr>
              <a:t>III</a:t>
            </a:r>
            <a:endParaRPr sz="1250" b="1" dirty="0">
              <a:solidFill>
                <a:srgbClr val="002060"/>
              </a:solidFill>
              <a:latin typeface="Poppins"/>
              <a:ea typeface="Poppins"/>
              <a:cs typeface="Poppins"/>
              <a:sym typeface="Poppins"/>
            </a:endParaRPr>
          </a:p>
          <a:p>
            <a:pPr marL="0" lvl="0" indent="0" algn="l" rtl="0">
              <a:spcBef>
                <a:spcPts val="1000"/>
              </a:spcBef>
              <a:spcAft>
                <a:spcPts val="0"/>
              </a:spcAft>
              <a:buClr>
                <a:srgbClr val="5D7C3F"/>
              </a:buClr>
              <a:buSzPts val="1200"/>
              <a:buFont typeface="Arial"/>
              <a:buNone/>
            </a:pPr>
            <a:r>
              <a:rPr lang="en-US" sz="1250" b="1" dirty="0">
                <a:solidFill>
                  <a:srgbClr val="069AD1"/>
                </a:solidFill>
                <a:latin typeface="Poppins"/>
                <a:ea typeface="Poppins"/>
                <a:cs typeface="Poppins"/>
                <a:sym typeface="Poppins"/>
              </a:rPr>
              <a:t>Team Member 5 Name: Arnab Dutta</a:t>
            </a:r>
            <a:endParaRPr sz="1250" b="1" dirty="0">
              <a:solidFill>
                <a:srgbClr val="069AD1"/>
              </a:solidFill>
              <a:latin typeface="Poppins"/>
              <a:ea typeface="Poppins"/>
              <a:cs typeface="Poppins"/>
              <a:sym typeface="Poppins"/>
            </a:endParaRPr>
          </a:p>
          <a:p>
            <a:pPr marL="0" lvl="0" indent="0" algn="l" rtl="0">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a:t>
            </a:r>
            <a:r>
              <a:rPr lang="en-US" sz="1250" b="1" dirty="0" err="1">
                <a:solidFill>
                  <a:srgbClr val="083F80"/>
                </a:solidFill>
                <a:latin typeface="Poppins"/>
                <a:ea typeface="Poppins"/>
                <a:cs typeface="Poppins"/>
                <a:sym typeface="Poppins"/>
              </a:rPr>
              <a:t>Btech</a:t>
            </a:r>
            <a:r>
              <a:rPr lang="en-US" sz="1250" b="1" dirty="0">
                <a:solidFill>
                  <a:srgbClr val="083F80"/>
                </a:solidFill>
                <a:latin typeface="Poppins"/>
                <a:ea typeface="Poppins"/>
                <a:cs typeface="Poppins"/>
                <a:sym typeface="Poppins"/>
              </a:rPr>
              <a:t>/</a:t>
            </a:r>
            <a:r>
              <a:rPr lang="en-US" sz="1250" b="1" dirty="0" err="1">
                <a:solidFill>
                  <a:srgbClr val="083F80"/>
                </a:solidFill>
                <a:latin typeface="Poppins"/>
                <a:ea typeface="Poppins"/>
                <a:cs typeface="Poppins"/>
                <a:sym typeface="Poppins"/>
              </a:rPr>
              <a:t>Mtech</a:t>
            </a:r>
            <a:r>
              <a:rPr lang="en-US" sz="1250" b="1" dirty="0">
                <a:solidFill>
                  <a:srgbClr val="083F80"/>
                </a:solidFill>
                <a:latin typeface="Poppins"/>
                <a:ea typeface="Poppins"/>
                <a:cs typeface="Poppins"/>
                <a:sym typeface="Poppins"/>
              </a:rPr>
              <a:t>/PhD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):BCA		Stream (ECE, CSE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BCA		Year (I,II,III,IV):</a:t>
            </a:r>
            <a:r>
              <a:rPr lang="en-US" sz="1250" b="1" dirty="0">
                <a:latin typeface="Poppins"/>
                <a:ea typeface="Poppins"/>
                <a:cs typeface="Poppins"/>
                <a:sym typeface="Poppins"/>
              </a:rPr>
              <a:t> </a:t>
            </a:r>
            <a:r>
              <a:rPr lang="en-US" sz="1250" b="1" dirty="0">
                <a:solidFill>
                  <a:srgbClr val="002060"/>
                </a:solidFill>
                <a:latin typeface="Poppins"/>
                <a:ea typeface="Poppins"/>
                <a:cs typeface="Poppins"/>
                <a:sym typeface="Poppins"/>
              </a:rPr>
              <a:t>III</a:t>
            </a:r>
            <a:endParaRPr sz="1250" b="1" dirty="0">
              <a:solidFill>
                <a:srgbClr val="002060"/>
              </a:solidFill>
              <a:latin typeface="Poppins"/>
              <a:ea typeface="Poppins"/>
              <a:cs typeface="Poppins"/>
              <a:sym typeface="Poppins"/>
            </a:endParaRPr>
          </a:p>
          <a:p>
            <a:pPr marL="0" lvl="0" indent="0" algn="l" rtl="0">
              <a:lnSpc>
                <a:spcPct val="90000"/>
              </a:lnSpc>
              <a:spcBef>
                <a:spcPts val="1000"/>
              </a:spcBef>
              <a:spcAft>
                <a:spcPts val="0"/>
              </a:spcAft>
              <a:buClr>
                <a:srgbClr val="804160"/>
              </a:buClr>
              <a:buSzPts val="1200"/>
              <a:buNone/>
            </a:pPr>
            <a:r>
              <a:rPr lang="en-US" sz="1250" b="1" dirty="0">
                <a:solidFill>
                  <a:srgbClr val="4A86E8"/>
                </a:solidFill>
                <a:latin typeface="Poppins"/>
                <a:ea typeface="Poppins"/>
                <a:cs typeface="Poppins"/>
                <a:sym typeface="Poppins"/>
              </a:rPr>
              <a:t>Team Mentor (Optional) Name: </a:t>
            </a:r>
            <a:r>
              <a:rPr lang="en-US" sz="1250" b="1" dirty="0" err="1">
                <a:solidFill>
                  <a:srgbClr val="4A86E8"/>
                </a:solidFill>
                <a:latin typeface="Poppins"/>
                <a:ea typeface="Poppins"/>
                <a:cs typeface="Poppins"/>
                <a:sym typeface="Poppins"/>
              </a:rPr>
              <a:t>Dr.Mauparna</a:t>
            </a:r>
            <a:r>
              <a:rPr lang="en-US" sz="1250" b="1" dirty="0">
                <a:solidFill>
                  <a:srgbClr val="4A86E8"/>
                </a:solidFill>
                <a:latin typeface="Poppins"/>
                <a:ea typeface="Poppins"/>
                <a:cs typeface="Poppins"/>
                <a:sym typeface="Poppins"/>
              </a:rPr>
              <a:t> Nandan</a:t>
            </a:r>
            <a:endParaRPr sz="1250" b="1" dirty="0">
              <a:solidFill>
                <a:srgbClr val="4A86E8"/>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Category (Academic/Industry): Academic	                     Expertise (AI/ML/Blockchain </a:t>
            </a:r>
            <a:r>
              <a:rPr lang="en-US" sz="1250" b="1" dirty="0" err="1">
                <a:solidFill>
                  <a:srgbClr val="083F80"/>
                </a:solidFill>
                <a:latin typeface="Poppins"/>
                <a:ea typeface="Poppins"/>
                <a:cs typeface="Poppins"/>
                <a:sym typeface="Poppins"/>
              </a:rPr>
              <a:t>etc</a:t>
            </a:r>
            <a:r>
              <a:rPr lang="en-US" sz="1250" b="1" dirty="0">
                <a:solidFill>
                  <a:srgbClr val="083F80"/>
                </a:solidFill>
                <a:latin typeface="Poppins"/>
                <a:ea typeface="Poppins"/>
                <a:cs typeface="Poppins"/>
                <a:sym typeface="Poppins"/>
              </a:rPr>
              <a:t>): AI   	Domain Experience (in years): </a:t>
            </a:r>
            <a:r>
              <a:rPr lang="en-US" sz="1250" b="1" dirty="0">
                <a:latin typeface="Poppins"/>
                <a:ea typeface="Poppins"/>
                <a:cs typeface="Poppins"/>
                <a:sym typeface="Poppins"/>
              </a:rPr>
              <a:t> </a:t>
            </a:r>
            <a:r>
              <a:rPr lang="en-US" sz="1250" b="1" dirty="0">
                <a:solidFill>
                  <a:srgbClr val="002060"/>
                </a:solidFill>
                <a:latin typeface="Poppins"/>
                <a:ea typeface="Poppins"/>
                <a:cs typeface="Poppins"/>
                <a:sym typeface="Poppins"/>
              </a:rPr>
              <a:t>2 </a:t>
            </a:r>
            <a:r>
              <a:rPr lang="en-US" sz="1250" b="1" dirty="0">
                <a:latin typeface="Poppins"/>
                <a:ea typeface="Poppins"/>
                <a:cs typeface="Poppins"/>
                <a:sym typeface="Poppins"/>
              </a:rPr>
              <a:t> </a:t>
            </a:r>
            <a:endParaRPr sz="1250" b="1" dirty="0">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latin typeface="Poppins"/>
                <a:ea typeface="Poppins"/>
                <a:cs typeface="Poppins"/>
                <a:sym typeface="Poppins"/>
              </a:rPr>
              <a:t>   </a:t>
            </a:r>
            <a:endParaRPr sz="1250" b="1" dirty="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1696AC"/>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877</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Poppins SemiBold</vt:lpstr>
      <vt:lpstr>Wingdings</vt:lpstr>
      <vt:lpstr>Noto Sans Symbols</vt:lpstr>
      <vt:lpstr>Poppins ExtraBold</vt:lpstr>
      <vt:lpstr>Arial</vt:lpstr>
      <vt:lpstr>Franklin Gothic</vt:lpstr>
      <vt:lpstr>Calibri</vt:lpstr>
      <vt:lpstr>Poppins</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Niladri</dc:creator>
  <cp:lastModifiedBy>Niladri Roy</cp:lastModifiedBy>
  <cp:revision>15</cp:revision>
  <cp:lastPrinted>2024-07-31T14:16:33Z</cp:lastPrinted>
  <dcterms:modified xsi:type="dcterms:W3CDTF">2024-09-12T10:55:10Z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2024-07-29T20:52:52Z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b3ede8d9-a40f-4a3f-a6df-17efe02ef09e</vt:lpwstr>
  </property>
  <property fmtid="{D5CDD505-2E9C-101B-9397-08002B2CF9AE}" pid="7" name="MSIP_Label_defa4170-0d19-0005-0004-bc88714345d2_ActionId">
    <vt:lpwstr>e1cb5926-2d7c-4155-adef-04d7aab86162</vt:lpwstr>
  </property>
  <property fmtid="{D5CDD505-2E9C-101B-9397-08002B2CF9AE}" pid="8" name="MSIP_Label_defa4170-0d19-0005-0004-bc88714345d2_ContentBits">
    <vt:lpwstr>0</vt:lpwstr>
  </property>
</Properties>
</file>