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8DC1C-D55E-4921-925E-7D815E5D25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F75167-7BD8-406D-A351-C79FB26FCB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DF5E40-3832-46F5-B117-1188399E0DE4}"/>
              </a:ext>
            </a:extLst>
          </p:cNvPr>
          <p:cNvSpPr>
            <a:spLocks noGrp="1"/>
          </p:cNvSpPr>
          <p:nvPr>
            <p:ph type="dt" sz="half" idx="10"/>
          </p:nvPr>
        </p:nvSpPr>
        <p:spPr/>
        <p:txBody>
          <a:bodyPr/>
          <a:lstStyle/>
          <a:p>
            <a:fld id="{9B61B49C-0578-46A3-BD8B-01A17C9541EC}" type="datetimeFigureOut">
              <a:rPr lang="en-IN" smtClean="0"/>
              <a:t>30-03-2025</a:t>
            </a:fld>
            <a:endParaRPr lang="en-IN"/>
          </a:p>
        </p:txBody>
      </p:sp>
      <p:sp>
        <p:nvSpPr>
          <p:cNvPr id="5" name="Footer Placeholder 4">
            <a:extLst>
              <a:ext uri="{FF2B5EF4-FFF2-40B4-BE49-F238E27FC236}">
                <a16:creationId xmlns:a16="http://schemas.microsoft.com/office/drawing/2014/main" id="{22B14B34-91F8-4E5B-AFA3-8C79EDB098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B69209-594D-4489-A242-62243E1104D7}"/>
              </a:ext>
            </a:extLst>
          </p:cNvPr>
          <p:cNvSpPr>
            <a:spLocks noGrp="1"/>
          </p:cNvSpPr>
          <p:nvPr>
            <p:ph type="sldNum" sz="quarter" idx="12"/>
          </p:nvPr>
        </p:nvSpPr>
        <p:spPr/>
        <p:txBody>
          <a:bodyPr/>
          <a:lstStyle/>
          <a:p>
            <a:fld id="{2B3CC6FA-611F-44C3-BF91-EA1C36EFD258}" type="slidenum">
              <a:rPr lang="en-IN" smtClean="0"/>
              <a:t>‹#›</a:t>
            </a:fld>
            <a:endParaRPr lang="en-IN"/>
          </a:p>
        </p:txBody>
      </p:sp>
    </p:spTree>
    <p:extLst>
      <p:ext uri="{BB962C8B-B14F-4D97-AF65-F5344CB8AC3E}">
        <p14:creationId xmlns:p14="http://schemas.microsoft.com/office/powerpoint/2010/main" val="4209899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28FC6-E842-484A-9F16-902AFB819F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AA4790-9550-4928-A935-8A39A209A9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D506C7-E778-4F4C-9F47-0016928EE2F7}"/>
              </a:ext>
            </a:extLst>
          </p:cNvPr>
          <p:cNvSpPr>
            <a:spLocks noGrp="1"/>
          </p:cNvSpPr>
          <p:nvPr>
            <p:ph type="dt" sz="half" idx="10"/>
          </p:nvPr>
        </p:nvSpPr>
        <p:spPr/>
        <p:txBody>
          <a:bodyPr/>
          <a:lstStyle/>
          <a:p>
            <a:fld id="{9B61B49C-0578-46A3-BD8B-01A17C9541EC}" type="datetimeFigureOut">
              <a:rPr lang="en-IN" smtClean="0"/>
              <a:t>30-03-2025</a:t>
            </a:fld>
            <a:endParaRPr lang="en-IN"/>
          </a:p>
        </p:txBody>
      </p:sp>
      <p:sp>
        <p:nvSpPr>
          <p:cNvPr id="5" name="Footer Placeholder 4">
            <a:extLst>
              <a:ext uri="{FF2B5EF4-FFF2-40B4-BE49-F238E27FC236}">
                <a16:creationId xmlns:a16="http://schemas.microsoft.com/office/drawing/2014/main" id="{178D1F6D-33F8-4A29-8A1D-401E6A76B5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72104C-16F3-49BD-B4F0-13B0EFD0689F}"/>
              </a:ext>
            </a:extLst>
          </p:cNvPr>
          <p:cNvSpPr>
            <a:spLocks noGrp="1"/>
          </p:cNvSpPr>
          <p:nvPr>
            <p:ph type="sldNum" sz="quarter" idx="12"/>
          </p:nvPr>
        </p:nvSpPr>
        <p:spPr/>
        <p:txBody>
          <a:bodyPr/>
          <a:lstStyle/>
          <a:p>
            <a:fld id="{2B3CC6FA-611F-44C3-BF91-EA1C36EFD258}" type="slidenum">
              <a:rPr lang="en-IN" smtClean="0"/>
              <a:t>‹#›</a:t>
            </a:fld>
            <a:endParaRPr lang="en-IN"/>
          </a:p>
        </p:txBody>
      </p:sp>
    </p:spTree>
    <p:extLst>
      <p:ext uri="{BB962C8B-B14F-4D97-AF65-F5344CB8AC3E}">
        <p14:creationId xmlns:p14="http://schemas.microsoft.com/office/powerpoint/2010/main" val="1225883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517AA9-D240-4C16-B9A6-88C697FF4D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38E77F-0D2F-41C8-8C2E-20B08FF04C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389EC9-5804-48B7-8582-D33F278D895F}"/>
              </a:ext>
            </a:extLst>
          </p:cNvPr>
          <p:cNvSpPr>
            <a:spLocks noGrp="1"/>
          </p:cNvSpPr>
          <p:nvPr>
            <p:ph type="dt" sz="half" idx="10"/>
          </p:nvPr>
        </p:nvSpPr>
        <p:spPr/>
        <p:txBody>
          <a:bodyPr/>
          <a:lstStyle/>
          <a:p>
            <a:fld id="{9B61B49C-0578-46A3-BD8B-01A17C9541EC}" type="datetimeFigureOut">
              <a:rPr lang="en-IN" smtClean="0"/>
              <a:t>30-03-2025</a:t>
            </a:fld>
            <a:endParaRPr lang="en-IN"/>
          </a:p>
        </p:txBody>
      </p:sp>
      <p:sp>
        <p:nvSpPr>
          <p:cNvPr id="5" name="Footer Placeholder 4">
            <a:extLst>
              <a:ext uri="{FF2B5EF4-FFF2-40B4-BE49-F238E27FC236}">
                <a16:creationId xmlns:a16="http://schemas.microsoft.com/office/drawing/2014/main" id="{25BFE0A8-6F23-4F18-A925-57D658D77E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D3534F-D0BF-4020-9613-3369F59D3B68}"/>
              </a:ext>
            </a:extLst>
          </p:cNvPr>
          <p:cNvSpPr>
            <a:spLocks noGrp="1"/>
          </p:cNvSpPr>
          <p:nvPr>
            <p:ph type="sldNum" sz="quarter" idx="12"/>
          </p:nvPr>
        </p:nvSpPr>
        <p:spPr/>
        <p:txBody>
          <a:bodyPr/>
          <a:lstStyle/>
          <a:p>
            <a:fld id="{2B3CC6FA-611F-44C3-BF91-EA1C36EFD258}" type="slidenum">
              <a:rPr lang="en-IN" smtClean="0"/>
              <a:t>‹#›</a:t>
            </a:fld>
            <a:endParaRPr lang="en-IN"/>
          </a:p>
        </p:txBody>
      </p:sp>
    </p:spTree>
    <p:extLst>
      <p:ext uri="{BB962C8B-B14F-4D97-AF65-F5344CB8AC3E}">
        <p14:creationId xmlns:p14="http://schemas.microsoft.com/office/powerpoint/2010/main" val="143953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07095-56A4-430E-88A1-296DB6D9FB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319056-B5A9-4A09-8334-72D3F9C241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56B1E1-8D87-425F-9297-5334ABBC768F}"/>
              </a:ext>
            </a:extLst>
          </p:cNvPr>
          <p:cNvSpPr>
            <a:spLocks noGrp="1"/>
          </p:cNvSpPr>
          <p:nvPr>
            <p:ph type="dt" sz="half" idx="10"/>
          </p:nvPr>
        </p:nvSpPr>
        <p:spPr/>
        <p:txBody>
          <a:bodyPr/>
          <a:lstStyle/>
          <a:p>
            <a:fld id="{9B61B49C-0578-46A3-BD8B-01A17C9541EC}" type="datetimeFigureOut">
              <a:rPr lang="en-IN" smtClean="0"/>
              <a:t>30-03-2025</a:t>
            </a:fld>
            <a:endParaRPr lang="en-IN"/>
          </a:p>
        </p:txBody>
      </p:sp>
      <p:sp>
        <p:nvSpPr>
          <p:cNvPr id="5" name="Footer Placeholder 4">
            <a:extLst>
              <a:ext uri="{FF2B5EF4-FFF2-40B4-BE49-F238E27FC236}">
                <a16:creationId xmlns:a16="http://schemas.microsoft.com/office/drawing/2014/main" id="{6C438F1C-6948-4E6F-AD0F-D0D9206EF6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4F14BE-C238-4B82-ADAA-DA5269077E79}"/>
              </a:ext>
            </a:extLst>
          </p:cNvPr>
          <p:cNvSpPr>
            <a:spLocks noGrp="1"/>
          </p:cNvSpPr>
          <p:nvPr>
            <p:ph type="sldNum" sz="quarter" idx="12"/>
          </p:nvPr>
        </p:nvSpPr>
        <p:spPr/>
        <p:txBody>
          <a:bodyPr/>
          <a:lstStyle/>
          <a:p>
            <a:fld id="{2B3CC6FA-611F-44C3-BF91-EA1C36EFD258}" type="slidenum">
              <a:rPr lang="en-IN" smtClean="0"/>
              <a:t>‹#›</a:t>
            </a:fld>
            <a:endParaRPr lang="en-IN"/>
          </a:p>
        </p:txBody>
      </p:sp>
    </p:spTree>
    <p:extLst>
      <p:ext uri="{BB962C8B-B14F-4D97-AF65-F5344CB8AC3E}">
        <p14:creationId xmlns:p14="http://schemas.microsoft.com/office/powerpoint/2010/main" val="112351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ECCA9-FF3F-457A-8981-FE3951DC4C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AD21B1-D07D-4148-B17C-C356C34D37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4D98B5-EF61-42F8-ADF9-97BE40996EF5}"/>
              </a:ext>
            </a:extLst>
          </p:cNvPr>
          <p:cNvSpPr>
            <a:spLocks noGrp="1"/>
          </p:cNvSpPr>
          <p:nvPr>
            <p:ph type="dt" sz="half" idx="10"/>
          </p:nvPr>
        </p:nvSpPr>
        <p:spPr/>
        <p:txBody>
          <a:bodyPr/>
          <a:lstStyle/>
          <a:p>
            <a:fld id="{9B61B49C-0578-46A3-BD8B-01A17C9541EC}" type="datetimeFigureOut">
              <a:rPr lang="en-IN" smtClean="0"/>
              <a:t>30-03-2025</a:t>
            </a:fld>
            <a:endParaRPr lang="en-IN"/>
          </a:p>
        </p:txBody>
      </p:sp>
      <p:sp>
        <p:nvSpPr>
          <p:cNvPr id="5" name="Footer Placeholder 4">
            <a:extLst>
              <a:ext uri="{FF2B5EF4-FFF2-40B4-BE49-F238E27FC236}">
                <a16:creationId xmlns:a16="http://schemas.microsoft.com/office/drawing/2014/main" id="{7BDDD348-E34B-4B6E-8481-1942F2FDF4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BDEB17-6165-428C-9664-9A68DAF07089}"/>
              </a:ext>
            </a:extLst>
          </p:cNvPr>
          <p:cNvSpPr>
            <a:spLocks noGrp="1"/>
          </p:cNvSpPr>
          <p:nvPr>
            <p:ph type="sldNum" sz="quarter" idx="12"/>
          </p:nvPr>
        </p:nvSpPr>
        <p:spPr/>
        <p:txBody>
          <a:bodyPr/>
          <a:lstStyle/>
          <a:p>
            <a:fld id="{2B3CC6FA-611F-44C3-BF91-EA1C36EFD258}" type="slidenum">
              <a:rPr lang="en-IN" smtClean="0"/>
              <a:t>‹#›</a:t>
            </a:fld>
            <a:endParaRPr lang="en-IN"/>
          </a:p>
        </p:txBody>
      </p:sp>
    </p:spTree>
    <p:extLst>
      <p:ext uri="{BB962C8B-B14F-4D97-AF65-F5344CB8AC3E}">
        <p14:creationId xmlns:p14="http://schemas.microsoft.com/office/powerpoint/2010/main" val="266930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2D556-73C8-48FA-A47F-2D47A87B6F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2E0B7A-EBDB-4DDB-9CEE-4B44A79943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9EA17D-3889-4916-BD47-C48C6B1293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1B2CA8-9C19-4EA3-B0FB-4C9F65818D3D}"/>
              </a:ext>
            </a:extLst>
          </p:cNvPr>
          <p:cNvSpPr>
            <a:spLocks noGrp="1"/>
          </p:cNvSpPr>
          <p:nvPr>
            <p:ph type="dt" sz="half" idx="10"/>
          </p:nvPr>
        </p:nvSpPr>
        <p:spPr/>
        <p:txBody>
          <a:bodyPr/>
          <a:lstStyle/>
          <a:p>
            <a:fld id="{9B61B49C-0578-46A3-BD8B-01A17C9541EC}" type="datetimeFigureOut">
              <a:rPr lang="en-IN" smtClean="0"/>
              <a:t>30-03-2025</a:t>
            </a:fld>
            <a:endParaRPr lang="en-IN"/>
          </a:p>
        </p:txBody>
      </p:sp>
      <p:sp>
        <p:nvSpPr>
          <p:cNvPr id="6" name="Footer Placeholder 5">
            <a:extLst>
              <a:ext uri="{FF2B5EF4-FFF2-40B4-BE49-F238E27FC236}">
                <a16:creationId xmlns:a16="http://schemas.microsoft.com/office/drawing/2014/main" id="{08E9744B-228B-446F-8021-EE669A7ABB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56A39E-A67D-4D8E-81B7-014DC7836361}"/>
              </a:ext>
            </a:extLst>
          </p:cNvPr>
          <p:cNvSpPr>
            <a:spLocks noGrp="1"/>
          </p:cNvSpPr>
          <p:nvPr>
            <p:ph type="sldNum" sz="quarter" idx="12"/>
          </p:nvPr>
        </p:nvSpPr>
        <p:spPr/>
        <p:txBody>
          <a:bodyPr/>
          <a:lstStyle/>
          <a:p>
            <a:fld id="{2B3CC6FA-611F-44C3-BF91-EA1C36EFD258}" type="slidenum">
              <a:rPr lang="en-IN" smtClean="0"/>
              <a:t>‹#›</a:t>
            </a:fld>
            <a:endParaRPr lang="en-IN"/>
          </a:p>
        </p:txBody>
      </p:sp>
    </p:spTree>
    <p:extLst>
      <p:ext uri="{BB962C8B-B14F-4D97-AF65-F5344CB8AC3E}">
        <p14:creationId xmlns:p14="http://schemas.microsoft.com/office/powerpoint/2010/main" val="971359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DAD0A-826E-4A88-8D0F-E75F8F2AC5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9748ED-D1F0-4418-AE74-82A3A37DFB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D7093A-F7AB-4E6D-B820-9C8689A575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A930B3-C799-4C88-B096-0D003282A6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47CE0F-A8DE-4344-A044-A1555C7F6A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6B8622-D861-4A9D-8E57-2759AA8F85D0}"/>
              </a:ext>
            </a:extLst>
          </p:cNvPr>
          <p:cNvSpPr>
            <a:spLocks noGrp="1"/>
          </p:cNvSpPr>
          <p:nvPr>
            <p:ph type="dt" sz="half" idx="10"/>
          </p:nvPr>
        </p:nvSpPr>
        <p:spPr/>
        <p:txBody>
          <a:bodyPr/>
          <a:lstStyle/>
          <a:p>
            <a:fld id="{9B61B49C-0578-46A3-BD8B-01A17C9541EC}" type="datetimeFigureOut">
              <a:rPr lang="en-IN" smtClean="0"/>
              <a:t>30-03-2025</a:t>
            </a:fld>
            <a:endParaRPr lang="en-IN"/>
          </a:p>
        </p:txBody>
      </p:sp>
      <p:sp>
        <p:nvSpPr>
          <p:cNvPr id="8" name="Footer Placeholder 7">
            <a:extLst>
              <a:ext uri="{FF2B5EF4-FFF2-40B4-BE49-F238E27FC236}">
                <a16:creationId xmlns:a16="http://schemas.microsoft.com/office/drawing/2014/main" id="{2902192A-620C-4C25-A5E3-9D16FDC0FD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FB90A2-B8E7-4BFA-84DA-AFD9AA66DCBA}"/>
              </a:ext>
            </a:extLst>
          </p:cNvPr>
          <p:cNvSpPr>
            <a:spLocks noGrp="1"/>
          </p:cNvSpPr>
          <p:nvPr>
            <p:ph type="sldNum" sz="quarter" idx="12"/>
          </p:nvPr>
        </p:nvSpPr>
        <p:spPr/>
        <p:txBody>
          <a:bodyPr/>
          <a:lstStyle/>
          <a:p>
            <a:fld id="{2B3CC6FA-611F-44C3-BF91-EA1C36EFD258}" type="slidenum">
              <a:rPr lang="en-IN" smtClean="0"/>
              <a:t>‹#›</a:t>
            </a:fld>
            <a:endParaRPr lang="en-IN"/>
          </a:p>
        </p:txBody>
      </p:sp>
    </p:spTree>
    <p:extLst>
      <p:ext uri="{BB962C8B-B14F-4D97-AF65-F5344CB8AC3E}">
        <p14:creationId xmlns:p14="http://schemas.microsoft.com/office/powerpoint/2010/main" val="5860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3857B-E55E-42A0-9E2E-7253CAC94A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B148553-06F1-4C9B-9130-ADEA21B55F8C}"/>
              </a:ext>
            </a:extLst>
          </p:cNvPr>
          <p:cNvSpPr>
            <a:spLocks noGrp="1"/>
          </p:cNvSpPr>
          <p:nvPr>
            <p:ph type="dt" sz="half" idx="10"/>
          </p:nvPr>
        </p:nvSpPr>
        <p:spPr/>
        <p:txBody>
          <a:bodyPr/>
          <a:lstStyle/>
          <a:p>
            <a:fld id="{9B61B49C-0578-46A3-BD8B-01A17C9541EC}" type="datetimeFigureOut">
              <a:rPr lang="en-IN" smtClean="0"/>
              <a:t>30-03-2025</a:t>
            </a:fld>
            <a:endParaRPr lang="en-IN"/>
          </a:p>
        </p:txBody>
      </p:sp>
      <p:sp>
        <p:nvSpPr>
          <p:cNvPr id="4" name="Footer Placeholder 3">
            <a:extLst>
              <a:ext uri="{FF2B5EF4-FFF2-40B4-BE49-F238E27FC236}">
                <a16:creationId xmlns:a16="http://schemas.microsoft.com/office/drawing/2014/main" id="{4312740A-F008-4CE8-A0DD-EC8F717EC5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6536B02-F0D5-44F6-9343-0FF202DBC903}"/>
              </a:ext>
            </a:extLst>
          </p:cNvPr>
          <p:cNvSpPr>
            <a:spLocks noGrp="1"/>
          </p:cNvSpPr>
          <p:nvPr>
            <p:ph type="sldNum" sz="quarter" idx="12"/>
          </p:nvPr>
        </p:nvSpPr>
        <p:spPr/>
        <p:txBody>
          <a:bodyPr/>
          <a:lstStyle/>
          <a:p>
            <a:fld id="{2B3CC6FA-611F-44C3-BF91-EA1C36EFD258}" type="slidenum">
              <a:rPr lang="en-IN" smtClean="0"/>
              <a:t>‹#›</a:t>
            </a:fld>
            <a:endParaRPr lang="en-IN"/>
          </a:p>
        </p:txBody>
      </p:sp>
    </p:spTree>
    <p:extLst>
      <p:ext uri="{BB962C8B-B14F-4D97-AF65-F5344CB8AC3E}">
        <p14:creationId xmlns:p14="http://schemas.microsoft.com/office/powerpoint/2010/main" val="2932357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5C2776-B34D-44B0-9861-F04804D19432}"/>
              </a:ext>
            </a:extLst>
          </p:cNvPr>
          <p:cNvSpPr>
            <a:spLocks noGrp="1"/>
          </p:cNvSpPr>
          <p:nvPr>
            <p:ph type="dt" sz="half" idx="10"/>
          </p:nvPr>
        </p:nvSpPr>
        <p:spPr/>
        <p:txBody>
          <a:bodyPr/>
          <a:lstStyle/>
          <a:p>
            <a:fld id="{9B61B49C-0578-46A3-BD8B-01A17C9541EC}" type="datetimeFigureOut">
              <a:rPr lang="en-IN" smtClean="0"/>
              <a:t>30-03-2025</a:t>
            </a:fld>
            <a:endParaRPr lang="en-IN"/>
          </a:p>
        </p:txBody>
      </p:sp>
      <p:sp>
        <p:nvSpPr>
          <p:cNvPr id="3" name="Footer Placeholder 2">
            <a:extLst>
              <a:ext uri="{FF2B5EF4-FFF2-40B4-BE49-F238E27FC236}">
                <a16:creationId xmlns:a16="http://schemas.microsoft.com/office/drawing/2014/main" id="{46837314-AAAA-4A64-BED1-43131101DF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B3027E-2AE2-44AD-9782-2FD1F1979251}"/>
              </a:ext>
            </a:extLst>
          </p:cNvPr>
          <p:cNvSpPr>
            <a:spLocks noGrp="1"/>
          </p:cNvSpPr>
          <p:nvPr>
            <p:ph type="sldNum" sz="quarter" idx="12"/>
          </p:nvPr>
        </p:nvSpPr>
        <p:spPr/>
        <p:txBody>
          <a:bodyPr/>
          <a:lstStyle/>
          <a:p>
            <a:fld id="{2B3CC6FA-611F-44C3-BF91-EA1C36EFD258}" type="slidenum">
              <a:rPr lang="en-IN" smtClean="0"/>
              <a:t>‹#›</a:t>
            </a:fld>
            <a:endParaRPr lang="en-IN"/>
          </a:p>
        </p:txBody>
      </p:sp>
    </p:spTree>
    <p:extLst>
      <p:ext uri="{BB962C8B-B14F-4D97-AF65-F5344CB8AC3E}">
        <p14:creationId xmlns:p14="http://schemas.microsoft.com/office/powerpoint/2010/main" val="4251518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C07E-37DC-498E-B0E8-EF42FA2E5E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BF9391-59DF-4AF8-A557-9484CF283C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FE803FF-BFB5-4F95-B3EB-E3CC57D8A2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80B614-BD32-4A01-B625-9F48147936F5}"/>
              </a:ext>
            </a:extLst>
          </p:cNvPr>
          <p:cNvSpPr>
            <a:spLocks noGrp="1"/>
          </p:cNvSpPr>
          <p:nvPr>
            <p:ph type="dt" sz="half" idx="10"/>
          </p:nvPr>
        </p:nvSpPr>
        <p:spPr/>
        <p:txBody>
          <a:bodyPr/>
          <a:lstStyle/>
          <a:p>
            <a:fld id="{9B61B49C-0578-46A3-BD8B-01A17C9541EC}" type="datetimeFigureOut">
              <a:rPr lang="en-IN" smtClean="0"/>
              <a:t>30-03-2025</a:t>
            </a:fld>
            <a:endParaRPr lang="en-IN"/>
          </a:p>
        </p:txBody>
      </p:sp>
      <p:sp>
        <p:nvSpPr>
          <p:cNvPr id="6" name="Footer Placeholder 5">
            <a:extLst>
              <a:ext uri="{FF2B5EF4-FFF2-40B4-BE49-F238E27FC236}">
                <a16:creationId xmlns:a16="http://schemas.microsoft.com/office/drawing/2014/main" id="{67599A13-85C9-47D5-B43C-B76658C20B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460C33-53A2-4DC9-AF4B-589C6B70FB6F}"/>
              </a:ext>
            </a:extLst>
          </p:cNvPr>
          <p:cNvSpPr>
            <a:spLocks noGrp="1"/>
          </p:cNvSpPr>
          <p:nvPr>
            <p:ph type="sldNum" sz="quarter" idx="12"/>
          </p:nvPr>
        </p:nvSpPr>
        <p:spPr/>
        <p:txBody>
          <a:bodyPr/>
          <a:lstStyle/>
          <a:p>
            <a:fld id="{2B3CC6FA-611F-44C3-BF91-EA1C36EFD258}" type="slidenum">
              <a:rPr lang="en-IN" smtClean="0"/>
              <a:t>‹#›</a:t>
            </a:fld>
            <a:endParaRPr lang="en-IN"/>
          </a:p>
        </p:txBody>
      </p:sp>
    </p:spTree>
    <p:extLst>
      <p:ext uri="{BB962C8B-B14F-4D97-AF65-F5344CB8AC3E}">
        <p14:creationId xmlns:p14="http://schemas.microsoft.com/office/powerpoint/2010/main" val="54612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1BC45-4325-4CE7-91AF-326E6B26D7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13AE0E-C30A-4B60-9B38-3C89D922E0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5E5F9A-E56E-4E0E-84DC-2097959EC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D2E08C-6CE7-46FB-9339-FCCF82056D8B}"/>
              </a:ext>
            </a:extLst>
          </p:cNvPr>
          <p:cNvSpPr>
            <a:spLocks noGrp="1"/>
          </p:cNvSpPr>
          <p:nvPr>
            <p:ph type="dt" sz="half" idx="10"/>
          </p:nvPr>
        </p:nvSpPr>
        <p:spPr/>
        <p:txBody>
          <a:bodyPr/>
          <a:lstStyle/>
          <a:p>
            <a:fld id="{9B61B49C-0578-46A3-BD8B-01A17C9541EC}" type="datetimeFigureOut">
              <a:rPr lang="en-IN" smtClean="0"/>
              <a:t>30-03-2025</a:t>
            </a:fld>
            <a:endParaRPr lang="en-IN"/>
          </a:p>
        </p:txBody>
      </p:sp>
      <p:sp>
        <p:nvSpPr>
          <p:cNvPr id="6" name="Footer Placeholder 5">
            <a:extLst>
              <a:ext uri="{FF2B5EF4-FFF2-40B4-BE49-F238E27FC236}">
                <a16:creationId xmlns:a16="http://schemas.microsoft.com/office/drawing/2014/main" id="{E2717F8A-1041-417B-9F7A-8DF9A5DDF0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84F063-EB9A-47DC-BCE5-FF34EAC59005}"/>
              </a:ext>
            </a:extLst>
          </p:cNvPr>
          <p:cNvSpPr>
            <a:spLocks noGrp="1"/>
          </p:cNvSpPr>
          <p:nvPr>
            <p:ph type="sldNum" sz="quarter" idx="12"/>
          </p:nvPr>
        </p:nvSpPr>
        <p:spPr/>
        <p:txBody>
          <a:bodyPr/>
          <a:lstStyle/>
          <a:p>
            <a:fld id="{2B3CC6FA-611F-44C3-BF91-EA1C36EFD258}" type="slidenum">
              <a:rPr lang="en-IN" smtClean="0"/>
              <a:t>‹#›</a:t>
            </a:fld>
            <a:endParaRPr lang="en-IN"/>
          </a:p>
        </p:txBody>
      </p:sp>
    </p:spTree>
    <p:extLst>
      <p:ext uri="{BB962C8B-B14F-4D97-AF65-F5344CB8AC3E}">
        <p14:creationId xmlns:p14="http://schemas.microsoft.com/office/powerpoint/2010/main" val="1237050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143D3D-E72E-4312-8554-C481D4EA71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A50F59-E6E3-45F2-9072-32526C85A1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311CD3-FE16-4060-ADDC-7B0E268DDF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61B49C-0578-46A3-BD8B-01A17C9541EC}" type="datetimeFigureOut">
              <a:rPr lang="en-IN" smtClean="0"/>
              <a:t>30-03-2025</a:t>
            </a:fld>
            <a:endParaRPr lang="en-IN"/>
          </a:p>
        </p:txBody>
      </p:sp>
      <p:sp>
        <p:nvSpPr>
          <p:cNvPr id="5" name="Footer Placeholder 4">
            <a:extLst>
              <a:ext uri="{FF2B5EF4-FFF2-40B4-BE49-F238E27FC236}">
                <a16:creationId xmlns:a16="http://schemas.microsoft.com/office/drawing/2014/main" id="{3EC9B12E-AB55-4C79-A034-35BC7C0454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F336AF-DE23-4DC2-9D2C-761234265A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3CC6FA-611F-44C3-BF91-EA1C36EFD258}" type="slidenum">
              <a:rPr lang="en-IN" smtClean="0"/>
              <a:t>‹#›</a:t>
            </a:fld>
            <a:endParaRPr lang="en-IN"/>
          </a:p>
        </p:txBody>
      </p:sp>
    </p:spTree>
    <p:extLst>
      <p:ext uri="{BB962C8B-B14F-4D97-AF65-F5344CB8AC3E}">
        <p14:creationId xmlns:p14="http://schemas.microsoft.com/office/powerpoint/2010/main" val="2445191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58890-64BD-4471-B41B-D64F77DD6A90}"/>
              </a:ext>
            </a:extLst>
          </p:cNvPr>
          <p:cNvSpPr>
            <a:spLocks noGrp="1"/>
          </p:cNvSpPr>
          <p:nvPr>
            <p:ph type="ctrTitle"/>
          </p:nvPr>
        </p:nvSpPr>
        <p:spPr>
          <a:xfrm>
            <a:off x="404949" y="1613263"/>
            <a:ext cx="10228217" cy="1116874"/>
          </a:xfrm>
        </p:spPr>
        <p:txBody>
          <a:bodyPr>
            <a:normAutofit/>
          </a:bodyPr>
          <a:lstStyle/>
          <a:p>
            <a:br>
              <a:rPr lang="en-IN" sz="1600" b="1" dirty="0"/>
            </a:br>
            <a:endParaRPr lang="en-IN" sz="5400" dirty="0"/>
          </a:p>
        </p:txBody>
      </p:sp>
      <p:sp>
        <p:nvSpPr>
          <p:cNvPr id="3" name="Subtitle 2">
            <a:extLst>
              <a:ext uri="{FF2B5EF4-FFF2-40B4-BE49-F238E27FC236}">
                <a16:creationId xmlns:a16="http://schemas.microsoft.com/office/drawing/2014/main" id="{CB0CC899-DC0D-467D-8507-CC4F210183DF}"/>
              </a:ext>
            </a:extLst>
          </p:cNvPr>
          <p:cNvSpPr>
            <a:spLocks noGrp="1"/>
          </p:cNvSpPr>
          <p:nvPr>
            <p:ph type="subTitle" idx="1"/>
          </p:nvPr>
        </p:nvSpPr>
        <p:spPr>
          <a:xfrm>
            <a:off x="287382" y="2730137"/>
            <a:ext cx="11499669" cy="3840479"/>
          </a:xfrm>
        </p:spPr>
        <p:txBody>
          <a:bodyPr>
            <a:normAutofit/>
          </a:bodyPr>
          <a:lstStyle/>
          <a:p>
            <a:r>
              <a:rPr lang="en-IN" sz="4000" dirty="0"/>
              <a:t>Topics Overview</a:t>
            </a:r>
          </a:p>
          <a:p>
            <a:pPr algn="l"/>
            <a:r>
              <a:rPr lang="en-IN" sz="2800" dirty="0"/>
              <a:t>1)Symmetric-key and Asymmetric-key Cryptography</a:t>
            </a:r>
          </a:p>
          <a:p>
            <a:pPr algn="l"/>
            <a:r>
              <a:rPr lang="en-IN" sz="2800" dirty="0"/>
              <a:t>2)Public Keys and Private Keys Generation</a:t>
            </a:r>
          </a:p>
          <a:p>
            <a:pPr algn="l"/>
            <a:r>
              <a:rPr lang="en-IN" sz="2800" dirty="0"/>
              <a:t>3)Digital Signatures</a:t>
            </a:r>
          </a:p>
          <a:p>
            <a:pPr algn="l"/>
            <a:r>
              <a:rPr lang="en-IN" sz="2800" dirty="0"/>
              <a:t>4)Public and Private Key Encryption and Bitcoin Transaction</a:t>
            </a:r>
          </a:p>
          <a:p>
            <a:pPr algn="l"/>
            <a:r>
              <a:rPr lang="en-IN" sz="2800" dirty="0"/>
              <a:t>5)Types of BTC Wallets</a:t>
            </a:r>
          </a:p>
          <a:p>
            <a:pPr algn="l"/>
            <a:r>
              <a:rPr lang="en-IN" sz="2800" dirty="0"/>
              <a:t>6)Practices for Securing BTC Wallets</a:t>
            </a:r>
          </a:p>
        </p:txBody>
      </p:sp>
      <p:sp>
        <p:nvSpPr>
          <p:cNvPr id="5" name="TextBox 4">
            <a:extLst>
              <a:ext uri="{FF2B5EF4-FFF2-40B4-BE49-F238E27FC236}">
                <a16:creationId xmlns:a16="http://schemas.microsoft.com/office/drawing/2014/main" id="{1BA1A63E-1F00-45AD-8250-1B73FB331D0C}"/>
              </a:ext>
            </a:extLst>
          </p:cNvPr>
          <p:cNvSpPr txBox="1"/>
          <p:nvPr/>
        </p:nvSpPr>
        <p:spPr>
          <a:xfrm>
            <a:off x="287382" y="1674674"/>
            <a:ext cx="11691257" cy="1754326"/>
          </a:xfrm>
          <a:prstGeom prst="rect">
            <a:avLst/>
          </a:prstGeom>
          <a:noFill/>
        </p:spPr>
        <p:txBody>
          <a:bodyPr wrap="square">
            <a:spAutoFit/>
          </a:bodyPr>
          <a:lstStyle/>
          <a:p>
            <a:r>
              <a:rPr lang="en-IN" sz="3600" b="1" dirty="0"/>
              <a:t>                  IIT Kharagpur Open Source Society</a:t>
            </a:r>
          </a:p>
          <a:p>
            <a:r>
              <a:rPr lang="en-IN" sz="3600" b="1" dirty="0"/>
              <a:t>Exploring Public-Private Key Encryption and Bitcoin Wallets</a:t>
            </a:r>
          </a:p>
          <a:p>
            <a:endParaRPr lang="en-IN" sz="3600" dirty="0"/>
          </a:p>
        </p:txBody>
      </p:sp>
      <p:sp>
        <p:nvSpPr>
          <p:cNvPr id="6" name="TextBox 5">
            <a:extLst>
              <a:ext uri="{FF2B5EF4-FFF2-40B4-BE49-F238E27FC236}">
                <a16:creationId xmlns:a16="http://schemas.microsoft.com/office/drawing/2014/main" id="{5566F228-28CA-419D-8162-605FE32B07D2}"/>
              </a:ext>
            </a:extLst>
          </p:cNvPr>
          <p:cNvSpPr txBox="1"/>
          <p:nvPr/>
        </p:nvSpPr>
        <p:spPr>
          <a:xfrm>
            <a:off x="156754" y="104384"/>
            <a:ext cx="5421085" cy="1015663"/>
          </a:xfrm>
          <a:prstGeom prst="rect">
            <a:avLst/>
          </a:prstGeom>
          <a:noFill/>
        </p:spPr>
        <p:txBody>
          <a:bodyPr wrap="square" rtlCol="0">
            <a:spAutoFit/>
          </a:bodyPr>
          <a:lstStyle/>
          <a:p>
            <a:r>
              <a:rPr lang="en-IN" sz="2000" dirty="0"/>
              <a:t>Name: Arnab Maiti</a:t>
            </a:r>
          </a:p>
          <a:p>
            <a:r>
              <a:rPr lang="en-IN" sz="2000" dirty="0"/>
              <a:t>Roll-No: 24IM10017</a:t>
            </a:r>
          </a:p>
          <a:p>
            <a:r>
              <a:rPr lang="en-IN" sz="2000" dirty="0"/>
              <a:t> IIT Kharagpur </a:t>
            </a:r>
          </a:p>
        </p:txBody>
      </p:sp>
    </p:spTree>
    <p:extLst>
      <p:ext uri="{BB962C8B-B14F-4D97-AF65-F5344CB8AC3E}">
        <p14:creationId xmlns:p14="http://schemas.microsoft.com/office/powerpoint/2010/main" val="2539893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F298A-30B0-49C1-B960-07956C5DA1B6}"/>
              </a:ext>
            </a:extLst>
          </p:cNvPr>
          <p:cNvSpPr>
            <a:spLocks noGrp="1"/>
          </p:cNvSpPr>
          <p:nvPr>
            <p:ph type="title"/>
          </p:nvPr>
        </p:nvSpPr>
        <p:spPr/>
        <p:txBody>
          <a:bodyPr/>
          <a:lstStyle/>
          <a:p>
            <a:pPr algn="ctr"/>
            <a:r>
              <a:rPr lang="en-IN" sz="4400" b="1" dirty="0"/>
              <a:t>Practices for Securing BTC Wallets</a:t>
            </a:r>
            <a:endParaRPr lang="en-IN" b="1" dirty="0"/>
          </a:p>
        </p:txBody>
      </p:sp>
      <p:sp>
        <p:nvSpPr>
          <p:cNvPr id="3" name="Content Placeholder 2">
            <a:extLst>
              <a:ext uri="{FF2B5EF4-FFF2-40B4-BE49-F238E27FC236}">
                <a16:creationId xmlns:a16="http://schemas.microsoft.com/office/drawing/2014/main" id="{16BC3AA2-A73B-4DB3-9361-9D275EA51C2A}"/>
              </a:ext>
            </a:extLst>
          </p:cNvPr>
          <p:cNvSpPr>
            <a:spLocks noGrp="1"/>
          </p:cNvSpPr>
          <p:nvPr>
            <p:ph idx="1"/>
          </p:nvPr>
        </p:nvSpPr>
        <p:spPr>
          <a:xfrm>
            <a:off x="838200" y="1690688"/>
            <a:ext cx="10515600" cy="5167312"/>
          </a:xfrm>
        </p:spPr>
        <p:txBody>
          <a:bodyPr/>
          <a:lstStyle/>
          <a:p>
            <a:r>
              <a:rPr lang="en-IN" dirty="0"/>
              <a:t>There are various ways to secure your bitcoin wallets , but mainly we are going to talk about two ways </a:t>
            </a:r>
          </a:p>
          <a:p>
            <a:r>
              <a:rPr lang="en-IN" b="1" dirty="0"/>
              <a:t>Backing up of Private Key </a:t>
            </a:r>
          </a:p>
          <a:p>
            <a:r>
              <a:rPr lang="en-IN" b="1" dirty="0"/>
              <a:t>Multi factor Authentication</a:t>
            </a:r>
          </a:p>
        </p:txBody>
      </p:sp>
    </p:spTree>
    <p:extLst>
      <p:ext uri="{BB962C8B-B14F-4D97-AF65-F5344CB8AC3E}">
        <p14:creationId xmlns:p14="http://schemas.microsoft.com/office/powerpoint/2010/main" val="3877377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AA97-1C9D-4254-A226-7402E201CAD2}"/>
              </a:ext>
            </a:extLst>
          </p:cNvPr>
          <p:cNvSpPr>
            <a:spLocks noGrp="1"/>
          </p:cNvSpPr>
          <p:nvPr>
            <p:ph type="title"/>
          </p:nvPr>
        </p:nvSpPr>
        <p:spPr/>
        <p:txBody>
          <a:bodyPr/>
          <a:lstStyle/>
          <a:p>
            <a:r>
              <a:rPr lang="en-IN" sz="4400" dirty="0"/>
              <a:t>Symmetric and Asymmetric Cryptography</a:t>
            </a:r>
            <a:endParaRPr lang="en-IN" dirty="0"/>
          </a:p>
        </p:txBody>
      </p:sp>
      <p:sp>
        <p:nvSpPr>
          <p:cNvPr id="3" name="Content Placeholder 2">
            <a:extLst>
              <a:ext uri="{FF2B5EF4-FFF2-40B4-BE49-F238E27FC236}">
                <a16:creationId xmlns:a16="http://schemas.microsoft.com/office/drawing/2014/main" id="{E6C65659-DFA8-4023-984A-BBBEA9512DD8}"/>
              </a:ext>
            </a:extLst>
          </p:cNvPr>
          <p:cNvSpPr>
            <a:spLocks noGrp="1"/>
          </p:cNvSpPr>
          <p:nvPr>
            <p:ph idx="1"/>
          </p:nvPr>
        </p:nvSpPr>
        <p:spPr>
          <a:xfrm>
            <a:off x="838200" y="1825626"/>
            <a:ext cx="10515600" cy="2236923"/>
          </a:xfrm>
        </p:spPr>
        <p:txBody>
          <a:bodyPr>
            <a:normAutofit/>
          </a:bodyPr>
          <a:lstStyle/>
          <a:p>
            <a:r>
              <a:rPr lang="en-IN" b="1" dirty="0"/>
              <a:t>Symmetric-key</a:t>
            </a:r>
            <a:r>
              <a:rPr lang="en-IN" dirty="0"/>
              <a:t> </a:t>
            </a:r>
            <a:r>
              <a:rPr lang="en-IN" b="1" dirty="0"/>
              <a:t>Cryptography</a:t>
            </a:r>
            <a:r>
              <a:rPr lang="en-IN" dirty="0"/>
              <a:t>: Basically a type of </a:t>
            </a:r>
            <a:r>
              <a:rPr lang="en-IN" b="1" dirty="0"/>
              <a:t>One Lock One Key </a:t>
            </a:r>
            <a:r>
              <a:rPr lang="en-IN" dirty="0"/>
              <a:t>type function , where encryption and decryption shares the same Secret key for decoding where the copy of the key is possible , thus the attacker has the full freedom of performing </a:t>
            </a:r>
            <a:r>
              <a:rPr lang="en-IN" b="1" dirty="0"/>
              <a:t>brute force attacks</a:t>
            </a:r>
          </a:p>
          <a:p>
            <a:r>
              <a:rPr lang="en-IN" dirty="0" err="1"/>
              <a:t>Example:Caesar</a:t>
            </a:r>
            <a:r>
              <a:rPr lang="en-IN" dirty="0"/>
              <a:t> Cipher</a:t>
            </a:r>
          </a:p>
          <a:p>
            <a:pPr marL="0" indent="0">
              <a:buNone/>
            </a:pPr>
            <a:endParaRPr lang="en-IN" dirty="0"/>
          </a:p>
        </p:txBody>
      </p:sp>
      <p:pic>
        <p:nvPicPr>
          <p:cNvPr id="6" name="Picture 5">
            <a:extLst>
              <a:ext uri="{FF2B5EF4-FFF2-40B4-BE49-F238E27FC236}">
                <a16:creationId xmlns:a16="http://schemas.microsoft.com/office/drawing/2014/main" id="{69598937-9554-4E37-AF8B-0F323F024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993" y="3853543"/>
            <a:ext cx="7721007" cy="3735978"/>
          </a:xfrm>
          <a:prstGeom prst="rect">
            <a:avLst/>
          </a:prstGeom>
        </p:spPr>
      </p:pic>
    </p:spTree>
    <p:extLst>
      <p:ext uri="{BB962C8B-B14F-4D97-AF65-F5344CB8AC3E}">
        <p14:creationId xmlns:p14="http://schemas.microsoft.com/office/powerpoint/2010/main" val="2253705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8F726-6B10-4DE5-B01C-69D5D3DA2779}"/>
              </a:ext>
            </a:extLst>
          </p:cNvPr>
          <p:cNvSpPr>
            <a:spLocks noGrp="1"/>
          </p:cNvSpPr>
          <p:nvPr>
            <p:ph type="title"/>
          </p:nvPr>
        </p:nvSpPr>
        <p:spPr>
          <a:xfrm>
            <a:off x="838200" y="104503"/>
            <a:ext cx="10515600" cy="1076734"/>
          </a:xfrm>
        </p:spPr>
        <p:txBody>
          <a:bodyPr/>
          <a:lstStyle/>
          <a:p>
            <a:r>
              <a:rPr lang="en-IN" dirty="0"/>
              <a:t>Asymmetric-key Cryptography</a:t>
            </a:r>
          </a:p>
        </p:txBody>
      </p:sp>
      <p:sp>
        <p:nvSpPr>
          <p:cNvPr id="3" name="Content Placeholder 2">
            <a:extLst>
              <a:ext uri="{FF2B5EF4-FFF2-40B4-BE49-F238E27FC236}">
                <a16:creationId xmlns:a16="http://schemas.microsoft.com/office/drawing/2014/main" id="{A33F99D2-1912-40AE-AC93-2C727C4FD0AC}"/>
              </a:ext>
            </a:extLst>
          </p:cNvPr>
          <p:cNvSpPr>
            <a:spLocks noGrp="1"/>
          </p:cNvSpPr>
          <p:nvPr>
            <p:ph idx="1"/>
          </p:nvPr>
        </p:nvSpPr>
        <p:spPr>
          <a:xfrm>
            <a:off x="195943" y="1181237"/>
            <a:ext cx="11821886" cy="5572260"/>
          </a:xfrm>
        </p:spPr>
        <p:txBody>
          <a:bodyPr>
            <a:normAutofit lnSpcReduction="10000"/>
          </a:bodyPr>
          <a:lstStyle/>
          <a:p>
            <a:r>
              <a:rPr lang="en-IN" dirty="0"/>
              <a:t>This type of cryptography uses a pair of keys </a:t>
            </a:r>
            <a:r>
              <a:rPr lang="en-IN" b="1" dirty="0"/>
              <a:t>Public Key and Private Key</a:t>
            </a:r>
            <a:r>
              <a:rPr lang="en-IN" dirty="0"/>
              <a:t>, where the Public key is used for Encryption of any message to cipher text while the Private key is used for Decryption of any received Cipher text to plain Text Message </a:t>
            </a:r>
          </a:p>
          <a:p>
            <a:r>
              <a:rPr lang="en-IN" dirty="0"/>
              <a:t>The benefits of asymmetric key cryptography is it’s secured as this type of Cryptography works as a </a:t>
            </a:r>
            <a:r>
              <a:rPr lang="en-IN" b="1" dirty="0"/>
              <a:t>Trapdoor One-way function</a:t>
            </a:r>
            <a:r>
              <a:rPr lang="en-IN" dirty="0"/>
              <a:t>. This means for every Private-key there is a specific public-key generation, but the reverse although mathematically possible it is not computationally possible , means you cannot trace back a private key from a given public key.</a:t>
            </a:r>
          </a:p>
          <a:p>
            <a:pPr marL="0" indent="0">
              <a:buNone/>
            </a:pPr>
            <a:r>
              <a:rPr lang="en-IN" dirty="0"/>
              <a:t>For a cryptographic function f:X    Y ,Y=</a:t>
            </a:r>
            <a:r>
              <a:rPr lang="en-IN" dirty="0" err="1"/>
              <a:t>f</a:t>
            </a:r>
            <a:r>
              <a:rPr lang="en-IN" baseline="-25000" dirty="0" err="1"/>
              <a:t>p</a:t>
            </a:r>
            <a:r>
              <a:rPr lang="en-IN" dirty="0"/>
              <a:t>(X) for unique X we get a unique Y </a:t>
            </a:r>
          </a:p>
          <a:p>
            <a:pPr marL="0" indent="0">
              <a:buNone/>
            </a:pPr>
            <a:r>
              <a:rPr lang="en-IN" dirty="0"/>
              <a:t> </a:t>
            </a:r>
            <a:r>
              <a:rPr lang="en-IN" sz="2600" dirty="0"/>
              <a:t>X=f</a:t>
            </a:r>
            <a:r>
              <a:rPr lang="en-IN" sz="2600" baseline="-25000" dirty="0"/>
              <a:t>p</a:t>
            </a:r>
            <a:r>
              <a:rPr lang="en-IN" sz="2600" baseline="30000" dirty="0"/>
              <a:t>-1</a:t>
            </a:r>
            <a:r>
              <a:rPr lang="en-IN" sz="2600" dirty="0"/>
              <a:t>(Y) for this even though the Y is known , X is not computationally possible, </a:t>
            </a:r>
          </a:p>
          <a:p>
            <a:pPr marL="0" indent="0">
              <a:buNone/>
            </a:pPr>
            <a:r>
              <a:rPr lang="en-IN" sz="2600" dirty="0"/>
              <a:t>In this case X=Private Key, Y=Public Key</a:t>
            </a:r>
          </a:p>
          <a:p>
            <a:pPr marL="0" indent="0">
              <a:buNone/>
            </a:pPr>
            <a:r>
              <a:rPr lang="en-IN" dirty="0"/>
              <a:t>Algorithms example: </a:t>
            </a:r>
            <a:r>
              <a:rPr lang="en-IN" b="1" dirty="0"/>
              <a:t>RSA</a:t>
            </a:r>
            <a:r>
              <a:rPr lang="en-IN" dirty="0"/>
              <a:t>(Rivest-Shamir-Adleman),</a:t>
            </a:r>
            <a:r>
              <a:rPr lang="en-IN" b="1" dirty="0"/>
              <a:t>ECC(</a:t>
            </a:r>
            <a:r>
              <a:rPr lang="en-IN" dirty="0"/>
              <a:t>Elliptic-Curve-Cryptography)</a:t>
            </a:r>
          </a:p>
        </p:txBody>
      </p:sp>
      <p:cxnSp>
        <p:nvCxnSpPr>
          <p:cNvPr id="5" name="Straight Arrow Connector 4">
            <a:extLst>
              <a:ext uri="{FF2B5EF4-FFF2-40B4-BE49-F238E27FC236}">
                <a16:creationId xmlns:a16="http://schemas.microsoft.com/office/drawing/2014/main" id="{1ACC0082-92DB-4ABC-ADEA-E8B95D7E3537}"/>
              </a:ext>
            </a:extLst>
          </p:cNvPr>
          <p:cNvCxnSpPr/>
          <p:nvPr/>
        </p:nvCxnSpPr>
        <p:spPr>
          <a:xfrm>
            <a:off x="4807132" y="4663441"/>
            <a:ext cx="3135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196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020FA-F137-41DA-ABEE-3A03CC8FFA0C}"/>
              </a:ext>
            </a:extLst>
          </p:cNvPr>
          <p:cNvSpPr>
            <a:spLocks noGrp="1"/>
          </p:cNvSpPr>
          <p:nvPr>
            <p:ph type="title"/>
          </p:nvPr>
        </p:nvSpPr>
        <p:spPr>
          <a:xfrm>
            <a:off x="829491" y="112485"/>
            <a:ext cx="10515600" cy="823595"/>
          </a:xfrm>
        </p:spPr>
        <p:txBody>
          <a:bodyPr>
            <a:normAutofit/>
          </a:bodyPr>
          <a:lstStyle/>
          <a:p>
            <a:pPr algn="ctr"/>
            <a:r>
              <a:rPr lang="en-IN" sz="3600" dirty="0"/>
              <a:t>Public Keys and Private Keys</a:t>
            </a:r>
          </a:p>
        </p:txBody>
      </p:sp>
      <p:sp>
        <p:nvSpPr>
          <p:cNvPr id="3" name="Content Placeholder 2">
            <a:extLst>
              <a:ext uri="{FF2B5EF4-FFF2-40B4-BE49-F238E27FC236}">
                <a16:creationId xmlns:a16="http://schemas.microsoft.com/office/drawing/2014/main" id="{7E0A175E-A356-49DE-8389-05DE885C58C9}"/>
              </a:ext>
            </a:extLst>
          </p:cNvPr>
          <p:cNvSpPr>
            <a:spLocks noGrp="1"/>
          </p:cNvSpPr>
          <p:nvPr>
            <p:ph idx="1"/>
          </p:nvPr>
        </p:nvSpPr>
        <p:spPr>
          <a:xfrm>
            <a:off x="313508" y="936080"/>
            <a:ext cx="11547565" cy="5921919"/>
          </a:xfrm>
        </p:spPr>
        <p:txBody>
          <a:bodyPr/>
          <a:lstStyle/>
          <a:p>
            <a:pPr marL="0" indent="0">
              <a:buNone/>
            </a:pPr>
            <a:r>
              <a:rPr lang="en-IN" dirty="0"/>
              <a:t>Private key is the unique key of every individual participant , the Private key under cryptographic algorithm generates a corresponding Public key , which is available to every user on that network. For an user A to send a Message to B , A must have the Public Key of B to encrypt the message and send it to B. For B to decipher the message he has to use his own Private Key to decrypt the message.</a:t>
            </a:r>
          </a:p>
        </p:txBody>
      </p:sp>
      <p:pic>
        <p:nvPicPr>
          <p:cNvPr id="5" name="Picture 4">
            <a:extLst>
              <a:ext uri="{FF2B5EF4-FFF2-40B4-BE49-F238E27FC236}">
                <a16:creationId xmlns:a16="http://schemas.microsoft.com/office/drawing/2014/main" id="{07FD2A06-B4AB-4000-B1BF-E67051B9F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9555" y="3429000"/>
            <a:ext cx="7928888" cy="3316515"/>
          </a:xfrm>
          <a:prstGeom prst="rect">
            <a:avLst/>
          </a:prstGeom>
        </p:spPr>
      </p:pic>
    </p:spTree>
    <p:extLst>
      <p:ext uri="{BB962C8B-B14F-4D97-AF65-F5344CB8AC3E}">
        <p14:creationId xmlns:p14="http://schemas.microsoft.com/office/powerpoint/2010/main" val="176417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0F2B0-26D9-4601-9BDE-462AE2BF6CC8}"/>
              </a:ext>
            </a:extLst>
          </p:cNvPr>
          <p:cNvSpPr>
            <a:spLocks noGrp="1"/>
          </p:cNvSpPr>
          <p:nvPr>
            <p:ph type="title"/>
          </p:nvPr>
        </p:nvSpPr>
        <p:spPr>
          <a:xfrm>
            <a:off x="733697" y="143056"/>
            <a:ext cx="10515600" cy="823595"/>
          </a:xfrm>
        </p:spPr>
        <p:txBody>
          <a:bodyPr>
            <a:normAutofit/>
          </a:bodyPr>
          <a:lstStyle/>
          <a:p>
            <a:pPr algn="ctr"/>
            <a:r>
              <a:rPr lang="en-IN" sz="4000" b="1" dirty="0"/>
              <a:t>Digital Signatures</a:t>
            </a:r>
          </a:p>
        </p:txBody>
      </p:sp>
      <p:sp>
        <p:nvSpPr>
          <p:cNvPr id="3" name="Content Placeholder 2">
            <a:extLst>
              <a:ext uri="{FF2B5EF4-FFF2-40B4-BE49-F238E27FC236}">
                <a16:creationId xmlns:a16="http://schemas.microsoft.com/office/drawing/2014/main" id="{F255CB5B-1C5E-4E27-83A7-014A43A8C578}"/>
              </a:ext>
            </a:extLst>
          </p:cNvPr>
          <p:cNvSpPr>
            <a:spLocks noGrp="1"/>
          </p:cNvSpPr>
          <p:nvPr>
            <p:ph idx="1"/>
          </p:nvPr>
        </p:nvSpPr>
        <p:spPr>
          <a:xfrm>
            <a:off x="130629" y="1292519"/>
            <a:ext cx="11939451" cy="5565482"/>
          </a:xfrm>
        </p:spPr>
        <p:txBody>
          <a:bodyPr/>
          <a:lstStyle/>
          <a:p>
            <a:pPr marL="0" indent="0">
              <a:buNone/>
            </a:pPr>
            <a:r>
              <a:rPr lang="en-IN" dirty="0"/>
              <a:t>Digital signatures are somewhat similar to that of a handwritten signature only difference is that handwritten signature are tied to a person while digital signature is tied to the </a:t>
            </a:r>
            <a:r>
              <a:rPr lang="en-IN" b="1" dirty="0"/>
              <a:t>User’s private key</a:t>
            </a:r>
            <a:r>
              <a:rPr lang="en-IN" dirty="0"/>
              <a:t>. Digital signatures are a way of assuring that the Cipher or message received is not corrupted during transfer. The receiver verifies the message using the </a:t>
            </a:r>
            <a:r>
              <a:rPr lang="en-IN" b="1" dirty="0"/>
              <a:t>Public Key </a:t>
            </a:r>
            <a:r>
              <a:rPr lang="en-IN" dirty="0"/>
              <a:t>of the sender and the </a:t>
            </a:r>
            <a:r>
              <a:rPr lang="en-IN" b="1" dirty="0"/>
              <a:t>sender’s Digital signature .</a:t>
            </a:r>
          </a:p>
          <a:p>
            <a:pPr marL="0" indent="0">
              <a:buNone/>
            </a:pPr>
            <a:r>
              <a:rPr lang="en-IN" dirty="0"/>
              <a:t>Let us take a scenario where user A is sending a message to User B</a:t>
            </a:r>
          </a:p>
        </p:txBody>
      </p:sp>
      <p:sp>
        <p:nvSpPr>
          <p:cNvPr id="4" name="Rectangle 3">
            <a:extLst>
              <a:ext uri="{FF2B5EF4-FFF2-40B4-BE49-F238E27FC236}">
                <a16:creationId xmlns:a16="http://schemas.microsoft.com/office/drawing/2014/main" id="{9FF9580C-7C6D-4AFA-A3AF-4BC0B2ECDF49}"/>
              </a:ext>
            </a:extLst>
          </p:cNvPr>
          <p:cNvSpPr/>
          <p:nvPr/>
        </p:nvSpPr>
        <p:spPr>
          <a:xfrm>
            <a:off x="5019402" y="4441757"/>
            <a:ext cx="3252651" cy="22474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A5DF1975-80EC-4A46-9D64-70E728544DE0}"/>
              </a:ext>
            </a:extLst>
          </p:cNvPr>
          <p:cNvSpPr txBox="1"/>
          <p:nvPr/>
        </p:nvSpPr>
        <p:spPr>
          <a:xfrm>
            <a:off x="5238202" y="4601982"/>
            <a:ext cx="2547257" cy="369332"/>
          </a:xfrm>
          <a:prstGeom prst="rect">
            <a:avLst/>
          </a:prstGeom>
          <a:noFill/>
        </p:spPr>
        <p:txBody>
          <a:bodyPr wrap="square" rtlCol="0">
            <a:spAutoFit/>
          </a:bodyPr>
          <a:lstStyle/>
          <a:p>
            <a:r>
              <a:rPr lang="en-IN" dirty="0"/>
              <a:t>Message to User B</a:t>
            </a:r>
          </a:p>
        </p:txBody>
      </p:sp>
      <p:sp>
        <p:nvSpPr>
          <p:cNvPr id="6" name="Rectangle 5">
            <a:extLst>
              <a:ext uri="{FF2B5EF4-FFF2-40B4-BE49-F238E27FC236}">
                <a16:creationId xmlns:a16="http://schemas.microsoft.com/office/drawing/2014/main" id="{92FD342A-CFE2-4B17-9F75-69DC6A2E61D9}"/>
              </a:ext>
            </a:extLst>
          </p:cNvPr>
          <p:cNvSpPr/>
          <p:nvPr/>
        </p:nvSpPr>
        <p:spPr>
          <a:xfrm>
            <a:off x="5238202" y="5500870"/>
            <a:ext cx="2815049" cy="11140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User A’s Digital Signature</a:t>
            </a:r>
          </a:p>
        </p:txBody>
      </p:sp>
      <p:sp>
        <p:nvSpPr>
          <p:cNvPr id="7" name="Rectangle 6">
            <a:extLst>
              <a:ext uri="{FF2B5EF4-FFF2-40B4-BE49-F238E27FC236}">
                <a16:creationId xmlns:a16="http://schemas.microsoft.com/office/drawing/2014/main" id="{2ACA64D0-ED01-4399-B83E-777E72B750F3}"/>
              </a:ext>
            </a:extLst>
          </p:cNvPr>
          <p:cNvSpPr/>
          <p:nvPr/>
        </p:nvSpPr>
        <p:spPr>
          <a:xfrm>
            <a:off x="733697" y="4601982"/>
            <a:ext cx="3498669" cy="7146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ENCRYPTED MESSAGE IN SHA-256 ALGORITHM</a:t>
            </a:r>
          </a:p>
        </p:txBody>
      </p:sp>
      <p:cxnSp>
        <p:nvCxnSpPr>
          <p:cNvPr id="9" name="Straight Arrow Connector 8">
            <a:extLst>
              <a:ext uri="{FF2B5EF4-FFF2-40B4-BE49-F238E27FC236}">
                <a16:creationId xmlns:a16="http://schemas.microsoft.com/office/drawing/2014/main" id="{64B6ABA5-ABA7-449A-8B0A-EF8DC0CC4F8A}"/>
              </a:ext>
            </a:extLst>
          </p:cNvPr>
          <p:cNvCxnSpPr/>
          <p:nvPr/>
        </p:nvCxnSpPr>
        <p:spPr>
          <a:xfrm flipH="1">
            <a:off x="4376057" y="4814560"/>
            <a:ext cx="8621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F92ABCBB-975A-46AB-A3A9-D531749828AE}"/>
              </a:ext>
            </a:extLst>
          </p:cNvPr>
          <p:cNvSpPr/>
          <p:nvPr/>
        </p:nvSpPr>
        <p:spPr>
          <a:xfrm>
            <a:off x="5238202" y="4611146"/>
            <a:ext cx="2638701" cy="3693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Message to User B</a:t>
            </a:r>
          </a:p>
        </p:txBody>
      </p:sp>
      <p:sp>
        <p:nvSpPr>
          <p:cNvPr id="11" name="TextBox 10">
            <a:extLst>
              <a:ext uri="{FF2B5EF4-FFF2-40B4-BE49-F238E27FC236}">
                <a16:creationId xmlns:a16="http://schemas.microsoft.com/office/drawing/2014/main" id="{FB504344-1390-4F3B-B9AD-5EBEAC281163}"/>
              </a:ext>
            </a:extLst>
          </p:cNvPr>
          <p:cNvSpPr txBox="1"/>
          <p:nvPr/>
        </p:nvSpPr>
        <p:spPr>
          <a:xfrm>
            <a:off x="3024051" y="5210129"/>
            <a:ext cx="418012" cy="584775"/>
          </a:xfrm>
          <a:prstGeom prst="rect">
            <a:avLst/>
          </a:prstGeom>
          <a:noFill/>
        </p:spPr>
        <p:txBody>
          <a:bodyPr wrap="square" rtlCol="0">
            <a:spAutoFit/>
          </a:bodyPr>
          <a:lstStyle/>
          <a:p>
            <a:r>
              <a:rPr lang="en-IN" sz="3200" dirty="0"/>
              <a:t>+</a:t>
            </a:r>
          </a:p>
        </p:txBody>
      </p:sp>
      <p:sp>
        <p:nvSpPr>
          <p:cNvPr id="12" name="Rectangle 11">
            <a:extLst>
              <a:ext uri="{FF2B5EF4-FFF2-40B4-BE49-F238E27FC236}">
                <a16:creationId xmlns:a16="http://schemas.microsoft.com/office/drawing/2014/main" id="{510B0705-8E15-4FF1-B3D0-5ED4F6D0D93D}"/>
              </a:ext>
            </a:extLst>
          </p:cNvPr>
          <p:cNvSpPr/>
          <p:nvPr/>
        </p:nvSpPr>
        <p:spPr>
          <a:xfrm>
            <a:off x="1920240" y="5695406"/>
            <a:ext cx="2547257" cy="8229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User A’s Private Key</a:t>
            </a:r>
          </a:p>
        </p:txBody>
      </p:sp>
      <p:cxnSp>
        <p:nvCxnSpPr>
          <p:cNvPr id="14" name="Straight Arrow Connector 13">
            <a:extLst>
              <a:ext uri="{FF2B5EF4-FFF2-40B4-BE49-F238E27FC236}">
                <a16:creationId xmlns:a16="http://schemas.microsoft.com/office/drawing/2014/main" id="{3A8DEFE1-6D01-4082-98BE-F29319173A74}"/>
              </a:ext>
            </a:extLst>
          </p:cNvPr>
          <p:cNvCxnSpPr/>
          <p:nvPr/>
        </p:nvCxnSpPr>
        <p:spPr>
          <a:xfrm>
            <a:off x="4467497" y="6100354"/>
            <a:ext cx="653139"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53609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79F13-459A-4113-ACD4-783DDDBE141D}"/>
              </a:ext>
            </a:extLst>
          </p:cNvPr>
          <p:cNvSpPr>
            <a:spLocks noGrp="1"/>
          </p:cNvSpPr>
          <p:nvPr>
            <p:ph type="title"/>
          </p:nvPr>
        </p:nvSpPr>
        <p:spPr>
          <a:xfrm>
            <a:off x="143691" y="365126"/>
            <a:ext cx="11210109" cy="483960"/>
          </a:xfrm>
        </p:spPr>
        <p:txBody>
          <a:bodyPr>
            <a:normAutofit/>
          </a:bodyPr>
          <a:lstStyle/>
          <a:p>
            <a:pPr algn="ctr"/>
            <a:r>
              <a:rPr lang="en-IN" sz="2800" b="1" dirty="0"/>
              <a:t>User B authentication of Digital Signature</a:t>
            </a:r>
          </a:p>
        </p:txBody>
      </p:sp>
      <p:pic>
        <p:nvPicPr>
          <p:cNvPr id="5" name="Content Placeholder 4">
            <a:extLst>
              <a:ext uri="{FF2B5EF4-FFF2-40B4-BE49-F238E27FC236}">
                <a16:creationId xmlns:a16="http://schemas.microsoft.com/office/drawing/2014/main" id="{F6ED022D-246F-47C8-9D08-E239B2A5FE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849086"/>
            <a:ext cx="9601200" cy="5714739"/>
          </a:xfrm>
        </p:spPr>
      </p:pic>
    </p:spTree>
    <p:extLst>
      <p:ext uri="{BB962C8B-B14F-4D97-AF65-F5344CB8AC3E}">
        <p14:creationId xmlns:p14="http://schemas.microsoft.com/office/powerpoint/2010/main" val="3192159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9ADD-7F3F-418B-BF35-D4C4000A8BA2}"/>
              </a:ext>
            </a:extLst>
          </p:cNvPr>
          <p:cNvSpPr>
            <a:spLocks noGrp="1"/>
          </p:cNvSpPr>
          <p:nvPr>
            <p:ph type="title"/>
          </p:nvPr>
        </p:nvSpPr>
        <p:spPr>
          <a:xfrm>
            <a:off x="0" y="131762"/>
            <a:ext cx="12192000" cy="549275"/>
          </a:xfrm>
        </p:spPr>
        <p:txBody>
          <a:bodyPr>
            <a:normAutofit/>
          </a:bodyPr>
          <a:lstStyle/>
          <a:p>
            <a:pPr algn="ctr"/>
            <a:r>
              <a:rPr lang="en-IN" sz="3200" b="1" dirty="0"/>
              <a:t>Public-Private-Key encryption to secure and manage Bitcoin transactions</a:t>
            </a:r>
          </a:p>
        </p:txBody>
      </p:sp>
      <p:sp>
        <p:nvSpPr>
          <p:cNvPr id="3" name="Content Placeholder 2">
            <a:extLst>
              <a:ext uri="{FF2B5EF4-FFF2-40B4-BE49-F238E27FC236}">
                <a16:creationId xmlns:a16="http://schemas.microsoft.com/office/drawing/2014/main" id="{1A1E6F13-456C-4EA7-AB1C-55FD498FF210}"/>
              </a:ext>
            </a:extLst>
          </p:cNvPr>
          <p:cNvSpPr>
            <a:spLocks noGrp="1"/>
          </p:cNvSpPr>
          <p:nvPr>
            <p:ph idx="1"/>
          </p:nvPr>
        </p:nvSpPr>
        <p:spPr>
          <a:xfrm>
            <a:off x="263434" y="888274"/>
            <a:ext cx="11665131" cy="5590903"/>
          </a:xfrm>
        </p:spPr>
        <p:txBody>
          <a:bodyPr/>
          <a:lstStyle/>
          <a:p>
            <a:r>
              <a:rPr lang="en-IN" dirty="0"/>
              <a:t>Public key of a wallet is like the user’s Bank Account number while the Private Key is the password for managing the Transactions of the account.</a:t>
            </a:r>
          </a:p>
          <a:p>
            <a:r>
              <a:rPr lang="en-IN" dirty="0"/>
              <a:t>For user A to make some transaction to user B , A needs the Wallet Address of B which is the Public Key here and to authorize the transaction A uses his Private Key to make it happen.</a:t>
            </a:r>
          </a:p>
          <a:p>
            <a:endParaRPr lang="en-IN" dirty="0"/>
          </a:p>
        </p:txBody>
      </p:sp>
    </p:spTree>
    <p:extLst>
      <p:ext uri="{BB962C8B-B14F-4D97-AF65-F5344CB8AC3E}">
        <p14:creationId xmlns:p14="http://schemas.microsoft.com/office/powerpoint/2010/main" val="559636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8D5A-86E2-4C64-B851-2662351C5F79}"/>
              </a:ext>
            </a:extLst>
          </p:cNvPr>
          <p:cNvSpPr>
            <a:spLocks noGrp="1"/>
          </p:cNvSpPr>
          <p:nvPr>
            <p:ph type="title"/>
          </p:nvPr>
        </p:nvSpPr>
        <p:spPr>
          <a:xfrm>
            <a:off x="838200" y="104503"/>
            <a:ext cx="10515600" cy="1018903"/>
          </a:xfrm>
        </p:spPr>
        <p:txBody>
          <a:bodyPr>
            <a:normAutofit/>
          </a:bodyPr>
          <a:lstStyle/>
          <a:p>
            <a:pPr algn="ctr"/>
            <a:r>
              <a:rPr lang="en-IN" b="1" dirty="0"/>
              <a:t>Types of Bitcoin Wallets</a:t>
            </a:r>
          </a:p>
        </p:txBody>
      </p:sp>
      <p:sp>
        <p:nvSpPr>
          <p:cNvPr id="3" name="Content Placeholder 2">
            <a:extLst>
              <a:ext uri="{FF2B5EF4-FFF2-40B4-BE49-F238E27FC236}">
                <a16:creationId xmlns:a16="http://schemas.microsoft.com/office/drawing/2014/main" id="{1592ED9D-F952-4609-86A3-090C663DD1BA}"/>
              </a:ext>
            </a:extLst>
          </p:cNvPr>
          <p:cNvSpPr>
            <a:spLocks noGrp="1"/>
          </p:cNvSpPr>
          <p:nvPr>
            <p:ph idx="1"/>
          </p:nvPr>
        </p:nvSpPr>
        <p:spPr>
          <a:xfrm>
            <a:off x="143691" y="1123406"/>
            <a:ext cx="11848011" cy="5630091"/>
          </a:xfrm>
        </p:spPr>
        <p:txBody>
          <a:bodyPr/>
          <a:lstStyle/>
          <a:p>
            <a:pPr marL="0" indent="0">
              <a:buNone/>
            </a:pPr>
            <a:r>
              <a:rPr lang="en-IN" dirty="0"/>
              <a:t>Bitcoin wallets are way of storing the bitcoin assets not directly but in blockchains making it secure. Only using the private key one can access it.</a:t>
            </a:r>
          </a:p>
          <a:p>
            <a:pPr marL="0" indent="0">
              <a:buNone/>
            </a:pPr>
            <a:r>
              <a:rPr lang="en-IN" dirty="0"/>
              <a:t>Bitcoin Wallets can be classified in two types Hot Wallets and Cold Wallets</a:t>
            </a:r>
          </a:p>
          <a:p>
            <a:pPr marL="0" indent="0">
              <a:buNone/>
            </a:pPr>
            <a:r>
              <a:rPr lang="en-IN" dirty="0"/>
              <a:t>Hot Wallets: Desktop Wallets, Web Wallets , Mobile Wallets</a:t>
            </a:r>
          </a:p>
          <a:p>
            <a:pPr marL="0" indent="0">
              <a:buNone/>
            </a:pPr>
            <a:r>
              <a:rPr lang="en-IN" dirty="0"/>
              <a:t>Cold Wallets: Paper Wallets, Hardware Wallets</a:t>
            </a:r>
          </a:p>
          <a:p>
            <a:pPr marL="0" indent="0">
              <a:buNone/>
            </a:pPr>
            <a:r>
              <a:rPr lang="en-IN" dirty="0"/>
              <a:t>Advantage of Hot Wallet: Non-existent in physical form , safely stored on an exchange </a:t>
            </a:r>
          </a:p>
          <a:p>
            <a:pPr marL="0" indent="0">
              <a:buNone/>
            </a:pPr>
            <a:r>
              <a:rPr lang="en-IN" dirty="0"/>
              <a:t>Disadvantage of Hot Wallet: Vulnerable to theft , like </a:t>
            </a:r>
            <a:r>
              <a:rPr lang="en-IN" b="1" dirty="0" err="1"/>
              <a:t>ByBit</a:t>
            </a:r>
            <a:r>
              <a:rPr lang="en-IN" b="1" dirty="0"/>
              <a:t> Exchange Hack causing sweeping away of 1.46 billion USD </a:t>
            </a:r>
            <a:r>
              <a:rPr lang="en-IN" b="1" dirty="0" err="1"/>
              <a:t>cryptoassets</a:t>
            </a:r>
            <a:endParaRPr lang="en-IN" b="1" dirty="0"/>
          </a:p>
          <a:p>
            <a:pPr marL="0" indent="0">
              <a:buNone/>
            </a:pPr>
            <a:r>
              <a:rPr lang="en-IN" dirty="0"/>
              <a:t> Advantage of Cold Wallet: Limited vulnerabilities from getting hacked</a:t>
            </a:r>
          </a:p>
          <a:p>
            <a:pPr marL="0" indent="0">
              <a:buNone/>
            </a:pPr>
            <a:r>
              <a:rPr lang="en-IN" dirty="0"/>
              <a:t>Disadvantage of Cold Wallet: May accidently get lost or problem in hardware</a:t>
            </a:r>
          </a:p>
        </p:txBody>
      </p:sp>
    </p:spTree>
    <p:extLst>
      <p:ext uri="{BB962C8B-B14F-4D97-AF65-F5344CB8AC3E}">
        <p14:creationId xmlns:p14="http://schemas.microsoft.com/office/powerpoint/2010/main" val="979754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70BA2-6545-43D3-BC6C-F44177B70A16}"/>
              </a:ext>
            </a:extLst>
          </p:cNvPr>
          <p:cNvSpPr>
            <a:spLocks noGrp="1"/>
          </p:cNvSpPr>
          <p:nvPr>
            <p:ph type="title"/>
          </p:nvPr>
        </p:nvSpPr>
        <p:spPr>
          <a:xfrm>
            <a:off x="838200" y="365125"/>
            <a:ext cx="10515600" cy="45719"/>
          </a:xfrm>
        </p:spPr>
        <p:txBody>
          <a:bodyPr>
            <a:normAutofit fontScale="90000"/>
          </a:bodyPr>
          <a:lstStyle/>
          <a:p>
            <a:r>
              <a:rPr lang="en-IN" dirty="0"/>
              <a:t> </a:t>
            </a:r>
          </a:p>
        </p:txBody>
      </p:sp>
      <p:pic>
        <p:nvPicPr>
          <p:cNvPr id="5" name="Content Placeholder 4">
            <a:extLst>
              <a:ext uri="{FF2B5EF4-FFF2-40B4-BE49-F238E27FC236}">
                <a16:creationId xmlns:a16="http://schemas.microsoft.com/office/drawing/2014/main" id="{78C0D947-8023-4C68-8165-D233C00EB5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1" y="1022435"/>
            <a:ext cx="8876366" cy="5470440"/>
          </a:xfrm>
        </p:spPr>
      </p:pic>
    </p:spTree>
    <p:extLst>
      <p:ext uri="{BB962C8B-B14F-4D97-AF65-F5344CB8AC3E}">
        <p14:creationId xmlns:p14="http://schemas.microsoft.com/office/powerpoint/2010/main" val="1402726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1811</TotalTime>
  <Words>729</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 </vt:lpstr>
      <vt:lpstr>Symmetric and Asymmetric Cryptography</vt:lpstr>
      <vt:lpstr>Asymmetric-key Cryptography</vt:lpstr>
      <vt:lpstr>Public Keys and Private Keys</vt:lpstr>
      <vt:lpstr>Digital Signatures</vt:lpstr>
      <vt:lpstr>User B authentication of Digital Signature</vt:lpstr>
      <vt:lpstr>Public-Private-Key encryption to secure and manage Bitcoin transactions</vt:lpstr>
      <vt:lpstr>Types of Bitcoin Wallets</vt:lpstr>
      <vt:lpstr> </vt:lpstr>
      <vt:lpstr>Practices for Securing BTC Wallets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Public-Private Key Encryption and Bitcoin Wallets</dc:title>
  <dc:creator>Arnab Maiti</dc:creator>
  <cp:lastModifiedBy>Arnab Maiti</cp:lastModifiedBy>
  <cp:revision>48</cp:revision>
  <dcterms:created xsi:type="dcterms:W3CDTF">2025-03-23T11:16:12Z</dcterms:created>
  <dcterms:modified xsi:type="dcterms:W3CDTF">2025-03-30T18:10:46Z</dcterms:modified>
</cp:coreProperties>
</file>