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59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nab\Documents\Spring2017\CMPS296A\project\slugbot\feature_extraction\data_central\test_train\all_featur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nab\Documents\Spring2017\CMPS296A\project\slugbot\feature_extraction\data_central\test_train\all_featur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nab\Documents\Spring2017\CMPS296A\project\slugbot\feature_extraction\data_central\test_train\all_featur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nab\Documents\Spring2017\CMPS296A\project\slugbot\feature_extraction\data_central\test_train\all_featur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Sheet2!$F$2</c:f>
              <c:strCache>
                <c:ptCount val="1"/>
                <c:pt idx="0">
                  <c:v>Distances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Sheet2!$E$3:$E$17</c:f>
              <c:strCache>
                <c:ptCount val="15"/>
                <c:pt idx="0">
                  <c:v>Joey &amp; Rachel</c:v>
                </c:pt>
                <c:pt idx="1">
                  <c:v>Monica &amp; Ross</c:v>
                </c:pt>
                <c:pt idx="2">
                  <c:v>Chandler &amp; Rachel</c:v>
                </c:pt>
                <c:pt idx="3">
                  <c:v>Ross &amp; Chandler</c:v>
                </c:pt>
                <c:pt idx="4">
                  <c:v>Monica &amp; Chandler</c:v>
                </c:pt>
                <c:pt idx="5">
                  <c:v>Monica &amp; Rachel</c:v>
                </c:pt>
                <c:pt idx="6">
                  <c:v>Monica &amp; Joey</c:v>
                </c:pt>
                <c:pt idx="7">
                  <c:v>Phoebe &amp; Chandler</c:v>
                </c:pt>
                <c:pt idx="8">
                  <c:v>Phoebe &amp; Joey</c:v>
                </c:pt>
                <c:pt idx="9">
                  <c:v>Ross &amp; Joey</c:v>
                </c:pt>
                <c:pt idx="10">
                  <c:v>Ross &amp; Rachel</c:v>
                </c:pt>
                <c:pt idx="11">
                  <c:v>Phoebe &amp; Rachel</c:v>
                </c:pt>
                <c:pt idx="12">
                  <c:v>Chandler &amp; Joey</c:v>
                </c:pt>
                <c:pt idx="13">
                  <c:v>Phoebe &amp; Ross</c:v>
                </c:pt>
                <c:pt idx="14">
                  <c:v>Monica &amp; Phoebe</c:v>
                </c:pt>
              </c:strCache>
            </c:strRef>
          </c:cat>
          <c:val>
            <c:numRef>
              <c:f>Sheet2!$F$3:$F$17</c:f>
              <c:numCache>
                <c:formatCode>General</c:formatCode>
                <c:ptCount val="15"/>
                <c:pt idx="0">
                  <c:v>0.23054334465099999</c:v>
                </c:pt>
                <c:pt idx="1">
                  <c:v>0.241447101183</c:v>
                </c:pt>
                <c:pt idx="2">
                  <c:v>0.25900594277</c:v>
                </c:pt>
                <c:pt idx="3">
                  <c:v>0.26015017872599999</c:v>
                </c:pt>
                <c:pt idx="4">
                  <c:v>0.283718813909</c:v>
                </c:pt>
                <c:pt idx="5">
                  <c:v>0.312569161762</c:v>
                </c:pt>
                <c:pt idx="6">
                  <c:v>0.31638825753099997</c:v>
                </c:pt>
                <c:pt idx="7">
                  <c:v>0.31713552273399997</c:v>
                </c:pt>
                <c:pt idx="8">
                  <c:v>0.31757651345400001</c:v>
                </c:pt>
                <c:pt idx="9">
                  <c:v>0.33125790229500002</c:v>
                </c:pt>
                <c:pt idx="10">
                  <c:v>0.33226556056000001</c:v>
                </c:pt>
                <c:pt idx="11">
                  <c:v>0.33915472505200001</c:v>
                </c:pt>
                <c:pt idx="12">
                  <c:v>0.33925360084400003</c:v>
                </c:pt>
                <c:pt idx="13">
                  <c:v>0.35207204323199998</c:v>
                </c:pt>
                <c:pt idx="14">
                  <c:v>0.40605462828799999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2A-4FD4-ACF5-D6FB378F6C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476983080"/>
        <c:axId val="476983736"/>
      </c:barChart>
      <c:catAx>
        <c:axId val="476983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983736"/>
        <c:crosses val="autoZero"/>
        <c:auto val="1"/>
        <c:lblAlgn val="ctr"/>
        <c:lblOffset val="100"/>
        <c:noMultiLvlLbl val="0"/>
      </c:catAx>
      <c:valAx>
        <c:axId val="476983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9830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Distance</a:t>
            </a:r>
            <a:r>
              <a:rPr lang="en-US" baseline="0"/>
              <a:t> betweeen characters in TBBT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Sheet2!$F$26</c:f>
              <c:strCache>
                <c:ptCount val="1"/>
                <c:pt idx="0">
                  <c:v>Distances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Sheet2!$E$27:$E$41</c:f>
              <c:strCache>
                <c:ptCount val="15"/>
                <c:pt idx="0">
                  <c:v>Sheldon &amp; Leonard</c:v>
                </c:pt>
                <c:pt idx="1">
                  <c:v>Sheldon &amp; Penny</c:v>
                </c:pt>
                <c:pt idx="2">
                  <c:v>Sheldon &amp; Raj</c:v>
                </c:pt>
                <c:pt idx="3">
                  <c:v>Penny &amp; Leonard</c:v>
                </c:pt>
                <c:pt idx="4">
                  <c:v>Sheldon &amp; Bernadette</c:v>
                </c:pt>
                <c:pt idx="5">
                  <c:v>Penny &amp; Bernadette</c:v>
                </c:pt>
                <c:pt idx="6">
                  <c:v>Leonard &amp; Bernadette</c:v>
                </c:pt>
                <c:pt idx="7">
                  <c:v>Penny &amp; Raj</c:v>
                </c:pt>
                <c:pt idx="8">
                  <c:v>Amy &amp; Bernadette</c:v>
                </c:pt>
                <c:pt idx="9">
                  <c:v>Penny &amp; Amy</c:v>
                </c:pt>
                <c:pt idx="10">
                  <c:v>Raj &amp; Bernadette</c:v>
                </c:pt>
                <c:pt idx="11">
                  <c:v>Sheldon &amp; Amy</c:v>
                </c:pt>
                <c:pt idx="12">
                  <c:v>Leonard &amp; Raj</c:v>
                </c:pt>
                <c:pt idx="13">
                  <c:v>Leonard &amp; Amy</c:v>
                </c:pt>
                <c:pt idx="14">
                  <c:v>Raj &amp; Amy</c:v>
                </c:pt>
              </c:strCache>
            </c:strRef>
          </c:cat>
          <c:val>
            <c:numRef>
              <c:f>Sheet2!$F$27:$F$41</c:f>
              <c:numCache>
                <c:formatCode>General</c:formatCode>
                <c:ptCount val="15"/>
                <c:pt idx="0">
                  <c:v>6.0122218709699998E-2</c:v>
                </c:pt>
                <c:pt idx="1">
                  <c:v>8.7723219447399997E-2</c:v>
                </c:pt>
                <c:pt idx="2">
                  <c:v>0.22319330625100001</c:v>
                </c:pt>
                <c:pt idx="3">
                  <c:v>0.22377640875999999</c:v>
                </c:pt>
                <c:pt idx="4">
                  <c:v>0.25917193926799997</c:v>
                </c:pt>
                <c:pt idx="5">
                  <c:v>0.260137972409</c:v>
                </c:pt>
                <c:pt idx="6">
                  <c:v>0.27439490408099998</c:v>
                </c:pt>
                <c:pt idx="7">
                  <c:v>0.27513354305600002</c:v>
                </c:pt>
                <c:pt idx="8">
                  <c:v>0.27860519141500001</c:v>
                </c:pt>
                <c:pt idx="9">
                  <c:v>0.28960202856200001</c:v>
                </c:pt>
                <c:pt idx="10">
                  <c:v>0.297239835334</c:v>
                </c:pt>
                <c:pt idx="11">
                  <c:v>0.30268723152999999</c:v>
                </c:pt>
                <c:pt idx="12">
                  <c:v>0.30711609682199997</c:v>
                </c:pt>
                <c:pt idx="13">
                  <c:v>0.33172552455999998</c:v>
                </c:pt>
                <c:pt idx="14">
                  <c:v>0.40090559659800001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AB-4A03-BDEF-CF2A6CF3A3C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47"/>
        <c:axId val="1041964672"/>
        <c:axId val="1041967624"/>
      </c:barChart>
      <c:catAx>
        <c:axId val="104196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967624"/>
        <c:crosses val="autoZero"/>
        <c:auto val="1"/>
        <c:lblAlgn val="ctr"/>
        <c:lblOffset val="100"/>
        <c:noMultiLvlLbl val="0"/>
      </c:catAx>
      <c:valAx>
        <c:axId val="1041967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96467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1219816272965872E-2"/>
          <c:y val="0.14393518518518519"/>
          <c:w val="0.89655796150481193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Sheet2!$F$52</c:f>
              <c:strCache>
                <c:ptCount val="1"/>
                <c:pt idx="0">
                  <c:v>Average F-measure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Sheet2!$E$53:$E$58</c:f>
              <c:strCache>
                <c:ptCount val="6"/>
                <c:pt idx="0">
                  <c:v>Joey</c:v>
                </c:pt>
                <c:pt idx="1">
                  <c:v>Chandler</c:v>
                </c:pt>
                <c:pt idx="2">
                  <c:v>Rachel</c:v>
                </c:pt>
                <c:pt idx="3">
                  <c:v>Monica</c:v>
                </c:pt>
                <c:pt idx="4">
                  <c:v>Ross</c:v>
                </c:pt>
                <c:pt idx="5">
                  <c:v>Phoebe</c:v>
                </c:pt>
              </c:strCache>
            </c:strRef>
          </c:cat>
          <c:val>
            <c:numRef>
              <c:f>Sheet2!$F$53:$F$58</c:f>
              <c:numCache>
                <c:formatCode>General</c:formatCode>
                <c:ptCount val="6"/>
                <c:pt idx="0">
                  <c:v>0.23</c:v>
                </c:pt>
                <c:pt idx="1">
                  <c:v>0.49</c:v>
                </c:pt>
                <c:pt idx="2">
                  <c:v>0.37</c:v>
                </c:pt>
                <c:pt idx="3">
                  <c:v>0.26</c:v>
                </c:pt>
                <c:pt idx="4">
                  <c:v>0.28000000000000003</c:v>
                </c:pt>
                <c:pt idx="5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3B-4F82-BD88-5BE59C611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391901048"/>
        <c:axId val="391901376"/>
      </c:barChart>
      <c:catAx>
        <c:axId val="391901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901376"/>
        <c:crosses val="autoZero"/>
        <c:auto val="1"/>
        <c:lblAlgn val="ctr"/>
        <c:lblOffset val="100"/>
        <c:noMultiLvlLbl val="0"/>
      </c:catAx>
      <c:valAx>
        <c:axId val="391901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90104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Sheet2!$F$65</c:f>
              <c:strCache>
                <c:ptCount val="1"/>
                <c:pt idx="0">
                  <c:v>Average Recall for Z-score retrieval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Sheet2!$E$66:$E$71</c:f>
              <c:strCache>
                <c:ptCount val="6"/>
                <c:pt idx="0">
                  <c:v>Joey</c:v>
                </c:pt>
                <c:pt idx="1">
                  <c:v>Chandler</c:v>
                </c:pt>
                <c:pt idx="2">
                  <c:v>Rachel</c:v>
                </c:pt>
                <c:pt idx="3">
                  <c:v>Monica</c:v>
                </c:pt>
                <c:pt idx="4">
                  <c:v>Ross</c:v>
                </c:pt>
                <c:pt idx="5">
                  <c:v>Phoebe</c:v>
                </c:pt>
              </c:strCache>
            </c:strRef>
          </c:cat>
          <c:val>
            <c:numRef>
              <c:f>Sheet2!$F$66:$F$71</c:f>
              <c:numCache>
                <c:formatCode>General</c:formatCode>
                <c:ptCount val="6"/>
                <c:pt idx="0">
                  <c:v>0.23</c:v>
                </c:pt>
                <c:pt idx="1">
                  <c:v>0.28999999999999998</c:v>
                </c:pt>
                <c:pt idx="2">
                  <c:v>0.245</c:v>
                </c:pt>
                <c:pt idx="3">
                  <c:v>0.23899999999999999</c:v>
                </c:pt>
                <c:pt idx="4">
                  <c:v>0.2</c:v>
                </c:pt>
                <c:pt idx="5">
                  <c:v>0.22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C3-483B-959D-79B7C1CA6E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891986872"/>
        <c:axId val="891986544"/>
      </c:barChart>
      <c:catAx>
        <c:axId val="891986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1986544"/>
        <c:crosses val="autoZero"/>
        <c:auto val="1"/>
        <c:lblAlgn val="ctr"/>
        <c:lblOffset val="100"/>
        <c:noMultiLvlLbl val="0"/>
      </c:catAx>
      <c:valAx>
        <c:axId val="891986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198687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505D-0002-42DE-BD07-63901C45103B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B030-5ABF-4035-B5B1-E58AE331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8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505D-0002-42DE-BD07-63901C45103B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B030-5ABF-4035-B5B1-E58AE331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1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505D-0002-42DE-BD07-63901C45103B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B030-5ABF-4035-B5B1-E58AE331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6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505D-0002-42DE-BD07-63901C45103B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B030-5ABF-4035-B5B1-E58AE331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505D-0002-42DE-BD07-63901C45103B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B030-5ABF-4035-B5B1-E58AE331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7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505D-0002-42DE-BD07-63901C45103B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B030-5ABF-4035-B5B1-E58AE331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1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505D-0002-42DE-BD07-63901C45103B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B030-5ABF-4035-B5B1-E58AE331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7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505D-0002-42DE-BD07-63901C45103B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B030-5ABF-4035-B5B1-E58AE331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8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505D-0002-42DE-BD07-63901C45103B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B030-5ABF-4035-B5B1-E58AE331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1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505D-0002-42DE-BD07-63901C45103B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B030-5ABF-4035-B5B1-E58AE331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8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505D-0002-42DE-BD07-63901C45103B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B030-5ABF-4035-B5B1-E58AE331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4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2505D-0002-42DE-BD07-63901C45103B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9B030-5ABF-4035-B5B1-E58AE331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2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5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Extracted the utterances of each character.</a:t>
            </a:r>
          </a:p>
          <a:p>
            <a:r>
              <a:rPr lang="en-US" sz="2400" dirty="0"/>
              <a:t>Extracted LIWC features for each character.</a:t>
            </a:r>
          </a:p>
          <a:p>
            <a:r>
              <a:rPr lang="en-US" sz="2400" dirty="0"/>
              <a:t>Extracted discriminative word </a:t>
            </a:r>
            <a:r>
              <a:rPr lang="en-US" sz="2400" dirty="0" err="1"/>
              <a:t>ngrams</a:t>
            </a:r>
            <a:r>
              <a:rPr lang="en-US" sz="2400" dirty="0"/>
              <a:t>.</a:t>
            </a:r>
          </a:p>
          <a:p>
            <a:r>
              <a:rPr lang="en-US" sz="2400" dirty="0"/>
              <a:t>Z-score approach for retrieving utterances of a particular character.</a:t>
            </a:r>
          </a:p>
          <a:p>
            <a:r>
              <a:rPr lang="en-US" sz="2400" dirty="0"/>
              <a:t>Compared the performance of the z-score model with standard classification methods.</a:t>
            </a:r>
          </a:p>
          <a:p>
            <a:r>
              <a:rPr lang="en-US" sz="2400" dirty="0"/>
              <a:t>Found features to discriminate between different characters.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8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z-score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3173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Z score refers to the number of standard deviations away from the mean. </a:t>
            </a:r>
          </a:p>
          <a:p>
            <a:r>
              <a:rPr lang="en-US" sz="2000" dirty="0"/>
              <a:t>In our case, we computed the mean and standard deviations for all the features.</a:t>
            </a:r>
          </a:p>
          <a:p>
            <a:r>
              <a:rPr lang="en-US" sz="2000" dirty="0"/>
              <a:t>Each character will then have a vector, which represents a point in that space.</a:t>
            </a:r>
          </a:p>
          <a:p>
            <a:r>
              <a:rPr lang="en-US" sz="2000" dirty="0"/>
              <a:t>Distance between each utterance in the test set is then measured with each of the characters’ mean vector using cosine similarity or Euclidean distance.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658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Discriminative n-gram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596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258" y="19797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Distances between characters</a:t>
            </a:r>
            <a:br>
              <a:rPr lang="en-US" sz="3200" dirty="0"/>
            </a:br>
            <a:r>
              <a:rPr lang="en-US" sz="3200" dirty="0"/>
              <a:t>in F.R.I.E.N.D.S.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258" y="1523539"/>
            <a:ext cx="5670755" cy="5024745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Monica and Phoebe are found to be the most different.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ABB29C5-E5E3-45BD-928A-D00BCBCAE5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7885329"/>
              </p:ext>
            </p:extLst>
          </p:nvPr>
        </p:nvGraphicFramePr>
        <p:xfrm>
          <a:off x="6056671" y="325335"/>
          <a:ext cx="5742038" cy="6134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9350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Distances between characters in The Big Bang Theory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C847E4D-AA8E-4064-96CB-33CE52F774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728602"/>
              </p:ext>
            </p:extLst>
          </p:nvPr>
        </p:nvGraphicFramePr>
        <p:xfrm>
          <a:off x="4827640" y="1179871"/>
          <a:ext cx="6526160" cy="4997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3626" y="1325563"/>
            <a:ext cx="432619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Raj and Amy are found to be the characters who are most different from each other. This is based on LIWC features and word </a:t>
            </a:r>
            <a:r>
              <a:rPr lang="en-US" sz="2000" dirty="0" err="1"/>
              <a:t>ngrams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Sheldon and Leonard are found to be the most similar characters.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9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TP Rate  FP     Precision  Recall   F-</a:t>
            </a:r>
            <a:r>
              <a:rPr lang="en-US" dirty="0" err="1"/>
              <a:t>Meas</a:t>
            </a:r>
            <a:r>
              <a:rPr lang="en-US" dirty="0"/>
              <a:t>    MCC   ROC </a:t>
            </a:r>
            <a:r>
              <a:rPr lang="en-US" dirty="0" err="1"/>
              <a:t>AreaPRC</a:t>
            </a:r>
            <a:r>
              <a:rPr lang="en-US" dirty="0"/>
              <a:t> Area  Class</a:t>
            </a:r>
          </a:p>
          <a:p>
            <a:r>
              <a:rPr lang="en-US" dirty="0"/>
              <a:t>                 0.180    0.097    0.282      0.180    0.220      0.099    0.594     0.234     Ross</a:t>
            </a:r>
          </a:p>
          <a:p>
            <a:r>
              <a:rPr lang="en-US" dirty="0"/>
              <a:t>                 0.407    0.296    </a:t>
            </a:r>
            <a:r>
              <a:rPr lang="en-US"/>
              <a:t>0.207      0.257    </a:t>
            </a:r>
            <a:r>
              <a:rPr lang="en-US" dirty="0"/>
              <a:t>0.275      0.088    0.579     0.209     Monica</a:t>
            </a:r>
          </a:p>
          <a:p>
            <a:r>
              <a:rPr lang="en-US" dirty="0"/>
              <a:t>                 0.180    0.087    0.293      0.180    0.223      0.114    0.615     0.241     Joey</a:t>
            </a:r>
          </a:p>
          <a:p>
            <a:r>
              <a:rPr lang="en-US" dirty="0"/>
              <a:t>                 0.115    0.057    0.258      0.115    0.159      0.083    0.600     0.199     Phoebe</a:t>
            </a:r>
          </a:p>
          <a:p>
            <a:r>
              <a:rPr lang="en-US" dirty="0"/>
              <a:t>                 </a:t>
            </a:r>
            <a:r>
              <a:rPr lang="en-US" dirty="0">
                <a:solidFill>
                  <a:srgbClr val="FF0000"/>
                </a:solidFill>
              </a:rPr>
              <a:t>0.399    0.287    0.218      </a:t>
            </a:r>
            <a:r>
              <a:rPr lang="en-US" b="1" dirty="0">
                <a:solidFill>
                  <a:srgbClr val="FF0000"/>
                </a:solidFill>
              </a:rPr>
              <a:t>0.399</a:t>
            </a:r>
            <a:r>
              <a:rPr lang="en-US" dirty="0">
                <a:solidFill>
                  <a:srgbClr val="FF0000"/>
                </a:solidFill>
              </a:rPr>
              <a:t>    0.281      0.091    0.582     0.214     Chandler</a:t>
            </a:r>
          </a:p>
          <a:p>
            <a:r>
              <a:rPr lang="en-US" dirty="0"/>
              <a:t>                 0.163    0.088    0.296      0.163    0.210      0.097    0.587     0.247     Rachel</a:t>
            </a:r>
          </a:p>
          <a:p>
            <a:r>
              <a:rPr lang="en-US" dirty="0" err="1"/>
              <a:t>WAvg</a:t>
            </a:r>
            <a:r>
              <a:rPr lang="en-US" dirty="0"/>
              <a:t>.      0.240    0.151    0.260      0.240    0.229      0.096    0.593     0.225 </a:t>
            </a:r>
          </a:p>
        </p:txBody>
      </p:sp>
    </p:spTree>
    <p:extLst>
      <p:ext uri="{BB962C8B-B14F-4D97-AF65-F5344CB8AC3E}">
        <p14:creationId xmlns:p14="http://schemas.microsoft.com/office/powerpoint/2010/main" val="75935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F94EB5-98E7-4337-9618-4E06A64655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515455"/>
              </p:ext>
            </p:extLst>
          </p:nvPr>
        </p:nvGraphicFramePr>
        <p:xfrm>
          <a:off x="5751872" y="580103"/>
          <a:ext cx="5869858" cy="5392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77780" y="6066503"/>
            <a:ext cx="4478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F-measure in Classification methods, </a:t>
            </a:r>
          </a:p>
          <a:p>
            <a:r>
              <a:rPr lang="en-US" dirty="0"/>
              <a:t>considering three way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33682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Recall for Z-score based retrieval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EE2D9B8-5A86-4F80-B12A-16DC1B78E2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7913176"/>
              </p:ext>
            </p:extLst>
          </p:nvPr>
        </p:nvGraphicFramePr>
        <p:xfrm>
          <a:off x="5729389" y="1303209"/>
          <a:ext cx="5624411" cy="5018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5364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302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Approach</vt:lpstr>
      <vt:lpstr>The z-score model</vt:lpstr>
      <vt:lpstr>Discriminative n-gram features</vt:lpstr>
      <vt:lpstr>Distances between characters in F.R.I.E.N.D.S.</vt:lpstr>
      <vt:lpstr>Distances between characters in The Big Bang Theory</vt:lpstr>
      <vt:lpstr>PowerPoint Presentation</vt:lpstr>
      <vt:lpstr>Evaluations</vt:lpstr>
      <vt:lpstr>Average Recall for Z-score based retrieval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Arnab Borah</dc:creator>
  <cp:lastModifiedBy>Arnab Borah</cp:lastModifiedBy>
  <cp:revision>6</cp:revision>
  <dcterms:created xsi:type="dcterms:W3CDTF">2017-05-26T04:50:34Z</dcterms:created>
  <dcterms:modified xsi:type="dcterms:W3CDTF">2017-05-26T05:48:57Z</dcterms:modified>
</cp:coreProperties>
</file>