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06"/>
  </p:normalViewPr>
  <p:slideViewPr>
    <p:cSldViewPr snapToGrid="0">
      <p:cViewPr varScale="1">
        <p:scale>
          <a:sx n="95" d="100"/>
          <a:sy n="95" d="100"/>
        </p:scale>
        <p:origin x="14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28FC4-0848-6A47-841C-C215B2C0B70B}" type="datetimeFigureOut">
              <a:rPr lang="en-US" smtClean="0"/>
              <a:t>2/28/24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FDD57-02AF-F646-B008-55D79721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0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AC9A2-1332-1942-9E74-4AAE3394F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50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ACED-E9A1-794F-99D3-86675B40CCCC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802C-507D-8145-811F-AC187D2A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2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ACED-E9A1-794F-99D3-86675B40CCCC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802C-507D-8145-811F-AC187D2A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4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3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3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ACED-E9A1-794F-99D3-86675B40CCCC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802C-507D-8145-811F-AC187D2A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9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ACED-E9A1-794F-99D3-86675B40CCCC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802C-507D-8145-811F-AC187D2A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7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ACED-E9A1-794F-99D3-86675B40CCCC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802C-507D-8145-811F-AC187D2A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2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ACED-E9A1-794F-99D3-86675B40CCCC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802C-507D-8145-811F-AC187D2A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5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ACED-E9A1-794F-99D3-86675B40CCCC}" type="datetimeFigureOut">
              <a:rPr lang="en-US" smtClean="0"/>
              <a:t>2/28/24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802C-507D-8145-811F-AC187D2A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8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ACED-E9A1-794F-99D3-86675B40CCCC}" type="datetimeFigureOut">
              <a:rPr lang="en-US" smtClean="0"/>
              <a:t>2/28/24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802C-507D-8145-811F-AC187D2A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5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ACED-E9A1-794F-99D3-86675B40CCCC}" type="datetimeFigureOut">
              <a:rPr lang="en-US" smtClean="0"/>
              <a:t>2/28/24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802C-507D-8145-811F-AC187D2A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6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8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ACED-E9A1-794F-99D3-86675B40CCCC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802C-507D-8145-811F-AC187D2A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2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8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ACED-E9A1-794F-99D3-86675B40CCCC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7802C-507D-8145-811F-AC187D2A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6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5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3ACED-E9A1-794F-99D3-86675B40CCCC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7802C-507D-8145-811F-AC187D2A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1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6BDF66D6-2B10-000C-D4F9-2A4E08641BDB}"/>
              </a:ext>
            </a:extLst>
          </p:cNvPr>
          <p:cNvGrpSpPr/>
          <p:nvPr/>
        </p:nvGrpSpPr>
        <p:grpSpPr>
          <a:xfrm>
            <a:off x="61290" y="29499"/>
            <a:ext cx="4453504" cy="4411657"/>
            <a:chOff x="61290" y="29499"/>
            <a:chExt cx="4453504" cy="4411657"/>
          </a:xfrm>
        </p:grpSpPr>
        <p:pic>
          <p:nvPicPr>
            <p:cNvPr id="5" name="Picture 4" descr="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82898C87-1C9F-18A7-140F-5DC8528DB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90" y="29499"/>
              <a:ext cx="4453504" cy="4411657"/>
            </a:xfrm>
            <a:prstGeom prst="rect">
              <a:avLst/>
            </a:prstGeom>
          </p:spPr>
        </p:pic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F361466-E58E-5408-CBD9-34C4CEF2BE6A}"/>
                </a:ext>
              </a:extLst>
            </p:cNvPr>
            <p:cNvGrpSpPr/>
            <p:nvPr/>
          </p:nvGrpSpPr>
          <p:grpSpPr>
            <a:xfrm>
              <a:off x="168162" y="691564"/>
              <a:ext cx="3358817" cy="3689819"/>
              <a:chOff x="129605" y="2333015"/>
              <a:chExt cx="3286688" cy="3823927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9E5351C-144B-AF88-48E7-C28EA205740A}"/>
                  </a:ext>
                </a:extLst>
              </p:cNvPr>
              <p:cNvSpPr txBox="1"/>
              <p:nvPr/>
            </p:nvSpPr>
            <p:spPr>
              <a:xfrm>
                <a:off x="255181" y="2333015"/>
                <a:ext cx="270997" cy="382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1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EF9C7F-5A31-CF34-9001-6CB3F8C89FB7}"/>
                  </a:ext>
                </a:extLst>
              </p:cNvPr>
              <p:cNvSpPr txBox="1"/>
              <p:nvPr/>
            </p:nvSpPr>
            <p:spPr>
              <a:xfrm>
                <a:off x="691585" y="2817995"/>
                <a:ext cx="270997" cy="382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2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7A57BF7-DBFB-AF9D-D21B-E982BEB0CB6A}"/>
                  </a:ext>
                </a:extLst>
              </p:cNvPr>
              <p:cNvSpPr txBox="1"/>
              <p:nvPr/>
            </p:nvSpPr>
            <p:spPr>
              <a:xfrm>
                <a:off x="1127990" y="3321504"/>
                <a:ext cx="270997" cy="382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3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ABB80AC-80BC-205A-74A2-9DED05D0556F}"/>
                  </a:ext>
                </a:extLst>
              </p:cNvPr>
              <p:cNvSpPr txBox="1"/>
              <p:nvPr/>
            </p:nvSpPr>
            <p:spPr>
              <a:xfrm>
                <a:off x="1577803" y="3754636"/>
                <a:ext cx="270997" cy="382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4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083252-B74F-29D0-D67D-CC780AEB0F88}"/>
                  </a:ext>
                </a:extLst>
              </p:cNvPr>
              <p:cNvSpPr txBox="1"/>
              <p:nvPr/>
            </p:nvSpPr>
            <p:spPr>
              <a:xfrm>
                <a:off x="2010507" y="4212615"/>
                <a:ext cx="270997" cy="382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5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052024-D472-1B5F-01EC-39050F8C196B}"/>
                  </a:ext>
                </a:extLst>
              </p:cNvPr>
              <p:cNvSpPr txBox="1"/>
              <p:nvPr/>
            </p:nvSpPr>
            <p:spPr>
              <a:xfrm>
                <a:off x="2448659" y="4657487"/>
                <a:ext cx="270997" cy="382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6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E4FC1CD-8026-6D2B-63AC-10854C2B2F89}"/>
                  </a:ext>
                </a:extLst>
              </p:cNvPr>
              <p:cNvSpPr txBox="1"/>
              <p:nvPr/>
            </p:nvSpPr>
            <p:spPr>
              <a:xfrm>
                <a:off x="2871729" y="5153346"/>
                <a:ext cx="270997" cy="382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7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DD2D27D3-A8DC-274C-7EF0-967E6302B41B}"/>
                      </a:ext>
                    </a:extLst>
                  </p:cNvPr>
                  <p:cNvSpPr txBox="1"/>
                  <p:nvPr/>
                </p:nvSpPr>
                <p:spPr>
                  <a:xfrm>
                    <a:off x="129605" y="5766478"/>
                    <a:ext cx="3286688" cy="3904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 </a:t>
                    </a:r>
                    <a:r>
                      <a:rPr lang="en-US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a:t>(a)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>
                        <a:latin typeface="Helvetica Neue" panose="02000503000000020004" pitchFamily="2" charset="0"/>
                      </a:rPr>
                      <a:t> operator covariance</a:t>
                    </a:r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DD2D27D3-A8DC-274C-7EF0-967E6302B4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605" y="5766478"/>
                    <a:ext cx="3286688" cy="39046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9677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CE16111-1981-8A8A-2852-85B15026720D}"/>
              </a:ext>
            </a:extLst>
          </p:cNvPr>
          <p:cNvGrpSpPr/>
          <p:nvPr/>
        </p:nvGrpSpPr>
        <p:grpSpPr>
          <a:xfrm>
            <a:off x="7923344" y="84405"/>
            <a:ext cx="4100494" cy="4320048"/>
            <a:chOff x="7963084" y="518616"/>
            <a:chExt cx="4205148" cy="4572002"/>
          </a:xfrm>
        </p:grpSpPr>
        <p:pic>
          <p:nvPicPr>
            <p:cNvPr id="7" name="Picture 6" descr="A graph of a number of squares&#10;&#10;Description automatically generated with medium confidence">
              <a:extLst>
                <a:ext uri="{FF2B5EF4-FFF2-40B4-BE49-F238E27FC236}">
                  <a16:creationId xmlns:a16="http://schemas.microsoft.com/office/drawing/2014/main" id="{638A9387-3D93-A606-268F-2AB54795FD56}"/>
                </a:ext>
              </a:extLst>
            </p:cNvPr>
            <p:cNvPicPr>
              <a:picLocks/>
            </p:cNvPicPr>
            <p:nvPr/>
          </p:nvPicPr>
          <p:blipFill rotWithShape="1">
            <a:blip r:embed="rId5"/>
            <a:srcRect r="8797"/>
            <a:stretch/>
          </p:blipFill>
          <p:spPr>
            <a:xfrm>
              <a:off x="7963084" y="518616"/>
              <a:ext cx="4205148" cy="4572002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7A1A28A-1825-6695-D89C-8441FDF7496F}"/>
                </a:ext>
              </a:extLst>
            </p:cNvPr>
            <p:cNvGrpSpPr/>
            <p:nvPr/>
          </p:nvGrpSpPr>
          <p:grpSpPr>
            <a:xfrm>
              <a:off x="8161531" y="1219294"/>
              <a:ext cx="3144582" cy="3847960"/>
              <a:chOff x="8161531" y="2362293"/>
              <a:chExt cx="3144582" cy="3847960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3B02E89-175E-A12E-7EE0-C6ECC9FFCF3D}"/>
                  </a:ext>
                </a:extLst>
              </p:cNvPr>
              <p:cNvSpPr txBox="1"/>
              <p:nvPr/>
            </p:nvSpPr>
            <p:spPr>
              <a:xfrm>
                <a:off x="8161531" y="2362293"/>
                <a:ext cx="455300" cy="390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1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778C553-ED75-8309-4B30-A45F8D907C47}"/>
                  </a:ext>
                </a:extLst>
              </p:cNvPr>
              <p:cNvSpPr txBox="1"/>
              <p:nvPr/>
            </p:nvSpPr>
            <p:spPr>
              <a:xfrm>
                <a:off x="8663991" y="2814393"/>
                <a:ext cx="270997" cy="390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2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F1030F-42A1-A32E-480B-822EE674BFA1}"/>
                  </a:ext>
                </a:extLst>
              </p:cNvPr>
              <p:cNvSpPr txBox="1"/>
              <p:nvPr/>
            </p:nvSpPr>
            <p:spPr>
              <a:xfrm>
                <a:off x="9119688" y="3285419"/>
                <a:ext cx="270997" cy="390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3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29091B7-FE9C-C15F-F7A1-C903066BD02A}"/>
                  </a:ext>
                </a:extLst>
              </p:cNvPr>
              <p:cNvSpPr txBox="1"/>
              <p:nvPr/>
            </p:nvSpPr>
            <p:spPr>
              <a:xfrm>
                <a:off x="9575385" y="3770897"/>
                <a:ext cx="270997" cy="390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4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F20445-2583-22FE-5A20-65B7E5FA2E07}"/>
                  </a:ext>
                </a:extLst>
              </p:cNvPr>
              <p:cNvSpPr txBox="1"/>
              <p:nvPr/>
            </p:nvSpPr>
            <p:spPr>
              <a:xfrm>
                <a:off x="10076774" y="4222669"/>
                <a:ext cx="270997" cy="390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5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2CCD715-F259-A0D4-861D-67510EAA8F3A}"/>
                  </a:ext>
                </a:extLst>
              </p:cNvPr>
              <p:cNvSpPr txBox="1"/>
              <p:nvPr/>
            </p:nvSpPr>
            <p:spPr>
              <a:xfrm>
                <a:off x="10532916" y="4681328"/>
                <a:ext cx="270997" cy="390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6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E99E31-F0DC-8F0C-FAF2-6A6C5EA8D212}"/>
                  </a:ext>
                </a:extLst>
              </p:cNvPr>
              <p:cNvSpPr txBox="1"/>
              <p:nvPr/>
            </p:nvSpPr>
            <p:spPr>
              <a:xfrm>
                <a:off x="10989058" y="5156106"/>
                <a:ext cx="270997" cy="390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7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D7E81313-0A71-DC97-9B95-499C02F7BC0F}"/>
                      </a:ext>
                    </a:extLst>
                  </p:cNvPr>
                  <p:cNvSpPr txBox="1"/>
                  <p:nvPr/>
                </p:nvSpPr>
                <p:spPr>
                  <a:xfrm>
                    <a:off x="8386651" y="5809405"/>
                    <a:ext cx="2919462" cy="4008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a:t>(c)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>
                        <a:latin typeface="Helvetica Neue" panose="02000503000000020004" pitchFamily="2" charset="0"/>
                      </a:rPr>
                      <a:t>operator covariance</a:t>
                    </a:r>
                  </a:p>
                </p:txBody>
              </p:sp>
            </mc:Choice>
            <mc:Fallback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D7E81313-0A71-DC97-9B95-499C02F7BC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6651" y="5809405"/>
                    <a:ext cx="2919462" cy="40084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778" t="-9677" r="-889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C9C5DC3-32E3-132A-44AC-61A08287C746}"/>
              </a:ext>
            </a:extLst>
          </p:cNvPr>
          <p:cNvGrpSpPr/>
          <p:nvPr/>
        </p:nvGrpSpPr>
        <p:grpSpPr>
          <a:xfrm>
            <a:off x="4198073" y="1128509"/>
            <a:ext cx="3419455" cy="3253695"/>
            <a:chOff x="4386277" y="1565283"/>
            <a:chExt cx="3419455" cy="3253695"/>
          </a:xfrm>
        </p:grpSpPr>
        <p:pic>
          <p:nvPicPr>
            <p:cNvPr id="9" name="Picture 8" descr="A structure of a molecule&#10;&#10;Description automatically generated">
              <a:extLst>
                <a:ext uri="{FF2B5EF4-FFF2-40B4-BE49-F238E27FC236}">
                  <a16:creationId xmlns:a16="http://schemas.microsoft.com/office/drawing/2014/main" id="{93189DB0-F442-0FC9-A8E3-9278EAE00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86277" y="1565283"/>
              <a:ext cx="3419455" cy="2455833"/>
            </a:xfrm>
            <a:prstGeom prst="rect">
              <a:avLst/>
            </a:prstGeom>
          </p:spPr>
        </p:pic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412F44F-30E3-CE4D-AB70-5AE48246FD8F}"/>
                </a:ext>
              </a:extLst>
            </p:cNvPr>
            <p:cNvGrpSpPr/>
            <p:nvPr/>
          </p:nvGrpSpPr>
          <p:grpSpPr>
            <a:xfrm>
              <a:off x="4762770" y="1889402"/>
              <a:ext cx="2634696" cy="2929576"/>
              <a:chOff x="4762770" y="3032401"/>
              <a:chExt cx="2634696" cy="2929576"/>
            </a:xfrm>
          </p:grpSpPr>
          <p:sp>
            <p:nvSpPr>
              <p:cNvPr id="10" name="Connector 9">
                <a:extLst>
                  <a:ext uri="{FF2B5EF4-FFF2-40B4-BE49-F238E27FC236}">
                    <a16:creationId xmlns:a16="http://schemas.microsoft.com/office/drawing/2014/main" id="{E49D3897-EA03-8447-257A-D21C8D8B6AB9}"/>
                  </a:ext>
                </a:extLst>
              </p:cNvPr>
              <p:cNvSpPr/>
              <p:nvPr/>
            </p:nvSpPr>
            <p:spPr>
              <a:xfrm>
                <a:off x="5277187" y="3375524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Connector 10">
                <a:extLst>
                  <a:ext uri="{FF2B5EF4-FFF2-40B4-BE49-F238E27FC236}">
                    <a16:creationId xmlns:a16="http://schemas.microsoft.com/office/drawing/2014/main" id="{B62CF546-1750-B569-0ED0-211B81B0ED50}"/>
                  </a:ext>
                </a:extLst>
              </p:cNvPr>
              <p:cNvSpPr/>
              <p:nvPr/>
            </p:nvSpPr>
            <p:spPr>
              <a:xfrm>
                <a:off x="5867399" y="3707594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Connector 11">
                <a:extLst>
                  <a:ext uri="{FF2B5EF4-FFF2-40B4-BE49-F238E27FC236}">
                    <a16:creationId xmlns:a16="http://schemas.microsoft.com/office/drawing/2014/main" id="{A521742A-156E-E266-A9ED-D92CD30F6DB6}"/>
                  </a:ext>
                </a:extLst>
              </p:cNvPr>
              <p:cNvSpPr/>
              <p:nvPr/>
            </p:nvSpPr>
            <p:spPr>
              <a:xfrm>
                <a:off x="5867399" y="3032401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Connector 12">
                <a:extLst>
                  <a:ext uri="{FF2B5EF4-FFF2-40B4-BE49-F238E27FC236}">
                    <a16:creationId xmlns:a16="http://schemas.microsoft.com/office/drawing/2014/main" id="{4F799FF3-B15A-2BA2-EB1A-2D8F252C2891}"/>
                  </a:ext>
                </a:extLst>
              </p:cNvPr>
              <p:cNvSpPr/>
              <p:nvPr/>
            </p:nvSpPr>
            <p:spPr>
              <a:xfrm>
                <a:off x="6457611" y="3375524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Connector 13">
                <a:extLst>
                  <a:ext uri="{FF2B5EF4-FFF2-40B4-BE49-F238E27FC236}">
                    <a16:creationId xmlns:a16="http://schemas.microsoft.com/office/drawing/2014/main" id="{70082458-D315-4F2B-517B-8612F949EF6D}"/>
                  </a:ext>
                </a:extLst>
              </p:cNvPr>
              <p:cNvSpPr/>
              <p:nvPr/>
            </p:nvSpPr>
            <p:spPr>
              <a:xfrm>
                <a:off x="5277187" y="4041217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Connector 14">
                <a:extLst>
                  <a:ext uri="{FF2B5EF4-FFF2-40B4-BE49-F238E27FC236}">
                    <a16:creationId xmlns:a16="http://schemas.microsoft.com/office/drawing/2014/main" id="{09D3872C-0B44-9793-C1A7-4CE66EDDEBFA}"/>
                  </a:ext>
                </a:extLst>
              </p:cNvPr>
              <p:cNvSpPr/>
              <p:nvPr/>
            </p:nvSpPr>
            <p:spPr>
              <a:xfrm>
                <a:off x="5867399" y="4363069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Connector 15">
                <a:extLst>
                  <a:ext uri="{FF2B5EF4-FFF2-40B4-BE49-F238E27FC236}">
                    <a16:creationId xmlns:a16="http://schemas.microsoft.com/office/drawing/2014/main" id="{41BAF20F-31D9-935C-EDAD-7D7FB09429E7}"/>
                  </a:ext>
                </a:extLst>
              </p:cNvPr>
              <p:cNvSpPr/>
              <p:nvPr/>
            </p:nvSpPr>
            <p:spPr>
              <a:xfrm>
                <a:off x="6457611" y="4041217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0DD474-3DB6-939F-F2E0-6139E2481A10}"/>
                  </a:ext>
                </a:extLst>
              </p:cNvPr>
              <p:cNvSpPr txBox="1"/>
              <p:nvPr/>
            </p:nvSpPr>
            <p:spPr>
              <a:xfrm>
                <a:off x="5365724" y="4085151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A1356-F6AC-4FA6-4A86-83B5EABF7D16}"/>
                  </a:ext>
                </a:extLst>
              </p:cNvPr>
              <p:cNvSpPr txBox="1"/>
              <p:nvPr/>
            </p:nvSpPr>
            <p:spPr>
              <a:xfrm>
                <a:off x="5360897" y="3429000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03B683-C227-513D-F256-52FACAE2AFA7}"/>
                  </a:ext>
                </a:extLst>
              </p:cNvPr>
              <p:cNvSpPr txBox="1"/>
              <p:nvPr/>
            </p:nvSpPr>
            <p:spPr>
              <a:xfrm>
                <a:off x="5955936" y="3076335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3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5C43EC-9663-A4E3-BB6A-78B86F07A2C8}"/>
                  </a:ext>
                </a:extLst>
              </p:cNvPr>
              <p:cNvSpPr txBox="1"/>
              <p:nvPr/>
            </p:nvSpPr>
            <p:spPr>
              <a:xfrm>
                <a:off x="6537623" y="3419458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163D7D-B6B7-B7A4-6259-0980A83DA52E}"/>
                  </a:ext>
                </a:extLst>
              </p:cNvPr>
              <p:cNvSpPr txBox="1"/>
              <p:nvPr/>
            </p:nvSpPr>
            <p:spPr>
              <a:xfrm>
                <a:off x="6549980" y="4085151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5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8D760C2-8CF6-A48A-F0CB-C81937F30346}"/>
                  </a:ext>
                </a:extLst>
              </p:cNvPr>
              <p:cNvSpPr txBox="1"/>
              <p:nvPr/>
            </p:nvSpPr>
            <p:spPr>
              <a:xfrm>
                <a:off x="5944620" y="4407003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6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B1FCA7-A3C7-8FEF-0BCF-7FCB0A4F5F63}"/>
                  </a:ext>
                </a:extLst>
              </p:cNvPr>
              <p:cNvSpPr txBox="1"/>
              <p:nvPr/>
            </p:nvSpPr>
            <p:spPr>
              <a:xfrm>
                <a:off x="5955936" y="3751528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7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07D31C2-1E9C-4F94-1F13-AE79D05D9016}"/>
                  </a:ext>
                </a:extLst>
              </p:cNvPr>
              <p:cNvSpPr txBox="1"/>
              <p:nvPr/>
            </p:nvSpPr>
            <p:spPr>
              <a:xfrm>
                <a:off x="4762770" y="5592645"/>
                <a:ext cx="2634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(b) Hexabenzocoronene</a:t>
                </a: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92780B5-B592-609C-CBD0-C63BD2BD0619}"/>
              </a:ext>
            </a:extLst>
          </p:cNvPr>
          <p:cNvGrpSpPr/>
          <p:nvPr/>
        </p:nvGrpSpPr>
        <p:grpSpPr>
          <a:xfrm>
            <a:off x="1011510" y="4639431"/>
            <a:ext cx="4572000" cy="4411551"/>
            <a:chOff x="1011510" y="4639431"/>
            <a:chExt cx="4572000" cy="4411551"/>
          </a:xfrm>
        </p:grpSpPr>
        <p:pic>
          <p:nvPicPr>
            <p:cNvPr id="3" name="Picture 2" descr="A red and white squares&#10;&#10;Description automatically generated">
              <a:extLst>
                <a:ext uri="{FF2B5EF4-FFF2-40B4-BE49-F238E27FC236}">
                  <a16:creationId xmlns:a16="http://schemas.microsoft.com/office/drawing/2014/main" id="{3C0B97AA-BA5E-75AD-547B-2FCA5C88FD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0049" b="10415"/>
            <a:stretch/>
          </p:blipFill>
          <p:spPr>
            <a:xfrm>
              <a:off x="1011510" y="4639431"/>
              <a:ext cx="4572000" cy="363637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F4B4557-440D-7D19-DA2F-41621F1B8ACC}"/>
                    </a:ext>
                  </a:extLst>
                </p:cNvPr>
                <p:cNvSpPr txBox="1"/>
                <p:nvPr/>
              </p:nvSpPr>
              <p:spPr>
                <a:xfrm>
                  <a:off x="1326929" y="8387787"/>
                  <a:ext cx="3358817" cy="6631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</a:t>
                  </a:r>
                  <a:r>
                    <a:rPr lang="en-US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(d) Difference between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latin typeface="Helvetica Neue" panose="02000503000000020004" pitchFamily="2" charset="0"/>
                    </a:rPr>
                    <a:t>and</a:t>
                  </a:r>
                </a:p>
                <a:p>
                  <a:r>
                    <a:rPr lang="en-US" dirty="0">
                      <a:latin typeface="Helvetica Neue" panose="02000503000000020004" pitchFamily="2" charset="0"/>
                    </a:rPr>
                    <a:t>     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latin typeface="Helvetica Neue" panose="02000503000000020004" pitchFamily="2" charset="0"/>
                    </a:rPr>
                    <a:t>operator correlation</a:t>
                  </a: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F4B4557-440D-7D19-DA2F-41621F1B8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6929" y="8387787"/>
                  <a:ext cx="3358817" cy="663195"/>
                </a:xfrm>
                <a:prstGeom prst="rect">
                  <a:avLst/>
                </a:prstGeom>
                <a:blipFill>
                  <a:blip r:embed="rId9"/>
                  <a:stretch>
                    <a:fillRect t="-3774" b="-150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4BF8F7F-EDEF-85BB-2250-C38FF4566F50}"/>
                </a:ext>
              </a:extLst>
            </p:cNvPr>
            <p:cNvSpPr txBox="1"/>
            <p:nvPr/>
          </p:nvSpPr>
          <p:spPr>
            <a:xfrm>
              <a:off x="1235686" y="48974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C96ECB9-EF24-3B9D-B3CE-293F5EF011D0}"/>
                </a:ext>
              </a:extLst>
            </p:cNvPr>
            <p:cNvSpPr txBox="1"/>
            <p:nvPr/>
          </p:nvSpPr>
          <p:spPr>
            <a:xfrm>
              <a:off x="1691117" y="537637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7706686-C585-BCB9-AD2C-E19885A5C7C7}"/>
                </a:ext>
              </a:extLst>
            </p:cNvPr>
            <p:cNvSpPr txBox="1"/>
            <p:nvPr/>
          </p:nvSpPr>
          <p:spPr>
            <a:xfrm>
              <a:off x="2131589" y="581829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2415644-01DF-FFC0-5951-C724A733DD6F}"/>
                </a:ext>
              </a:extLst>
            </p:cNvPr>
            <p:cNvSpPr txBox="1"/>
            <p:nvPr/>
          </p:nvSpPr>
          <p:spPr>
            <a:xfrm>
              <a:off x="2632844" y="627295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A52991D-21FA-D6BE-21C2-CE2EA34839EB}"/>
                </a:ext>
              </a:extLst>
            </p:cNvPr>
            <p:cNvSpPr txBox="1"/>
            <p:nvPr/>
          </p:nvSpPr>
          <p:spPr>
            <a:xfrm>
              <a:off x="3090955" y="672603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6CD23FA-1735-5172-4773-5194F687ED95}"/>
                </a:ext>
              </a:extLst>
            </p:cNvPr>
            <p:cNvSpPr txBox="1"/>
            <p:nvPr/>
          </p:nvSpPr>
          <p:spPr>
            <a:xfrm>
              <a:off x="3526979" y="720020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6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DB81C9C-9AC9-954B-DD8E-F3D532F53600}"/>
                </a:ext>
              </a:extLst>
            </p:cNvPr>
            <p:cNvSpPr txBox="1"/>
            <p:nvPr/>
          </p:nvSpPr>
          <p:spPr>
            <a:xfrm>
              <a:off x="4041620" y="764615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7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D825737-1103-A114-0F74-BABA200A12C7}"/>
              </a:ext>
            </a:extLst>
          </p:cNvPr>
          <p:cNvGrpSpPr/>
          <p:nvPr/>
        </p:nvGrpSpPr>
        <p:grpSpPr>
          <a:xfrm>
            <a:off x="6907266" y="4524591"/>
            <a:ext cx="4500252" cy="4616103"/>
            <a:chOff x="6632773" y="4541502"/>
            <a:chExt cx="4683239" cy="4501047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7802D99A-0021-10BA-5DA2-A288E9B20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7529" b="7529"/>
            <a:stretch/>
          </p:blipFill>
          <p:spPr>
            <a:xfrm>
              <a:off x="6669598" y="4541502"/>
              <a:ext cx="4646414" cy="3798051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A5A1447-B65E-E93F-9FE2-517DBF83B57C}"/>
                </a:ext>
              </a:extLst>
            </p:cNvPr>
            <p:cNvSpPr txBox="1"/>
            <p:nvPr/>
          </p:nvSpPr>
          <p:spPr>
            <a:xfrm>
              <a:off x="6632773" y="8396218"/>
              <a:ext cx="42322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(e) Correlation between cumulants of </a:t>
              </a:r>
            </a:p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  excitations outside reference space</a:t>
              </a:r>
              <a:endParaRPr lang="en-US" dirty="0">
                <a:latin typeface="Helvetica Neue" panose="02000503000000020004" pitchFamily="2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44499AF-D75E-7FBA-87EA-C3594C53181B}"/>
                </a:ext>
              </a:extLst>
            </p:cNvPr>
            <p:cNvSpPr txBox="1"/>
            <p:nvPr/>
          </p:nvSpPr>
          <p:spPr>
            <a:xfrm>
              <a:off x="6968709" y="49275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A01C3D-21AD-D3F2-0824-D99DA91E2396}"/>
                </a:ext>
              </a:extLst>
            </p:cNvPr>
            <p:cNvSpPr txBox="1"/>
            <p:nvPr/>
          </p:nvSpPr>
          <p:spPr>
            <a:xfrm>
              <a:off x="7377260" y="537205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CA37201-3E39-57BE-087A-478BC09FA705}"/>
                </a:ext>
              </a:extLst>
            </p:cNvPr>
            <p:cNvSpPr txBox="1"/>
            <p:nvPr/>
          </p:nvSpPr>
          <p:spPr>
            <a:xfrm>
              <a:off x="7833066" y="581570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B961BDF-9A34-E49B-E652-555740A32744}"/>
                </a:ext>
              </a:extLst>
            </p:cNvPr>
            <p:cNvSpPr txBox="1"/>
            <p:nvPr/>
          </p:nvSpPr>
          <p:spPr>
            <a:xfrm>
              <a:off x="8353564" y="625586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4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2EFBE12-5B53-2B14-26A0-89A3CED0EFA9}"/>
                </a:ext>
              </a:extLst>
            </p:cNvPr>
            <p:cNvSpPr txBox="1"/>
            <p:nvPr/>
          </p:nvSpPr>
          <p:spPr>
            <a:xfrm>
              <a:off x="8782860" y="66880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5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9269D4A-F1F4-F463-D13A-C845FC337653}"/>
                </a:ext>
              </a:extLst>
            </p:cNvPr>
            <p:cNvSpPr txBox="1"/>
            <p:nvPr/>
          </p:nvSpPr>
          <p:spPr>
            <a:xfrm>
              <a:off x="9288359" y="715429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6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B9BF42A-4B7C-466C-F407-9F9391B85D19}"/>
                </a:ext>
              </a:extLst>
            </p:cNvPr>
            <p:cNvSpPr txBox="1"/>
            <p:nvPr/>
          </p:nvSpPr>
          <p:spPr>
            <a:xfrm>
              <a:off x="9734167" y="760681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303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156</TotalTime>
  <Words>79</Words>
  <Application>Microsoft Macintosh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Bachhar, Arnab</dc:creator>
  <cp:lastModifiedBy>Bachhar, Arnab</cp:lastModifiedBy>
  <cp:revision>10</cp:revision>
  <dcterms:created xsi:type="dcterms:W3CDTF">2024-02-28T17:32:15Z</dcterms:created>
  <dcterms:modified xsi:type="dcterms:W3CDTF">2024-02-28T20:09:09Z</dcterms:modified>
</cp:coreProperties>
</file>