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7" r:id="rId5"/>
    <p:sldId id="273" r:id="rId6"/>
    <p:sldId id="266" r:id="rId7"/>
    <p:sldId id="272" r:id="rId8"/>
    <p:sldId id="260" r:id="rId9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56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CEBB"/>
    <a:srgbClr val="3EB198"/>
    <a:srgbClr val="B8E6DC"/>
    <a:srgbClr val="2B7D6B"/>
    <a:srgbClr val="303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6"/>
    <p:restoredTop sz="95535" autoAdjust="0"/>
  </p:normalViewPr>
  <p:slideViewPr>
    <p:cSldViewPr snapToGrid="0" showGuides="1">
      <p:cViewPr varScale="1">
        <p:scale>
          <a:sx n="79" d="100"/>
          <a:sy n="79" d="100"/>
        </p:scale>
        <p:origin x="749" y="72"/>
      </p:cViewPr>
      <p:guideLst>
        <p:guide orient="horz" pos="1956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2025/3/21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795A747-8555-4E19-AB85-A3E1B43E6E4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r>
              <a:rPr lang="zh-CN" altLang="en-US" dirty="0"/>
              <a:t>封面标题特殊字体为百度简综艺.可以自行下载使用或改为微软雅黑.</a:t>
            </a: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b" anchorCtr="0"/>
          <a:lstStyle/>
          <a:p>
            <a:pPr lvl="0" indent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>
                <a:sym typeface="+mn-ea"/>
              </a:rPr>
              <a:t>Click here to edit the master subtitle style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fontAlgn="auto"/>
            <a:r>
              <a:rPr lang="zh-CN" altLang="en-US" strike="noStrike" noProof="1">
                <a:sym typeface="+mn-ea"/>
              </a:rPr>
              <a:t>Click here to edit the master title style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1" fontAlgn="auto"/>
            <a:r>
              <a:rPr lang="zh-CN" altLang="en-US" sz="2800" strike="noStrike" noProof="1">
                <a:sym typeface="+mn-ea"/>
              </a:rPr>
              <a:t>Click here to edit the master text style</a:t>
            </a:r>
            <a:endParaRPr lang="zh-CN" altLang="en-US" sz="2800" strike="noStrike" noProof="1"/>
          </a:p>
          <a:p>
            <a:pPr lvl="1" fontAlgn="auto"/>
            <a:r>
              <a:rPr lang="zh-CN" altLang="en-US" sz="2800" strike="noStrike" noProof="1">
                <a:sym typeface="+mn-ea"/>
              </a:rPr>
              <a:t>The second level</a:t>
            </a:r>
            <a:endParaRPr lang="zh-CN" altLang="en-US" sz="2800" strike="noStrike" noProof="1"/>
          </a:p>
          <a:p>
            <a:pPr lvl="2" fontAlgn="auto"/>
            <a:r>
              <a:rPr lang="zh-CN" altLang="en-US" sz="2800" strike="noStrike" noProof="1">
                <a:sym typeface="+mn-ea"/>
              </a:rPr>
              <a:t>The third level</a:t>
            </a:r>
            <a:endParaRPr lang="zh-CN" altLang="en-US" sz="2800" strike="noStrike" noProof="1"/>
          </a:p>
          <a:p>
            <a:pPr lvl="3" fontAlgn="auto"/>
            <a:r>
              <a:rPr lang="zh-CN" altLang="en-US" sz="2800" strike="noStrike" noProof="1">
                <a:sym typeface="+mn-ea"/>
              </a:rPr>
              <a:t>The fourth level</a:t>
            </a:r>
            <a:endParaRPr lang="zh-CN" altLang="en-US" sz="2800" strike="noStrike" noProof="1"/>
          </a:p>
          <a:p>
            <a:pPr lvl="4" fontAlgn="auto"/>
            <a:r>
              <a:rPr lang="zh-CN" altLang="en-US" sz="2800" strike="noStrike" noProof="1">
                <a:sym typeface="+mn-ea"/>
              </a:rPr>
              <a:t>Fifth level</a:t>
            </a:r>
            <a:endParaRPr lang="zh-CN" alt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/>
              <a:t>Click here to edit the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1" indent="-228600"/>
            <a:r>
              <a:rPr lang="zh-CN" altLang="en-US" dirty="0"/>
              <a:t>Click here to edit the master text style</a:t>
            </a:r>
          </a:p>
          <a:p>
            <a:pPr lvl="1" indent="-228600"/>
            <a:r>
              <a:rPr lang="zh-CN" altLang="en-US" dirty="0"/>
              <a:t>The second level</a:t>
            </a:r>
          </a:p>
          <a:p>
            <a:pPr lvl="2" indent="-228600"/>
            <a:r>
              <a:rPr lang="zh-CN" altLang="en-US" dirty="0"/>
              <a:t>The third level</a:t>
            </a:r>
          </a:p>
          <a:p>
            <a:pPr lvl="3" indent="-228600"/>
            <a:r>
              <a:rPr lang="zh-CN" altLang="en-US" dirty="0"/>
              <a:t>The fourth level</a:t>
            </a:r>
          </a:p>
          <a:p>
            <a:pPr lvl="4" indent="-228600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13C529C-DDB8-49AC-A154-90DB020AC32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robat.adobe.com/id/urn:aaid:sc:ap:942ea4b0-a885-45c3-a798-a4452dc3ce9a?viewer%21megaVerb=group-discover" TargetMode="External"/><Relationship Id="rId2" Type="http://schemas.openxmlformats.org/officeDocument/2006/relationships/hyperlink" Target="https://github.com/arnab825/Final_Major_Project.gi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00" name="文本框 4"/>
          <p:cNvSpPr txBox="1"/>
          <p:nvPr/>
        </p:nvSpPr>
        <p:spPr>
          <a:xfrm>
            <a:off x="528955" y="732790"/>
            <a:ext cx="10545445" cy="117602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noAutofit/>
          </a:bodyPr>
          <a:lstStyle/>
          <a:p>
            <a:pPr algn="l"/>
            <a:r>
              <a:rPr sz="48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Education Performance Analysis</a:t>
            </a:r>
          </a:p>
          <a:p>
            <a:endParaRPr lang="en-US" altLang="zh-CN" sz="4800" b="1" dirty="0">
              <a:solidFill>
                <a:schemeClr val="accent6">
                  <a:lumMod val="20000"/>
                  <a:lumOff val="80000"/>
                </a:schemeClr>
              </a:solidFill>
              <a:highlight>
                <a:srgbClr val="008080"/>
              </a:highlight>
              <a:latin typeface="Algerian" panose="04020705040A02060702" charset="0"/>
              <a:ea typeface="SimSun" panose="02010600030101010101" pitchFamily="2" charset="-122"/>
              <a:cs typeface="Algerian" panose="04020705040A02060702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17600" y="1749662"/>
            <a:ext cx="9791457" cy="48293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sz="2400" dirty="0">
              <a:solidFill>
                <a:schemeClr val="accent4">
                  <a:lumMod val="40000"/>
                  <a:lumOff val="6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pPr algn="ctr"/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A Data-Driven Approach to Student Success</a:t>
            </a:r>
          </a:p>
          <a:p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endParaRPr sz="1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pPr algn="ctr"/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Presented by</a:t>
            </a: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:</a:t>
            </a:r>
            <a:endParaRPr lang="en-IN"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pPr algn="ctr"/>
            <a:endParaRPr sz="24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pPr marL="1828800" lvl="4" indent="457200"/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Arnab Roy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&amp;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Moupiya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Mondal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442006" y="2713191"/>
            <a:ext cx="3142643" cy="17897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419850"/>
            <a:ext cx="12192000" cy="438150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00195" y="538480"/>
            <a:ext cx="4972050" cy="1050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44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INTRODUCTION</a:t>
            </a:r>
            <a:r>
              <a:rPr lang="en-US" sz="4400" dirty="0">
                <a:solidFill>
                  <a:schemeClr val="bg2">
                    <a:lumMod val="90000"/>
                  </a:schemeClr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710677" y="1914133"/>
            <a:ext cx="7417845" cy="41803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•</a:t>
            </a:r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Understanding student performance through data analysis.</a:t>
            </a:r>
          </a:p>
          <a:p>
            <a:endParaRPr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Utilizing SQL, Pandas, Seaborn, and Matplotlib.</a:t>
            </a:r>
          </a:p>
          <a:p>
            <a:endParaRPr sz="28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Automated reporting and visualization for insights.</a:t>
            </a:r>
          </a:p>
          <a:p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4F36B5-5D6C-1860-F917-650777A1D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1" y="2118414"/>
            <a:ext cx="4145185" cy="31088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/>
        </p:nvSpPr>
        <p:spPr>
          <a:xfrm rot="10800000">
            <a:off x="7287895" y="0"/>
            <a:ext cx="3020060" cy="2202180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" name="等腰三角形 37"/>
          <p:cNvSpPr/>
          <p:nvPr/>
        </p:nvSpPr>
        <p:spPr>
          <a:xfrm>
            <a:off x="1362710" y="4752340"/>
            <a:ext cx="2929890" cy="2106295"/>
          </a:xfrm>
          <a:prstGeom prst="triangle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直角三角形 13"/>
          <p:cNvSpPr/>
          <p:nvPr/>
        </p:nvSpPr>
        <p:spPr>
          <a:xfrm rot="10800000" flipH="1">
            <a:off x="8796655" y="0"/>
            <a:ext cx="1713230" cy="251968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" name="直角三角形 39"/>
          <p:cNvSpPr/>
          <p:nvPr/>
        </p:nvSpPr>
        <p:spPr>
          <a:xfrm flipH="1">
            <a:off x="1360805" y="4255770"/>
            <a:ext cx="1460500" cy="2602230"/>
          </a:xfrm>
          <a:prstGeom prst="rtTriangle">
            <a:avLst/>
          </a:prstGeom>
          <a:solidFill>
            <a:srgbClr val="30302F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59790" y="463550"/>
            <a:ext cx="6619240" cy="1442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4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Problem Statement</a:t>
            </a:r>
          </a:p>
          <a:p>
            <a:endParaRPr lang="en-US" sz="4400" dirty="0">
              <a:solidFill>
                <a:schemeClr val="bg2">
                  <a:lumMod val="90000"/>
                </a:schemeClr>
              </a:solidFill>
              <a:highlight>
                <a:srgbClr val="008080"/>
              </a:highlight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59155" y="2202180"/>
            <a:ext cx="10714990" cy="3931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32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Difficulty in analyzing student performance trends.</a:t>
            </a:r>
          </a:p>
          <a:p>
            <a:endParaRPr sz="32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32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Need for automated reports and visual insights.</a:t>
            </a:r>
          </a:p>
          <a:p>
            <a:endParaRPr sz="32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32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Lack of data-driven decision-making in education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511550" y="643255"/>
            <a:ext cx="4498975" cy="1320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0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Methodology</a:t>
            </a:r>
          </a:p>
          <a:p>
            <a:endParaRPr lang="en-US" sz="4000" dirty="0">
              <a:solidFill>
                <a:schemeClr val="bg2">
                  <a:lumMod val="90000"/>
                </a:schemeClr>
              </a:solidFill>
              <a:highlight>
                <a:srgbClr val="008080"/>
              </a:highlight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28930" y="2229485"/>
            <a:ext cx="10058400" cy="4192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320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•</a:t>
            </a:r>
            <a:r>
              <a:rPr lang="en-IN" sz="32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sz="28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Data collection and preprocessing using SQL.</a:t>
            </a:r>
          </a:p>
          <a:p>
            <a:endParaRPr sz="28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28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Analysis using Python libraries ( Pandas ).</a:t>
            </a:r>
          </a:p>
          <a:p>
            <a:endParaRPr sz="28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28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Visualization with Seaborn and Matplotlib.</a:t>
            </a:r>
          </a:p>
          <a:p>
            <a:endParaRPr sz="28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280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Automated reporting and performance insights.</a:t>
            </a:r>
          </a:p>
          <a:p>
            <a:endParaRPr lang="en-IN" altLang="en-US" sz="280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9008745" y="2472690"/>
            <a:ext cx="2707640" cy="2453640"/>
          </a:xfrm>
          <a:prstGeom prst="round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921A4-4946-EFB9-D000-1A9B4FAD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6">
            <a:extLst>
              <a:ext uri="{FF2B5EF4-FFF2-40B4-BE49-F238E27FC236}">
                <a16:creationId xmlns:a16="http://schemas.microsoft.com/office/drawing/2014/main" id="{0FDAB2B6-B3C1-AB6D-3A6B-EEC290019E4A}"/>
              </a:ext>
            </a:extLst>
          </p:cNvPr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16FBB39-0040-E8F4-BAE6-DC2FBBE662C3}"/>
                </a:ext>
              </a:extLst>
            </p:cNvPr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7A2C2BF-B867-4DFC-68E4-9E855388608D}"/>
                </a:ext>
              </a:extLst>
            </p:cNvPr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>
            <a:extLst>
              <a:ext uri="{FF2B5EF4-FFF2-40B4-BE49-F238E27FC236}">
                <a16:creationId xmlns:a16="http://schemas.microsoft.com/office/drawing/2014/main" id="{B1066364-5C04-2C50-9333-152579140016}"/>
              </a:ext>
            </a:extLst>
          </p:cNvPr>
          <p:cNvSpPr txBox="1"/>
          <p:nvPr/>
        </p:nvSpPr>
        <p:spPr>
          <a:xfrm>
            <a:off x="1594336" y="976471"/>
            <a:ext cx="9145837" cy="1000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40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Final project repository &amp; Demo</a:t>
            </a:r>
          </a:p>
          <a:p>
            <a:endParaRPr lang="en-IN" sz="4000" dirty="0">
              <a:solidFill>
                <a:schemeClr val="bg2">
                  <a:lumMod val="90000"/>
                </a:schemeClr>
              </a:solidFill>
              <a:highlight>
                <a:srgbClr val="008080"/>
              </a:highlight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A99A387D-ADDA-01E1-688C-AD5AAA835E7E}"/>
              </a:ext>
            </a:extLst>
          </p:cNvPr>
          <p:cNvSpPr txBox="1"/>
          <p:nvPr/>
        </p:nvSpPr>
        <p:spPr>
          <a:xfrm>
            <a:off x="739140" y="2052955"/>
            <a:ext cx="10856230" cy="420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Here is the </a:t>
            </a:r>
            <a:r>
              <a:rPr lang="en-US" sz="32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Github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Link: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  <a:hlinkClick r:id="rId2"/>
              </a:rPr>
              <a:t>https://github.com/arnab825/Final_Major_Project.git</a:t>
            </a:r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endParaRPr lang="en-IN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Demo:</a:t>
            </a:r>
          </a:p>
          <a:p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  <a:hlinkClick r:id="rId3"/>
              </a:rPr>
              <a:t>https://acrobat.adobe.com/id/urn:aaid:sc:ap:942ea4b0-a885-45c3-a798-a4452dc3ce9a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488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9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481705" y="715010"/>
            <a:ext cx="4953000" cy="1382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0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Key Findings</a:t>
            </a:r>
          </a:p>
          <a:p>
            <a:endParaRPr lang="en-IN" altLang="en-US" sz="4000" dirty="0">
              <a:solidFill>
                <a:schemeClr val="bg2">
                  <a:lumMod val="90000"/>
                </a:schemeClr>
              </a:solidFill>
              <a:highlight>
                <a:srgbClr val="008080"/>
              </a:highlight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089140" y="1780540"/>
            <a:ext cx="4105910" cy="1102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56566" y="2198370"/>
            <a:ext cx="6846570" cy="4199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</a:t>
            </a:r>
            <a:r>
              <a:rPr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Performance trends identified across different classes.</a:t>
            </a:r>
          </a:p>
          <a:p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Correlation between attendance and grades.</a:t>
            </a:r>
          </a:p>
          <a:p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Identified areas where students</a:t>
            </a:r>
          </a:p>
          <a:p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struggle</a:t>
            </a: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 </a:t>
            </a:r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the most.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629524" y="2522775"/>
            <a:ext cx="4105910" cy="2559343"/>
          </a:xfrm>
          <a:prstGeom prst="round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6"/>
          <p:cNvGrpSpPr/>
          <p:nvPr/>
        </p:nvGrpSpPr>
        <p:grpSpPr>
          <a:xfrm>
            <a:off x="0" y="377825"/>
            <a:ext cx="1001713" cy="522288"/>
            <a:chOff x="0" y="377371"/>
            <a:chExt cx="1988458" cy="522515"/>
          </a:xfrm>
        </p:grpSpPr>
        <p:sp>
          <p:nvSpPr>
            <p:cNvPr id="4" name="矩形 3"/>
            <p:cNvSpPr/>
            <p:nvPr/>
          </p:nvSpPr>
          <p:spPr>
            <a:xfrm>
              <a:off x="0" y="377371"/>
              <a:ext cx="1988458" cy="522514"/>
            </a:xfrm>
            <a:prstGeom prst="rect">
              <a:avLst/>
            </a:prstGeom>
            <a:solidFill>
              <a:srgbClr val="3EB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直角三角形 5"/>
            <p:cNvSpPr/>
            <p:nvPr/>
          </p:nvSpPr>
          <p:spPr>
            <a:xfrm flipH="1">
              <a:off x="0" y="377372"/>
              <a:ext cx="1988458" cy="522514"/>
            </a:xfrm>
            <a:prstGeom prst="rtTriangle">
              <a:avLst/>
            </a:prstGeom>
            <a:solidFill>
              <a:srgbClr val="30302F">
                <a:alpha val="4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2585720" y="671195"/>
            <a:ext cx="8322310" cy="1000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sz="4000" dirty="0">
                <a:solidFill>
                  <a:srgbClr val="FFC000"/>
                </a:solidFill>
                <a:highlight>
                  <a:srgbClr val="008080"/>
                </a:highlight>
                <a:latin typeface="Algerian" panose="04020705040A02060702" charset="0"/>
                <a:cs typeface="Algerian" panose="04020705040A02060702" charset="0"/>
                <a:sym typeface="+mn-ea"/>
              </a:rPr>
              <a:t>Conclusion &amp; Future Scope</a:t>
            </a:r>
          </a:p>
          <a:p>
            <a:endParaRPr lang="en-US" sz="4000" dirty="0">
              <a:solidFill>
                <a:schemeClr val="bg2">
                  <a:lumMod val="90000"/>
                </a:schemeClr>
              </a:solidFill>
              <a:highlight>
                <a:srgbClr val="008080"/>
              </a:highlight>
              <a:latin typeface="Algerian" panose="04020705040A02060702" charset="0"/>
              <a:cs typeface="Algerian" panose="04020705040A02060702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39140" y="2052955"/>
            <a:ext cx="10856230" cy="420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</a:t>
            </a:r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Data-driven decisions improve student outcomes.</a:t>
            </a:r>
          </a:p>
          <a:p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Potential integration with AI for predictive insights.</a:t>
            </a:r>
          </a:p>
          <a:p>
            <a:endParaRPr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  <a:p>
            <a:r>
              <a:rPr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  <a:sym typeface="+mn-ea"/>
              </a:rPr>
              <a:t>• Future enhancements: interactive dashboards &amp; ML models.</a:t>
            </a:r>
            <a:endParaRPr lang="en-US" sz="3200" dirty="0">
              <a:solidFill>
                <a:schemeClr val="accent2">
                  <a:lumMod val="60000"/>
                  <a:lumOff val="40000"/>
                </a:schemeClr>
              </a:solidFill>
              <a:latin typeface="Arial Rounded MT Bold" panose="020F0704030504030204" charset="0"/>
              <a:cs typeface="Arial Rounded MT Bold" panose="020F07040305040302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786063"/>
            <a:ext cx="2960688" cy="652463"/>
          </a:xfrm>
          <a:prstGeom prst="rect">
            <a:avLst/>
          </a:pr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331200" y="3411538"/>
            <a:ext cx="3860800" cy="1233488"/>
          </a:xfrm>
          <a:custGeom>
            <a:avLst/>
            <a:gdLst>
              <a:gd name="connsiteX0" fmla="*/ 1422400 w 3759200"/>
              <a:gd name="connsiteY0" fmla="*/ 0 h 1799772"/>
              <a:gd name="connsiteX1" fmla="*/ 3759200 w 3759200"/>
              <a:gd name="connsiteY1" fmla="*/ 0 h 1799772"/>
              <a:gd name="connsiteX2" fmla="*/ 3759200 w 3759200"/>
              <a:gd name="connsiteY2" fmla="*/ 899886 h 1799772"/>
              <a:gd name="connsiteX3" fmla="*/ 2336800 w 3759200"/>
              <a:gd name="connsiteY3" fmla="*/ 899886 h 1799772"/>
              <a:gd name="connsiteX4" fmla="*/ 2336800 w 3759200"/>
              <a:gd name="connsiteY4" fmla="*/ 1799772 h 1799772"/>
              <a:gd name="connsiteX5" fmla="*/ 0 w 3759200"/>
              <a:gd name="connsiteY5" fmla="*/ 1799772 h 1799772"/>
              <a:gd name="connsiteX6" fmla="*/ 0 w 3759200"/>
              <a:gd name="connsiteY6" fmla="*/ 899886 h 1799772"/>
              <a:gd name="connsiteX7" fmla="*/ 1422400 w 3759200"/>
              <a:gd name="connsiteY7" fmla="*/ 899886 h 179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59200" h="1799772">
                <a:moveTo>
                  <a:pt x="1422400" y="0"/>
                </a:moveTo>
                <a:lnTo>
                  <a:pt x="3759200" y="0"/>
                </a:lnTo>
                <a:lnTo>
                  <a:pt x="3759200" y="899886"/>
                </a:lnTo>
                <a:lnTo>
                  <a:pt x="2336800" y="899886"/>
                </a:lnTo>
                <a:lnTo>
                  <a:pt x="2336800" y="1799772"/>
                </a:lnTo>
                <a:lnTo>
                  <a:pt x="0" y="1799772"/>
                </a:lnTo>
                <a:lnTo>
                  <a:pt x="0" y="899886"/>
                </a:lnTo>
                <a:lnTo>
                  <a:pt x="1422400" y="899886"/>
                </a:lnTo>
                <a:close/>
              </a:path>
            </a:pathLst>
          </a:custGeom>
          <a:solidFill>
            <a:srgbClr val="3EB1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文本框 11"/>
          <p:cNvSpPr txBox="1"/>
          <p:nvPr/>
        </p:nvSpPr>
        <p:spPr>
          <a:xfrm>
            <a:off x="3446463" y="2633663"/>
            <a:ext cx="6202680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THANK</a:t>
            </a:r>
            <a:r>
              <a:rPr lang="en-IN" alt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YOU</a:t>
            </a:r>
            <a:endParaRPr lang="en-US" altLang="zh-CN" sz="80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2786063"/>
            <a:ext cx="2960688" cy="34925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31200" y="4340225"/>
            <a:ext cx="2438400" cy="304800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50400" y="3403600"/>
            <a:ext cx="2641600" cy="268288"/>
          </a:xfrm>
          <a:prstGeom prst="rect">
            <a:avLst/>
          </a:prstGeom>
          <a:solidFill>
            <a:srgbClr val="30302F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243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Arial Rounded MT Bold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Arnab Roy</cp:lastModifiedBy>
  <cp:revision>32</cp:revision>
  <dcterms:created xsi:type="dcterms:W3CDTF">2015-07-07T12:57:00Z</dcterms:created>
  <dcterms:modified xsi:type="dcterms:W3CDTF">2025-03-20T19:25:01Z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1033-12.2.0.20326</vt:lpwstr>
  </property>
  <property fmtid="{D5CDD505-2E9C-101B-9397-08002B2CF9AE}" pid="3" name="ICV">
    <vt:lpwstr>50721DF57AFD42B9948610F4F060E8AA_13</vt:lpwstr>
  </property>
</Properties>
</file>