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aveat Regular" panose="020B0604020202020204" charset="0"/>
      <p:regular r:id="rId8"/>
      <p:bold r:id="rId9"/>
    </p:embeddedFont>
    <p:embeddedFont>
      <p:font typeface="Comfortaa Regular" panose="020B0604020202020204" charset="0"/>
      <p:regular r:id="rId10"/>
      <p:bold r:id="rId11"/>
    </p:embeddedFont>
    <p:embeddedFont>
      <p:font typeface="Cuprum" panose="020B0604020202020204" charset="0"/>
      <p:regular r:id="rId12"/>
      <p:bold r:id="rId13"/>
      <p:italic r:id="rId14"/>
      <p:boldItalic r:id="rId15"/>
    </p:embeddedFont>
    <p:embeddedFont>
      <p:font typeface="Old Standard TT" panose="020B0604020202020204" charset="0"/>
      <p:regular r:id="rId16"/>
      <p:bold r:id="rId17"/>
      <p:italic r:id="rId18"/>
    </p:embeddedFont>
    <p:embeddedFont>
      <p:font typeface="Roboto Mon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9F2B09-43CF-4CF1-8FB5-4321A9298F62}">
  <a:tblStyle styleId="{E49F2B09-43CF-4CF1-8FB5-4321A9298F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035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035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Stair Climbing Robot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512700" y="1901550"/>
            <a:ext cx="8327700" cy="13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 Regular"/>
                <a:ea typeface="Comfortaa Regular"/>
                <a:cs typeface="Comfortaa Regular"/>
                <a:sym typeface="Comfortaa Regular"/>
              </a:rPr>
              <a:t>NITRiders - NIT Rourkela</a:t>
            </a:r>
            <a:endParaRPr sz="36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845775" y="2742300"/>
            <a:ext cx="25818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2743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  <a:latin typeface="Caveat Regular"/>
              <a:ea typeface="Caveat Regular"/>
              <a:cs typeface="Caveat Regular"/>
              <a:sym typeface="Caveat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Caveat Regular"/>
                <a:ea typeface="Caveat Regular"/>
                <a:cs typeface="Caveat Regular"/>
                <a:sym typeface="Caveat Regular"/>
              </a:rPr>
              <a:t>Team Members</a:t>
            </a:r>
            <a:endParaRPr sz="2600">
              <a:solidFill>
                <a:schemeClr val="lt1"/>
              </a:solidFill>
              <a:latin typeface="Caveat Regular"/>
              <a:ea typeface="Caveat Regular"/>
              <a:cs typeface="Caveat Regular"/>
              <a:sym typeface="Caveat Regular"/>
            </a:endParaRPr>
          </a:p>
          <a:p>
            <a:pPr marL="365760" lvl="0" indent="-26416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veat Regular"/>
              <a:buChar char="●"/>
            </a:pPr>
            <a:r>
              <a:rPr lang="en" sz="2000">
                <a:solidFill>
                  <a:schemeClr val="lt1"/>
                </a:solidFill>
                <a:latin typeface="Caveat Regular"/>
                <a:ea typeface="Caveat Regular"/>
                <a:cs typeface="Caveat Regular"/>
                <a:sym typeface="Caveat Regular"/>
              </a:rPr>
              <a:t>Santanu Senapati</a:t>
            </a:r>
            <a:endParaRPr sz="2000">
              <a:solidFill>
                <a:schemeClr val="lt1"/>
              </a:solidFill>
              <a:latin typeface="Caveat Regular"/>
              <a:ea typeface="Caveat Regular"/>
              <a:cs typeface="Caveat Regular"/>
              <a:sym typeface="Caveat Regular"/>
            </a:endParaRPr>
          </a:p>
          <a:p>
            <a:pPr marL="365760" lvl="0" indent="-26416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veat Regular"/>
              <a:buChar char="●"/>
            </a:pPr>
            <a:r>
              <a:rPr lang="en" sz="2000">
                <a:solidFill>
                  <a:schemeClr val="lt1"/>
                </a:solidFill>
                <a:latin typeface="Caveat Regular"/>
                <a:ea typeface="Caveat Regular"/>
                <a:cs typeface="Caveat Regular"/>
                <a:sym typeface="Caveat Regular"/>
              </a:rPr>
              <a:t>Arnab Paikaray</a:t>
            </a:r>
            <a:endParaRPr sz="2000">
              <a:solidFill>
                <a:schemeClr val="lt1"/>
              </a:solidFill>
              <a:latin typeface="Caveat Regular"/>
              <a:ea typeface="Caveat Regular"/>
              <a:cs typeface="Caveat Regular"/>
              <a:sym typeface="Caveat Regular"/>
            </a:endParaRPr>
          </a:p>
          <a:p>
            <a:pPr marL="365760" lvl="0" indent="-26416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veat Regular"/>
              <a:buChar char="●"/>
            </a:pPr>
            <a:r>
              <a:rPr lang="en" sz="2000">
                <a:solidFill>
                  <a:schemeClr val="lt1"/>
                </a:solidFill>
                <a:latin typeface="Caveat Regular"/>
                <a:ea typeface="Caveat Regular"/>
                <a:cs typeface="Caveat Regular"/>
                <a:sym typeface="Caveat Regular"/>
              </a:rPr>
              <a:t>Adityaraj Sahu</a:t>
            </a:r>
            <a:endParaRPr sz="2000">
              <a:solidFill>
                <a:schemeClr val="lt1"/>
              </a:solidFill>
              <a:latin typeface="Caveat Regular"/>
              <a:ea typeface="Caveat Regular"/>
              <a:cs typeface="Caveat Regular"/>
              <a:sym typeface="Caveat Regular"/>
            </a:endParaRPr>
          </a:p>
          <a:p>
            <a:pPr marL="365760" lvl="0" indent="-26416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veat Regular"/>
              <a:buChar char="●"/>
            </a:pPr>
            <a:r>
              <a:rPr lang="en" sz="2000">
                <a:solidFill>
                  <a:schemeClr val="lt1"/>
                </a:solidFill>
                <a:latin typeface="Caveat Regular"/>
                <a:ea typeface="Caveat Regular"/>
                <a:cs typeface="Caveat Regular"/>
                <a:sym typeface="Caveat Regular"/>
              </a:rPr>
              <a:t>Suyash Verma</a:t>
            </a:r>
            <a:endParaRPr sz="2000">
              <a:solidFill>
                <a:schemeClr val="lt1"/>
              </a:solidFill>
              <a:latin typeface="Caveat Regular"/>
              <a:ea typeface="Caveat Regular"/>
              <a:cs typeface="Caveat Regular"/>
              <a:sym typeface="Caveat Regular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l="6564" t="6001" r="7738" b="6001"/>
          <a:stretch/>
        </p:blipFill>
        <p:spPr>
          <a:xfrm>
            <a:off x="573250" y="528050"/>
            <a:ext cx="2962875" cy="9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540475" y="2021852"/>
            <a:ext cx="8227841" cy="27131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</a:rPr>
              <a:t>Amazon warehouses are single stored and need larger area for building bigger warehouses. Instead, a multi - stored warehouse can be built where autonomous stair climbing robots can be deployed for transporting goods and packages all around the warehouse.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772433" y="408468"/>
            <a:ext cx="3599134" cy="677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Problem Statement</a:t>
            </a:r>
            <a:endParaRPr sz="3200" dirty="0">
              <a:solidFill>
                <a:schemeClr val="tx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30A56C-4592-47D2-B956-46EBA7777497}"/>
              </a:ext>
            </a:extLst>
          </p:cNvPr>
          <p:cNvCxnSpPr/>
          <p:nvPr/>
        </p:nvCxnSpPr>
        <p:spPr>
          <a:xfrm>
            <a:off x="1743740" y="1545265"/>
            <a:ext cx="57699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E4E129D-0BFB-4235-A5DA-A7FE7F22D08F}"/>
              </a:ext>
            </a:extLst>
          </p:cNvPr>
          <p:cNvSpPr/>
          <p:nvPr/>
        </p:nvSpPr>
        <p:spPr>
          <a:xfrm>
            <a:off x="4401881" y="1460209"/>
            <a:ext cx="134679" cy="1559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the autonomous robot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Assistance in package delivery within the warehouse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 autonomous movement, even along the stairs.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Active payload stability that works even along stairs.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Specifications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l="24858" t="21063" r="21334" b="36751"/>
          <a:stretch/>
        </p:blipFill>
        <p:spPr>
          <a:xfrm>
            <a:off x="311700" y="1006350"/>
            <a:ext cx="3761274" cy="15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l="35572" t="7400" r="36567" b="20256"/>
          <a:stretch/>
        </p:blipFill>
        <p:spPr>
          <a:xfrm rot="5400000">
            <a:off x="1049024" y="1660151"/>
            <a:ext cx="2286627" cy="4019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4072975" y="372600"/>
          <a:ext cx="4900600" cy="4381346"/>
        </p:xfrm>
        <a:graphic>
          <a:graphicData uri="http://schemas.openxmlformats.org/drawingml/2006/table">
            <a:tbl>
              <a:tblPr>
                <a:noFill/>
                <a:tableStyleId>{E49F2B09-43CF-4CF1-8FB5-4321A9298F62}</a:tableStyleId>
              </a:tblPr>
              <a:tblGrid>
                <a:gridCol w="122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35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3D85C6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Physical Specifications</a:t>
                      </a:r>
                      <a:endParaRPr sz="900" b="1">
                        <a:solidFill>
                          <a:srgbClr val="3D85C6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3D85C6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Terrain sensing</a:t>
                      </a:r>
                      <a:endParaRPr sz="900" b="1">
                        <a:solidFill>
                          <a:srgbClr val="3D85C6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Length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80 cm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Horizontal range of view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Camera dependent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Width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62 cm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Range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Camera dependent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Height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38 cm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Obstacle avoidance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Maintains set distance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35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3D85C6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Caterpillar Treads</a:t>
                      </a:r>
                      <a:endParaRPr sz="900" b="1">
                        <a:solidFill>
                          <a:srgbClr val="3D85C6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3D85C6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Motor Specifications</a:t>
                      </a:r>
                      <a:endParaRPr sz="900" b="1">
                        <a:solidFill>
                          <a:srgbClr val="3D85C6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Length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89 cm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Motor Type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Planetary Geared Motor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Width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7.5 cm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Supply Voltage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12 V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Thickness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0.5 cm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No-load Current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0.8 A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35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3D85C6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Platform</a:t>
                      </a:r>
                      <a:endParaRPr sz="900" b="1">
                        <a:solidFill>
                          <a:srgbClr val="3D85C6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Load Current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up to 7.5 A (max)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Area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2015.58 cm</a:t>
                      </a:r>
                      <a:r>
                        <a:rPr lang="en" sz="900" baseline="30000">
                          <a:latin typeface="Cuprum"/>
                          <a:ea typeface="Cuprum"/>
                          <a:cs typeface="Cuprum"/>
                          <a:sym typeface="Cuprum"/>
                        </a:rPr>
                        <a:t>2</a:t>
                      </a:r>
                      <a:endParaRPr sz="900" baseline="300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Weight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0.3 kg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Inclination(max.)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42°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3D85C6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Connectivity</a:t>
                      </a:r>
                      <a:endParaRPr sz="900" b="1">
                        <a:solidFill>
                          <a:srgbClr val="3D85C6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Length(max.)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90 cm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Wi-Fi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2.4 GHz b/g/n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35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3D85C6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Locomotion</a:t>
                      </a:r>
                      <a:endParaRPr sz="900" b="1">
                        <a:solidFill>
                          <a:srgbClr val="3D85C6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3D85C6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Battery</a:t>
                      </a:r>
                      <a:endParaRPr sz="900" b="1">
                        <a:solidFill>
                          <a:srgbClr val="3D85C6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Type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Skid steer drive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Battery type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Lithium Ion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Typical speed 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(without payload)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0.2 m/s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Nominal Voltage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14.8 V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2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Max. Slope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44.7°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Nominal Capacity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6000 mAh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2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Min. turning radius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2 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No. of cells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12 (4S3P)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35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3D85C6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Payload</a:t>
                      </a:r>
                      <a:endParaRPr sz="900" b="1">
                        <a:solidFill>
                          <a:srgbClr val="3D85C6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Weight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0.8 kg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2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Max. weight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10 kg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rgbClr val="3D85C6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Power (estimate)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35 W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2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Ground clearance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4.28 cm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Voltage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uprum"/>
                          <a:ea typeface="Cuprum"/>
                          <a:cs typeface="Cuprum"/>
                          <a:sym typeface="Cuprum"/>
                        </a:rPr>
                        <a:t>12 V</a:t>
                      </a:r>
                      <a:endParaRPr sz="900"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269250" y="174750"/>
            <a:ext cx="7235100" cy="12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Brief of Programming Modules</a:t>
            </a:r>
            <a:endParaRPr sz="32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75" y="1129550"/>
            <a:ext cx="836001" cy="83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1537" y="1030663"/>
            <a:ext cx="919574" cy="10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1338" y="1144863"/>
            <a:ext cx="919575" cy="9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422813" y="2190450"/>
            <a:ext cx="29370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uprum"/>
                <a:ea typeface="Cuprum"/>
                <a:cs typeface="Cuprum"/>
                <a:sym typeface="Cuprum"/>
              </a:rPr>
              <a:t>Development</a:t>
            </a:r>
            <a:endParaRPr sz="1100" b="1">
              <a:latin typeface="Cuprum"/>
              <a:ea typeface="Cuprum"/>
              <a:cs typeface="Cuprum"/>
              <a:sym typeface="Cupr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Nodes written in python and C++, with ROS providing necessary abstraction, running on top of Ubuntu Mate.</a:t>
            </a:r>
            <a:endParaRPr sz="10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4190700" y="1386450"/>
            <a:ext cx="762600" cy="762600"/>
          </a:xfrm>
          <a:prstGeom prst="mathPlus">
            <a:avLst>
              <a:gd name="adj1" fmla="val 23520"/>
            </a:avLst>
          </a:prstGeom>
          <a:solidFill>
            <a:srgbClr val="D9D2E9"/>
          </a:solidFill>
          <a:ln>
            <a:noFill/>
          </a:ln>
          <a:effectLst>
            <a:outerShdw blurRad="57150" dist="19050" dir="5400000" algn="bl" rotWithShape="0">
              <a:srgbClr val="000000">
                <a:alpha val="7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1275" y="932338"/>
            <a:ext cx="1230450" cy="12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1314" y="1113102"/>
            <a:ext cx="1781275" cy="86891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5911275" y="2190450"/>
            <a:ext cx="2699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uprum"/>
                <a:ea typeface="Cuprum"/>
                <a:cs typeface="Cuprum"/>
                <a:sym typeface="Cuprum"/>
              </a:rPr>
              <a:t>Simulation</a:t>
            </a:r>
            <a:endParaRPr sz="1100" b="1">
              <a:latin typeface="Cuprum"/>
              <a:ea typeface="Cuprum"/>
              <a:cs typeface="Cuprum"/>
              <a:sym typeface="Cupr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Worlds and models written in markup formats like SDF, URDF and Xacro, to be run within Gazebo.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07275" y="3970675"/>
            <a:ext cx="1015200" cy="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uprum"/>
                <a:ea typeface="Cuprum"/>
                <a:cs typeface="Cuprum"/>
                <a:sym typeface="Cuprum"/>
              </a:rPr>
              <a:t>Locomotion Control</a:t>
            </a:r>
            <a:endParaRPr sz="1100" b="1">
              <a:latin typeface="Cuprum"/>
              <a:ea typeface="Cuprum"/>
              <a:cs typeface="Cuprum"/>
              <a:sym typeface="Cuprum"/>
            </a:endParaRPr>
          </a:p>
          <a:p>
            <a:pPr marL="0" lvl="0" indent="0" algn="l" rtl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Control algorithms to translate high level twist messages to motor rotation speeds.</a:t>
            </a:r>
            <a:endParaRPr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8">
            <a:alphaModFix/>
          </a:blip>
          <a:srcRect l="10638" r="10850" b="17280"/>
          <a:stretch/>
        </p:blipFill>
        <p:spPr>
          <a:xfrm>
            <a:off x="307300" y="2953050"/>
            <a:ext cx="1015173" cy="106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75599" y="3079037"/>
            <a:ext cx="1230449" cy="7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1622925" y="3989000"/>
            <a:ext cx="1293300" cy="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Cuprum"/>
                <a:ea typeface="Cuprum"/>
                <a:cs typeface="Cuprum"/>
                <a:sym typeface="Cuprum"/>
              </a:rPr>
              <a:t>Payload Management </a:t>
            </a:r>
            <a:endParaRPr sz="1100" b="1" dirty="0">
              <a:latin typeface="Cuprum"/>
              <a:ea typeface="Cuprum"/>
              <a:cs typeface="Cuprum"/>
              <a:sym typeface="Cuprum"/>
            </a:endParaRPr>
          </a:p>
          <a:p>
            <a:pPr marL="0" lvl="0" indent="0" algn="l" rtl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To check the weight of the payload and stabilise it using readings from platform sensors. </a:t>
            </a:r>
            <a:endParaRPr sz="900" dirty="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3306300" y="3908425"/>
            <a:ext cx="1161000" cy="11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uprum"/>
                <a:ea typeface="Cuprum"/>
                <a:cs typeface="Cuprum"/>
                <a:sym typeface="Cuprum"/>
              </a:rPr>
              <a:t>Battery Management System</a:t>
            </a:r>
            <a:endParaRPr sz="1100" b="1">
              <a:latin typeface="Cuprum"/>
              <a:ea typeface="Cuprum"/>
              <a:cs typeface="Cuprum"/>
              <a:sym typeface="Cuprum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To monitor charging, discharging cycles and schedule auto recharge accordingly.</a:t>
            </a:r>
            <a:endParaRPr sz="12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uprum"/>
              <a:ea typeface="Cuprum"/>
              <a:cs typeface="Cuprum"/>
              <a:sym typeface="Cuprum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10">
            <a:alphaModFix/>
          </a:blip>
          <a:srcRect l="24528" t="32322" r="26069" b="34638"/>
          <a:stretch/>
        </p:blipFill>
        <p:spPr>
          <a:xfrm rot="-5400000">
            <a:off x="3466600" y="3225625"/>
            <a:ext cx="840399" cy="52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12525" y="3095895"/>
            <a:ext cx="1015200" cy="78395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672800" y="4048513"/>
            <a:ext cx="1015200" cy="8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uprum"/>
                <a:ea typeface="Cuprum"/>
                <a:cs typeface="Cuprum"/>
                <a:sym typeface="Cuprum"/>
              </a:rPr>
              <a:t>V-SLAM</a:t>
            </a:r>
            <a:endParaRPr sz="1100" b="1">
              <a:latin typeface="Cuprum"/>
              <a:ea typeface="Cuprum"/>
              <a:cs typeface="Cuprum"/>
              <a:sym typeface="Cuprum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uprum"/>
                <a:ea typeface="Cuprum"/>
                <a:cs typeface="Cuprum"/>
                <a:sym typeface="Cuprum"/>
              </a:rPr>
              <a:t>Localisation of the robot and mapping of its environment using visual input.</a:t>
            </a:r>
            <a:endParaRPr sz="1200">
              <a:latin typeface="Cuprum"/>
              <a:ea typeface="Cuprum"/>
              <a:cs typeface="Cuprum"/>
              <a:sym typeface="Cupr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927513" y="3870775"/>
            <a:ext cx="1134300" cy="11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uprum"/>
                <a:ea typeface="Cuprum"/>
                <a:cs typeface="Cuprum"/>
                <a:sym typeface="Cuprum"/>
              </a:rPr>
              <a:t>Obstacle avoidance and Fall detection</a:t>
            </a:r>
            <a:endParaRPr sz="1100" b="1">
              <a:latin typeface="Cuprum"/>
              <a:ea typeface="Cuprum"/>
              <a:cs typeface="Cuprum"/>
              <a:sym typeface="Cuprum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900">
                <a:latin typeface="Cuprum"/>
                <a:ea typeface="Cuprum"/>
                <a:cs typeface="Cuprum"/>
                <a:sym typeface="Cuprum"/>
              </a:rPr>
              <a:t>By fusing data from ultrasonic sensors and depth map. </a:t>
            </a:r>
            <a:endParaRPr>
              <a:latin typeface="Cuprum"/>
              <a:ea typeface="Cuprum"/>
              <a:cs typeface="Cuprum"/>
              <a:sym typeface="Cuprum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034876" y="2953047"/>
            <a:ext cx="919575" cy="919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482175" y="2992650"/>
            <a:ext cx="919575" cy="84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7374813" y="3991825"/>
            <a:ext cx="1134300" cy="9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uprum"/>
                <a:ea typeface="Cuprum"/>
                <a:cs typeface="Cuprum"/>
                <a:sym typeface="Cuprum"/>
              </a:rPr>
              <a:t>Path Planning</a:t>
            </a:r>
            <a:endParaRPr sz="1100" b="1">
              <a:latin typeface="Cuprum"/>
              <a:ea typeface="Cuprum"/>
              <a:cs typeface="Cuprum"/>
              <a:sym typeface="Cuprum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9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Given two waypoints, the shortest viable path needs to found and followed.</a:t>
            </a:r>
            <a:endParaRPr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On-screen Show (16:9)</PresentationFormat>
  <Paragraphs>105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Roboto Mono</vt:lpstr>
      <vt:lpstr>Comfortaa Regular</vt:lpstr>
      <vt:lpstr>Arial</vt:lpstr>
      <vt:lpstr>Caveat Regular</vt:lpstr>
      <vt:lpstr>Old Standard TT</vt:lpstr>
      <vt:lpstr>Cuprum</vt:lpstr>
      <vt:lpstr>Paperback</vt:lpstr>
      <vt:lpstr>NITRiders - NIT Rourkela</vt:lpstr>
      <vt:lpstr>Amazon warehouses are single stored and need larger area for building bigger warehouses. Instead, a multi - stored warehouse can be built where autonomous stair climbing robots can be deployed for transporting goods and packages all around the warehouse.</vt:lpstr>
      <vt:lpstr>Functions</vt:lpstr>
      <vt:lpstr>Robot Specifications</vt:lpstr>
      <vt:lpstr>Brief of Programming 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NITRiders - NIT Rourkela</dc:title>
  <cp:lastModifiedBy>Santanu Senapati</cp:lastModifiedBy>
  <cp:revision>1</cp:revision>
  <dcterms:modified xsi:type="dcterms:W3CDTF">2021-05-30T11:45:13Z</dcterms:modified>
</cp:coreProperties>
</file>