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80" r:id="rId5"/>
    <p:sldId id="296" r:id="rId6"/>
    <p:sldId id="281" r:id="rId7"/>
    <p:sldId id="297" r:id="rId8"/>
    <p:sldId id="298" r:id="rId9"/>
    <p:sldId id="299" r:id="rId10"/>
    <p:sldId id="286" r:id="rId11"/>
    <p:sldId id="300" r:id="rId12"/>
    <p:sldId id="293" r:id="rId13"/>
    <p:sldId id="301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jkXbwqSP49WQr0ra5LxwXMWsxp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D48974-76CB-48C0-AB22-CCA9290114FC}">
  <a:tblStyle styleId="{77D48974-76CB-48C0-AB22-CCA9290114FC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F4FE"/>
          </a:solidFill>
        </a:fill>
      </a:tcStyle>
    </a:wholeTbl>
    <a:band1H>
      <a:tcTxStyle/>
      <a:tcStyle>
        <a:tcBdr/>
        <a:fill>
          <a:solidFill>
            <a:srgbClr val="CFE9F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E9F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>
          <a:extLst>
            <a:ext uri="{FF2B5EF4-FFF2-40B4-BE49-F238E27FC236}">
              <a16:creationId xmlns:a16="http://schemas.microsoft.com/office/drawing/2014/main" id="{3CC476A5-040E-B5CC-FDDE-23AB4E2AF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>
            <a:extLst>
              <a:ext uri="{FF2B5EF4-FFF2-40B4-BE49-F238E27FC236}">
                <a16:creationId xmlns:a16="http://schemas.microsoft.com/office/drawing/2014/main" id="{BE64BBFA-8D92-420D-1007-A9EC8BC048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>
            <a:extLst>
              <a:ext uri="{FF2B5EF4-FFF2-40B4-BE49-F238E27FC236}">
                <a16:creationId xmlns:a16="http://schemas.microsoft.com/office/drawing/2014/main" id="{64C27CE7-96D3-1949-1A77-536F104829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0424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>
          <a:extLst>
            <a:ext uri="{FF2B5EF4-FFF2-40B4-BE49-F238E27FC236}">
              <a16:creationId xmlns:a16="http://schemas.microsoft.com/office/drawing/2014/main" id="{26485376-B2F0-A6D4-2758-92E1A0F19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>
            <a:extLst>
              <a:ext uri="{FF2B5EF4-FFF2-40B4-BE49-F238E27FC236}">
                <a16:creationId xmlns:a16="http://schemas.microsoft.com/office/drawing/2014/main" id="{8BC55832-D79B-F791-7338-1C1B0BF5B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>
            <a:extLst>
              <a:ext uri="{FF2B5EF4-FFF2-40B4-BE49-F238E27FC236}">
                <a16:creationId xmlns:a16="http://schemas.microsoft.com/office/drawing/2014/main" id="{F8AF9471-5D4B-09E5-0899-A0731EC131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7356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>
          <a:extLst>
            <a:ext uri="{FF2B5EF4-FFF2-40B4-BE49-F238E27FC236}">
              <a16:creationId xmlns:a16="http://schemas.microsoft.com/office/drawing/2014/main" id="{03C5BB43-4105-0102-09C4-BE7BFED10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>
            <a:extLst>
              <a:ext uri="{FF2B5EF4-FFF2-40B4-BE49-F238E27FC236}">
                <a16:creationId xmlns:a16="http://schemas.microsoft.com/office/drawing/2014/main" id="{25566638-1FFD-8B4B-B76A-5F710CEF0F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>
            <a:extLst>
              <a:ext uri="{FF2B5EF4-FFF2-40B4-BE49-F238E27FC236}">
                <a16:creationId xmlns:a16="http://schemas.microsoft.com/office/drawing/2014/main" id="{289F31A3-2559-CD6B-6974-9AFFF578A4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2017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F34FE6D7-235B-DC47-9806-5C383663B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>
            <a:extLst>
              <a:ext uri="{FF2B5EF4-FFF2-40B4-BE49-F238E27FC236}">
                <a16:creationId xmlns:a16="http://schemas.microsoft.com/office/drawing/2014/main" id="{45972D2C-11C3-1245-84E3-8E4FE747EE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>
            <a:extLst>
              <a:ext uri="{FF2B5EF4-FFF2-40B4-BE49-F238E27FC236}">
                <a16:creationId xmlns:a16="http://schemas.microsoft.com/office/drawing/2014/main" id="{64CCB583-2BC2-2FEE-ECC0-4F12BECEBB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8696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>
          <a:extLst>
            <a:ext uri="{FF2B5EF4-FFF2-40B4-BE49-F238E27FC236}">
              <a16:creationId xmlns:a16="http://schemas.microsoft.com/office/drawing/2014/main" id="{726F5AE3-3C26-8711-6A8B-AB24CD5A6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>
            <a:extLst>
              <a:ext uri="{FF2B5EF4-FFF2-40B4-BE49-F238E27FC236}">
                <a16:creationId xmlns:a16="http://schemas.microsoft.com/office/drawing/2014/main" id="{9001F76B-7DB8-33C7-E3F6-1AB97AEC17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>
            <a:extLst>
              <a:ext uri="{FF2B5EF4-FFF2-40B4-BE49-F238E27FC236}">
                <a16:creationId xmlns:a16="http://schemas.microsoft.com/office/drawing/2014/main" id="{AAF7F320-4360-F992-7529-551FACFBA2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4174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>
          <a:extLst>
            <a:ext uri="{FF2B5EF4-FFF2-40B4-BE49-F238E27FC236}">
              <a16:creationId xmlns:a16="http://schemas.microsoft.com/office/drawing/2014/main" id="{F531045A-C3E5-0971-DC7E-520BBAB7A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>
            <a:extLst>
              <a:ext uri="{FF2B5EF4-FFF2-40B4-BE49-F238E27FC236}">
                <a16:creationId xmlns:a16="http://schemas.microsoft.com/office/drawing/2014/main" id="{24F09CF5-FCCC-3C3D-895D-CC581AC8E3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>
            <a:extLst>
              <a:ext uri="{FF2B5EF4-FFF2-40B4-BE49-F238E27FC236}">
                <a16:creationId xmlns:a16="http://schemas.microsoft.com/office/drawing/2014/main" id="{4700CD67-BC80-CC3D-F821-5DAC0953ED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5767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>
          <a:extLst>
            <a:ext uri="{FF2B5EF4-FFF2-40B4-BE49-F238E27FC236}">
              <a16:creationId xmlns:a16="http://schemas.microsoft.com/office/drawing/2014/main" id="{C342DB0A-B647-4E0A-CA95-817D777B6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>
            <a:extLst>
              <a:ext uri="{FF2B5EF4-FFF2-40B4-BE49-F238E27FC236}">
                <a16:creationId xmlns:a16="http://schemas.microsoft.com/office/drawing/2014/main" id="{27551709-A3F5-B691-8A72-37E588C7B7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>
            <a:extLst>
              <a:ext uri="{FF2B5EF4-FFF2-40B4-BE49-F238E27FC236}">
                <a16:creationId xmlns:a16="http://schemas.microsoft.com/office/drawing/2014/main" id="{5C7C24BB-D350-BC3C-2981-DDA0A38756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8060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>
          <a:extLst>
            <a:ext uri="{FF2B5EF4-FFF2-40B4-BE49-F238E27FC236}">
              <a16:creationId xmlns:a16="http://schemas.microsoft.com/office/drawing/2014/main" id="{94E35EB0-A22A-0EAC-279E-8AB157609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>
            <a:extLst>
              <a:ext uri="{FF2B5EF4-FFF2-40B4-BE49-F238E27FC236}">
                <a16:creationId xmlns:a16="http://schemas.microsoft.com/office/drawing/2014/main" id="{35E06B03-B282-4709-BA1F-2860B4F0D5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>
            <a:extLst>
              <a:ext uri="{FF2B5EF4-FFF2-40B4-BE49-F238E27FC236}">
                <a16:creationId xmlns:a16="http://schemas.microsoft.com/office/drawing/2014/main" id="{D01E0BB9-2FCA-8A9C-A3BB-E6B37B47E1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1410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>
          <a:extLst>
            <a:ext uri="{FF2B5EF4-FFF2-40B4-BE49-F238E27FC236}">
              <a16:creationId xmlns:a16="http://schemas.microsoft.com/office/drawing/2014/main" id="{77F0782D-40A9-8BF4-E37C-AF8DA72D7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>
            <a:extLst>
              <a:ext uri="{FF2B5EF4-FFF2-40B4-BE49-F238E27FC236}">
                <a16:creationId xmlns:a16="http://schemas.microsoft.com/office/drawing/2014/main" id="{A312C290-C6DD-3BCE-3ECB-9386E5ACEE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>
            <a:extLst>
              <a:ext uri="{FF2B5EF4-FFF2-40B4-BE49-F238E27FC236}">
                <a16:creationId xmlns:a16="http://schemas.microsoft.com/office/drawing/2014/main" id="{B6737E69-757D-B743-2D05-4748B10ED2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7600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>
          <a:extLst>
            <a:ext uri="{FF2B5EF4-FFF2-40B4-BE49-F238E27FC236}">
              <a16:creationId xmlns:a16="http://schemas.microsoft.com/office/drawing/2014/main" id="{B33CBDC2-99A0-055E-D14B-6C6F495A4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>
            <a:extLst>
              <a:ext uri="{FF2B5EF4-FFF2-40B4-BE49-F238E27FC236}">
                <a16:creationId xmlns:a16="http://schemas.microsoft.com/office/drawing/2014/main" id="{1593F394-C689-9FD3-FE73-BE61D21B7B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>
            <a:extLst>
              <a:ext uri="{FF2B5EF4-FFF2-40B4-BE49-F238E27FC236}">
                <a16:creationId xmlns:a16="http://schemas.microsoft.com/office/drawing/2014/main" id="{CA7751F5-205C-5426-94A0-CFE33CCAF3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299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2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" name="Google Shape;30;p2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Google Shape;31;p2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2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7B29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2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1DF87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2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Google Shape;36;p2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4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2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3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3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4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3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C1DF87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3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C1DF87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C1DF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5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3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6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36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3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C1DF87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3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C1DF87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7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7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3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3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8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3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9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9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3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8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1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2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2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32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2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2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23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7B29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2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1DF87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23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2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rnabbera-tech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github.com/arnabberawork/Help-Mate-A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1245809" y="2399020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buClr>
                <a:srgbClr val="C1DF87"/>
              </a:buClr>
              <a:buSzPts val="6600"/>
            </a:pPr>
            <a:r>
              <a:rPr lang="en-US" sz="6000" b="1" dirty="0">
                <a:solidFill>
                  <a:srgbClr val="C1DF87"/>
                </a:solidFill>
                <a:latin typeface="Algerian"/>
                <a:ea typeface="Algerian"/>
                <a:cs typeface="Algerian"/>
                <a:sym typeface="Algerian"/>
              </a:rPr>
              <a:t>Help Mate AI</a:t>
            </a:r>
            <a:br>
              <a:rPr lang="en-US" sz="6000" b="1" dirty="0">
                <a:solidFill>
                  <a:srgbClr val="C1DF87"/>
                </a:solidFill>
                <a:latin typeface="Algerian"/>
                <a:ea typeface="Algerian"/>
                <a:cs typeface="Algerian"/>
                <a:sym typeface="Algerian"/>
              </a:rPr>
            </a:br>
            <a:br>
              <a:rPr lang="en-US" sz="6000" b="1" dirty="0">
                <a:solidFill>
                  <a:srgbClr val="C1DF87"/>
                </a:solidFill>
                <a:latin typeface="Algerian"/>
                <a:ea typeface="Algerian"/>
                <a:cs typeface="Algerian"/>
                <a:sym typeface="Algerian"/>
              </a:rPr>
            </a:b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lgerian"/>
                <a:ea typeface="Algerian"/>
                <a:cs typeface="Algerian"/>
                <a:sym typeface="Algerian"/>
              </a:rPr>
              <a:t>Subtitle : -</a:t>
            </a:r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lgerian"/>
              </a:rPr>
              <a:t>AI-Powered Intelligent Search Assistant</a:t>
            </a:r>
            <a:endParaRPr lang="en-US" sz="2000" b="1" dirty="0">
              <a:solidFill>
                <a:srgbClr val="C1DF87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1302343" y="448626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US" sz="2400" dirty="0">
                <a:solidFill>
                  <a:srgbClr val="002060"/>
                </a:solidFill>
                <a:latin typeface="Algerian"/>
                <a:ea typeface="Algerian"/>
                <a:cs typeface="Algerian"/>
                <a:sym typeface="Algerian"/>
              </a:rPr>
              <a:t>AUTHOR : -</a:t>
            </a:r>
            <a:r>
              <a:rPr lang="en-US" sz="2400" dirty="0">
                <a:solidFill>
                  <a:srgbClr val="002060"/>
                </a:solidFill>
                <a:ea typeface="Algerian"/>
                <a:cs typeface="Algerian"/>
              </a:rPr>
              <a:t> </a:t>
            </a:r>
          </a:p>
          <a:p>
            <a:pPr marL="0" indent="0" algn="ctr">
              <a:spcBef>
                <a:spcPts val="0"/>
              </a:spcBef>
              <a:buSzPct val="79999"/>
            </a:pPr>
            <a:r>
              <a:rPr lang="en-US" sz="2400" dirty="0">
                <a:solidFill>
                  <a:srgbClr val="002060"/>
                </a:solidFill>
                <a:latin typeface="Algerian"/>
                <a:sym typeface="Balthazar"/>
              </a:rPr>
              <a:t>Arnab Bera ( ML C63 )</a:t>
            </a:r>
            <a:endParaRPr sz="2400" dirty="0">
              <a:solidFill>
                <a:srgbClr val="002060"/>
              </a:solidFill>
              <a:latin typeface="Algerian"/>
            </a:endParaRPr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366" y="5830742"/>
            <a:ext cx="11302964" cy="944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>
          <a:extLst>
            <a:ext uri="{FF2B5EF4-FFF2-40B4-BE49-F238E27FC236}">
              <a16:creationId xmlns:a16="http://schemas.microsoft.com/office/drawing/2014/main" id="{E7232EED-E31C-ABBB-9340-764DACFF0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>
            <a:extLst>
              <a:ext uri="{FF2B5EF4-FFF2-40B4-BE49-F238E27FC236}">
                <a16:creationId xmlns:a16="http://schemas.microsoft.com/office/drawing/2014/main" id="{73316A25-B6DC-5D43-3C15-1B4B4B61FC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772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/>
            <a:r>
              <a:rPr lang="en-US" sz="4000" b="1" dirty="0">
                <a:solidFill>
                  <a:srgbClr val="92D050"/>
                </a:solidFill>
                <a:effectLst/>
                <a:latin typeface="Trebuchet MS" panose="020B0603020202020204" pitchFamily="34" charset="0"/>
              </a:rPr>
              <a:t>Conclusions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2B5E3-D489-89E6-D8BD-584E35B4D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077" y="1502229"/>
            <a:ext cx="9520265" cy="432162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  <a:effectLst/>
                <a:latin typeface="Trebuchet MS" panose="020B0603020202020204" pitchFamily="34" charset="0"/>
              </a:rPr>
              <a:t>Generative Search Help Mate AI enhances search accuracy with semantic search and re-ranking techniques.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  <a:effectLst/>
                <a:latin typeface="Trebuchet MS" panose="020B0603020202020204" pitchFamily="34" charset="0"/>
              </a:rPr>
              <a:t>Delivered a scalable and efficient solution for document retrieval and information extraction. Successfully implemented a semantic search system with the RAG pipeline and cache layer.</a:t>
            </a:r>
            <a:endParaRPr lang="en-US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  <a:effectLst/>
                <a:latin typeface="Trebuchet MS" panose="020B0603020202020204" pitchFamily="34" charset="0"/>
              </a:rPr>
              <a:t>Enables efficient retrieval of relevant information from large document repositories.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  <a:effectLst/>
                <a:latin typeface="Trebuchet MS" panose="020B0603020202020204" pitchFamily="34" charset="0"/>
              </a:rPr>
              <a:t>Successfully implemented a semantic search system with the RAG pipeline and cache layer.</a:t>
            </a:r>
          </a:p>
        </p:txBody>
      </p:sp>
      <p:pic>
        <p:nvPicPr>
          <p:cNvPr id="167" name="Google Shape;167;p3">
            <a:extLst>
              <a:ext uri="{FF2B5EF4-FFF2-40B4-BE49-F238E27FC236}">
                <a16:creationId xmlns:a16="http://schemas.microsoft.com/office/drawing/2014/main" id="{92B63A93-5C9A-F989-FBD7-106890882D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078" y="5944021"/>
            <a:ext cx="11302964" cy="944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8765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>
          <a:extLst>
            <a:ext uri="{FF2B5EF4-FFF2-40B4-BE49-F238E27FC236}">
              <a16:creationId xmlns:a16="http://schemas.microsoft.com/office/drawing/2014/main" id="{C5362619-C3E0-401C-3665-C47FAB2C5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>
            <a:extLst>
              <a:ext uri="{FF2B5EF4-FFF2-40B4-BE49-F238E27FC236}">
                <a16:creationId xmlns:a16="http://schemas.microsoft.com/office/drawing/2014/main" id="{4BA176BD-C961-367B-E417-C9C6256164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772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/>
            <a:r>
              <a:rPr lang="en-IN" sz="4000" b="1" dirty="0">
                <a:solidFill>
                  <a:srgbClr val="92D050"/>
                </a:solidFill>
                <a:latin typeface="Trebuchet MS" panose="020B0603020202020204" pitchFamily="34" charset="0"/>
              </a:rPr>
              <a:t>Challenges</a:t>
            </a:r>
            <a:endParaRPr lang="en-US" sz="4000" b="1" dirty="0">
              <a:solidFill>
                <a:srgbClr val="92D050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0AD18-9344-C0E2-9114-D21B3B62A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077" y="1502229"/>
            <a:ext cx="9520265" cy="4321628"/>
          </a:xfrm>
        </p:spPr>
        <p:txBody>
          <a:bodyPr>
            <a:noAutofit/>
          </a:bodyPr>
          <a:lstStyle/>
          <a:p>
            <a:pPr marL="137160" indent="0">
              <a:lnSpc>
                <a:spcPts val="1425"/>
              </a:lnSpc>
              <a:buNone/>
            </a:pPr>
            <a:r>
              <a:rPr lang="en-US" sz="1600" b="1" dirty="0">
                <a:solidFill>
                  <a:srgbClr val="002060"/>
                </a:solidFill>
                <a:highlight>
                  <a:srgbClr val="FFFF00"/>
                </a:highlight>
                <a:latin typeface="Trebuchet MS" panose="020B0603020202020204" pitchFamily="34" charset="0"/>
              </a:rPr>
              <a:t>Challenges</a:t>
            </a:r>
            <a:r>
              <a:rPr lang="en-US" sz="1600" dirty="0">
                <a:solidFill>
                  <a:srgbClr val="002060"/>
                </a:solidFill>
                <a:highlight>
                  <a:srgbClr val="FFFF00"/>
                </a:highlight>
                <a:latin typeface="Trebuchet MS" panose="020B0603020202020204" pitchFamily="34" charset="0"/>
              </a:rPr>
              <a:t>:</a:t>
            </a:r>
          </a:p>
          <a:p>
            <a:pPr>
              <a:lnSpc>
                <a:spcPts val="1425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Performance Scaling: Address concerns about system performance with an increased number of documents or users by implementing vector databases and scaling up compute units.</a:t>
            </a:r>
          </a:p>
          <a:p>
            <a:pPr>
              <a:lnSpc>
                <a:spcPts val="1425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Cache Storage: Optimize the cache collection to efficiently store and retrieve queries and results.</a:t>
            </a:r>
          </a:p>
          <a:p>
            <a:pPr>
              <a:lnSpc>
                <a:spcPts val="1425"/>
              </a:lnSpc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137160" indent="0">
              <a:lnSpc>
                <a:spcPts val="1425"/>
              </a:lnSpc>
              <a:buNone/>
            </a:pPr>
            <a:r>
              <a:rPr lang="en-US" sz="1600" b="1" dirty="0">
                <a:solidFill>
                  <a:srgbClr val="002060"/>
                </a:solidFill>
                <a:highlight>
                  <a:srgbClr val="FFFF00"/>
                </a:highlight>
                <a:latin typeface="Trebuchet MS" panose="020B0603020202020204" pitchFamily="34" charset="0"/>
              </a:rPr>
              <a:t>Lessons Learned:</a:t>
            </a:r>
          </a:p>
          <a:p>
            <a:pPr>
              <a:lnSpc>
                <a:spcPts val="1425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Efficient Document Processing: Processing PDFs efficiently is crucial; libraries like “</a:t>
            </a:r>
            <a:r>
              <a:rPr lang="en-US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pdfplumber</a:t>
            </a: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” and suitable data structures for storage play a vital role.</a:t>
            </a:r>
          </a:p>
          <a:p>
            <a:pPr>
              <a:lnSpc>
                <a:spcPts val="1425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Semantic Search Optimization: Fine-tune semantic search parameters and thresholds for optimal results.</a:t>
            </a:r>
          </a:p>
          <a:p>
            <a:pPr>
              <a:lnSpc>
                <a:spcPts val="1425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Cache Management: Implement an effective cache management strategy to balance storage and retrieval efficiency.</a:t>
            </a:r>
          </a:p>
        </p:txBody>
      </p:sp>
      <p:pic>
        <p:nvPicPr>
          <p:cNvPr id="167" name="Google Shape;167;p3">
            <a:extLst>
              <a:ext uri="{FF2B5EF4-FFF2-40B4-BE49-F238E27FC236}">
                <a16:creationId xmlns:a16="http://schemas.microsoft.com/office/drawing/2014/main" id="{A1AF7F7D-2DDB-C55A-EEA5-3A98D7317CD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078" y="5944021"/>
            <a:ext cx="11302964" cy="944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2343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>
          <a:extLst>
            <a:ext uri="{FF2B5EF4-FFF2-40B4-BE49-F238E27FC236}">
              <a16:creationId xmlns:a16="http://schemas.microsoft.com/office/drawing/2014/main" id="{18787ECC-11F8-56CA-CDAA-3CBF2D7CA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>
            <a:extLst>
              <a:ext uri="{FF2B5EF4-FFF2-40B4-BE49-F238E27FC236}">
                <a16:creationId xmlns:a16="http://schemas.microsoft.com/office/drawing/2014/main" id="{5DAD9842-8593-DC60-E1BC-08C8FE7953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729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000" b="1" dirty="0">
                <a:solidFill>
                  <a:srgbClr val="92D050"/>
                </a:solidFill>
                <a:effectLst/>
                <a:latin typeface="Trebuchet MS" panose="020B0603020202020204" pitchFamily="34" charset="0"/>
              </a:rPr>
              <a:t>Acknowledgements</a:t>
            </a:r>
            <a:br>
              <a:rPr lang="en-US" sz="4000" b="0" dirty="0">
                <a:solidFill>
                  <a:srgbClr val="92D050"/>
                </a:solidFill>
                <a:effectLst/>
                <a:latin typeface="Trebuchet MS" panose="020B0603020202020204" pitchFamily="34" charset="0"/>
              </a:rPr>
            </a:br>
            <a:endParaRPr lang="en-US" sz="4000" b="0" dirty="0">
              <a:solidFill>
                <a:srgbClr val="92D050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9774D-353C-032B-126A-41FB04148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049" y="1488613"/>
            <a:ext cx="9446380" cy="388077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The project references course materials from </a:t>
            </a:r>
            <a:r>
              <a:rPr lang="en-US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upGrad's</a:t>
            </a: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 curriculum.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The project references presentations in </a:t>
            </a:r>
            <a:r>
              <a:rPr lang="en-US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upGrad’s</a:t>
            </a: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 recorded module given by Aditya Bhattacharya.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The project references presentations in </a:t>
            </a:r>
            <a:r>
              <a:rPr lang="en-US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upGrad’s</a:t>
            </a: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 recorded module given by Akshay </a:t>
            </a:r>
            <a:r>
              <a:rPr lang="en-US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Ginodia</a:t>
            </a: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The project references insights and inferences from presentations in </a:t>
            </a:r>
            <a:r>
              <a:rPr lang="en-US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upGrad’s</a:t>
            </a: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 doubt clear session given by Shridhar </a:t>
            </a:r>
            <a:r>
              <a:rPr lang="en-US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Galande</a:t>
            </a: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The project references presentations in </a:t>
            </a:r>
            <a:r>
              <a:rPr lang="en-US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upGrad's</a:t>
            </a: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 live class given by </a:t>
            </a:r>
            <a:r>
              <a:rPr lang="en-US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Sheshanth</a:t>
            </a: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 AS.</a:t>
            </a:r>
          </a:p>
        </p:txBody>
      </p:sp>
      <p:pic>
        <p:nvPicPr>
          <p:cNvPr id="167" name="Google Shape;167;p3">
            <a:extLst>
              <a:ext uri="{FF2B5EF4-FFF2-40B4-BE49-F238E27FC236}">
                <a16:creationId xmlns:a16="http://schemas.microsoft.com/office/drawing/2014/main" id="{44CADA56-7BFC-6FF8-A2F9-2F312890856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078" y="5944021"/>
            <a:ext cx="11302964" cy="944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9552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>
          <a:extLst>
            <a:ext uri="{FF2B5EF4-FFF2-40B4-BE49-F238E27FC236}">
              <a16:creationId xmlns:a16="http://schemas.microsoft.com/office/drawing/2014/main" id="{CDCDEDBC-BC77-07B5-096E-68B7BBA04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>
            <a:extLst>
              <a:ext uri="{FF2B5EF4-FFF2-40B4-BE49-F238E27FC236}">
                <a16:creationId xmlns:a16="http://schemas.microsoft.com/office/drawing/2014/main" id="{5A863925-5948-F5F5-5927-28B6D7F90E0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02343" y="1759971"/>
            <a:ext cx="7766936" cy="94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buClr>
                <a:srgbClr val="C1DF87"/>
              </a:buClr>
              <a:buSzPts val="6600"/>
            </a:pPr>
            <a:r>
              <a:rPr lang="en-US" sz="6000" dirty="0">
                <a:solidFill>
                  <a:srgbClr val="0070C0"/>
                </a:solidFill>
                <a:latin typeface="Algerian"/>
                <a:ea typeface="Algerian"/>
                <a:cs typeface="Algerian"/>
                <a:sym typeface="Algerian"/>
              </a:rPr>
              <a:t>Thank You !!!</a:t>
            </a:r>
            <a:endParaRPr lang="en-US" sz="2000" b="1" dirty="0">
              <a:solidFill>
                <a:srgbClr val="C1DF87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48" name="Google Shape;148;p1">
            <a:extLst>
              <a:ext uri="{FF2B5EF4-FFF2-40B4-BE49-F238E27FC236}">
                <a16:creationId xmlns:a16="http://schemas.microsoft.com/office/drawing/2014/main" id="{E43ACC3B-E3C0-1E2E-F19A-7A1E46EFAEF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23338" y="3543073"/>
            <a:ext cx="7766936" cy="1858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  <a:ea typeface="Algerian"/>
                <a:cs typeface="Algerian"/>
                <a:sym typeface="Algerian"/>
              </a:rPr>
              <a:t>CONTACT ME  : 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79999"/>
              <a:buNone/>
            </a:pPr>
            <a:endParaRPr lang="en-US" sz="1600" dirty="0">
              <a:solidFill>
                <a:srgbClr val="002060"/>
              </a:solidFill>
              <a:latin typeface="Trebuchet MS" panose="020B0603020202020204" pitchFamily="34" charset="0"/>
              <a:ea typeface="Algerian"/>
              <a:cs typeface="Algerian"/>
              <a:sym typeface="Algerian"/>
            </a:endParaRP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79999"/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rgbClr val="002060"/>
                </a:solidFill>
                <a:latin typeface="Trebuchet MS" panose="020B0603020202020204" pitchFamily="34" charset="0"/>
                <a:sym typeface="Balthazar"/>
              </a:rPr>
              <a:t>LinekdIn</a:t>
            </a: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  <a:sym typeface="Balthazar"/>
              </a:rPr>
              <a:t> - </a:t>
            </a: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  <a:sym typeface="Balthaza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https://www.linkedin.com/in/arnabbera-tech/</a:t>
            </a:r>
            <a:endParaRPr lang="en-US" sz="1600" dirty="0">
              <a:solidFill>
                <a:srgbClr val="002060"/>
              </a:solidFill>
              <a:latin typeface="Trebuchet MS" panose="020B0603020202020204" pitchFamily="34" charset="0"/>
              <a:sym typeface="Balthazar"/>
            </a:endParaRP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79999"/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002060"/>
              </a:solidFill>
              <a:latin typeface="Trebuchet MS" panose="020B0603020202020204" pitchFamily="34" charset="0"/>
              <a:sym typeface="Balthazar"/>
            </a:endParaRP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79999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  <a:sym typeface="Balthazar"/>
              </a:rPr>
              <a:t>Git Hub Repo - </a:t>
            </a: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  <a:sym typeface="Balthaza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https://github.com/arnabberawork/Help-Mate-AI</a:t>
            </a:r>
            <a:endParaRPr lang="en-US" sz="1600" dirty="0">
              <a:solidFill>
                <a:srgbClr val="002060"/>
              </a:solidFill>
              <a:latin typeface="Trebuchet MS" panose="020B0603020202020204" pitchFamily="34" charset="0"/>
              <a:sym typeface="Balthazar"/>
            </a:endParaRP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79999"/>
              <a:buAutoNum type="arabicPeriod"/>
            </a:pPr>
            <a:endParaRPr lang="en-US" sz="1600" dirty="0">
              <a:solidFill>
                <a:srgbClr val="002060"/>
              </a:solidFill>
              <a:latin typeface="Trebuchet MS" panose="020B0603020202020204" pitchFamily="34" charset="0"/>
              <a:ea typeface="Algerian"/>
              <a:cs typeface="Algerian"/>
              <a:sym typeface="Algerian"/>
            </a:endParaRPr>
          </a:p>
        </p:txBody>
      </p:sp>
      <p:pic>
        <p:nvPicPr>
          <p:cNvPr id="149" name="Google Shape;149;p1">
            <a:extLst>
              <a:ext uri="{FF2B5EF4-FFF2-40B4-BE49-F238E27FC236}">
                <a16:creationId xmlns:a16="http://schemas.microsoft.com/office/drawing/2014/main" id="{85B76BE0-2BDB-9508-7621-94FC147DF27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1366" y="5830742"/>
            <a:ext cx="11302964" cy="944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1634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805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 sz="4000" b="1" dirty="0"/>
              <a:t>Table of Contents</a:t>
            </a:r>
            <a:endParaRPr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9B01EA-9C7A-3391-2D66-29E05A95F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362" y="1660478"/>
            <a:ext cx="4184035" cy="4121426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</a:rPr>
              <a:t>Introduction</a:t>
            </a:r>
            <a:endParaRPr lang="en-US" sz="2000" dirty="0">
              <a:solidFill>
                <a:srgbClr val="002060"/>
              </a:solidFill>
            </a:endParaRP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rgbClr val="002060"/>
                </a:solidFill>
              </a:rPr>
              <a:t>Approach</a:t>
            </a:r>
            <a:endParaRPr lang="en-US" sz="2000" b="1" dirty="0">
              <a:solidFill>
                <a:srgbClr val="002060"/>
              </a:solidFill>
            </a:endParaRP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rgbClr val="002060"/>
                </a:solidFill>
              </a:rPr>
              <a:t>System Architecture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rgbClr val="002060"/>
                </a:solidFill>
              </a:rPr>
              <a:t>Workflow Execution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rgbClr val="002060"/>
                </a:solidFill>
              </a:rPr>
              <a:t>Key Functions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ECF3575-9DA7-2560-504D-F6AE20B9D93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336588" y="1660478"/>
            <a:ext cx="4184034" cy="3880773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rgbClr val="002060"/>
                </a:solidFill>
              </a:rPr>
              <a:t>Results &amp; Demonstration</a:t>
            </a:r>
            <a:endParaRPr lang="en-US" sz="2000" b="1" dirty="0">
              <a:solidFill>
                <a:srgbClr val="002060"/>
              </a:solidFill>
            </a:endParaRP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</a:rPr>
              <a:t>Conclusions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rgbClr val="002060"/>
                </a:solidFill>
              </a:rPr>
              <a:t>Challenges</a:t>
            </a:r>
            <a:endParaRPr lang="en-US" sz="2000" b="1" dirty="0">
              <a:solidFill>
                <a:srgbClr val="002060"/>
              </a:solidFill>
            </a:endParaRP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</a:rPr>
              <a:t>Acknowledgments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rgbClr val="002060"/>
                </a:solidFill>
              </a:rPr>
              <a:t>Thank You!</a:t>
            </a:r>
            <a:endParaRPr lang="en-US" sz="2000" b="1" dirty="0">
              <a:solidFill>
                <a:srgbClr val="002060"/>
              </a:solidFill>
            </a:endParaRPr>
          </a:p>
        </p:txBody>
      </p:sp>
      <p:pic>
        <p:nvPicPr>
          <p:cNvPr id="155" name="Google Shape;15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078" y="5944021"/>
            <a:ext cx="11302964" cy="944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66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IN" sz="4000" b="1" dirty="0">
                <a:effectLst/>
                <a:latin typeface="Trebuchet MS" panose="020B0603020202020204" pitchFamily="34" charset="0"/>
              </a:rPr>
              <a:t>Introduction</a:t>
            </a:r>
            <a:br>
              <a:rPr lang="en-IN" sz="4000" b="1" dirty="0">
                <a:solidFill>
                  <a:srgbClr val="D4D4D4"/>
                </a:solidFill>
                <a:effectLst/>
                <a:latin typeface="Trebuchet MS" panose="020B0603020202020204" pitchFamily="34" charset="0"/>
              </a:rPr>
            </a:br>
            <a:endParaRPr lang="en-US" sz="4000" b="1" dirty="0">
              <a:latin typeface="Trebuchet MS" panose="020B0603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4FF55-EAFD-ED6F-FE26-824795797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277" y="1725160"/>
            <a:ext cx="9740294" cy="3880773"/>
          </a:xfrm>
        </p:spPr>
        <p:txBody>
          <a:bodyPr>
            <a:noAutofit/>
          </a:bodyPr>
          <a:lstStyle/>
          <a:p>
            <a:pPr>
              <a:lnSpc>
                <a:spcPts val="1425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Introduction</a:t>
            </a:r>
          </a:p>
          <a:p>
            <a:pPr marL="137160" indent="0">
              <a:lnSpc>
                <a:spcPts val="1425"/>
              </a:lnSpc>
              <a:buNone/>
            </a:pPr>
            <a:r>
              <a:rPr lang="en-US" sz="1600" dirty="0">
                <a:solidFill>
                  <a:srgbClr val="002060"/>
                </a:solidFill>
                <a:effectLst/>
                <a:latin typeface="Trebuchet MS" panose="020B0603020202020204" pitchFamily="34" charset="0"/>
              </a:rPr>
              <a:t>Generative Search Help Mate AI is a system designed to perform intelligent document searches using semantic search and re-ranking techniques. It processes PDF documents, retrieves relevant information, and generates responses based on the search results.</a:t>
            </a:r>
          </a:p>
          <a:p>
            <a:pPr marL="137160" indent="0">
              <a:lnSpc>
                <a:spcPts val="1425"/>
              </a:lnSpc>
              <a:buNone/>
            </a:pPr>
            <a:endParaRPr lang="en-US" sz="1600" dirty="0">
              <a:solidFill>
                <a:srgbClr val="002060"/>
              </a:solidFill>
              <a:effectLst/>
              <a:latin typeface="Trebuchet MS" panose="020B0603020202020204" pitchFamily="34" charset="0"/>
            </a:endParaRPr>
          </a:p>
          <a:p>
            <a:pPr>
              <a:lnSpc>
                <a:spcPts val="1425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sz="16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Problem Statement</a:t>
            </a:r>
          </a:p>
          <a:p>
            <a:pPr marL="137160" indent="0">
              <a:lnSpc>
                <a:spcPts val="1425"/>
              </a:lnSpc>
              <a:buNone/>
            </a:pPr>
            <a:r>
              <a:rPr lang="en-US" sz="1600" dirty="0">
                <a:solidFill>
                  <a:srgbClr val="002060"/>
                </a:solidFill>
                <a:effectLst/>
                <a:latin typeface="Trebuchet MS" panose="020B0603020202020204" pitchFamily="34" charset="0"/>
              </a:rPr>
              <a:t>Traditional keyword-based searches often fail to retrieve accurate information from complex insurance policy documents due to ambiguous terms and lack of contextual understanding. This project aims to build a Retrieval-Augmented Generation (RAG) based generative search system that enhances search accuracy by:</a:t>
            </a:r>
          </a:p>
          <a:p>
            <a:pPr>
              <a:lnSpc>
                <a:spcPts val="1425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  <a:effectLst/>
                <a:latin typeface="Trebuchet MS" panose="020B0603020202020204" pitchFamily="34" charset="0"/>
              </a:rPr>
              <a:t>Using efficient text chunking for better document processing.</a:t>
            </a:r>
          </a:p>
          <a:p>
            <a:pPr>
              <a:lnSpc>
                <a:spcPts val="1425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  <a:effectLst/>
                <a:latin typeface="Trebuchet MS" panose="020B0603020202020204" pitchFamily="34" charset="0"/>
              </a:rPr>
              <a:t>Leveraging semantic search and re-ranking for relevant results.</a:t>
            </a:r>
          </a:p>
          <a:p>
            <a:pPr>
              <a:lnSpc>
                <a:spcPts val="1425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  <a:effectLst/>
                <a:latin typeface="Trebuchet MS" panose="020B0603020202020204" pitchFamily="34" charset="0"/>
              </a:rPr>
              <a:t>Generating context-aware answers using a robust AI model.</a:t>
            </a:r>
          </a:p>
          <a:p>
            <a:pPr marL="137160" indent="0">
              <a:lnSpc>
                <a:spcPts val="1425"/>
              </a:lnSpc>
              <a:buNone/>
            </a:pPr>
            <a:r>
              <a:rPr lang="en-US" sz="1600" dirty="0">
                <a:solidFill>
                  <a:srgbClr val="002060"/>
                </a:solidFill>
                <a:effectLst/>
                <a:latin typeface="Trebuchet MS" panose="020B0603020202020204" pitchFamily="34" charset="0"/>
              </a:rPr>
              <a:t>This system will provide precise, efficient, and user-friendly access to policy information, overcoming the limitations of conventional search methods.</a:t>
            </a:r>
          </a:p>
        </p:txBody>
      </p:sp>
      <p:pic>
        <p:nvPicPr>
          <p:cNvPr id="167" name="Google Shape;16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078" y="5944021"/>
            <a:ext cx="11302964" cy="944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>
          <a:extLst>
            <a:ext uri="{FF2B5EF4-FFF2-40B4-BE49-F238E27FC236}">
              <a16:creationId xmlns:a16="http://schemas.microsoft.com/office/drawing/2014/main" id="{2D4911FD-B195-3C0F-95F7-5EEEA9077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>
            <a:extLst>
              <a:ext uri="{FF2B5EF4-FFF2-40B4-BE49-F238E27FC236}">
                <a16:creationId xmlns:a16="http://schemas.microsoft.com/office/drawing/2014/main" id="{E4F7D222-25A7-E0B0-441B-826F09FC2E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703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algn="ctr"/>
            <a:r>
              <a:rPr lang="en-IN" sz="4000" b="1" dirty="0"/>
              <a:t>Approach</a:t>
            </a:r>
            <a:br>
              <a:rPr lang="en-IN" sz="4000" b="1" dirty="0"/>
            </a:br>
            <a:endParaRPr sz="40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4A363-0479-FCF3-E9DD-46775C53B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276" y="1790475"/>
            <a:ext cx="8596668" cy="3880773"/>
          </a:xfrm>
        </p:spPr>
        <p:txBody>
          <a:bodyPr/>
          <a:lstStyle/>
          <a:p>
            <a:pPr marL="137160" indent="0">
              <a:lnSpc>
                <a:spcPts val="1425"/>
              </a:lnSpc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Objectives</a:t>
            </a:r>
          </a:p>
          <a:p>
            <a:pPr>
              <a:lnSpc>
                <a:spcPts val="1425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  <a:effectLst/>
                <a:latin typeface="Trebuchet MS" panose="020B0603020202020204" pitchFamily="34" charset="0"/>
              </a:rPr>
              <a:t>To develop an AI-powered search system that retrieves contextually relevant information.</a:t>
            </a:r>
          </a:p>
          <a:p>
            <a:pPr>
              <a:lnSpc>
                <a:spcPts val="1425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  <a:effectLst/>
                <a:latin typeface="Trebuchet MS" panose="020B0603020202020204" pitchFamily="34" charset="0"/>
              </a:rPr>
              <a:t>To integrate semantic search and re-ranking techniques for better search results.</a:t>
            </a:r>
          </a:p>
          <a:p>
            <a:pPr>
              <a:lnSpc>
                <a:spcPts val="1425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  <a:effectLst/>
                <a:latin typeface="Trebuchet MS" panose="020B0603020202020204" pitchFamily="34" charset="0"/>
              </a:rPr>
              <a:t>To provide an efficient and user-friendly document search experience.</a:t>
            </a:r>
          </a:p>
          <a:p>
            <a:pPr marL="137160" indent="0">
              <a:lnSpc>
                <a:spcPts val="1425"/>
              </a:lnSpc>
              <a:buNone/>
            </a:pPr>
            <a:endParaRPr lang="en-US" sz="1600" dirty="0">
              <a:solidFill>
                <a:srgbClr val="002060"/>
              </a:solidFill>
              <a:effectLst/>
              <a:latin typeface="Trebuchet MS" panose="020B0603020202020204" pitchFamily="34" charset="0"/>
            </a:endParaRPr>
          </a:p>
          <a:p>
            <a:pPr marL="137160" indent="0">
              <a:lnSpc>
                <a:spcPts val="1425"/>
              </a:lnSpc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Approach</a:t>
            </a:r>
          </a:p>
          <a:p>
            <a:pPr>
              <a:lnSpc>
                <a:spcPts val="1425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  <a:effectLst/>
                <a:latin typeface="Trebuchet MS" panose="020B0603020202020204" pitchFamily="34" charset="0"/>
              </a:rPr>
              <a:t>Extract and preprocess text from PDF documents.</a:t>
            </a:r>
          </a:p>
          <a:p>
            <a:pPr>
              <a:lnSpc>
                <a:spcPts val="1425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  <a:effectLst/>
                <a:latin typeface="Trebuchet MS" panose="020B0603020202020204" pitchFamily="34" charset="0"/>
              </a:rPr>
              <a:t>Generate embeddings for document chunks using transformer-based models.</a:t>
            </a:r>
          </a:p>
          <a:p>
            <a:pPr>
              <a:lnSpc>
                <a:spcPts val="1425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  <a:effectLst/>
                <a:latin typeface="Trebuchet MS" panose="020B0603020202020204" pitchFamily="34" charset="0"/>
              </a:rPr>
              <a:t>Perform semantic search with caching for efficiency.</a:t>
            </a:r>
          </a:p>
          <a:p>
            <a:pPr>
              <a:lnSpc>
                <a:spcPts val="1425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  <a:effectLst/>
                <a:latin typeface="Trebuchet MS" panose="020B0603020202020204" pitchFamily="34" charset="0"/>
              </a:rPr>
              <a:t>Re-rank search results to improve relevance.</a:t>
            </a:r>
          </a:p>
          <a:p>
            <a:pPr>
              <a:lnSpc>
                <a:spcPts val="1425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  <a:effectLst/>
                <a:latin typeface="Trebuchet MS" panose="020B0603020202020204" pitchFamily="34" charset="0"/>
              </a:rPr>
              <a:t>Generate responses based on retrieved information.</a:t>
            </a:r>
          </a:p>
        </p:txBody>
      </p:sp>
      <p:pic>
        <p:nvPicPr>
          <p:cNvPr id="167" name="Google Shape;167;p3">
            <a:extLst>
              <a:ext uri="{FF2B5EF4-FFF2-40B4-BE49-F238E27FC236}">
                <a16:creationId xmlns:a16="http://schemas.microsoft.com/office/drawing/2014/main" id="{E1A8D58E-E5BB-003F-B587-F6E4DC5DBA8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078" y="5944021"/>
            <a:ext cx="11302964" cy="944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155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>
          <a:extLst>
            <a:ext uri="{FF2B5EF4-FFF2-40B4-BE49-F238E27FC236}">
              <a16:creationId xmlns:a16="http://schemas.microsoft.com/office/drawing/2014/main" id="{BA1E5310-A407-FFA1-FB52-AEC215916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>
            <a:extLst>
              <a:ext uri="{FF2B5EF4-FFF2-40B4-BE49-F238E27FC236}">
                <a16:creationId xmlns:a16="http://schemas.microsoft.com/office/drawing/2014/main" id="{C438AA59-C495-7866-E5A9-DBCC55220D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000" b="1" dirty="0">
                <a:solidFill>
                  <a:srgbClr val="92D050"/>
                </a:solidFill>
                <a:latin typeface="Trebuchet MS" panose="020B0603020202020204" pitchFamily="34" charset="0"/>
              </a:rPr>
              <a:t>System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D6EA3-274C-FBC1-8992-BBEC0A2EA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163" y="1692503"/>
            <a:ext cx="8596668" cy="3880773"/>
          </a:xfrm>
        </p:spPr>
        <p:txBody>
          <a:bodyPr>
            <a:normAutofit/>
          </a:bodyPr>
          <a:lstStyle/>
          <a:p>
            <a:pPr marL="137160" indent="0">
              <a:lnSpc>
                <a:spcPts val="1425"/>
              </a:lnSpc>
              <a:buNone/>
            </a:pPr>
            <a:r>
              <a:rPr lang="en-US" sz="1600" b="1" dirty="0">
                <a:solidFill>
                  <a:srgbClr val="002060"/>
                </a:solidFill>
                <a:highlight>
                  <a:srgbClr val="FFFF00"/>
                </a:highlight>
                <a:latin typeface="Trebuchet MS" panose="020B0603020202020204" pitchFamily="34" charset="0"/>
              </a:rPr>
              <a:t>Embedding Layer:</a:t>
            </a:r>
          </a:p>
          <a:p>
            <a:pPr>
              <a:lnSpc>
                <a:spcPts val="1425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Document Extraction: Use “</a:t>
            </a:r>
            <a:r>
              <a:rPr lang="en-US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pdfplumber</a:t>
            </a: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” to extract text and tables from PDFs.</a:t>
            </a:r>
          </a:p>
          <a:p>
            <a:pPr>
              <a:lnSpc>
                <a:spcPts val="1425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Data Structuring: Store extracted data in a Data-frame.</a:t>
            </a:r>
          </a:p>
          <a:p>
            <a:pPr>
              <a:lnSpc>
                <a:spcPts val="1425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Embedding Generation: Convert data to vector representations using OpenAI’s text-embedding-ada-002 or Sentence Transformers.</a:t>
            </a:r>
          </a:p>
          <a:p>
            <a:pPr>
              <a:lnSpc>
                <a:spcPts val="1425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Storage: Store embeddings in Chroma DB.</a:t>
            </a:r>
          </a:p>
          <a:p>
            <a:pPr marL="137160" indent="0">
              <a:lnSpc>
                <a:spcPts val="1425"/>
              </a:lnSpc>
              <a:buNone/>
            </a:pPr>
            <a:endParaRPr lang="en-US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137160" indent="0">
              <a:lnSpc>
                <a:spcPts val="1425"/>
              </a:lnSpc>
              <a:buNone/>
            </a:pPr>
            <a:endParaRPr lang="en-US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167" name="Google Shape;167;p3">
            <a:extLst>
              <a:ext uri="{FF2B5EF4-FFF2-40B4-BE49-F238E27FC236}">
                <a16:creationId xmlns:a16="http://schemas.microsoft.com/office/drawing/2014/main" id="{983FF775-FF5B-7EEF-2375-251943F8FEF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078" y="5944021"/>
            <a:ext cx="11302964" cy="94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1230E93-B6B8-DD12-CFF2-3D7409ACD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936" y="3545803"/>
            <a:ext cx="8596668" cy="2562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759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>
          <a:extLst>
            <a:ext uri="{FF2B5EF4-FFF2-40B4-BE49-F238E27FC236}">
              <a16:creationId xmlns:a16="http://schemas.microsoft.com/office/drawing/2014/main" id="{DEE008AA-3276-DDB8-828C-6BF2239D3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>
            <a:extLst>
              <a:ext uri="{FF2B5EF4-FFF2-40B4-BE49-F238E27FC236}">
                <a16:creationId xmlns:a16="http://schemas.microsoft.com/office/drawing/2014/main" id="{FAADE6BF-E219-4D42-99D2-DF01094FF9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000" b="1" dirty="0">
                <a:solidFill>
                  <a:srgbClr val="92D050"/>
                </a:solidFill>
                <a:latin typeface="Trebuchet MS" panose="020B0603020202020204" pitchFamily="34" charset="0"/>
              </a:rPr>
              <a:t>System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1D4D2-2D8A-B83C-5D16-902E0813C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163" y="1692503"/>
            <a:ext cx="3448351" cy="3880773"/>
          </a:xfrm>
        </p:spPr>
        <p:txBody>
          <a:bodyPr>
            <a:normAutofit/>
          </a:bodyPr>
          <a:lstStyle/>
          <a:p>
            <a:pPr marL="137160" indent="0">
              <a:lnSpc>
                <a:spcPts val="1425"/>
              </a:lnSpc>
              <a:buNone/>
            </a:pPr>
            <a:endParaRPr lang="en-US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137160" indent="0">
              <a:lnSpc>
                <a:spcPts val="1425"/>
              </a:lnSpc>
              <a:buNone/>
            </a:pPr>
            <a:r>
              <a:rPr lang="en-US" sz="1600" b="1" dirty="0">
                <a:solidFill>
                  <a:srgbClr val="002060"/>
                </a:solidFill>
                <a:highlight>
                  <a:srgbClr val="FFFF00"/>
                </a:highlight>
                <a:latin typeface="Trebuchet MS" panose="020B0603020202020204" pitchFamily="34" charset="0"/>
              </a:rPr>
              <a:t>Search Layer:</a:t>
            </a:r>
          </a:p>
          <a:p>
            <a:pPr>
              <a:lnSpc>
                <a:spcPts val="1425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Query Processing: Convert user queries to vector embeddings.</a:t>
            </a:r>
          </a:p>
          <a:p>
            <a:pPr>
              <a:lnSpc>
                <a:spcPts val="1425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Semantic Search: Perform similarity search in Chroma DB.</a:t>
            </a:r>
          </a:p>
          <a:p>
            <a:pPr>
              <a:lnSpc>
                <a:spcPts val="1425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Cache: Retrieve from cache if query exists. </a:t>
            </a:r>
          </a:p>
          <a:p>
            <a:pPr>
              <a:lnSpc>
                <a:spcPts val="1425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Re-ranking: Use cross-encoding models for result refinement.</a:t>
            </a:r>
          </a:p>
          <a:p>
            <a:pPr marL="137160" indent="0">
              <a:lnSpc>
                <a:spcPts val="1425"/>
              </a:lnSpc>
              <a:buNone/>
            </a:pPr>
            <a:endParaRPr lang="en-US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167" name="Google Shape;167;p3">
            <a:extLst>
              <a:ext uri="{FF2B5EF4-FFF2-40B4-BE49-F238E27FC236}">
                <a16:creationId xmlns:a16="http://schemas.microsoft.com/office/drawing/2014/main" id="{AB8CF470-F2DD-ED02-CEDE-0FE317B4203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078" y="5944021"/>
            <a:ext cx="11302964" cy="94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5CC7D0-74B6-C5BE-390F-FFA841E123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514" y="1805106"/>
            <a:ext cx="7887408" cy="41324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37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>
          <a:extLst>
            <a:ext uri="{FF2B5EF4-FFF2-40B4-BE49-F238E27FC236}">
              <a16:creationId xmlns:a16="http://schemas.microsoft.com/office/drawing/2014/main" id="{C0D4CA09-A2B9-D2CC-FF28-2A0974DC0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>
            <a:extLst>
              <a:ext uri="{FF2B5EF4-FFF2-40B4-BE49-F238E27FC236}">
                <a16:creationId xmlns:a16="http://schemas.microsoft.com/office/drawing/2014/main" id="{777DE090-75E7-177C-E750-D558A6641F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000" b="1" dirty="0">
                <a:solidFill>
                  <a:srgbClr val="92D050"/>
                </a:solidFill>
                <a:latin typeface="Trebuchet MS" panose="020B0603020202020204" pitchFamily="34" charset="0"/>
              </a:rPr>
              <a:t>System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7AD85-A9F2-DCAC-8F80-6E3524AF1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163" y="1692503"/>
            <a:ext cx="3764037" cy="3880773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1600" b="1" dirty="0">
                <a:solidFill>
                  <a:srgbClr val="002060"/>
                </a:solidFill>
                <a:highlight>
                  <a:srgbClr val="FFFF00"/>
                </a:highlight>
              </a:rPr>
              <a:t>Generation Layer:</a:t>
            </a:r>
          </a:p>
          <a:p>
            <a:pPr marL="13716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Prompt Engineering: Design prompts using query and relevant document chunks.</a:t>
            </a:r>
          </a:p>
          <a:p>
            <a:pPr marL="137160" indent="0">
              <a:buNone/>
            </a:pPr>
            <a:endParaRPr lang="en-US" sz="1600" dirty="0">
              <a:solidFill>
                <a:srgbClr val="002060"/>
              </a:solidFill>
            </a:endParaRPr>
          </a:p>
          <a:p>
            <a:pPr marL="137160" indent="0">
              <a:buNone/>
            </a:pPr>
            <a:r>
              <a:rPr lang="en-IN" sz="1600" b="1" dirty="0">
                <a:solidFill>
                  <a:srgbClr val="002060"/>
                </a:solidFill>
                <a:highlight>
                  <a:srgbClr val="FFFF00"/>
                </a:highlight>
              </a:rPr>
              <a:t>Cache Storage: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2060"/>
                </a:solidFill>
              </a:rPr>
              <a:t>Efficient Cache: Store queries and results in </a:t>
            </a:r>
            <a:r>
              <a:rPr lang="en-IN" sz="1600" dirty="0" err="1">
                <a:solidFill>
                  <a:srgbClr val="002060"/>
                </a:solidFill>
              </a:rPr>
              <a:t>ChromaDB</a:t>
            </a:r>
            <a:r>
              <a:rPr lang="en-IN" sz="1600" dirty="0">
                <a:solidFill>
                  <a:srgbClr val="002060"/>
                </a:solidFill>
              </a:rPr>
              <a:t> for faster retrieval.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2060"/>
                </a:solidFill>
              </a:rPr>
              <a:t>Threshold: Use semantic similarity threshold (e.g., 0.2) for cache management.</a:t>
            </a:r>
          </a:p>
          <a:p>
            <a:pPr marL="137160" indent="0">
              <a:lnSpc>
                <a:spcPts val="1425"/>
              </a:lnSpc>
              <a:buNone/>
            </a:pPr>
            <a:endParaRPr lang="en-US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167" name="Google Shape;167;p3">
            <a:extLst>
              <a:ext uri="{FF2B5EF4-FFF2-40B4-BE49-F238E27FC236}">
                <a16:creationId xmlns:a16="http://schemas.microsoft.com/office/drawing/2014/main" id="{7169C49F-BB11-3DD0-5CF5-2655A76E309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078" y="5944021"/>
            <a:ext cx="11302964" cy="94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Retrieval Augmented Generation - System Design">
            <a:extLst>
              <a:ext uri="{FF2B5EF4-FFF2-40B4-BE49-F238E27FC236}">
                <a16:creationId xmlns:a16="http://schemas.microsoft.com/office/drawing/2014/main" id="{F43335E0-10F0-250B-4055-4F68DE86F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39753"/>
            <a:ext cx="7651623" cy="440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611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>
          <a:extLst>
            <a:ext uri="{FF2B5EF4-FFF2-40B4-BE49-F238E27FC236}">
              <a16:creationId xmlns:a16="http://schemas.microsoft.com/office/drawing/2014/main" id="{97CA6991-B202-4A78-E296-BFC1C6783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>
            <a:extLst>
              <a:ext uri="{FF2B5EF4-FFF2-40B4-BE49-F238E27FC236}">
                <a16:creationId xmlns:a16="http://schemas.microsoft.com/office/drawing/2014/main" id="{25BED603-1D03-B03B-21C8-B5B849A37D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000" b="1" dirty="0">
                <a:solidFill>
                  <a:srgbClr val="92D050"/>
                </a:solidFill>
                <a:latin typeface="Trebuchet MS" panose="020B0603020202020204" pitchFamily="34" charset="0"/>
              </a:rPr>
              <a:t>Key 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D2427-6A8C-E9F0-4678-B01F2BB52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163" y="1692503"/>
            <a:ext cx="10164837" cy="3880773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`</a:t>
            </a:r>
            <a:r>
              <a:rPr lang="en-US" sz="16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semantic_search</a:t>
            </a:r>
            <a:r>
              <a:rPr lang="en-US" sz="16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(</a:t>
            </a:r>
            <a:r>
              <a:rPr lang="en-US" sz="16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input_query</a:t>
            </a:r>
            <a:r>
              <a:rPr lang="en-US" sz="16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)` :</a:t>
            </a:r>
          </a:p>
          <a:p>
            <a:pPr marL="137160" indent="0"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2060"/>
                </a:solidFill>
                <a:effectLst/>
                <a:latin typeface="Trebuchet MS" panose="020B0603020202020204" pitchFamily="34" charset="0"/>
              </a:rPr>
              <a:t>Performs a semantic search for the given input query and returns the search results.</a:t>
            </a:r>
          </a:p>
          <a:p>
            <a:pPr>
              <a:lnSpc>
                <a:spcPts val="1425"/>
              </a:lnSpc>
              <a:buFont typeface="Wingdings" panose="05000000000000000000" pitchFamily="2" charset="2"/>
              <a:buChar char="Ø"/>
            </a:pPr>
            <a:endParaRPr lang="en-US" sz="1600" b="0" dirty="0">
              <a:solidFill>
                <a:srgbClr val="002060"/>
              </a:solidFill>
              <a:effectLst/>
              <a:latin typeface="Trebuchet MS" panose="020B0603020202020204" pitchFamily="34" charset="0"/>
            </a:endParaRPr>
          </a:p>
          <a:p>
            <a:pPr>
              <a:lnSpc>
                <a:spcPts val="1425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`</a:t>
            </a:r>
            <a:r>
              <a:rPr lang="en-US" sz="16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rerank_scores</a:t>
            </a:r>
            <a:r>
              <a:rPr lang="en-US" sz="16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(</a:t>
            </a:r>
            <a:r>
              <a:rPr lang="en-US" sz="16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input_query</a:t>
            </a:r>
            <a:r>
              <a:rPr lang="en-US" sz="16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, </a:t>
            </a:r>
            <a:r>
              <a:rPr lang="en-US" sz="16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search_df</a:t>
            </a:r>
            <a:r>
              <a:rPr lang="en-US" sz="16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)` :</a:t>
            </a:r>
          </a:p>
          <a:p>
            <a:pPr marL="137160" indent="0"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2060"/>
                </a:solidFill>
                <a:effectLst/>
                <a:latin typeface="Trebuchet MS" panose="020B0603020202020204" pitchFamily="34" charset="0"/>
              </a:rPr>
              <a:t>Re-ranks the search results based on their relevance to the input query.</a:t>
            </a:r>
          </a:p>
          <a:p>
            <a:pPr>
              <a:lnSpc>
                <a:spcPts val="1425"/>
              </a:lnSpc>
              <a:buFont typeface="Wingdings" panose="05000000000000000000" pitchFamily="2" charset="2"/>
              <a:buChar char="Ø"/>
            </a:pPr>
            <a:endParaRPr lang="en-US" sz="1600" b="0" dirty="0">
              <a:solidFill>
                <a:srgbClr val="002060"/>
              </a:solidFill>
              <a:effectLst/>
              <a:latin typeface="Trebuchet MS" panose="020B0603020202020204" pitchFamily="34" charset="0"/>
            </a:endParaRPr>
          </a:p>
          <a:p>
            <a:pPr>
              <a:lnSpc>
                <a:spcPts val="1425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`</a:t>
            </a:r>
            <a:r>
              <a:rPr lang="en-US" sz="16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search_results_RAG</a:t>
            </a:r>
            <a:r>
              <a:rPr lang="en-US" sz="16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(</a:t>
            </a:r>
            <a:r>
              <a:rPr lang="en-US" sz="16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input_query</a:t>
            </a:r>
            <a:r>
              <a:rPr lang="en-US" sz="16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)`:</a:t>
            </a:r>
          </a:p>
          <a:p>
            <a:pPr marL="137160" indent="0"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2060"/>
                </a:solidFill>
                <a:effectLst/>
                <a:latin typeface="Trebuchet MS" panose="020B0603020202020204" pitchFamily="34" charset="0"/>
              </a:rPr>
              <a:t>Combines semantic search and re-ranking to generate the final response for the input query.</a:t>
            </a:r>
          </a:p>
          <a:p>
            <a:pPr>
              <a:lnSpc>
                <a:spcPts val="1425"/>
              </a:lnSpc>
              <a:buFont typeface="Wingdings" panose="05000000000000000000" pitchFamily="2" charset="2"/>
              <a:buChar char="Ø"/>
            </a:pPr>
            <a:endParaRPr lang="en-US" sz="1600" b="0" dirty="0">
              <a:solidFill>
                <a:srgbClr val="002060"/>
              </a:solidFill>
              <a:effectLst/>
              <a:latin typeface="Trebuchet MS" panose="020B0603020202020204" pitchFamily="34" charset="0"/>
            </a:endParaRPr>
          </a:p>
          <a:p>
            <a:pPr>
              <a:lnSpc>
                <a:spcPts val="1425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`</a:t>
            </a:r>
            <a:r>
              <a:rPr lang="en-US" sz="16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generative_search</a:t>
            </a:r>
            <a:r>
              <a:rPr lang="en-US" sz="16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(query, top_3_RAG)`:</a:t>
            </a:r>
          </a:p>
          <a:p>
            <a:pPr marL="137160" indent="0"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2060"/>
                </a:solidFill>
                <a:effectLst/>
                <a:latin typeface="Trebuchet MS" panose="020B0603020202020204" pitchFamily="34" charset="0"/>
              </a:rPr>
              <a:t>Generate a response using GPT-3.5's </a:t>
            </a:r>
            <a:r>
              <a:rPr lang="en-US" sz="1600" b="0" dirty="0" err="1">
                <a:solidFill>
                  <a:srgbClr val="002060"/>
                </a:solidFill>
                <a:effectLst/>
                <a:latin typeface="Trebuchet MS" panose="020B0603020202020204" pitchFamily="34" charset="0"/>
              </a:rPr>
              <a:t>ChatCompletion</a:t>
            </a:r>
            <a:r>
              <a:rPr lang="en-US" sz="1600" b="0" dirty="0">
                <a:solidFill>
                  <a:srgbClr val="002060"/>
                </a:solidFill>
                <a:effectLst/>
                <a:latin typeface="Trebuchet MS" panose="020B0603020202020204" pitchFamily="34" charset="0"/>
              </a:rPr>
              <a:t> based on the user query and retrieved information.</a:t>
            </a:r>
          </a:p>
        </p:txBody>
      </p:sp>
      <p:pic>
        <p:nvPicPr>
          <p:cNvPr id="167" name="Google Shape;167;p3">
            <a:extLst>
              <a:ext uri="{FF2B5EF4-FFF2-40B4-BE49-F238E27FC236}">
                <a16:creationId xmlns:a16="http://schemas.microsoft.com/office/drawing/2014/main" id="{8B2AEBF7-6E28-01F3-D767-02619C15169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078" y="5944021"/>
            <a:ext cx="11302964" cy="944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866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>
          <a:extLst>
            <a:ext uri="{FF2B5EF4-FFF2-40B4-BE49-F238E27FC236}">
              <a16:creationId xmlns:a16="http://schemas.microsoft.com/office/drawing/2014/main" id="{D5946D00-E393-A0F1-F2C9-7B913DC65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>
            <a:extLst>
              <a:ext uri="{FF2B5EF4-FFF2-40B4-BE49-F238E27FC236}">
                <a16:creationId xmlns:a16="http://schemas.microsoft.com/office/drawing/2014/main" id="{DAB227F9-E15E-1951-5F4E-07B95FFA47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IN" sz="4000" b="1" dirty="0">
                <a:solidFill>
                  <a:srgbClr val="92D050"/>
                </a:solidFill>
                <a:latin typeface="Trebuchet MS" panose="020B0603020202020204" pitchFamily="34" charset="0"/>
              </a:rPr>
              <a:t>Results &amp; Demonstration</a:t>
            </a:r>
            <a:endParaRPr lang="en-US" sz="4000" b="1" dirty="0">
              <a:solidFill>
                <a:srgbClr val="92D050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FC443-BD5B-080B-4DB5-860268C3F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163" y="1692503"/>
            <a:ext cx="2016753" cy="3880773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Sample Query  </a:t>
            </a:r>
          </a:p>
          <a:p>
            <a:pPr marL="137160" indent="0">
              <a:lnSpc>
                <a:spcPts val="1425"/>
              </a:lnSpc>
              <a:buNone/>
            </a:pP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“ What are the default benefits and provisions of the Group Policy? “</a:t>
            </a:r>
          </a:p>
        </p:txBody>
      </p:sp>
      <p:pic>
        <p:nvPicPr>
          <p:cNvPr id="167" name="Google Shape;167;p3">
            <a:extLst>
              <a:ext uri="{FF2B5EF4-FFF2-40B4-BE49-F238E27FC236}">
                <a16:creationId xmlns:a16="http://schemas.microsoft.com/office/drawing/2014/main" id="{46730D2B-E48D-A972-78F3-32A0E5C6048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078" y="5944021"/>
            <a:ext cx="11302964" cy="94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878787-77D7-9FF7-22E2-D1B040B66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105" y="1611678"/>
            <a:ext cx="9223113" cy="2573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CDF6FB-60E6-6A34-1168-42D3E7C14F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0311" y="4315250"/>
            <a:ext cx="6751940" cy="257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910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806</Words>
  <Application>Microsoft Office PowerPoint</Application>
  <PresentationFormat>Widescreen</PresentationFormat>
  <Paragraphs>97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Algerian</vt:lpstr>
      <vt:lpstr>Arial</vt:lpstr>
      <vt:lpstr>Calibri</vt:lpstr>
      <vt:lpstr>Consolas</vt:lpstr>
      <vt:lpstr>Noto Sans Symbols</vt:lpstr>
      <vt:lpstr>Trebuchet MS</vt:lpstr>
      <vt:lpstr>Wingdings</vt:lpstr>
      <vt:lpstr>Facet</vt:lpstr>
      <vt:lpstr>Help Mate AI  Subtitle : - AI-Powered Intelligent Search Assistant</vt:lpstr>
      <vt:lpstr>Table of Contents</vt:lpstr>
      <vt:lpstr>Introduction </vt:lpstr>
      <vt:lpstr>Approach </vt:lpstr>
      <vt:lpstr>System Architecture</vt:lpstr>
      <vt:lpstr>System Architecture</vt:lpstr>
      <vt:lpstr>System Architecture</vt:lpstr>
      <vt:lpstr>Key Functions</vt:lpstr>
      <vt:lpstr>Results &amp; Demonstration</vt:lpstr>
      <vt:lpstr>Conclusions</vt:lpstr>
      <vt:lpstr>Challenges</vt:lpstr>
      <vt:lpstr>Acknowledgements 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Arnab Bera</dc:creator>
  <cp:lastModifiedBy>Arnab Bera</cp:lastModifiedBy>
  <cp:revision>127</cp:revision>
  <cp:lastPrinted>2025-01-25T14:13:00Z</cp:lastPrinted>
  <dcterms:created xsi:type="dcterms:W3CDTF">2024-05-19T04:41:57Z</dcterms:created>
  <dcterms:modified xsi:type="dcterms:W3CDTF">2025-02-23T11:33:39Z</dcterms:modified>
</cp:coreProperties>
</file>