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8" r:id="rId11"/>
    <p:sldId id="269" r:id="rId12"/>
    <p:sldId id="261" r:id="rId13"/>
    <p:sldId id="270" r:id="rId14"/>
    <p:sldId id="271" r:id="rId15"/>
    <p:sldId id="262" r:id="rId16"/>
    <p:sldId id="263" r:id="rId17"/>
    <p:sldId id="27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Arnab De</a:t>
            </a:r>
            <a:br>
              <a:rPr lang="en-IN" dirty="0"/>
            </a:br>
            <a:r>
              <a:rPr lang="en-IN" dirty="0"/>
              <a:t>Data Analytics Consulting Virtual Intern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>
            <a:extLst>
              <a:ext uri="{FF2B5EF4-FFF2-40B4-BE49-F238E27FC236}">
                <a16:creationId xmlns:a16="http://schemas.microsoft.com/office/drawing/2014/main" id="{D2B280A7-1A27-48F3-7204-467F23A8A0D2}"/>
              </a:ext>
            </a:extLst>
          </p:cNvPr>
          <p:cNvSpPr/>
          <p:nvPr/>
        </p:nvSpPr>
        <p:spPr>
          <a:xfrm>
            <a:off x="205025" y="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BD80C9-F407-FEDE-3469-6ACFD103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9" y="648063"/>
            <a:ext cx="3440108" cy="24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2905E8-3343-42D7-496F-82512DF4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87" y="1973168"/>
            <a:ext cx="36861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00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>
            <a:extLst>
              <a:ext uri="{FF2B5EF4-FFF2-40B4-BE49-F238E27FC236}">
                <a16:creationId xmlns:a16="http://schemas.microsoft.com/office/drawing/2014/main" id="{8E7E4FB7-4ECF-71EF-B755-0FDEFC3969F7}"/>
              </a:ext>
            </a:extLst>
          </p:cNvPr>
          <p:cNvSpPr/>
          <p:nvPr/>
        </p:nvSpPr>
        <p:spPr>
          <a:xfrm>
            <a:off x="205025" y="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</a:t>
            </a:r>
            <a:endParaRPr dirty="0"/>
          </a:p>
        </p:txBody>
      </p:sp>
      <p:sp>
        <p:nvSpPr>
          <p:cNvPr id="5" name="Shape 73">
            <a:extLst>
              <a:ext uri="{FF2B5EF4-FFF2-40B4-BE49-F238E27FC236}">
                <a16:creationId xmlns:a16="http://schemas.microsoft.com/office/drawing/2014/main" id="{0807FBA3-BE41-E236-941E-DBBD3CE41423}"/>
              </a:ext>
            </a:extLst>
          </p:cNvPr>
          <p:cNvSpPr/>
          <p:nvPr/>
        </p:nvSpPr>
        <p:spPr>
          <a:xfrm>
            <a:off x="700971" y="646086"/>
            <a:ext cx="7234161" cy="193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Class: These customers have not made any recent purchase, are not frequent and do not contribute majorly.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E912D3-6AA4-DB19-AA09-424B2FB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83" y="2265175"/>
            <a:ext cx="3558069" cy="28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062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category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685473" y="1681021"/>
            <a:ext cx="2483930" cy="144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DF5B81-6F16-BF45-DF07-A87983EB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69" y="1306165"/>
            <a:ext cx="3449584" cy="33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B6A6-C380-7CCA-F2AC-B34E63AC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307155" cy="3032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 all ages, the number of Mass Customers is the highest so we should focus on this social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After that, we should focus on High Net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Then Affluent Customers but mostly second and third quadrant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CBA81E-394F-4613-895F-FCF2EF8B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56" y="1228725"/>
            <a:ext cx="36290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99">
            <a:extLst>
              <a:ext uri="{FF2B5EF4-FFF2-40B4-BE49-F238E27FC236}">
                <a16:creationId xmlns:a16="http://schemas.microsoft.com/office/drawing/2014/main" id="{FA1C2E2C-6AA5-BEFD-CF36-C5DFFB18B551}"/>
              </a:ext>
            </a:extLst>
          </p:cNvPr>
          <p:cNvSpPr/>
          <p:nvPr/>
        </p:nvSpPr>
        <p:spPr>
          <a:xfrm>
            <a:off x="289200" y="35845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606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9">
            <a:extLst>
              <a:ext uri="{FF2B5EF4-FFF2-40B4-BE49-F238E27FC236}">
                <a16:creationId xmlns:a16="http://schemas.microsoft.com/office/drawing/2014/main" id="{470B718B-0402-B2D8-FB63-E93BC21FA633}"/>
              </a:ext>
            </a:extLst>
          </p:cNvPr>
          <p:cNvSpPr/>
          <p:nvPr/>
        </p:nvSpPr>
        <p:spPr>
          <a:xfrm>
            <a:off x="143032" y="6644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 and age distribution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35E913-F495-B00D-0ED6-7CDC398B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0" y="825675"/>
            <a:ext cx="3798570" cy="302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5F19D35-8F03-BFA1-E4DC-FE9FFE2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25675"/>
            <a:ext cx="3798570" cy="28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895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C2EDB-24D8-2CF0-C395-D211585A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94" y="874719"/>
            <a:ext cx="5559065" cy="3433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ECDF6-EA89-78A0-B5C9-39491C80CC6B}"/>
              </a:ext>
            </a:extLst>
          </p:cNvPr>
          <p:cNvSpPr txBox="1"/>
          <p:nvPr/>
        </p:nvSpPr>
        <p:spPr>
          <a:xfrm>
            <a:off x="3005571" y="441132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397B23C4-3854-3651-4274-4E6825EB0219}"/>
              </a:ext>
            </a:extLst>
          </p:cNvPr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107">
            <a:extLst>
              <a:ext uri="{FF2B5EF4-FFF2-40B4-BE49-F238E27FC236}">
                <a16:creationId xmlns:a16="http://schemas.microsoft.com/office/drawing/2014/main" id="{A6BAF4CA-BBA1-378E-3215-55D712F80BC3}"/>
              </a:ext>
            </a:extLst>
          </p:cNvPr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270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endParaRPr lang="en-IN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Appendix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</a:t>
            </a:r>
            <a:r>
              <a:rPr lang="en-IN" dirty="0" err="1"/>
              <a:t>Assesment</a:t>
            </a:r>
            <a:r>
              <a:rPr lang="en-IN" dirty="0"/>
              <a:t>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A006B-464C-6D8F-E157-AB9CC77CC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84943"/>
              </p:ext>
            </p:extLst>
          </p:nvPr>
        </p:nvGraphicFramePr>
        <p:xfrm>
          <a:off x="1167092" y="1862400"/>
          <a:ext cx="6641465" cy="23202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26845">
                  <a:extLst>
                    <a:ext uri="{9D8B030D-6E8A-4147-A177-3AD203B41FA5}">
                      <a16:colId xmlns:a16="http://schemas.microsoft.com/office/drawing/2014/main" val="2167173280"/>
                    </a:ext>
                  </a:extLst>
                </a:gridCol>
                <a:gridCol w="5214620">
                  <a:extLst>
                    <a:ext uri="{9D8B030D-6E8A-4147-A177-3AD203B41FA5}">
                      <a16:colId xmlns:a16="http://schemas.microsoft.com/office/drawing/2014/main" val="1379130816"/>
                    </a:ext>
                  </a:extLst>
                </a:gridCol>
              </a:tblGrid>
              <a:tr h="231789">
                <a:tc>
                  <a:txBody>
                    <a:bodyPr/>
                    <a:lstStyle/>
                    <a:p>
                      <a:pPr marL="146050" algn="l">
                        <a:lnSpc>
                          <a:spcPts val="1505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1865" marR="2219325" algn="l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7584241"/>
                  </a:ext>
                </a:extLst>
              </a:tr>
              <a:tr h="449022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</a:pPr>
                      <a:r>
                        <a:rPr lang="en-US" sz="1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610"/>
                        </a:lnSpc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 record 1843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66675" algn="l">
                        <a:lnSpc>
                          <a:spcPts val="1505"/>
                        </a:lnSpc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 records Blanks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1229521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505"/>
                        </a:lnSpc>
                        <a:spcBef>
                          <a:spcPts val="10"/>
                        </a:spcBef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 records Blanks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502765"/>
                  </a:ext>
                </a:extLst>
              </a:tr>
              <a:tr h="449022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</a:pPr>
                      <a:r>
                        <a:rPr lang="en-US" sz="14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610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 records gender ‘U’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66675" algn="l">
                        <a:lnSpc>
                          <a:spcPts val="1505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Values are not consistence M, Male, F, Female,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Femal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0272582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marL="67945" algn="l">
                        <a:lnSpc>
                          <a:spcPts val="1520"/>
                        </a:lnSpc>
                      </a:pPr>
                      <a:r>
                        <a:rPr lang="en-US" sz="14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job_title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520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506 records Blanks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600795"/>
                  </a:ext>
                </a:extLst>
              </a:tr>
              <a:tr h="224511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</a:pPr>
                      <a:r>
                        <a:rPr lang="en-US" sz="14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job_industry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505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656 records mention ‘N/A’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0349209"/>
                  </a:ext>
                </a:extLst>
              </a:tr>
              <a:tr h="224511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</a:pPr>
                      <a:r>
                        <a:rPr lang="en-US" sz="14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505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3317 records value ‘special characters’ includes null and Blanks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8383962"/>
                  </a:ext>
                </a:extLst>
              </a:tr>
              <a:tr h="289556">
                <a:tc>
                  <a:txBody>
                    <a:bodyPr/>
                    <a:lstStyle/>
                    <a:p>
                      <a:pPr marL="67945" algn="l">
                        <a:lnSpc>
                          <a:spcPts val="1505"/>
                        </a:lnSpc>
                      </a:pPr>
                      <a:r>
                        <a:rPr lang="en-US" sz="14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Tenure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1505"/>
                        </a:lnSpc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 records Blanks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00727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72699" y="1599626"/>
            <a:ext cx="7842142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pertaining to Deceased Customers and transactions more than a year old were Dropped.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Keys between tables were considered and conflicting Records were discarded.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with Missing Fields were dropped, as well as transactions that were more than one year old or more than five years old.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84CFB9-2447-9CBD-64EA-419B69BD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98788"/>
              </p:ext>
            </p:extLst>
          </p:nvPr>
        </p:nvGraphicFramePr>
        <p:xfrm>
          <a:off x="2487564" y="3172221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id="{FBAA49BD-ABEC-087A-CDDE-8BBC2E31E14D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D20CD6F8-F2CE-588A-36EE-12519202BAA3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83D7BE6A-3206-86BC-2E38-97A7F166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6068"/>
            <a:ext cx="4200041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91E702-FF2C-5C24-A61E-A4B075B4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86" y="946452"/>
            <a:ext cx="2647634" cy="19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9D70F6-6985-CD0B-7A0D-F22349FB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44" y="2906118"/>
            <a:ext cx="2728176" cy="2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81">
            <a:extLst>
              <a:ext uri="{FF2B5EF4-FFF2-40B4-BE49-F238E27FC236}">
                <a16:creationId xmlns:a16="http://schemas.microsoft.com/office/drawing/2014/main" id="{2AAD5949-4E3C-D982-FFEC-5790956FEFF2}"/>
              </a:ext>
            </a:extLst>
          </p:cNvPr>
          <p:cNvSpPr/>
          <p:nvPr/>
        </p:nvSpPr>
        <p:spPr>
          <a:xfrm>
            <a:off x="205025" y="1083299"/>
            <a:ext cx="445221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2298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1">
            <a:extLst>
              <a:ext uri="{FF2B5EF4-FFF2-40B4-BE49-F238E27FC236}">
                <a16:creationId xmlns:a16="http://schemas.microsoft.com/office/drawing/2014/main" id="{45BA0BF9-A034-1C30-5CC0-FEA0726E2337}"/>
              </a:ext>
            </a:extLst>
          </p:cNvPr>
          <p:cNvSpPr/>
          <p:nvPr/>
        </p:nvSpPr>
        <p:spPr>
          <a:xfrm>
            <a:off x="119784" y="285137"/>
            <a:ext cx="445221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1F3D64-2C8D-4DC2-517D-5D5560EE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4" y="1066477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C24E01-7377-669D-48E0-09A530A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54" y="1066477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789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1">
            <a:extLst>
              <a:ext uri="{FF2B5EF4-FFF2-40B4-BE49-F238E27FC236}">
                <a16:creationId xmlns:a16="http://schemas.microsoft.com/office/drawing/2014/main" id="{E78C1E68-15AC-E43C-DA7C-15FE645DFCED}"/>
              </a:ext>
            </a:extLst>
          </p:cNvPr>
          <p:cNvSpPr/>
          <p:nvPr/>
        </p:nvSpPr>
        <p:spPr>
          <a:xfrm>
            <a:off x="119784" y="285137"/>
            <a:ext cx="5165138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C65D0-8F78-AD87-9A32-27722223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9" y="1588283"/>
            <a:ext cx="3547275" cy="24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A39DD08-AF28-6180-AC2A-BC426159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64" y="1575813"/>
            <a:ext cx="3438307" cy="24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789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8381036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FAFC1C-C687-6903-8BE1-DC26A5D1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44" y="400090"/>
            <a:ext cx="3239041" cy="22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5D417EB-8C4F-EC54-9CCF-D17C8C30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36" y="400090"/>
            <a:ext cx="3126755" cy="22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6D9851C-3F7A-D908-7EA1-03B9B0489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44" y="2697650"/>
            <a:ext cx="3290867" cy="22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90">
            <a:extLst>
              <a:ext uri="{FF2B5EF4-FFF2-40B4-BE49-F238E27FC236}">
                <a16:creationId xmlns:a16="http://schemas.microsoft.com/office/drawing/2014/main" id="{3F7D183F-324D-926A-15C2-3D6FABF77E8D}"/>
              </a:ext>
            </a:extLst>
          </p:cNvPr>
          <p:cNvSpPr/>
          <p:nvPr/>
        </p:nvSpPr>
        <p:spPr>
          <a:xfrm>
            <a:off x="205025" y="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</a:t>
            </a:r>
            <a:endParaRPr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40C9632-AA71-7E31-78CF-0B120B3E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60" y="2571750"/>
            <a:ext cx="3368014" cy="22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219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(16:9)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ARNAB DE</cp:lastModifiedBy>
  <cp:revision>2</cp:revision>
  <dcterms:modified xsi:type="dcterms:W3CDTF">2022-10-09T06:01:36Z</dcterms:modified>
</cp:coreProperties>
</file>