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83" r:id="rId9"/>
    <p:sldId id="275" r:id="rId10"/>
    <p:sldId id="260" r:id="rId11"/>
    <p:sldId id="284" r:id="rId12"/>
    <p:sldId id="280" r:id="rId13"/>
    <p:sldId id="274" r:id="rId14"/>
    <p:sldId id="287" r:id="rId15"/>
    <p:sldId id="281" r:id="rId16"/>
    <p:sldId id="270" r:id="rId17"/>
    <p:sldId id="282" r:id="rId18"/>
    <p:sldId id="262" r:id="rId19"/>
    <p:sldId id="271" r:id="rId20"/>
    <p:sldId id="285" r:id="rId21"/>
    <p:sldId id="286" r:id="rId22"/>
    <p:sldId id="264" r:id="rId23"/>
    <p:sldId id="267" r:id="rId24"/>
    <p:sldId id="26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A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042A5-275A-4393-B484-6B203E865827}" type="doc">
      <dgm:prSet loTypeId="urn:microsoft.com/office/officeart/2005/8/layout/chevron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A6B4292-0C69-4560-963E-0B12112DC695}">
      <dgm:prSet phldrT="[Text]"/>
      <dgm:spPr/>
      <dgm:t>
        <a:bodyPr/>
        <a:lstStyle/>
        <a:p>
          <a:r>
            <a:rPr lang="en-US" dirty="0"/>
            <a:t>Site</a:t>
          </a:r>
        </a:p>
      </dgm:t>
    </dgm:pt>
    <dgm:pt modelId="{7277F85C-CA4D-4B95-BE9F-26076A0EE78D}" type="parTrans" cxnId="{3ABCF3F0-213E-4FF9-8783-127E07927959}">
      <dgm:prSet/>
      <dgm:spPr/>
      <dgm:t>
        <a:bodyPr/>
        <a:lstStyle/>
        <a:p>
          <a:endParaRPr lang="en-US"/>
        </a:p>
      </dgm:t>
    </dgm:pt>
    <dgm:pt modelId="{2BCC2205-C12B-4BFC-ABDF-3610831A21C1}" type="sibTrans" cxnId="{3ABCF3F0-213E-4FF9-8783-127E07927959}">
      <dgm:prSet/>
      <dgm:spPr/>
      <dgm:t>
        <a:bodyPr/>
        <a:lstStyle/>
        <a:p>
          <a:endParaRPr lang="en-US"/>
        </a:p>
      </dgm:t>
    </dgm:pt>
    <dgm:pt modelId="{2CDDDEEC-ED66-449F-BC85-58FB6374CA57}">
      <dgm:prSet phldrT="[Text]"/>
      <dgm:spPr/>
      <dgm:t>
        <a:bodyPr/>
        <a:lstStyle/>
        <a:p>
          <a:r>
            <a:rPr lang="en-US" b="1" dirty="0">
              <a:solidFill>
                <a:schemeClr val="accent1">
                  <a:lumMod val="75000"/>
                </a:schemeClr>
              </a:solidFill>
            </a:rPr>
            <a:t>www.gmcpms.in</a:t>
          </a:r>
        </a:p>
      </dgm:t>
    </dgm:pt>
    <dgm:pt modelId="{866B9D09-4D43-4CB7-973A-01AEC373A306}" type="parTrans" cxnId="{C063BF3B-813B-4F75-82B2-C9E33F2D5E8D}">
      <dgm:prSet/>
      <dgm:spPr/>
      <dgm:t>
        <a:bodyPr/>
        <a:lstStyle/>
        <a:p>
          <a:endParaRPr lang="en-US"/>
        </a:p>
      </dgm:t>
    </dgm:pt>
    <dgm:pt modelId="{79E50CD0-E59F-47BE-BB19-F3374C619287}" type="sibTrans" cxnId="{C063BF3B-813B-4F75-82B2-C9E33F2D5E8D}">
      <dgm:prSet/>
      <dgm:spPr/>
      <dgm:t>
        <a:bodyPr/>
        <a:lstStyle/>
        <a:p>
          <a:endParaRPr lang="en-US"/>
        </a:p>
      </dgm:t>
    </dgm:pt>
    <dgm:pt modelId="{5B758C23-951C-4B17-ADFC-EF0859066182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C5BDB238-F672-410F-9E9F-CC4596E971A3}" type="parTrans" cxnId="{FEAFC200-04B1-4327-A576-20EB4FFEE0F7}">
      <dgm:prSet/>
      <dgm:spPr/>
      <dgm:t>
        <a:bodyPr/>
        <a:lstStyle/>
        <a:p>
          <a:endParaRPr lang="en-US"/>
        </a:p>
      </dgm:t>
    </dgm:pt>
    <dgm:pt modelId="{45EA83B9-7FAA-40AD-81AE-B264B12958E4}" type="sibTrans" cxnId="{FEAFC200-04B1-4327-A576-20EB4FFEE0F7}">
      <dgm:prSet/>
      <dgm:spPr/>
      <dgm:t>
        <a:bodyPr/>
        <a:lstStyle/>
        <a:p>
          <a:endParaRPr lang="en-US"/>
        </a:p>
      </dgm:t>
    </dgm:pt>
    <dgm:pt modelId="{CFA36A72-425A-4C57-8A49-2EC4455D755D}">
      <dgm:prSet phldrT="[Text]"/>
      <dgm:spPr/>
      <dgm:t>
        <a:bodyPr/>
        <a:lstStyle/>
        <a:p>
          <a:r>
            <a:rPr lang="en-US" dirty="0"/>
            <a:t>User ID</a:t>
          </a:r>
        </a:p>
      </dgm:t>
    </dgm:pt>
    <dgm:pt modelId="{7E714EFB-67CD-4CED-98CE-B024885D44B5}" type="parTrans" cxnId="{8C4BFA3A-0B38-42A6-8479-E8E8164FCD0D}">
      <dgm:prSet/>
      <dgm:spPr/>
      <dgm:t>
        <a:bodyPr/>
        <a:lstStyle/>
        <a:p>
          <a:endParaRPr lang="en-US"/>
        </a:p>
      </dgm:t>
    </dgm:pt>
    <dgm:pt modelId="{05FC7873-8B23-4653-9ECA-3952BE89DA91}" type="sibTrans" cxnId="{8C4BFA3A-0B38-42A6-8479-E8E8164FCD0D}">
      <dgm:prSet/>
      <dgm:spPr/>
      <dgm:t>
        <a:bodyPr/>
        <a:lstStyle/>
        <a:p>
          <a:endParaRPr lang="en-US"/>
        </a:p>
      </dgm:t>
    </dgm:pt>
    <dgm:pt modelId="{62211A0F-75EE-484B-9B42-16AB71B97D58}">
      <dgm:prSet phldrT="[Text]"/>
      <dgm:spPr/>
      <dgm:t>
        <a:bodyPr/>
        <a:lstStyle/>
        <a:p>
          <a:r>
            <a:rPr lang="en-US" dirty="0"/>
            <a:t>Password</a:t>
          </a:r>
        </a:p>
      </dgm:t>
    </dgm:pt>
    <dgm:pt modelId="{DDDC6D28-2F7D-42D6-9F46-B4DEA65D9C7E}" type="parTrans" cxnId="{DFE2E0BE-391D-4442-928E-6B5951DB567A}">
      <dgm:prSet/>
      <dgm:spPr/>
      <dgm:t>
        <a:bodyPr/>
        <a:lstStyle/>
        <a:p>
          <a:endParaRPr lang="en-US"/>
        </a:p>
      </dgm:t>
    </dgm:pt>
    <dgm:pt modelId="{BB5C870D-6A6E-46A2-86BA-5C9C858B9BF4}" type="sibTrans" cxnId="{DFE2E0BE-391D-4442-928E-6B5951DB567A}">
      <dgm:prSet/>
      <dgm:spPr/>
      <dgm:t>
        <a:bodyPr/>
        <a:lstStyle/>
        <a:p>
          <a:endParaRPr lang="en-US"/>
        </a:p>
      </dgm:t>
    </dgm:pt>
    <dgm:pt modelId="{77475E49-84B7-4C6B-AEE6-804E38AEE0E6}">
      <dgm:prSet phldrT="[Text]"/>
      <dgm:spPr/>
      <dgm:t>
        <a:bodyPr/>
        <a:lstStyle/>
        <a:p>
          <a:r>
            <a:rPr lang="en-US" dirty="0"/>
            <a:t>Enter</a:t>
          </a:r>
        </a:p>
      </dgm:t>
    </dgm:pt>
    <dgm:pt modelId="{0E437AD5-238B-47CA-AEEF-E8E059878AFA}" type="parTrans" cxnId="{E56E4F09-A1AC-4CB8-83EE-2C5A2160F14E}">
      <dgm:prSet/>
      <dgm:spPr/>
      <dgm:t>
        <a:bodyPr/>
        <a:lstStyle/>
        <a:p>
          <a:endParaRPr lang="en-US"/>
        </a:p>
      </dgm:t>
    </dgm:pt>
    <dgm:pt modelId="{FC5AD9BF-2AE2-4113-8B0A-61E55DF03FDA}" type="sibTrans" cxnId="{E56E4F09-A1AC-4CB8-83EE-2C5A2160F14E}">
      <dgm:prSet/>
      <dgm:spPr/>
      <dgm:t>
        <a:bodyPr/>
        <a:lstStyle/>
        <a:p>
          <a:endParaRPr lang="en-US"/>
        </a:p>
      </dgm:t>
    </dgm:pt>
    <dgm:pt modelId="{A35F4762-0428-4AB0-838C-3CACC9A19298}">
      <dgm:prSet phldrT="[Text]"/>
      <dgm:spPr/>
      <dgm:t>
        <a:bodyPr/>
        <a:lstStyle/>
        <a:p>
          <a:r>
            <a:rPr lang="en-US" dirty="0"/>
            <a:t>Authorization</a:t>
          </a:r>
        </a:p>
      </dgm:t>
    </dgm:pt>
    <dgm:pt modelId="{6B895C0B-CD41-4DB3-99F5-F5F145663E67}" type="parTrans" cxnId="{F4A31864-25C9-45DD-AEDC-282EDF23E4F8}">
      <dgm:prSet/>
      <dgm:spPr/>
      <dgm:t>
        <a:bodyPr/>
        <a:lstStyle/>
        <a:p>
          <a:endParaRPr lang="en-US"/>
        </a:p>
      </dgm:t>
    </dgm:pt>
    <dgm:pt modelId="{98432CDE-21AF-4BD5-9F33-0FF04A03E6B5}" type="sibTrans" cxnId="{F4A31864-25C9-45DD-AEDC-282EDF23E4F8}">
      <dgm:prSet/>
      <dgm:spPr/>
      <dgm:t>
        <a:bodyPr/>
        <a:lstStyle/>
        <a:p>
          <a:endParaRPr lang="en-US"/>
        </a:p>
      </dgm:t>
    </dgm:pt>
    <dgm:pt modelId="{32C6820C-266D-474B-88D8-7F75DF911CE1}" type="pres">
      <dgm:prSet presAssocID="{C5D042A5-275A-4393-B484-6B203E865827}" presName="linearFlow" presStyleCnt="0">
        <dgm:presLayoutVars>
          <dgm:dir/>
          <dgm:animLvl val="lvl"/>
          <dgm:resizeHandles val="exact"/>
        </dgm:presLayoutVars>
      </dgm:prSet>
      <dgm:spPr/>
    </dgm:pt>
    <dgm:pt modelId="{46E5B3FB-2D49-411C-9CFE-42B174F75928}" type="pres">
      <dgm:prSet presAssocID="{BA6B4292-0C69-4560-963E-0B12112DC695}" presName="composite" presStyleCnt="0"/>
      <dgm:spPr/>
    </dgm:pt>
    <dgm:pt modelId="{46A7F970-3569-439C-9249-411EE25D0C54}" type="pres">
      <dgm:prSet presAssocID="{BA6B4292-0C69-4560-963E-0B12112DC695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937EFA8-A3DF-4E84-9292-B83A67EF2B3F}" type="pres">
      <dgm:prSet presAssocID="{BA6B4292-0C69-4560-963E-0B12112DC695}" presName="descendantText" presStyleLbl="alignAcc1" presStyleIdx="0" presStyleCnt="3">
        <dgm:presLayoutVars>
          <dgm:bulletEnabled val="1"/>
        </dgm:presLayoutVars>
      </dgm:prSet>
      <dgm:spPr/>
    </dgm:pt>
    <dgm:pt modelId="{3942780E-2B4C-4895-83E8-4F821D989641}" type="pres">
      <dgm:prSet presAssocID="{2BCC2205-C12B-4BFC-ABDF-3610831A21C1}" presName="sp" presStyleCnt="0"/>
      <dgm:spPr/>
    </dgm:pt>
    <dgm:pt modelId="{69E558B1-E739-4766-AD52-BC31E8905296}" type="pres">
      <dgm:prSet presAssocID="{5B758C23-951C-4B17-ADFC-EF0859066182}" presName="composite" presStyleCnt="0"/>
      <dgm:spPr/>
    </dgm:pt>
    <dgm:pt modelId="{D4EBF14C-7B32-49AD-B96F-59E9822AE1A6}" type="pres">
      <dgm:prSet presAssocID="{5B758C23-951C-4B17-ADFC-EF085906618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C4E90847-0707-49F3-8E3D-1EFCABDAB221}" type="pres">
      <dgm:prSet presAssocID="{5B758C23-951C-4B17-ADFC-EF0859066182}" presName="descendantText" presStyleLbl="alignAcc1" presStyleIdx="1" presStyleCnt="3">
        <dgm:presLayoutVars>
          <dgm:bulletEnabled val="1"/>
        </dgm:presLayoutVars>
      </dgm:prSet>
      <dgm:spPr/>
    </dgm:pt>
    <dgm:pt modelId="{2AA3F1EC-4B27-4891-A222-2CC6752A06D7}" type="pres">
      <dgm:prSet presAssocID="{45EA83B9-7FAA-40AD-81AE-B264B12958E4}" presName="sp" presStyleCnt="0"/>
      <dgm:spPr/>
    </dgm:pt>
    <dgm:pt modelId="{E281BF0B-A2B8-43A6-985C-08240156A107}" type="pres">
      <dgm:prSet presAssocID="{77475E49-84B7-4C6B-AEE6-804E38AEE0E6}" presName="composite" presStyleCnt="0"/>
      <dgm:spPr/>
    </dgm:pt>
    <dgm:pt modelId="{0EE26ECB-0882-4BE9-8926-EFB590CDA83D}" type="pres">
      <dgm:prSet presAssocID="{77475E49-84B7-4C6B-AEE6-804E38AEE0E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28612811-E6AC-450F-972C-EF044DE3F5F7}" type="pres">
      <dgm:prSet presAssocID="{77475E49-84B7-4C6B-AEE6-804E38AEE0E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EAFC200-04B1-4327-A576-20EB4FFEE0F7}" srcId="{C5D042A5-275A-4393-B484-6B203E865827}" destId="{5B758C23-951C-4B17-ADFC-EF0859066182}" srcOrd="1" destOrd="0" parTransId="{C5BDB238-F672-410F-9E9F-CC4596E971A3}" sibTransId="{45EA83B9-7FAA-40AD-81AE-B264B12958E4}"/>
    <dgm:cxn modelId="{E56E4F09-A1AC-4CB8-83EE-2C5A2160F14E}" srcId="{C5D042A5-275A-4393-B484-6B203E865827}" destId="{77475E49-84B7-4C6B-AEE6-804E38AEE0E6}" srcOrd="2" destOrd="0" parTransId="{0E437AD5-238B-47CA-AEEF-E8E059878AFA}" sibTransId="{FC5AD9BF-2AE2-4113-8B0A-61E55DF03FDA}"/>
    <dgm:cxn modelId="{4C2D9109-7857-4B5C-9B71-EB4CB7C5DD9B}" type="presOf" srcId="{62211A0F-75EE-484B-9B42-16AB71B97D58}" destId="{C4E90847-0707-49F3-8E3D-1EFCABDAB221}" srcOrd="0" destOrd="1" presId="urn:microsoft.com/office/officeart/2005/8/layout/chevron2"/>
    <dgm:cxn modelId="{DFE7BF0F-6DD1-4C99-8DD8-6640E55EADE9}" type="presOf" srcId="{2CDDDEEC-ED66-449F-BC85-58FB6374CA57}" destId="{2937EFA8-A3DF-4E84-9292-B83A67EF2B3F}" srcOrd="0" destOrd="0" presId="urn:microsoft.com/office/officeart/2005/8/layout/chevron2"/>
    <dgm:cxn modelId="{8C4BFA3A-0B38-42A6-8479-E8E8164FCD0D}" srcId="{5B758C23-951C-4B17-ADFC-EF0859066182}" destId="{CFA36A72-425A-4C57-8A49-2EC4455D755D}" srcOrd="0" destOrd="0" parTransId="{7E714EFB-67CD-4CED-98CE-B024885D44B5}" sibTransId="{05FC7873-8B23-4653-9ECA-3952BE89DA91}"/>
    <dgm:cxn modelId="{C063BF3B-813B-4F75-82B2-C9E33F2D5E8D}" srcId="{BA6B4292-0C69-4560-963E-0B12112DC695}" destId="{2CDDDEEC-ED66-449F-BC85-58FB6374CA57}" srcOrd="0" destOrd="0" parTransId="{866B9D09-4D43-4CB7-973A-01AEC373A306}" sibTransId="{79E50CD0-E59F-47BE-BB19-F3374C619287}"/>
    <dgm:cxn modelId="{F4A31864-25C9-45DD-AEDC-282EDF23E4F8}" srcId="{77475E49-84B7-4C6B-AEE6-804E38AEE0E6}" destId="{A35F4762-0428-4AB0-838C-3CACC9A19298}" srcOrd="0" destOrd="0" parTransId="{6B895C0B-CD41-4DB3-99F5-F5F145663E67}" sibTransId="{98432CDE-21AF-4BD5-9F33-0FF04A03E6B5}"/>
    <dgm:cxn modelId="{A04BB36D-296A-436A-9B76-69581F54141C}" type="presOf" srcId="{5B758C23-951C-4B17-ADFC-EF0859066182}" destId="{D4EBF14C-7B32-49AD-B96F-59E9822AE1A6}" srcOrd="0" destOrd="0" presId="urn:microsoft.com/office/officeart/2005/8/layout/chevron2"/>
    <dgm:cxn modelId="{AD375E58-83EB-4E53-8385-A555B36FA4F8}" type="presOf" srcId="{C5D042A5-275A-4393-B484-6B203E865827}" destId="{32C6820C-266D-474B-88D8-7F75DF911CE1}" srcOrd="0" destOrd="0" presId="urn:microsoft.com/office/officeart/2005/8/layout/chevron2"/>
    <dgm:cxn modelId="{9A4AF9A8-4811-445E-AFBF-4DF99628C2B2}" type="presOf" srcId="{CFA36A72-425A-4C57-8A49-2EC4455D755D}" destId="{C4E90847-0707-49F3-8E3D-1EFCABDAB221}" srcOrd="0" destOrd="0" presId="urn:microsoft.com/office/officeart/2005/8/layout/chevron2"/>
    <dgm:cxn modelId="{DFE2E0BE-391D-4442-928E-6B5951DB567A}" srcId="{5B758C23-951C-4B17-ADFC-EF0859066182}" destId="{62211A0F-75EE-484B-9B42-16AB71B97D58}" srcOrd="1" destOrd="0" parTransId="{DDDC6D28-2F7D-42D6-9F46-B4DEA65D9C7E}" sibTransId="{BB5C870D-6A6E-46A2-86BA-5C9C858B9BF4}"/>
    <dgm:cxn modelId="{A4C076DA-9C31-47D7-8FD1-34E8808FABD4}" type="presOf" srcId="{A35F4762-0428-4AB0-838C-3CACC9A19298}" destId="{28612811-E6AC-450F-972C-EF044DE3F5F7}" srcOrd="0" destOrd="0" presId="urn:microsoft.com/office/officeart/2005/8/layout/chevron2"/>
    <dgm:cxn modelId="{5D1939E4-91B4-49BF-A2F6-B3D032122AA0}" type="presOf" srcId="{BA6B4292-0C69-4560-963E-0B12112DC695}" destId="{46A7F970-3569-439C-9249-411EE25D0C54}" srcOrd="0" destOrd="0" presId="urn:microsoft.com/office/officeart/2005/8/layout/chevron2"/>
    <dgm:cxn modelId="{61A70FEA-CD2D-44B9-8C69-B079DF624D6C}" type="presOf" srcId="{77475E49-84B7-4C6B-AEE6-804E38AEE0E6}" destId="{0EE26ECB-0882-4BE9-8926-EFB590CDA83D}" srcOrd="0" destOrd="0" presId="urn:microsoft.com/office/officeart/2005/8/layout/chevron2"/>
    <dgm:cxn modelId="{3ABCF3F0-213E-4FF9-8783-127E07927959}" srcId="{C5D042A5-275A-4393-B484-6B203E865827}" destId="{BA6B4292-0C69-4560-963E-0B12112DC695}" srcOrd="0" destOrd="0" parTransId="{7277F85C-CA4D-4B95-BE9F-26076A0EE78D}" sibTransId="{2BCC2205-C12B-4BFC-ABDF-3610831A21C1}"/>
    <dgm:cxn modelId="{11F6A39C-3877-4AB5-9B4A-54DDA0311A11}" type="presParOf" srcId="{32C6820C-266D-474B-88D8-7F75DF911CE1}" destId="{46E5B3FB-2D49-411C-9CFE-42B174F75928}" srcOrd="0" destOrd="0" presId="urn:microsoft.com/office/officeart/2005/8/layout/chevron2"/>
    <dgm:cxn modelId="{1C0ADF32-A7D1-429B-A7C5-39BDEEC73797}" type="presParOf" srcId="{46E5B3FB-2D49-411C-9CFE-42B174F75928}" destId="{46A7F970-3569-439C-9249-411EE25D0C54}" srcOrd="0" destOrd="0" presId="urn:microsoft.com/office/officeart/2005/8/layout/chevron2"/>
    <dgm:cxn modelId="{50D6D10A-C5BE-42F5-8B05-55F1AA882A07}" type="presParOf" srcId="{46E5B3FB-2D49-411C-9CFE-42B174F75928}" destId="{2937EFA8-A3DF-4E84-9292-B83A67EF2B3F}" srcOrd="1" destOrd="0" presId="urn:microsoft.com/office/officeart/2005/8/layout/chevron2"/>
    <dgm:cxn modelId="{B787E4E3-3DB7-4403-882D-E0BB6316D9A1}" type="presParOf" srcId="{32C6820C-266D-474B-88D8-7F75DF911CE1}" destId="{3942780E-2B4C-4895-83E8-4F821D989641}" srcOrd="1" destOrd="0" presId="urn:microsoft.com/office/officeart/2005/8/layout/chevron2"/>
    <dgm:cxn modelId="{5376A344-9773-4087-A33E-EE58E78282B3}" type="presParOf" srcId="{32C6820C-266D-474B-88D8-7F75DF911CE1}" destId="{69E558B1-E739-4766-AD52-BC31E8905296}" srcOrd="2" destOrd="0" presId="urn:microsoft.com/office/officeart/2005/8/layout/chevron2"/>
    <dgm:cxn modelId="{4B896331-D17F-4D3F-8619-17233BE9EE78}" type="presParOf" srcId="{69E558B1-E739-4766-AD52-BC31E8905296}" destId="{D4EBF14C-7B32-49AD-B96F-59E9822AE1A6}" srcOrd="0" destOrd="0" presId="urn:microsoft.com/office/officeart/2005/8/layout/chevron2"/>
    <dgm:cxn modelId="{660799CD-E497-4C22-AF3F-7D9016ABA606}" type="presParOf" srcId="{69E558B1-E739-4766-AD52-BC31E8905296}" destId="{C4E90847-0707-49F3-8E3D-1EFCABDAB221}" srcOrd="1" destOrd="0" presId="urn:microsoft.com/office/officeart/2005/8/layout/chevron2"/>
    <dgm:cxn modelId="{2029E056-1D69-4568-93E6-282E36610940}" type="presParOf" srcId="{32C6820C-266D-474B-88D8-7F75DF911CE1}" destId="{2AA3F1EC-4B27-4891-A222-2CC6752A06D7}" srcOrd="3" destOrd="0" presId="urn:microsoft.com/office/officeart/2005/8/layout/chevron2"/>
    <dgm:cxn modelId="{22A3B4A7-FDF1-4685-B92B-50D3702DE70F}" type="presParOf" srcId="{32C6820C-266D-474B-88D8-7F75DF911CE1}" destId="{E281BF0B-A2B8-43A6-985C-08240156A107}" srcOrd="4" destOrd="0" presId="urn:microsoft.com/office/officeart/2005/8/layout/chevron2"/>
    <dgm:cxn modelId="{37A2FC33-6DC0-436F-A415-A1FF1180C42A}" type="presParOf" srcId="{E281BF0B-A2B8-43A6-985C-08240156A107}" destId="{0EE26ECB-0882-4BE9-8926-EFB590CDA83D}" srcOrd="0" destOrd="0" presId="urn:microsoft.com/office/officeart/2005/8/layout/chevron2"/>
    <dgm:cxn modelId="{02CEBD1B-E190-4D47-A1C7-3732817FD733}" type="presParOf" srcId="{E281BF0B-A2B8-43A6-985C-08240156A107}" destId="{28612811-E6AC-450F-972C-EF044DE3F5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7F970-3569-439C-9249-411EE25D0C54}">
      <dsp:nvSpPr>
        <dsp:cNvPr id="0" name=""/>
        <dsp:cNvSpPr/>
      </dsp:nvSpPr>
      <dsp:spPr>
        <a:xfrm rot="5400000">
          <a:off x="-192273" y="193406"/>
          <a:ext cx="1281823" cy="8972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Site</a:t>
          </a:r>
        </a:p>
      </dsp:txBody>
      <dsp:txXfrm rot="-5400000">
        <a:off x="1" y="449770"/>
        <a:ext cx="897276" cy="384547"/>
      </dsp:txXfrm>
    </dsp:sp>
    <dsp:sp modelId="{2937EFA8-A3DF-4E84-9292-B83A67EF2B3F}">
      <dsp:nvSpPr>
        <dsp:cNvPr id="0" name=""/>
        <dsp:cNvSpPr/>
      </dsp:nvSpPr>
      <dsp:spPr>
        <a:xfrm rot="5400000">
          <a:off x="1792069" y="-893660"/>
          <a:ext cx="833185" cy="26227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 dirty="0">
              <a:solidFill>
                <a:schemeClr val="accent1">
                  <a:lumMod val="75000"/>
                </a:schemeClr>
              </a:solidFill>
            </a:rPr>
            <a:t>www.gmcpms.in</a:t>
          </a:r>
        </a:p>
      </dsp:txBody>
      <dsp:txXfrm rot="-5400000">
        <a:off x="897277" y="41805"/>
        <a:ext cx="2582098" cy="751839"/>
      </dsp:txXfrm>
    </dsp:sp>
    <dsp:sp modelId="{D4EBF14C-7B32-49AD-B96F-59E9822AE1A6}">
      <dsp:nvSpPr>
        <dsp:cNvPr id="0" name=""/>
        <dsp:cNvSpPr/>
      </dsp:nvSpPr>
      <dsp:spPr>
        <a:xfrm rot="5400000">
          <a:off x="-192273" y="1276180"/>
          <a:ext cx="1281823" cy="8972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Login</a:t>
          </a:r>
        </a:p>
      </dsp:txBody>
      <dsp:txXfrm rot="-5400000">
        <a:off x="1" y="1532544"/>
        <a:ext cx="897276" cy="384547"/>
      </dsp:txXfrm>
    </dsp:sp>
    <dsp:sp modelId="{C4E90847-0707-49F3-8E3D-1EFCABDAB221}">
      <dsp:nvSpPr>
        <dsp:cNvPr id="0" name=""/>
        <dsp:cNvSpPr/>
      </dsp:nvSpPr>
      <dsp:spPr>
        <a:xfrm rot="5400000">
          <a:off x="1792069" y="189114"/>
          <a:ext cx="833185" cy="26227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User ID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Password</a:t>
          </a:r>
        </a:p>
      </dsp:txBody>
      <dsp:txXfrm rot="-5400000">
        <a:off x="897277" y="1124580"/>
        <a:ext cx="2582098" cy="751839"/>
      </dsp:txXfrm>
    </dsp:sp>
    <dsp:sp modelId="{0EE26ECB-0882-4BE9-8926-EFB590CDA83D}">
      <dsp:nvSpPr>
        <dsp:cNvPr id="0" name=""/>
        <dsp:cNvSpPr/>
      </dsp:nvSpPr>
      <dsp:spPr>
        <a:xfrm rot="5400000">
          <a:off x="-192273" y="2358955"/>
          <a:ext cx="1281823" cy="89727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Enter</a:t>
          </a:r>
        </a:p>
      </dsp:txBody>
      <dsp:txXfrm rot="-5400000">
        <a:off x="1" y="2615319"/>
        <a:ext cx="897276" cy="384547"/>
      </dsp:txXfrm>
    </dsp:sp>
    <dsp:sp modelId="{28612811-E6AC-450F-972C-EF044DE3F5F7}">
      <dsp:nvSpPr>
        <dsp:cNvPr id="0" name=""/>
        <dsp:cNvSpPr/>
      </dsp:nvSpPr>
      <dsp:spPr>
        <a:xfrm rot="5400000">
          <a:off x="1792069" y="1271888"/>
          <a:ext cx="833185" cy="262277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Authorization</a:t>
          </a:r>
        </a:p>
      </dsp:txBody>
      <dsp:txXfrm rot="-5400000">
        <a:off x="897277" y="2207354"/>
        <a:ext cx="2582098" cy="7518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D071D-B3BE-49EC-9449-E1980277ACB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1619A-C242-4301-989B-E5B0D4918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508B-194B-4BFB-AB46-CFAA38347F4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9508B-194B-4BFB-AB46-CFAA38347F4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91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8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56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2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8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57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55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90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1827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5CDF9-AF87-4B85-9632-57453512FB45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7C0523-EBD9-4D03-A53E-61F73984D6E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075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964FA47-7A93-494E-8B34-0B580D0D1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FDC56BB-C02B-4D2D-B96E-2E006E462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DB408-A386-4233-ADA2-074F33359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505" y="851619"/>
            <a:ext cx="5541503" cy="2541431"/>
          </a:xfrm>
        </p:spPr>
        <p:txBody>
          <a:bodyPr>
            <a:normAutofit/>
          </a:bodyPr>
          <a:lstStyle/>
          <a:p>
            <a:r>
              <a:rPr lang="en-US" sz="5400" dirty="0"/>
              <a:t>Project management systems (PMS)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77E8B1F-5A2F-41B8-9826-75D40F734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2924" y="3526496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2136090-A1C9-4208-ADF8-1422B7F68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468" y="3531204"/>
            <a:ext cx="5541502" cy="977621"/>
          </a:xfrm>
        </p:spPr>
        <p:txBody>
          <a:bodyPr>
            <a:normAutofit/>
          </a:bodyPr>
          <a:lstStyle/>
          <a:p>
            <a:pPr algn="ctr"/>
            <a:r>
              <a:rPr lang="en-US" sz="1400" i="1"/>
              <a:t>for </a:t>
            </a:r>
          </a:p>
          <a:p>
            <a:r>
              <a:rPr lang="en-US"/>
              <a:t>Guwahati </a:t>
            </a:r>
            <a:r>
              <a:rPr lang="en-US" dirty="0"/>
              <a:t>Municipal Corporation (GMC)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AB09279E-584C-47FB-A1B5-3576588A2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19478" y="477854"/>
            <a:ext cx="3928567" cy="2496254"/>
            <a:chOff x="7807230" y="2012810"/>
            <a:chExt cx="3251252" cy="3459865"/>
          </a:xfrm>
          <a:solidFill>
            <a:schemeClr val="bg1"/>
          </a:solidFill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FFDC514-39D2-4A8F-9889-B4F2BAC3AA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pFill/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0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DB43B7F-2A86-46E3-A50D-20A3988D2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2087"/>
            </a:xfrm>
            <a:prstGeom prst="rect">
              <a:avLst/>
            </a:prstGeom>
            <a:grpFill/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173326-C4F9-4F2C-BBCE-47911745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13230" y="637525"/>
            <a:ext cx="2325337" cy="217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B21AD6C4-7E01-42CB-8459-9B6C8454E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09569" y="3139262"/>
            <a:ext cx="3928567" cy="2478034"/>
            <a:chOff x="7807230" y="2012810"/>
            <a:chExt cx="3251252" cy="345986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F3663C8-9353-40C8-B1F8-8D9ACE34F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ABB3400-A4A1-470A-88BE-B4476E074A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D04A8B-176B-428F-A37D-7E18D5E03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78919" y="4036169"/>
            <a:ext cx="3591559" cy="341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A363C31-CC32-43F8-B395-4A6A4CC6C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6181DDF-3C4D-44E4-BB9E-2D3100830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">
            <a:extLst>
              <a:ext uri="{FF2B5EF4-FFF2-40B4-BE49-F238E27FC236}">
                <a16:creationId xmlns:a16="http://schemas.microsoft.com/office/drawing/2014/main" id="{7CAAAECB-8A02-461D-928C-77CF8C593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416" y="4422888"/>
            <a:ext cx="3776871" cy="115409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Offshore  Office: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 42, Ananda Nagar, Sixmile Guwahati-781022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Assam, India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Ph: 9854051520/22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C90503D-76F0-4B69-8550-327CC37350A8}"/>
              </a:ext>
            </a:extLst>
          </p:cNvPr>
          <p:cNvSpPr/>
          <p:nvPr/>
        </p:nvSpPr>
        <p:spPr>
          <a:xfrm>
            <a:off x="8813165" y="5623839"/>
            <a:ext cx="3210560" cy="416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29C2BBF-8E2D-40B3-B91B-0F349CF0F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0726" y="5684558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5686C4-375A-41DE-97AC-C41856D95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3026751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5A0FA1-EECB-40C2-AFE1-17AF36671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5C7A553-E4C9-4A02-A806-D7F1E8442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AFFBE7-D1D8-4088-AFB5-B5AA5318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684F11-680E-4C49-8CD0-5D01C5C8B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6759" y="6096000"/>
            <a:ext cx="7453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50F5F03-D779-42E3-AD20-262A9C8C8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92A0D89-B225-4DE8-9D39-755DA868CB76}"/>
              </a:ext>
            </a:extLst>
          </p:cNvPr>
          <p:cNvSpPr txBox="1">
            <a:spLocks/>
          </p:cNvSpPr>
          <p:nvPr/>
        </p:nvSpPr>
        <p:spPr>
          <a:xfrm>
            <a:off x="177437" y="386809"/>
            <a:ext cx="4152084" cy="1641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PROJECT DETAILS    VIEW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971390E-9202-4E01-B6A2-98272DA82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4098" y="1274299"/>
            <a:ext cx="7413752" cy="41059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CC67502-598E-4097-84AD-8341BC8E9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E2C4E2-B71E-4477-9E70-89DC2F124678}"/>
              </a:ext>
            </a:extLst>
          </p:cNvPr>
          <p:cNvSpPr txBox="1"/>
          <p:nvPr/>
        </p:nvSpPr>
        <p:spPr>
          <a:xfrm>
            <a:off x="363984" y="1813841"/>
            <a:ext cx="3785966" cy="3809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If we open a project by clicking in the dashboard, then it will show all the details of the project.</a:t>
            </a: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In the tab bar, there are many other tabs for other details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3549720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87EFC0A-BBFB-4780-8F6B-D71B6535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81" y="703785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Geotag integration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33C9-66B9-43F2-8E78-8EC0C8174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981" y="2056119"/>
            <a:ext cx="3834833" cy="3450613"/>
          </a:xfrm>
        </p:spPr>
        <p:txBody>
          <a:bodyPr>
            <a:normAutofit/>
          </a:bodyPr>
          <a:lstStyle/>
          <a:p>
            <a:r>
              <a:rPr lang="en-US" dirty="0"/>
              <a:t>Tight integration between GMC systems: </a:t>
            </a:r>
          </a:p>
          <a:p>
            <a:pPr marL="0" indent="0">
              <a:buNone/>
            </a:pPr>
            <a:r>
              <a:rPr lang="en-US" dirty="0"/>
              <a:t>   PMS to Geotag and vice-versa.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get geotag project directly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CEEFC1-6A57-46BA-A8F3-B437C9016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351" y="729586"/>
            <a:ext cx="6792808" cy="37190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2736C11-BF08-46F7-82FE-6BF04CC86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64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0650" y="1063936"/>
            <a:ext cx="7848600" cy="8080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EDIT DETAILS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272" y="1965267"/>
            <a:ext cx="6719996" cy="36819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231592" y="2194285"/>
            <a:ext cx="35337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Clicking on the “Edit” button will lead to this page</a:t>
            </a:r>
            <a:r>
              <a:rPr lang="en-US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02C1A-CC3D-4DB5-B412-20F6CED73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413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036" y="388819"/>
            <a:ext cx="5137408" cy="163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STATUS OF </a:t>
            </a:r>
            <a:br>
              <a:rPr lang="en-US" dirty="0"/>
            </a:br>
            <a:r>
              <a:rPr lang="en-US" dirty="0"/>
              <a:t>THE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7918" y="2114921"/>
            <a:ext cx="3547838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This tab records the Actual status of the project. </a:t>
            </a: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</a:pPr>
            <a:endParaRPr lang="en-US" sz="2000" dirty="0"/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If  the status is Completed, the actual End Date is to be provided by the engineer.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endParaRPr lang="en-US" sz="2000" dirty="0"/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en-US" sz="2000" dirty="0"/>
              <a:t>Once the project is set to be complete, no one except the admin can do any edit.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51" r="36419"/>
          <a:stretch/>
        </p:blipFill>
        <p:spPr>
          <a:xfrm>
            <a:off x="6568444" y="213370"/>
            <a:ext cx="4709157" cy="5760710"/>
          </a:xfrm>
          <a:custGeom>
            <a:avLst/>
            <a:gdLst/>
            <a:ahLst/>
            <a:cxnLst/>
            <a:rect l="l" t="t" r="r" b="b"/>
            <a:pathLst>
              <a:path w="6278877" h="6858000">
                <a:moveTo>
                  <a:pt x="45571" y="0"/>
                </a:moveTo>
                <a:lnTo>
                  <a:pt x="6278877" y="0"/>
                </a:lnTo>
                <a:lnTo>
                  <a:pt x="6278877" y="6858000"/>
                </a:lnTo>
                <a:lnTo>
                  <a:pt x="3292307" y="6858000"/>
                </a:lnTo>
                <a:lnTo>
                  <a:pt x="3181525" y="6786980"/>
                </a:lnTo>
                <a:cubicBezTo>
                  <a:pt x="1262020" y="5490189"/>
                  <a:pt x="0" y="3294101"/>
                  <a:pt x="0" y="803252"/>
                </a:cubicBezTo>
                <a:cubicBezTo>
                  <a:pt x="0" y="554167"/>
                  <a:pt x="12619" y="308030"/>
                  <a:pt x="37255" y="65445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A7461-026B-49F0-97D7-E9AD4F59A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2000" y="5708513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0F4F-7FE8-4DF6-B181-5CCE7FBE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823" y="413902"/>
            <a:ext cx="9603275" cy="1049235"/>
          </a:xfrm>
        </p:spPr>
        <p:txBody>
          <a:bodyPr/>
          <a:lstStyle/>
          <a:p>
            <a:r>
              <a:rPr lang="en-US" dirty="0"/>
              <a:t>Project details and financials editable by authorized users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A3F6735-5D59-461D-8630-5AC2518B3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731" y="1962087"/>
            <a:ext cx="6899350" cy="3778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F38E62-E47A-4368-AD58-6AF6E72DA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42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6" b="1"/>
          <a:stretch/>
        </p:blipFill>
        <p:spPr>
          <a:xfrm>
            <a:off x="305" y="-15239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1" y="1193800"/>
            <a:ext cx="3193050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COST DISBURSEMENT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Project disbursements are captured and presented.</a:t>
            </a:r>
          </a:p>
          <a:p>
            <a:pPr marL="2857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Disbursement information are presented as:</a:t>
            </a:r>
          </a:p>
          <a:p>
            <a:pPr marL="74295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Visual Graph.</a:t>
            </a:r>
          </a:p>
          <a:p>
            <a:pPr marL="742950" lvl="1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Percentage Bar.</a:t>
            </a:r>
          </a:p>
          <a:p>
            <a:pPr marL="285750" indent="-228600" defTabSz="914400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Below the page there is a place where, the engineer can update new disbursement with the date, or delete any old disbursements. 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891B319-65AC-417D-A147-951EE9A5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72880" y="6517188"/>
            <a:ext cx="2795438" cy="265567"/>
          </a:xfrm>
          <a:prstGeom prst="rect">
            <a:avLst/>
          </a:prstGeom>
          <a:solidFill>
            <a:schemeClr val="tx2"/>
          </a:solidFill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C850EF-2DD7-4595-9A70-BF71CD3E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26" y="356430"/>
            <a:ext cx="2830940" cy="1049235"/>
          </a:xfrm>
        </p:spPr>
        <p:txBody>
          <a:bodyPr>
            <a:noAutofit/>
          </a:bodyPr>
          <a:lstStyle/>
          <a:p>
            <a:r>
              <a:rPr lang="en-US" dirty="0"/>
              <a:t>Project document repository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457C-C5AB-459D-A216-20B50B15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Project Document Management System</a:t>
            </a:r>
            <a:r>
              <a:rPr lang="en-US" dirty="0"/>
              <a:t> (</a:t>
            </a:r>
            <a:r>
              <a:rPr lang="en-US" b="1" dirty="0"/>
              <a:t>DMS)</a:t>
            </a:r>
          </a:p>
          <a:p>
            <a:pPr>
              <a:lnSpc>
                <a:spcPct val="110000"/>
              </a:lnSpc>
            </a:pPr>
            <a:r>
              <a:rPr lang="en-US" dirty="0"/>
              <a:t>Receive, track, manage </a:t>
            </a:r>
          </a:p>
          <a:p>
            <a:pPr>
              <a:lnSpc>
                <a:spcPct val="110000"/>
              </a:lnSpc>
            </a:pPr>
            <a:r>
              <a:rPr lang="en-US" dirty="0"/>
              <a:t>Store documents and reduce paper –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   </a:t>
            </a:r>
            <a:r>
              <a:rPr lang="en-US" b="1" dirty="0">
                <a:solidFill>
                  <a:srgbClr val="2FAE02"/>
                </a:solidFill>
              </a:rPr>
              <a:t>Go green!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Self service by Engineers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DE1CF-2962-47A6-9F08-FC1757D34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683" y="1509526"/>
            <a:ext cx="3880765" cy="3085208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8345A47-62CF-4508-BCAC-74CF1958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1425" y="5788328"/>
            <a:ext cx="2251790" cy="2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824432-E32B-443D-B8E3-C7338CBD39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0174" y="3433829"/>
            <a:ext cx="2255303" cy="12460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001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0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42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C850EF-2DD7-4595-9A70-BF71CD3E1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278952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Project document repository – contd..</a:t>
            </a:r>
          </a:p>
        </p:txBody>
      </p:sp>
      <p:sp>
        <p:nvSpPr>
          <p:cNvPr id="61" name="Rectangle 44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457C-C5AB-459D-A216-20B50B15D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2880724" cy="3450613"/>
          </a:xfrm>
        </p:spPr>
        <p:txBody>
          <a:bodyPr>
            <a:normAutofit/>
          </a:bodyPr>
          <a:lstStyle/>
          <a:p>
            <a:r>
              <a:rPr lang="en-US" dirty="0"/>
              <a:t>Documents Unloadable from device.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1F4E5B-C713-4566-AFB4-CC73802650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59" y="2008046"/>
            <a:ext cx="6498795" cy="355809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38345A47-62CF-4508-BCAC-74CF19581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8606" y="5667724"/>
            <a:ext cx="3829383" cy="36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6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3" name="Straight Connector 48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8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0">
            <a:extLst>
              <a:ext uri="{FF2B5EF4-FFF2-40B4-BE49-F238E27FC236}">
                <a16:creationId xmlns:a16="http://schemas.microsoft.com/office/drawing/2014/main" id="{FEF1E4FC-0E33-4B98-A3DD-A5D669222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12">
            <a:extLst>
              <a:ext uri="{FF2B5EF4-FFF2-40B4-BE49-F238E27FC236}">
                <a16:creationId xmlns:a16="http://schemas.microsoft.com/office/drawing/2014/main" id="{10D07F66-095C-496B-A383-5C21A3DFE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69416" y="1847088"/>
            <a:ext cx="286482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0D06F98-FCEF-497F-AE9C-04EB6848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9416" y="479272"/>
            <a:ext cx="2864819" cy="1049235"/>
          </a:xfrm>
        </p:spPr>
        <p:txBody>
          <a:bodyPr>
            <a:normAutofit/>
          </a:bodyPr>
          <a:lstStyle/>
          <a:p>
            <a:r>
              <a:rPr lang="en-US" dirty="0"/>
              <a:t>Image upload</a:t>
            </a: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31A8C76C-0418-4EDE-BDB2-77E40342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28" name="Group 16">
            <a:extLst>
              <a:ext uri="{FF2B5EF4-FFF2-40B4-BE49-F238E27FC236}">
                <a16:creationId xmlns:a16="http://schemas.microsoft.com/office/drawing/2014/main" id="{658745FB-EE90-4D69-97E4-A6ABA92E7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7560115" cy="5149101"/>
            <a:chOff x="7463258" y="583365"/>
            <a:chExt cx="7560115" cy="518192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9A42BA2-496A-45B4-A369-76961E5C61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0A7DC7-E817-4AE6-9F30-B30B8768E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CCA35-1B69-464C-90DC-A704DCBA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416" y="2015732"/>
            <a:ext cx="2864820" cy="3287567"/>
          </a:xfrm>
        </p:spPr>
        <p:txBody>
          <a:bodyPr>
            <a:normAutofit/>
          </a:bodyPr>
          <a:lstStyle/>
          <a:p>
            <a:r>
              <a:rPr lang="en-US" dirty="0"/>
              <a:t>Digital Images of a project are stored by uploading their scanned images.</a:t>
            </a:r>
          </a:p>
        </p:txBody>
      </p:sp>
      <p:pic>
        <p:nvPicPr>
          <p:cNvPr id="29" name="Picture 20">
            <a:extLst>
              <a:ext uri="{FF2B5EF4-FFF2-40B4-BE49-F238E27FC236}">
                <a16:creationId xmlns:a16="http://schemas.microsoft.com/office/drawing/2014/main" id="{9063AFF4-4A4D-478E-ADC6-7AE63E08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0" name="Straight Connector 22">
            <a:extLst>
              <a:ext uri="{FF2B5EF4-FFF2-40B4-BE49-F238E27FC236}">
                <a16:creationId xmlns:a16="http://schemas.microsoft.com/office/drawing/2014/main" id="{1BF85772-FC21-4508-AA1F-3F7C295AD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>
            <a:extLst>
              <a:ext uri="{FF2B5EF4-FFF2-40B4-BE49-F238E27FC236}">
                <a16:creationId xmlns:a16="http://schemas.microsoft.com/office/drawing/2014/main" id="{4F7E32C4-5446-468F-AFA5-18D8C6C21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5E2B041-5A32-4D04-B403-DBBE0480FD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535" y="1344504"/>
            <a:ext cx="6611097" cy="36135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88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8011AB3-F298-489B-9CDC-E4D0C6BF7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B644495-DD06-45AD-AA80-247F03A33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8938" y="1847088"/>
            <a:ext cx="283152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3BA588A-AC8E-40F7-9F40-2F2FEAE1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255" y="335127"/>
            <a:ext cx="3232365" cy="1049235"/>
          </a:xfrm>
        </p:spPr>
        <p:txBody>
          <a:bodyPr>
            <a:noAutofit/>
          </a:bodyPr>
          <a:lstStyle/>
          <a:p>
            <a:r>
              <a:rPr lang="en-US" dirty="0"/>
              <a:t>Image upload screen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ECE6F9-C5A2-4F4F-960C-6971D0612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B928D-923F-40E1-BAC6-4E67047D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624" y="2015732"/>
            <a:ext cx="2828026" cy="3287567"/>
          </a:xfrm>
        </p:spPr>
        <p:txBody>
          <a:bodyPr>
            <a:normAutofit/>
          </a:bodyPr>
          <a:lstStyle/>
          <a:p>
            <a:r>
              <a:rPr lang="en-US" dirty="0"/>
              <a:t>Images can be uploaded from any device.</a:t>
            </a:r>
          </a:p>
          <a:p>
            <a:r>
              <a:rPr lang="en-US" dirty="0"/>
              <a:t>Image captions can be given.</a:t>
            </a:r>
          </a:p>
          <a:p>
            <a:r>
              <a:rPr lang="en-US" dirty="0"/>
              <a:t>The later image shows how it looks.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16CFF4-7965-45A1-8E21-056F9AE41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7463258" y="583365"/>
            <a:chExt cx="7560115" cy="518192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532C27-BB17-4043-95BB-B193D9175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36FCA3-855B-4C42-871A-CE32957E6B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105ED54-B9E7-4A77-A906-6931E7BC1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871" y="977099"/>
            <a:ext cx="6613984" cy="4136205"/>
          </a:xfrm>
          <a:prstGeom prst="rect">
            <a:avLst/>
          </a:prstGeom>
          <a:solidFill>
            <a:srgbClr val="FFFFFE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6AC80-1331-46B0-806C-16ED93B19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551" y="965669"/>
            <a:ext cx="3472376" cy="1919771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BC529218-1943-45E6-AD22-80E832B9C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8937" y="5798490"/>
            <a:ext cx="2251790" cy="21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C5BDE1-4644-470F-B0D8-52F520C23E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0" y="2931048"/>
            <a:ext cx="3724175" cy="203898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4ACBFAF-EDCF-4F5A-9E73-1D74270E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5E64BC-15F3-4902-B20F-A77B48A00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5CF38D49-0D68-4CAA-9F37-B64FF6DED343}"/>
              </a:ext>
            </a:extLst>
          </p:cNvPr>
          <p:cNvSpPr/>
          <p:nvPr/>
        </p:nvSpPr>
        <p:spPr>
          <a:xfrm rot="2308571">
            <a:off x="8069990" y="1742015"/>
            <a:ext cx="1652313" cy="74439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403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11BF6-9119-40D8-81CF-088563E57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project management system (PMS) features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7365F-EBBD-4BA9-96B7-527818C98098}"/>
              </a:ext>
            </a:extLst>
          </p:cNvPr>
          <p:cNvSpPr txBox="1"/>
          <p:nvPr/>
        </p:nvSpPr>
        <p:spPr>
          <a:xfrm>
            <a:off x="994379" y="2031760"/>
            <a:ext cx="5015593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Track Project from planning, execution to completion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Physical and Financial Progress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Geotagging integration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Project level notes maintenance</a:t>
            </a:r>
          </a:p>
          <a:p>
            <a:pPr marL="742950" lvl="1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Solution for all types of projects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6EE58F-8086-4072-8974-09D68D086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7475" y="1036715"/>
            <a:ext cx="5548039" cy="3775735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2A8E53E-DE88-4440-BC76-EBF38105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25430" y="5553466"/>
            <a:ext cx="4074836" cy="38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367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CF48156-7504-4ECA-AB59-D5D1F83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742" y="473129"/>
            <a:ext cx="3819426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Notes on project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0AC01-B004-4D49-858B-18A3D918FE86}"/>
              </a:ext>
            </a:extLst>
          </p:cNvPr>
          <p:cNvSpPr txBox="1"/>
          <p:nvPr/>
        </p:nvSpPr>
        <p:spPr>
          <a:xfrm>
            <a:off x="1222322" y="2100896"/>
            <a:ext cx="2941305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Notes between officials can be maintained in the tool.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Notes provider and timeline captured.</a:t>
            </a:r>
          </a:p>
          <a:p>
            <a:pPr marL="285750" indent="-228600" algn="just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History of notes at finger tips.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0734FC-FB12-440D-B700-641C89517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220" y="1438281"/>
            <a:ext cx="7189844" cy="39544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85C50D8-C843-4CBE-AE84-A1BAFF37C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852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8156-7504-4ECA-AB59-D5D1F831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121" y="362514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Notes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contd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…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0AC01-B004-4D49-858B-18A3D918FE86}"/>
              </a:ext>
            </a:extLst>
          </p:cNvPr>
          <p:cNvSpPr txBox="1"/>
          <p:nvPr/>
        </p:nvSpPr>
        <p:spPr>
          <a:xfrm>
            <a:off x="1163302" y="2087584"/>
            <a:ext cx="2778384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Notes on file can be added by authorized users.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C9BA03-9598-49E2-BB3B-E3ABD90AD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74" y="1319803"/>
            <a:ext cx="7713634" cy="4218394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E057C4-AB70-4F5D-8C46-8424A1D80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5307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10884684-FE9D-4D9D-ABAE-40D68445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13777"/>
            <a:ext cx="6058931" cy="104923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dirty="0"/>
              <a:t>USER MANUAL / </a:t>
            </a:r>
            <a:br>
              <a:rPr lang="en-US" sz="3600" dirty="0"/>
            </a:br>
            <a:r>
              <a:rPr lang="en-US" sz="3600" dirty="0"/>
              <a:t>RESET PASSWORD/ SIGN OUT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3A9C638-A1A9-4AD4-884F-2B5FFB36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In the top-right corner, clicking on the user’s photo three options appear. </a:t>
            </a:r>
          </a:p>
          <a:p>
            <a:pPr marL="285750">
              <a:spcBef>
                <a:spcPct val="20000"/>
              </a:spcBef>
              <a:spcAft>
                <a:spcPts val="600"/>
              </a:spcAft>
            </a:pPr>
            <a:r>
              <a:rPr lang="en-US" dirty="0"/>
              <a:t>They are: User Manual, Reset Password option, and Sign Out option.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CD6491-C4CF-4E55-BE9F-624EFF908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8813" y="729586"/>
            <a:ext cx="3590728" cy="4718052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861AB362-F009-4ACF-9043-CB2AB7EC5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9194" y="5553466"/>
            <a:ext cx="4074836" cy="38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53EE27C-41E3-40EA-B9D5-35961E6BACC7}"/>
              </a:ext>
            </a:extLst>
          </p:cNvPr>
          <p:cNvSpPr txBox="1">
            <a:spLocks/>
          </p:cNvSpPr>
          <p:nvPr/>
        </p:nvSpPr>
        <p:spPr>
          <a:xfrm>
            <a:off x="971551" y="982132"/>
            <a:ext cx="2745042" cy="13253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2849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7DFA-8704-4CCA-9D08-3DBE44AB3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704E9B-D1F0-48F4-8C91-49B342140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255" y="2016125"/>
            <a:ext cx="3441815" cy="3449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F0A1A0-9EF8-4068-B97E-ABCD5FD5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940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C52A-683D-42F4-87D8-9A780E498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85950"/>
            <a:ext cx="9603275" cy="35803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16500" dirty="0"/>
              <a:t> </a:t>
            </a:r>
            <a:r>
              <a:rPr lang="en-US" sz="16500" dirty="0">
                <a:solidFill>
                  <a:schemeClr val="accent3">
                    <a:lumMod val="50000"/>
                  </a:schemeClr>
                </a:solidFill>
              </a:rPr>
              <a:t>THANK YOU!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D42B430-A620-44BF-9C83-16CC9ED2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EE66A-E180-4324-9CBE-29BD35911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33" y="1744061"/>
            <a:ext cx="3149594" cy="2845104"/>
          </a:xfrm>
        </p:spPr>
        <p:txBody>
          <a:bodyPr anchor="ctr">
            <a:normAutofit/>
          </a:bodyPr>
          <a:lstStyle/>
          <a:p>
            <a:r>
              <a:rPr lang="en-US" dirty="0"/>
              <a:t>Login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45156" y="890353"/>
            <a:ext cx="0" cy="457200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CC0100C-A457-45B1-8A8B-8740F43EC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4E5E1C-D288-4ED1-8A0F-ACD118FE0F90}"/>
              </a:ext>
            </a:extLst>
          </p:cNvPr>
          <p:cNvSpPr/>
          <p:nvPr/>
        </p:nvSpPr>
        <p:spPr>
          <a:xfrm>
            <a:off x="7981950" y="5659755"/>
            <a:ext cx="4051300" cy="4165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D4D7254-64C9-4322-B5D8-16564973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7851" y="5743256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69D48EB-8012-44D1-BC06-8D061966D6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5" r="2" b="3983"/>
          <a:stretch/>
        </p:blipFill>
        <p:spPr>
          <a:xfrm>
            <a:off x="7966802" y="128067"/>
            <a:ext cx="4123598" cy="5472558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D42541E-F2C0-4D3A-B0C2-D8A26B555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697587"/>
              </p:ext>
            </p:extLst>
          </p:nvPr>
        </p:nvGraphicFramePr>
        <p:xfrm>
          <a:off x="4345157" y="1139527"/>
          <a:ext cx="3520048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086199EE-414B-42DD-996A-AF1CE6573821}"/>
              </a:ext>
            </a:extLst>
          </p:cNvPr>
          <p:cNvSpPr txBox="1">
            <a:spLocks/>
          </p:cNvSpPr>
          <p:nvPr/>
        </p:nvSpPr>
        <p:spPr>
          <a:xfrm>
            <a:off x="597933" y="367940"/>
            <a:ext cx="3149594" cy="54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Tools details -</a:t>
            </a:r>
          </a:p>
        </p:txBody>
      </p:sp>
    </p:spTree>
    <p:extLst>
      <p:ext uri="{BB962C8B-B14F-4D97-AF65-F5344CB8AC3E}">
        <p14:creationId xmlns:p14="http://schemas.microsoft.com/office/powerpoint/2010/main" val="13523628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C482-0BA5-4777-BFF3-6AC8B109E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Dashboard – all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6411-359A-42EF-9D2D-56D2DFE69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4"/>
            <a:ext cx="3679714" cy="3450613"/>
          </a:xfrm>
        </p:spPr>
        <p:txBody>
          <a:bodyPr>
            <a:normAutofit/>
          </a:bodyPr>
          <a:lstStyle/>
          <a:p>
            <a:r>
              <a:rPr lang="en-US" dirty="0"/>
              <a:t>All Projects – active and completed will be shown</a:t>
            </a:r>
          </a:p>
          <a:p>
            <a:r>
              <a:rPr lang="en-US" dirty="0"/>
              <a:t>Takes to project details page on clicking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55BE13-6F05-4975-903E-43F137C7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66131B-445C-450D-AFB3-E6D0233E7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339" y="1935835"/>
            <a:ext cx="6301787" cy="345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3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1689" y="632534"/>
            <a:ext cx="6055655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CURRENT PROJECTS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1689" y="2118434"/>
            <a:ext cx="3117146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Franklin Gothic Book" panose="020B0503020102020204" pitchFamily="34" charset="0"/>
              <a:buChar char="•"/>
            </a:pPr>
            <a:r>
              <a:rPr lang="en-US" sz="2000" dirty="0"/>
              <a:t>Displays the Current Projects.</a:t>
            </a:r>
          </a:p>
          <a:p>
            <a:pPr marL="384048" indent="-384048" defTabSz="914400">
              <a:lnSpc>
                <a:spcPct val="94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15000"/>
              <a:buFont typeface="Franklin Gothic Book" panose="020B0503020102020204" pitchFamily="34" charset="0"/>
              <a:buChar char="•"/>
            </a:pPr>
            <a:r>
              <a:rPr lang="en-US" sz="2000" dirty="0"/>
              <a:t>Clicking on any project here, will lead to the project’s details page.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601" y="1924835"/>
            <a:ext cx="5870508" cy="32287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63D215-75ED-4D61-BAC9-1ED9A647D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992" y="707475"/>
            <a:ext cx="4135899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FINISHED PROJECTS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 descr="A screenshot of a cell phone&#10;&#10;Description automatically generated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98" y="2245414"/>
            <a:ext cx="6643757" cy="365406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54138" y="2273608"/>
            <a:ext cx="3622848" cy="3940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Displays the Finished Projects.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Clicking on any project, will lead to the project’s details page.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E58B1-EFB9-4A89-AA70-0C65A379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96453" y="651413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3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0175" y="962025"/>
            <a:ext cx="5029200" cy="88423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FILTER PROPERTY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618" y="2190750"/>
            <a:ext cx="6091353" cy="33372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254809" y="1974801"/>
            <a:ext cx="3228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way we can filter and search a distinct project.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798A1-198F-4F6D-BFF1-9E6249EA6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891" y="698377"/>
            <a:ext cx="4159285" cy="1641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DELETE PROPERTY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5891" y="2251588"/>
            <a:ext cx="4221429" cy="2950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We can directly click on the delete project button.</a:t>
            </a:r>
          </a:p>
          <a:p>
            <a:pPr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SzPct val="80000"/>
              <a:buFont typeface="Wingdings 3" charset="2"/>
              <a:buChar char=""/>
            </a:pPr>
            <a:r>
              <a:rPr lang="en-US" sz="2000" dirty="0">
                <a:latin typeface="+mj-lt"/>
                <a:ea typeface="+mj-ea"/>
                <a:cs typeface="+mj-cs"/>
              </a:rPr>
              <a:t>Confirmation message will pop up.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EB154EC-C2AE-450D-9880-48D662FC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4800" y="5740559"/>
            <a:ext cx="2795438" cy="265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F5F8EE-4B91-4A86-8227-0C018BDFA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9937"/>
            <a:ext cx="3924640" cy="2491956"/>
          </a:xfrm>
          <a:prstGeom prst="rect">
            <a:avLst/>
          </a:prstGeom>
        </p:spPr>
      </p:pic>
      <p:pic>
        <p:nvPicPr>
          <p:cNvPr id="8" name="Picture 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C0ED3FF-F386-49B0-91EF-8F1F5D562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9316"/>
            <a:ext cx="5992065" cy="26706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14071-646F-4705-8AB7-A3C393488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ADD PROJECT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B8FDC333-8262-404A-91EC-CFCB135841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66" y="2056118"/>
            <a:ext cx="6676056" cy="3671831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6D3861B1-4ED7-441C-8ECF-400F3072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5339" y="5628323"/>
            <a:ext cx="3177581" cy="30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73BF66-2D17-4F0D-B67A-6ED44BFFA88D}"/>
              </a:ext>
            </a:extLst>
          </p:cNvPr>
          <p:cNvSpPr/>
          <p:nvPr/>
        </p:nvSpPr>
        <p:spPr>
          <a:xfrm>
            <a:off x="7855622" y="2056118"/>
            <a:ext cx="3577094" cy="1684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120000"/>
              </a:lnSpc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Click on the “New Project” button to add a project.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B560D22-B8B6-4ABF-AC42-8B265E7D2946}"/>
              </a:ext>
            </a:extLst>
          </p:cNvPr>
          <p:cNvSpPr txBox="1">
            <a:spLocks/>
          </p:cNvSpPr>
          <p:nvPr/>
        </p:nvSpPr>
        <p:spPr>
          <a:xfrm>
            <a:off x="381000" y="76200"/>
            <a:ext cx="3352800" cy="8080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023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534</Words>
  <Application>Microsoft Office PowerPoint</Application>
  <PresentationFormat>Widescreen</PresentationFormat>
  <Paragraphs>88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Franklin Gothic Book</vt:lpstr>
      <vt:lpstr>Gill Sans MT</vt:lpstr>
      <vt:lpstr>Times New Roman</vt:lpstr>
      <vt:lpstr>Wingdings</vt:lpstr>
      <vt:lpstr>Wingdings 3</vt:lpstr>
      <vt:lpstr>Gallery</vt:lpstr>
      <vt:lpstr>Project management systems (PMS)</vt:lpstr>
      <vt:lpstr>project management system (PMS) features</vt:lpstr>
      <vt:lpstr>Login </vt:lpstr>
      <vt:lpstr>Dashboard – all projects</vt:lpstr>
      <vt:lpstr>CURRENT PROJECTS</vt:lpstr>
      <vt:lpstr>FINISHED PROJECTS</vt:lpstr>
      <vt:lpstr>FILTER PROPERTY</vt:lpstr>
      <vt:lpstr>DELETE PROPERTY</vt:lpstr>
      <vt:lpstr>ADD PROJECT</vt:lpstr>
      <vt:lpstr>PowerPoint Presentation</vt:lpstr>
      <vt:lpstr>Geotag integration</vt:lpstr>
      <vt:lpstr>EDIT DETAILS </vt:lpstr>
      <vt:lpstr>STATUS OF  THE PROJECT</vt:lpstr>
      <vt:lpstr>Project details and financials editable by authorized users</vt:lpstr>
      <vt:lpstr>COST DISBURSEMENT</vt:lpstr>
      <vt:lpstr>Project document repository</vt:lpstr>
      <vt:lpstr>Project document repository – contd..</vt:lpstr>
      <vt:lpstr>Image upload</vt:lpstr>
      <vt:lpstr>Image upload screen</vt:lpstr>
      <vt:lpstr>Notes on project files</vt:lpstr>
      <vt:lpstr>Notes  contd… </vt:lpstr>
      <vt:lpstr>USER MANUAL /  RESET PASSWORD/ SIGN OUT 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systems (PMS)</dc:title>
  <dc:creator>Manashi Das</dc:creator>
  <cp:lastModifiedBy>rokes</cp:lastModifiedBy>
  <cp:revision>21</cp:revision>
  <dcterms:created xsi:type="dcterms:W3CDTF">2020-08-31T02:27:26Z</dcterms:created>
  <dcterms:modified xsi:type="dcterms:W3CDTF">2020-08-31T08:09:55Z</dcterms:modified>
</cp:coreProperties>
</file>