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62" r:id="rId4"/>
    <p:sldId id="269" r:id="rId5"/>
    <p:sldId id="268" r:id="rId6"/>
    <p:sldId id="263" r:id="rId7"/>
    <p:sldId id="264" r:id="rId8"/>
    <p:sldId id="272" r:id="rId9"/>
    <p:sldId id="271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82"/>
  </p:normalViewPr>
  <p:slideViewPr>
    <p:cSldViewPr snapToGrid="0" snapToObjects="1" showGuides="1">
      <p:cViewPr varScale="1">
        <p:scale>
          <a:sx n="59" d="100"/>
          <a:sy n="59" d="100"/>
        </p:scale>
        <p:origin x="1716" y="5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pic>
        <p:nvPicPr>
          <p:cNvPr id="9" name="Picture 8" descr="University of Washington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5" name="Picture 4" descr="W 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pic>
        <p:nvPicPr>
          <p:cNvPr id="9" name="Picture 8" descr="University of Washingt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W 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1757" y="595993"/>
            <a:ext cx="6972300" cy="3225587"/>
          </a:xfrm>
        </p:spPr>
        <p:txBody>
          <a:bodyPr/>
          <a:lstStyle/>
          <a:p>
            <a:r>
              <a:rPr lang="en-US" dirty="0"/>
              <a:t>EEP 596 Project Presentation:</a:t>
            </a:r>
            <a:br>
              <a:rPr lang="en-US" dirty="0"/>
            </a:br>
            <a:r>
              <a:rPr lang="en-US" sz="2000" dirty="0"/>
              <a:t> </a:t>
            </a:r>
            <a:br>
              <a:rPr lang="en-US" dirty="0"/>
            </a:br>
            <a:r>
              <a:rPr lang="en-US" sz="3600" dirty="0"/>
              <a:t>Attribute conditioned face image generation using diffusion models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D53A8-F225-7C13-166D-5E509FE8F1E4}"/>
              </a:ext>
            </a:extLst>
          </p:cNvPr>
          <p:cNvSpPr txBox="1"/>
          <p:nvPr/>
        </p:nvSpPr>
        <p:spPr>
          <a:xfrm>
            <a:off x="749808" y="4448774"/>
            <a:ext cx="531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Arnab Karmakar</a:t>
            </a: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ID 2372381</a:t>
            </a: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arnabk1@uw.edu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2572-49D0-B2D9-390F-B71C9D16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F1925-45F4-57CF-CAF4-2E7F8B4B5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Ye, </a:t>
            </a:r>
            <a:r>
              <a:rPr lang="en-IN" sz="1800" kern="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Yufei</a:t>
            </a:r>
            <a:r>
              <a:rPr lang="en-IN" sz="18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 al. "Affordance diffusion: Synthesizing hand-object interactions." Proceedings of the IEEE/CVF Conference on Computer Vision and Pattern Recognition. 2023.</a:t>
            </a:r>
          </a:p>
          <a:p>
            <a:pPr marL="0" indent="0">
              <a:buNone/>
            </a:pPr>
            <a:endParaRPr lang="en-IN" sz="400" kern="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18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</a:t>
            </a:r>
            <a:r>
              <a:rPr lang="en-US" sz="18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Hasson, Yana, et al. "Learning joint reconstruction of hands and manipulated objects." Proceedings of the IEEE/CVF conference on computer vision and pattern recognition. 2019.</a:t>
            </a:r>
          </a:p>
          <a:p>
            <a:pPr marL="0" indent="0">
              <a:buNone/>
            </a:pPr>
            <a:endParaRPr lang="en-IN" sz="400" kern="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18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</a:t>
            </a:r>
            <a:r>
              <a:rPr lang="en-IN" sz="18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Ho, Jonathan, and Tim </a:t>
            </a:r>
            <a:r>
              <a:rPr lang="en-IN" sz="1800" kern="1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Salimans</a:t>
            </a:r>
            <a:r>
              <a:rPr lang="en-IN" sz="18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"Classifier-free diffusion guidance." </a:t>
            </a:r>
            <a:r>
              <a:rPr lang="en-IN" sz="1800" kern="1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arXiv</a:t>
            </a:r>
            <a:r>
              <a:rPr lang="en-IN" sz="18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preprint arXiv:2207.12598 (2022).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06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8ADB-CDCA-F0EE-E133-02AEE6EE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CA73-81A5-4F25-ED06-7B1754856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We try to develop a conditional diffusion model to generate images conditioned on facial attributes</a:t>
            </a:r>
          </a:p>
          <a:p>
            <a:pPr marL="0" indent="0">
              <a:buNone/>
            </a:pPr>
            <a:endParaRPr lang="en-IN" sz="800" dirty="0"/>
          </a:p>
          <a:p>
            <a:r>
              <a:rPr lang="en-IN" dirty="0"/>
              <a:t>The end goal is to generate accurate hand-object interactions for robotic grasping</a:t>
            </a:r>
          </a:p>
          <a:p>
            <a:pPr marL="0" indent="0">
              <a:buNone/>
            </a:pPr>
            <a:endParaRPr lang="en-IN" sz="800" dirty="0"/>
          </a:p>
          <a:p>
            <a:r>
              <a:rPr lang="en-US" dirty="0"/>
              <a:t>We divide the problem in 3 smaller steps: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Implement the code for a conditional diffusion model [3]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400" dirty="0"/>
          </a:p>
          <a:p>
            <a:pPr lvl="1"/>
            <a:r>
              <a:rPr lang="en-US" dirty="0"/>
              <a:t>Train the model in (1) MNIST and (2) </a:t>
            </a:r>
            <a:r>
              <a:rPr lang="en-US" dirty="0" err="1"/>
              <a:t>CelebA</a:t>
            </a:r>
            <a:r>
              <a:rPr lang="en-US" dirty="0"/>
              <a:t> datasets to verify the image generation capability of the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35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8ADB-CDCA-F0EE-E133-02AEE6EE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CA73-81A5-4F25-ED06-7B1754856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Implemented the conditional diffusion model with learned attribute embedding – trained from scratch [</a:t>
            </a:r>
            <a:r>
              <a:rPr lang="en-IN" b="0" i="1" dirty="0"/>
              <a:t>completed</a:t>
            </a:r>
            <a:r>
              <a:rPr lang="en-IN" dirty="0"/>
              <a:t>]</a:t>
            </a:r>
          </a:p>
          <a:p>
            <a:r>
              <a:rPr lang="en-IN" dirty="0"/>
              <a:t>Achieved class conditioned image generation for MNIST [</a:t>
            </a:r>
            <a:r>
              <a:rPr lang="en-IN" b="0" i="1" dirty="0"/>
              <a:t>results</a:t>
            </a:r>
            <a:r>
              <a:rPr lang="en-IN" dirty="0"/>
              <a:t>] and attribute conditioned image generation on </a:t>
            </a:r>
            <a:r>
              <a:rPr lang="en-IN" dirty="0" err="1"/>
              <a:t>CelebA</a:t>
            </a:r>
            <a:r>
              <a:rPr lang="en-IN" dirty="0"/>
              <a:t> [</a:t>
            </a:r>
            <a:r>
              <a:rPr lang="en-IN" b="0" i="1" dirty="0"/>
              <a:t>results</a:t>
            </a:r>
            <a:r>
              <a:rPr lang="en-IN" dirty="0"/>
              <a:t>]</a:t>
            </a:r>
          </a:p>
          <a:p>
            <a:r>
              <a:rPr lang="en-IN" dirty="0"/>
              <a:t>Smooth interpolation of </a:t>
            </a:r>
            <a:r>
              <a:rPr lang="en-IN" dirty="0" err="1"/>
              <a:t>CelebA</a:t>
            </a:r>
            <a:r>
              <a:rPr lang="en-IN" dirty="0"/>
              <a:t> attributes in generated images [</a:t>
            </a:r>
            <a:r>
              <a:rPr lang="en-IN" b="0" i="1" dirty="0"/>
              <a:t>results</a:t>
            </a:r>
            <a:r>
              <a:rPr lang="en-IN" dirty="0"/>
              <a:t>]</a:t>
            </a:r>
          </a:p>
          <a:p>
            <a:r>
              <a:rPr lang="en-US" dirty="0"/>
              <a:t>Pose conditioned Diffusion model for HOI image synthesis [</a:t>
            </a:r>
            <a:r>
              <a:rPr lang="en-IN" b="0" i="1" dirty="0"/>
              <a:t>future work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82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2312-6642-A642-6383-9D047D08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6" y="698889"/>
            <a:ext cx="8183759" cy="575733"/>
          </a:xfrm>
        </p:spPr>
        <p:txBody>
          <a:bodyPr/>
          <a:lstStyle/>
          <a:p>
            <a:r>
              <a:rPr lang="en-IN" dirty="0"/>
              <a:t>Proposed Method: </a:t>
            </a:r>
            <a:br>
              <a:rPr lang="en-IN" dirty="0"/>
            </a:br>
            <a:r>
              <a:rPr lang="en-IN" dirty="0"/>
              <a:t>Diffusion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96DAC-CA54-B21E-EACD-0D1BC94F3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3" b="3500"/>
          <a:stretch/>
        </p:blipFill>
        <p:spPr>
          <a:xfrm>
            <a:off x="908824" y="1604213"/>
            <a:ext cx="7535266" cy="15192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0FCE-5801-21C5-3A57-2C03C0658B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3218688"/>
            <a:ext cx="8196210" cy="2533534"/>
          </a:xfrm>
        </p:spPr>
        <p:txBody>
          <a:bodyPr/>
          <a:lstStyle/>
          <a:p>
            <a:r>
              <a:rPr lang="en-US" sz="1800" b="0" dirty="0"/>
              <a:t>A diffusion model (DDPM) starts with a noise (corrupt) image and gradually adds details in every timestep until it becomes a realistic image</a:t>
            </a:r>
          </a:p>
          <a:p>
            <a:r>
              <a:rPr lang="en-US" sz="1800" b="0" dirty="0"/>
              <a:t>In our case, the architecture is a U-Net with 1.7M parameters</a:t>
            </a:r>
          </a:p>
          <a:p>
            <a:r>
              <a:rPr lang="en-US" sz="1800" b="0" dirty="0"/>
              <a:t>We add the conditional information (classes/attributes) to the input image at every denoising timestep</a:t>
            </a:r>
          </a:p>
          <a:p>
            <a:r>
              <a:rPr lang="en-US" sz="1800" b="0" dirty="0"/>
              <a:t>The model leverages the class/attribute information to guide the image generation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92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2312-6642-A642-6383-9D047D08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2" y="738964"/>
            <a:ext cx="8183759" cy="575733"/>
          </a:xfrm>
        </p:spPr>
        <p:txBody>
          <a:bodyPr/>
          <a:lstStyle/>
          <a:p>
            <a:r>
              <a:rPr lang="en-IN" dirty="0"/>
              <a:t>Proposed Method:</a:t>
            </a:r>
            <a:br>
              <a:rPr lang="en-IN" dirty="0"/>
            </a:br>
            <a:r>
              <a:rPr lang="en-IN" dirty="0"/>
              <a:t>Classifier (free) guidance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C8DAD8-B0E7-B83B-92AD-553EC38EF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" t="4404" r="3755" b="12414"/>
          <a:stretch/>
        </p:blipFill>
        <p:spPr>
          <a:xfrm>
            <a:off x="123893" y="1692543"/>
            <a:ext cx="8471467" cy="4278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17EDB7-B46C-B62E-85D6-DE2C4A1D2755}"/>
              </a:ext>
            </a:extLst>
          </p:cNvPr>
          <p:cNvSpPr txBox="1"/>
          <p:nvPr/>
        </p:nvSpPr>
        <p:spPr>
          <a:xfrm>
            <a:off x="7273603" y="3231622"/>
            <a:ext cx="174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b="0" dirty="0"/>
              <a:t>We can derive that diffusion models can be casted as a noise predictor</a:t>
            </a:r>
          </a:p>
          <a:p>
            <a:pPr marL="228600" indent="-228600">
              <a:buAutoNum type="arabicPeriod"/>
            </a:pPr>
            <a:r>
              <a:rPr lang="en-US" sz="1200" b="0" dirty="0"/>
              <a:t>The error in the noise prediction is propagated back to update the model</a:t>
            </a:r>
            <a:endParaRPr lang="en-IN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0D4FAC-3991-D884-D7FC-ADA37BE37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2" t="25161" r="57033" b="24907"/>
          <a:stretch/>
        </p:blipFill>
        <p:spPr>
          <a:xfrm>
            <a:off x="232516" y="2838429"/>
            <a:ext cx="850392" cy="822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A291C6-4D70-BE79-A8BA-A0D42456F02A}"/>
              </a:ext>
            </a:extLst>
          </p:cNvPr>
          <p:cNvSpPr txBox="1"/>
          <p:nvPr/>
        </p:nvSpPr>
        <p:spPr>
          <a:xfrm>
            <a:off x="346138" y="485524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B64B2-C17A-DBA3-C4B3-BC4BFF6D04A8}"/>
              </a:ext>
            </a:extLst>
          </p:cNvPr>
          <p:cNvSpPr txBox="1"/>
          <p:nvPr/>
        </p:nvSpPr>
        <p:spPr>
          <a:xfrm>
            <a:off x="183848" y="5989680"/>
            <a:ext cx="9477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/>
              <a:t>attribute embedding</a:t>
            </a:r>
          </a:p>
        </p:txBody>
      </p:sp>
    </p:spTree>
    <p:extLst>
      <p:ext uri="{BB962C8B-B14F-4D97-AF65-F5344CB8AC3E}">
        <p14:creationId xmlns:p14="http://schemas.microsoft.com/office/powerpoint/2010/main" val="150350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FD00-CE0E-D893-78A8-842BF4FC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Qualitative results (</a:t>
            </a:r>
            <a:r>
              <a:rPr lang="en-IN" dirty="0" err="1"/>
              <a:t>CelebA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48817-FF1D-695F-CD5B-57C2BFD77DF0}"/>
              </a:ext>
            </a:extLst>
          </p:cNvPr>
          <p:cNvSpPr txBox="1"/>
          <p:nvPr/>
        </p:nvSpPr>
        <p:spPr>
          <a:xfrm>
            <a:off x="885923" y="1760308"/>
            <a:ext cx="15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attr</a:t>
            </a:r>
            <a:r>
              <a:rPr lang="en-IN" dirty="0"/>
              <a:t>: [</a:t>
            </a:r>
            <a:r>
              <a:rPr lang="en-IN" dirty="0" err="1"/>
              <a:t>black_hair</a:t>
            </a:r>
            <a:r>
              <a:rPr lang="en-IN" dirty="0"/>
              <a:t>, beard, man]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97326-21DC-6870-DB59-30A23812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32" y="1691640"/>
            <a:ext cx="1203968" cy="1197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F0B7C-EC33-6DAB-E44C-1E8FD3DF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60" y="1695679"/>
            <a:ext cx="1212375" cy="1193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70A19E-4D37-0BC6-884E-82B0D25A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858" y="1695679"/>
            <a:ext cx="1212375" cy="1206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DCC7A-C201-8C25-A0BC-1870B6C87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38" y="3469742"/>
            <a:ext cx="1209391" cy="1209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00800F-BA85-DB8D-CBEC-2C6144310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958" y="3469743"/>
            <a:ext cx="1215561" cy="1209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8FEC55-085D-F303-9AF6-C2A1D4D1A4E4}"/>
              </a:ext>
            </a:extLst>
          </p:cNvPr>
          <p:cNvSpPr txBox="1"/>
          <p:nvPr/>
        </p:nvSpPr>
        <p:spPr>
          <a:xfrm>
            <a:off x="2271006" y="3382304"/>
            <a:ext cx="167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attr</a:t>
            </a:r>
            <a:r>
              <a:rPr lang="en-IN" dirty="0"/>
              <a:t>: </a:t>
            </a:r>
          </a:p>
          <a:p>
            <a:pPr algn="ctr"/>
            <a:r>
              <a:rPr lang="en-IN" dirty="0"/>
              <a:t>[+ </a:t>
            </a:r>
            <a:r>
              <a:rPr lang="en-IN" dirty="0" err="1"/>
              <a:t>eye_glasses</a:t>
            </a:r>
            <a:r>
              <a:rPr lang="en-IN" dirty="0"/>
              <a:t>]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EF361D-6002-FCBB-2EBA-6B0E52B75A12}"/>
              </a:ext>
            </a:extLst>
          </p:cNvPr>
          <p:cNvCxnSpPr/>
          <p:nvPr/>
        </p:nvCxnSpPr>
        <p:spPr>
          <a:xfrm>
            <a:off x="2271006" y="4142232"/>
            <a:ext cx="1670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E55D0B2-8DC9-4EB7-8BAA-50999EC52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3454" y="3518307"/>
            <a:ext cx="1221732" cy="1209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E44DFA-1A88-6980-E4FE-70CF985B0486}"/>
              </a:ext>
            </a:extLst>
          </p:cNvPr>
          <p:cNvSpPr txBox="1"/>
          <p:nvPr/>
        </p:nvSpPr>
        <p:spPr>
          <a:xfrm>
            <a:off x="5254736" y="3199673"/>
            <a:ext cx="167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attr</a:t>
            </a:r>
            <a:r>
              <a:rPr lang="en-IN" dirty="0"/>
              <a:t>: </a:t>
            </a:r>
          </a:p>
          <a:p>
            <a:pPr algn="ctr"/>
            <a:r>
              <a:rPr lang="en-IN" dirty="0"/>
              <a:t>[+ beard,</a:t>
            </a:r>
          </a:p>
          <a:p>
            <a:pPr algn="ctr"/>
            <a:r>
              <a:rPr lang="en-IN" dirty="0"/>
              <a:t>+ bald]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51169-1C68-D064-8C48-C4B2637BF9DC}"/>
              </a:ext>
            </a:extLst>
          </p:cNvPr>
          <p:cNvCxnSpPr>
            <a:cxnSpLocks/>
          </p:cNvCxnSpPr>
          <p:nvPr/>
        </p:nvCxnSpPr>
        <p:spPr>
          <a:xfrm>
            <a:off x="5390413" y="4142232"/>
            <a:ext cx="1376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9390465-8028-41D1-C78A-BB0D90E8D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7958" y="4949204"/>
            <a:ext cx="1215561" cy="12093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7DE7BE-24B8-BC79-95BF-DA4895858FB9}"/>
              </a:ext>
            </a:extLst>
          </p:cNvPr>
          <p:cNvSpPr txBox="1"/>
          <p:nvPr/>
        </p:nvSpPr>
        <p:spPr>
          <a:xfrm>
            <a:off x="1819208" y="4908292"/>
            <a:ext cx="2121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attr</a:t>
            </a:r>
            <a:r>
              <a:rPr lang="en-IN" dirty="0"/>
              <a:t>: </a:t>
            </a:r>
          </a:p>
          <a:p>
            <a:pPr algn="ctr"/>
            <a:r>
              <a:rPr lang="en-IN" dirty="0"/>
              <a:t>[- male, + lipstick, +makeup] 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B67CFAD-075B-179C-721A-C520423B61AC}"/>
              </a:ext>
            </a:extLst>
          </p:cNvPr>
          <p:cNvCxnSpPr/>
          <p:nvPr/>
        </p:nvCxnSpPr>
        <p:spPr>
          <a:xfrm>
            <a:off x="1551433" y="4837176"/>
            <a:ext cx="2408367" cy="960120"/>
          </a:xfrm>
          <a:prstGeom prst="bentConnector3">
            <a:avLst>
              <a:gd name="adj1" fmla="val 2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F23FF9D-D45C-FC13-94DA-EBC262A44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7745" y="1682278"/>
            <a:ext cx="1238352" cy="121958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949A1-5B7E-2F4E-0338-D1FF2B64C0CF}"/>
              </a:ext>
            </a:extLst>
          </p:cNvPr>
          <p:cNvSpPr txBox="1"/>
          <p:nvPr/>
        </p:nvSpPr>
        <p:spPr>
          <a:xfrm>
            <a:off x="7406485" y="2894746"/>
            <a:ext cx="1289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rgbClr val="FF0000"/>
                </a:solidFill>
              </a:rPr>
              <a:t>( X )</a:t>
            </a:r>
          </a:p>
        </p:txBody>
      </p:sp>
    </p:spTree>
    <p:extLst>
      <p:ext uri="{BB962C8B-B14F-4D97-AF65-F5344CB8AC3E}">
        <p14:creationId xmlns:p14="http://schemas.microsoft.com/office/powerpoint/2010/main" val="230940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307-D2D8-A30A-E815-CAF4CE5B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</a:t>
            </a:r>
            <a:r>
              <a:rPr lang="en-IN" dirty="0" err="1"/>
              <a:t>CelebA</a:t>
            </a:r>
            <a:r>
              <a:rPr lang="en-IN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91E1-1B79-00A7-742C-B4F8EB7BC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3596027"/>
            <a:ext cx="8196210" cy="2082398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We used the Fréchet Inception Distance (FID) and Inception score (IS) on a subset of generated images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800" b="1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lang="en-IN" sz="1600" dirty="0"/>
              <a:t>The higher FID in conditional model suggests better quality of images, whereas a slightly lower IS indicative of lesser diversity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8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lang="en-IN" sz="1600" dirty="0"/>
              <a:t>Given a larger training dataset and more evaluation time, the FID and IS values are expected to improve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31C9B1-AF46-509C-C1AA-66D1C834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02149"/>
              </p:ext>
            </p:extLst>
          </p:nvPr>
        </p:nvGraphicFramePr>
        <p:xfrm>
          <a:off x="1645920" y="1840795"/>
          <a:ext cx="6038088" cy="14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88">
                  <a:extLst>
                    <a:ext uri="{9D8B030D-6E8A-4147-A177-3AD203B41FA5}">
                      <a16:colId xmlns:a16="http://schemas.microsoft.com/office/drawing/2014/main" val="9851197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6224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7396499"/>
                    </a:ext>
                  </a:extLst>
                </a:gridCol>
              </a:tblGrid>
              <a:tr h="39055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53811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 (unconditional)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5.268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3.425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815195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r>
                        <a:rPr lang="en-IN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41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69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307-D2D8-A30A-E815-CAF4CE5B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91E1-1B79-00A7-742C-B4F8EB7BC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3429635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Developed a complete conditional image generation pipeline from scratch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lang="en-IN" sz="1800" dirty="0"/>
              <a:t>The generated face images for </a:t>
            </a:r>
            <a:r>
              <a:rPr lang="en-IN" sz="1800" dirty="0" err="1"/>
              <a:t>celebA</a:t>
            </a:r>
            <a:r>
              <a:rPr lang="en-IN" sz="1800" dirty="0"/>
              <a:t> are of reasonably good quality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lang="en-IN" sz="1800" dirty="0"/>
              <a:t>We show smooth interpolation between image attributes – an improvement of this model can lead to various downstream application in </a:t>
            </a:r>
            <a:r>
              <a:rPr lang="en-IN" sz="1800" dirty="0" err="1"/>
              <a:t>GenAI</a:t>
            </a:r>
            <a:r>
              <a:rPr lang="en-IN" sz="1800" dirty="0"/>
              <a:t>, including image editing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Challenges</a:t>
            </a:r>
          </a:p>
          <a:p>
            <a:r>
              <a:rPr lang="en-IN" sz="1600" dirty="0"/>
              <a:t>Training from scratch is expensive (time and resources) – increases exponentially with model parameter increase</a:t>
            </a:r>
          </a:p>
          <a:p>
            <a:r>
              <a:rPr lang="en-IN" sz="1600" dirty="0"/>
              <a:t>Specialized applications require a unique model architecture, so pre-trained weights are not always available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1030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39853CA-E0AF-B016-FD8F-87AE3528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1" t="4404" r="13632" b="12414"/>
          <a:stretch/>
        </p:blipFill>
        <p:spPr>
          <a:xfrm>
            <a:off x="5380242" y="2603500"/>
            <a:ext cx="1166378" cy="775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C307-D2D8-A30A-E815-CAF4CE5B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91E1-1B79-00A7-742C-B4F8EB7BC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3429635"/>
          </a:xfrm>
        </p:spPr>
        <p:txBody>
          <a:bodyPr/>
          <a:lstStyle/>
          <a:p>
            <a:r>
              <a:rPr lang="en-IN" sz="1600" dirty="0"/>
              <a:t>The model, in its current configuration, fails to generate hand-object interaction images conditioned on image pose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Possible reasons – large background area, model capacity, training time etc.</a:t>
            </a:r>
          </a:p>
          <a:p>
            <a:r>
              <a:rPr lang="en-IN" sz="1600" dirty="0"/>
              <a:t>Future work</a:t>
            </a:r>
          </a:p>
          <a:p>
            <a:pPr lvl="1"/>
            <a:r>
              <a:rPr lang="en-IN" sz="1200" dirty="0"/>
              <a:t>Add a localization method to identify correct object location, then crop original image to generate focused training data</a:t>
            </a:r>
          </a:p>
          <a:p>
            <a:pPr lvl="1"/>
            <a:r>
              <a:rPr lang="en-IN" sz="1200" dirty="0"/>
              <a:t>Changing the model architecture and incorporating more advanced models</a:t>
            </a:r>
          </a:p>
          <a:p>
            <a:pPr lvl="1"/>
            <a:r>
              <a:rPr lang="en-IN" sz="1200" dirty="0"/>
              <a:t>Incorporating multi-step training framework</a:t>
            </a:r>
          </a:p>
          <a:p>
            <a:pPr lvl="1"/>
            <a:r>
              <a:rPr lang="en-IN" sz="1200" dirty="0"/>
              <a:t>Advanced sampling method for faster training (?)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C6664F-D33C-28A8-2AE5-C33FB9121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47" t="23720" b="8191"/>
          <a:stretch/>
        </p:blipFill>
        <p:spPr>
          <a:xfrm>
            <a:off x="6815113" y="2688016"/>
            <a:ext cx="1188720" cy="1216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26D7A8-9FA3-265D-71F6-8FEA5017A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47" t="23720" b="8191"/>
          <a:stretch/>
        </p:blipFill>
        <p:spPr>
          <a:xfrm>
            <a:off x="3797809" y="2688017"/>
            <a:ext cx="1188720" cy="1216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24E98A-CA44-3F3C-8AD0-D1E183D56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241" t="-854" r="-1" b="-2558"/>
          <a:stretch/>
        </p:blipFill>
        <p:spPr>
          <a:xfrm>
            <a:off x="1306549" y="2377440"/>
            <a:ext cx="1844016" cy="18470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7FB06B-94FD-1727-00FB-B946F1B63AAC}"/>
              </a:ext>
            </a:extLst>
          </p:cNvPr>
          <p:cNvSpPr txBox="1"/>
          <p:nvPr/>
        </p:nvSpPr>
        <p:spPr>
          <a:xfrm>
            <a:off x="1636776" y="4206240"/>
            <a:ext cx="113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Actual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0488B7-91CC-5E08-EBDA-AF45EAAD1B34}"/>
              </a:ext>
            </a:extLst>
          </p:cNvPr>
          <p:cNvSpPr txBox="1"/>
          <p:nvPr/>
        </p:nvSpPr>
        <p:spPr>
          <a:xfrm>
            <a:off x="3797809" y="3920897"/>
            <a:ext cx="1214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cropped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C21A9-964F-980A-29C5-8C08BDFB35CC}"/>
              </a:ext>
            </a:extLst>
          </p:cNvPr>
          <p:cNvSpPr txBox="1"/>
          <p:nvPr/>
        </p:nvSpPr>
        <p:spPr>
          <a:xfrm>
            <a:off x="6815113" y="3928872"/>
            <a:ext cx="13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Diffuser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4117A2-6088-4125-48A9-0DA04EB1241D}"/>
              </a:ext>
            </a:extLst>
          </p:cNvPr>
          <p:cNvCxnSpPr>
            <a:cxnSpLocks/>
          </p:cNvCxnSpPr>
          <p:nvPr/>
        </p:nvCxnSpPr>
        <p:spPr>
          <a:xfrm flipV="1">
            <a:off x="3197225" y="3296092"/>
            <a:ext cx="555625" cy="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36320-E55E-227F-ED6E-4515DF7F9DFE}"/>
              </a:ext>
            </a:extLst>
          </p:cNvPr>
          <p:cNvCxnSpPr>
            <a:cxnSpLocks/>
          </p:cNvCxnSpPr>
          <p:nvPr/>
        </p:nvCxnSpPr>
        <p:spPr>
          <a:xfrm>
            <a:off x="5031488" y="3290184"/>
            <a:ext cx="1712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1143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653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EEP 596 Project Presentation:   Attribute conditioned face image generation using diffusion models</vt:lpstr>
      <vt:lpstr>Problem Statement</vt:lpstr>
      <vt:lpstr>Project Summary</vt:lpstr>
      <vt:lpstr>Proposed Method:  Diffusion models</vt:lpstr>
      <vt:lpstr>Proposed Method: Classifier (free) guidance</vt:lpstr>
      <vt:lpstr>Qualitative results (CelebA)</vt:lpstr>
      <vt:lpstr>Results (CelebA)</vt:lpstr>
      <vt:lpstr>Conclusion </vt:lpstr>
      <vt:lpstr>Limitations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Arnab Karmakar</cp:lastModifiedBy>
  <cp:revision>35</cp:revision>
  <cp:lastPrinted>2016-02-10T20:19:12Z</cp:lastPrinted>
  <dcterms:created xsi:type="dcterms:W3CDTF">2014-10-14T00:51:43Z</dcterms:created>
  <dcterms:modified xsi:type="dcterms:W3CDTF">2023-12-21T09:10:50Z</dcterms:modified>
</cp:coreProperties>
</file>