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3"/>
  </p:notesMasterIdLst>
  <p:sldIdLst>
    <p:sldId id="256" r:id="rId3"/>
    <p:sldId id="266" r:id="rId4"/>
    <p:sldId id="267" r:id="rId5"/>
    <p:sldId id="265" r:id="rId6"/>
    <p:sldId id="258" r:id="rId7"/>
    <p:sldId id="259" r:id="rId8"/>
    <p:sldId id="260" r:id="rId9"/>
    <p:sldId id="261" r:id="rId10"/>
    <p:sldId id="262" r:id="rId11"/>
    <p:sldId id="264" r:id="rId12"/>
  </p:sldIdLst>
  <p:sldSz cx="9144000" cy="5143500" type="screen16x9"/>
  <p:notesSz cx="6858000" cy="9144000"/>
  <p:embeddedFontLst>
    <p:embeddedFont>
      <p:font typeface="Encode Sans" panose="020B0604020202020204" charset="0"/>
      <p:regular r:id="rId14"/>
      <p:bold r:id="rId15"/>
    </p:embeddedFont>
    <p:embeddedFont>
      <p:font typeface="Encode Sans Black" panose="020B0604020202020204" charset="0"/>
      <p:bold r:id="rId16"/>
    </p:embeddedFont>
    <p:embeddedFont>
      <p:font typeface="Merriweather Sans" pitchFamily="2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">
          <p15:clr>
            <a:srgbClr val="747775"/>
          </p15:clr>
        </p15:guide>
        <p15:guide id="2" orient="horz" pos="72">
          <p15:clr>
            <a:srgbClr val="747775"/>
          </p15:clr>
        </p15:guide>
        <p15:guide id="3" orient="horz" pos="56">
          <p15:clr>
            <a:srgbClr val="747775"/>
          </p15:clr>
        </p15:guide>
        <p15:guide id="4" orient="horz" pos="104">
          <p15:clr>
            <a:srgbClr val="747775"/>
          </p15:clr>
        </p15:guide>
        <p15:guide id="5" orient="horz" pos="88">
          <p15:clr>
            <a:srgbClr val="747775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C286CD-FFA5-4B46-96CE-FBFE2D6AB299}">
  <a:tblStyle styleId="{3BC286CD-FFA5-4B46-96CE-FBFE2D6AB2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134"/>
      </p:cViewPr>
      <p:guideLst>
        <p:guide orient="horz" pos="40"/>
        <p:guide orient="horz" pos="72"/>
        <p:guide orient="horz" pos="56"/>
        <p:guide orient="horz" pos="104"/>
        <p:guide orient="horz" pos="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2fa78bf6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c2fa78bf6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fa78bf6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c2fa78bf6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78bf6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c2fa78bf6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17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78bf6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c2fa78bf6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78bf6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c2fa78bf6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64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fa78bf6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fa78bf6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aca6a38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aca6a38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aca6a38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aca6a38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aca6a38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aca6a38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aca6a38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baca6a38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2_Title Slide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2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UW">
  <p:cSld name="1_Title Slid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UW">
  <p:cSld name="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rnabk1@uw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3775050" y="253050"/>
            <a:ext cx="4695300" cy="23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" sz="1600" dirty="0">
                <a:highlight>
                  <a:schemeClr val="dk1"/>
                </a:highlight>
              </a:rPr>
              <a:t>EE 596A: Final Project</a:t>
            </a:r>
            <a:endParaRPr sz="16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endParaRPr sz="16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endParaRPr sz="16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endParaRPr sz="3600" b="0" dirty="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" sz="3900" b="0" dirty="0"/>
              <a:t>Steve Jobs [bot]</a:t>
            </a:r>
            <a:endParaRPr sz="3900" dirty="0"/>
          </a:p>
        </p:txBody>
      </p:sp>
      <p:sp>
        <p:nvSpPr>
          <p:cNvPr id="59" name="Google Shape;59;p12"/>
          <p:cNvSpPr/>
          <p:nvPr/>
        </p:nvSpPr>
        <p:spPr>
          <a:xfrm>
            <a:off x="406900" y="4036625"/>
            <a:ext cx="2805300" cy="1027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822250" y="3536700"/>
            <a:ext cx="30987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" sz="1600" dirty="0">
                <a:highlight>
                  <a:schemeClr val="dk1"/>
                </a:highlight>
              </a:rPr>
              <a:t>Arnab Karmakar</a:t>
            </a:r>
            <a:endParaRPr sz="16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" sz="1600" dirty="0">
                <a:highlight>
                  <a:schemeClr val="dk1"/>
                </a:highlight>
              </a:rPr>
              <a:t>06.13.2024</a:t>
            </a:r>
            <a:endParaRPr sz="1600" dirty="0">
              <a:highlight>
                <a:schemeClr val="dk1"/>
              </a:highlight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00" y="185436"/>
            <a:ext cx="2623300" cy="305483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269200" y="3673200"/>
            <a:ext cx="2943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“Have you ever wondered what would it feel like to talk to me?”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4012565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/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&gt;"/>
            </a:pPr>
            <a:r>
              <a:rPr lang="en" sz="2200" b="0" dirty="0"/>
              <a:t>Talk further?</a:t>
            </a:r>
            <a:endParaRPr sz="2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 b="0" u="sng" dirty="0">
                <a:solidFill>
                  <a:schemeClr val="hlink"/>
                </a:solidFill>
                <a:hlinkClick r:id="rId3"/>
              </a:rPr>
              <a:t>arnabk1@uw.edu</a:t>
            </a:r>
            <a:endParaRPr sz="1800" b="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</a:pPr>
            <a:endParaRPr sz="2000"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4000113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" dirty="0"/>
              <a:t>Questions? Suggestions?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</a:pPr>
            <a:r>
              <a:rPr lang="en"/>
              <a:t>THANK YOU !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34D65-724D-7385-0C49-B76424A25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12" t="45109" r="25913" b="12702"/>
          <a:stretch/>
        </p:blipFill>
        <p:spPr>
          <a:xfrm>
            <a:off x="5758668" y="754123"/>
            <a:ext cx="2397513" cy="2364257"/>
          </a:xfrm>
          <a:prstGeom prst="rect">
            <a:avLst/>
          </a:prstGeom>
        </p:spPr>
      </p:pic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053C59B7-AE26-4441-2EA4-9F2A27E044BF}"/>
              </a:ext>
            </a:extLst>
          </p:cNvPr>
          <p:cNvSpPr txBox="1">
            <a:spLocks/>
          </p:cNvSpPr>
          <p:nvPr/>
        </p:nvSpPr>
        <p:spPr>
          <a:xfrm>
            <a:off x="4951141" y="3047857"/>
            <a:ext cx="4012565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0">
              <a:spcBef>
                <a:spcPts val="0"/>
              </a:spcBef>
              <a:buFont typeface="Merriweather Sans"/>
              <a:buNone/>
            </a:pPr>
            <a:endParaRPr lang="en-US" sz="2200" b="0" dirty="0"/>
          </a:p>
          <a:p>
            <a:pPr marL="12700" indent="0" algn="ctr">
              <a:spcBef>
                <a:spcPts val="0"/>
              </a:spcBef>
              <a:buSzPts val="1800"/>
              <a:buNone/>
            </a:pPr>
            <a:r>
              <a:rPr lang="en-US" sz="1800" b="0" dirty="0"/>
              <a:t>Connect with me</a:t>
            </a:r>
          </a:p>
          <a:p>
            <a:pPr marL="12700" indent="0" algn="ctr">
              <a:spcBef>
                <a:spcPts val="0"/>
              </a:spcBef>
              <a:buSzPts val="1800"/>
              <a:buNone/>
            </a:pPr>
            <a:endParaRPr lang="en-US" sz="800" b="0" dirty="0"/>
          </a:p>
          <a:p>
            <a:pPr marL="12700" indent="0" algn="ctr">
              <a:spcBef>
                <a:spcPts val="0"/>
              </a:spcBef>
              <a:buSzPts val="1800"/>
              <a:buNone/>
            </a:pPr>
            <a:r>
              <a:rPr lang="en-US" sz="1600" b="0" u="sng" dirty="0">
                <a:solidFill>
                  <a:schemeClr val="hlink"/>
                </a:solidFill>
              </a:rPr>
              <a:t>Linkedin.com/in/arnabk1</a:t>
            </a:r>
            <a:endParaRPr lang="en-US" sz="1600" b="0" dirty="0"/>
          </a:p>
          <a:p>
            <a:pPr marL="342900" indent="-215900">
              <a:spcBef>
                <a:spcPts val="400"/>
              </a:spcBef>
              <a:buSzPts val="2000"/>
              <a:buFont typeface="Merriweather Sans"/>
              <a:buNone/>
            </a:pPr>
            <a:endParaRPr lang="en-US" sz="2000" dirty="0"/>
          </a:p>
          <a:p>
            <a:pPr marL="342900" indent="-215900">
              <a:spcBef>
                <a:spcPts val="400"/>
              </a:spcBef>
              <a:buSzPts val="2000"/>
              <a:buFont typeface="Merriweather Sans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D66DB-92B5-BC79-4E9C-05CBE077E6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0375" y="1730667"/>
            <a:ext cx="8184662" cy="2049649"/>
          </a:xfrm>
        </p:spPr>
        <p:txBody>
          <a:bodyPr/>
          <a:lstStyle/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Develop a Human-like chatbot with specific objective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Improve quality and relevance of generated text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Implement security measures within chatbot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Handle different type of conversations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" dirty="0"/>
              <a:t>Retreival Augmented Generation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D66DB-92B5-BC79-4E9C-05CBE077E6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0375" y="1730667"/>
            <a:ext cx="8184662" cy="2049649"/>
          </a:xfrm>
        </p:spPr>
        <p:txBody>
          <a:bodyPr/>
          <a:lstStyle/>
          <a:p>
            <a:pPr marL="5715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Why?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By retrieving only the relevant information, increase the response accuracy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How?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By chunking the data and only storing (and querying) the embeddings in the vector Database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Full text of the chunk is stored in metadata</a:t>
            </a:r>
          </a:p>
        </p:txBody>
      </p:sp>
    </p:spTree>
    <p:extLst>
      <p:ext uri="{BB962C8B-B14F-4D97-AF65-F5344CB8AC3E}">
        <p14:creationId xmlns:p14="http://schemas.microsoft.com/office/powerpoint/2010/main" val="34477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56425-0FF2-3EA8-3FDD-DA8F605EA4E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EFAC4-441C-2F5D-2422-1A1D1CE43F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AD0645-25EA-875D-A738-1BCB9071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0" y="89308"/>
            <a:ext cx="8504663" cy="496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19875" y="4608700"/>
            <a:ext cx="3106500" cy="30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675" y="165675"/>
            <a:ext cx="6297399" cy="4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638925" y="1741100"/>
            <a:ext cx="2456700" cy="274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Answering Agent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342900" lvl="0" indent="-209550" algn="l" rtl="0">
              <a:spcBef>
                <a:spcPts val="48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Converse like steve jobs</a:t>
            </a:r>
            <a:endParaRPr sz="1500"/>
          </a:p>
          <a:p>
            <a:pPr marL="342900" lvl="0" indent="-20955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⁠Handle Conversations</a:t>
            </a:r>
            <a:endParaRPr sz="1500"/>
          </a:p>
          <a:p>
            <a:pPr marL="342900" lvl="0" indent="-20955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⁠use pinecone data to talk on relevant question</a:t>
            </a:r>
            <a:endParaRPr sz="15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Sub-Agent Details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018513" y="1741100"/>
            <a:ext cx="1922700" cy="274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Relevant Agent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171450" lvl="0" indent="-152400" algn="l" rtl="0">
              <a:spcBef>
                <a:spcPts val="48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Relevant</a:t>
            </a:r>
            <a:endParaRPr sz="1500"/>
          </a:p>
          <a:p>
            <a:pPr marL="17145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Conversational</a:t>
            </a:r>
            <a:endParaRPr sz="1500"/>
          </a:p>
          <a:p>
            <a:pPr marL="17145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Follow up</a:t>
            </a:r>
            <a:endParaRPr sz="1500"/>
          </a:p>
          <a:p>
            <a:pPr marL="17145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Irrelevant</a:t>
            </a:r>
            <a:endParaRPr sz="15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4925" y="1741100"/>
            <a:ext cx="1630200" cy="120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Query Agent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171450" lvl="0" indent="-152400" algn="l" rtl="0">
              <a:spcBef>
                <a:spcPts val="48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Pinecone Query</a:t>
            </a:r>
            <a:endParaRPr sz="15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38773" y="1741100"/>
            <a:ext cx="2456700" cy="274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Obnoxious Agent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Offensive Language</a:t>
            </a:r>
            <a:endParaRPr sz="1500"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Inflammatory or Provocative Material</a:t>
            </a:r>
            <a:endParaRPr sz="1500"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Explicit or Adult Content</a:t>
            </a:r>
            <a:endParaRPr sz="1500"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Personal Attacks</a:t>
            </a:r>
            <a:endParaRPr sz="1500"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Illegal Activities</a:t>
            </a:r>
            <a:endParaRPr sz="15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tough questions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055950" y="1512500"/>
            <a:ext cx="2952000" cy="327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Relevant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“Tell me about your work”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How..?</a:t>
            </a:r>
            <a:endParaRPr sz="150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Filter using Relevant Agent</a:t>
            </a:r>
            <a:endParaRPr sz="150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APE</a:t>
            </a:r>
            <a:endParaRPr sz="150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Fetch data from Query Agent</a:t>
            </a:r>
            <a:endParaRPr sz="150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Using pinecone data in Answer Agent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90725" y="1488650"/>
            <a:ext cx="2984400" cy="34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Follow Up</a:t>
            </a:r>
            <a:endParaRPr sz="19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“Tell me more”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How..?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Filter using Relevant Agent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APE with previous query context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Fetch data from Query Agent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Using pinecone data in Answer Agent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6107425" y="1512500"/>
            <a:ext cx="2537700" cy="327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Conversational</a:t>
            </a: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100"/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SzPts val="1500"/>
              <a:buChar char="&gt;"/>
            </a:pPr>
            <a:r>
              <a:rPr lang="en" sz="1500"/>
              <a:t>“hi”,”How are you ”</a:t>
            </a:r>
            <a:endParaRPr sz="15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500"/>
              <a:t>How..?</a:t>
            </a:r>
            <a:endParaRPr sz="1500"/>
          </a:p>
          <a:p>
            <a:pPr marL="22860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Filter using Relevant Agent</a:t>
            </a:r>
            <a:endParaRPr sz="1500">
              <a:solidFill>
                <a:schemeClr val="dk1"/>
              </a:solidFill>
            </a:endParaRPr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&gt;"/>
            </a:pPr>
            <a:r>
              <a:rPr lang="en" sz="1500">
                <a:solidFill>
                  <a:schemeClr val="dk1"/>
                </a:solidFill>
              </a:rPr>
              <a:t>Different prompt for handling conversations in Answer Agent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47922" y="488229"/>
            <a:ext cx="8197200" cy="359261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 Time!</a:t>
            </a:r>
            <a:endParaRPr dirty="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t="24237"/>
          <a:stretch/>
        </p:blipFill>
        <p:spPr>
          <a:xfrm>
            <a:off x="4597480" y="1174592"/>
            <a:ext cx="4423599" cy="380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15377" b="8822"/>
          <a:stretch/>
        </p:blipFill>
        <p:spPr>
          <a:xfrm>
            <a:off x="122922" y="1174593"/>
            <a:ext cx="4423600" cy="3802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E8567-DAFD-7873-7E5B-CADDBD55759F}"/>
              </a:ext>
            </a:extLst>
          </p:cNvPr>
          <p:cNvSpPr/>
          <p:nvPr/>
        </p:nvSpPr>
        <p:spPr>
          <a:xfrm>
            <a:off x="1181844" y="4695433"/>
            <a:ext cx="1161306" cy="158542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*an ethnic group*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E2AE3-FB83-DA1A-9FEE-330F3C5DB2AC}"/>
              </a:ext>
            </a:extLst>
          </p:cNvPr>
          <p:cNvSpPr/>
          <p:nvPr/>
        </p:nvSpPr>
        <p:spPr>
          <a:xfrm>
            <a:off x="5647973" y="1380793"/>
            <a:ext cx="1161306" cy="158542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*an ethnic group*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47925" y="1632853"/>
            <a:ext cx="8197200" cy="293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APE provides higher quality prompts than manual definition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For follow up questions, only user query history is enough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"/>
              <a:t>GPT itself can be used to fine tune prompts for different modes/agents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Insights and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 Purple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W White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303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Merriweather Sans</vt:lpstr>
      <vt:lpstr>Open Sans</vt:lpstr>
      <vt:lpstr>Encode Sans Black</vt:lpstr>
      <vt:lpstr>Encode Sans</vt:lpstr>
      <vt:lpstr>Arial</vt:lpstr>
      <vt:lpstr>Calibri</vt:lpstr>
      <vt:lpstr>UW Purple</vt:lpstr>
      <vt:lpstr>UW White</vt:lpstr>
      <vt:lpstr>EE 596A: Final Project    Steve Jobs [bot]</vt:lpstr>
      <vt:lpstr>Motivation</vt:lpstr>
      <vt:lpstr>Retreival Augmented Generation</vt:lpstr>
      <vt:lpstr>Our Team</vt:lpstr>
      <vt:lpstr>Overall Flow</vt:lpstr>
      <vt:lpstr>Sub-Agent Details</vt:lpstr>
      <vt:lpstr>Handling tough questions</vt:lpstr>
      <vt:lpstr>Demo Time!</vt:lpstr>
      <vt:lpstr>Overall Insights and Learning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596: Large Language Models    Steve Jobs [bot]</dc:title>
  <dc:creator>Arnab Karmakar</dc:creator>
  <cp:lastModifiedBy>Arnab Karmakar</cp:lastModifiedBy>
  <cp:revision>5</cp:revision>
  <dcterms:modified xsi:type="dcterms:W3CDTF">2024-06-13T23:32:26Z</dcterms:modified>
</cp:coreProperties>
</file>