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1" r:id="rId14"/>
    <p:sldId id="290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B9B51309-D148-4332-87C2-07BE32FBCA3B}">
          <p14:sldIdLst>
            <p14:sldId id="271"/>
            <p14:sldId id="283"/>
            <p14:sldId id="285"/>
            <p14:sldId id="284"/>
          </p14:sldIdLst>
        </p14:section>
        <p14:section name="Initial analysis" id="{95B5216D-92A3-462D-9003-38A6481D9506}">
          <p14:sldIdLst>
            <p14:sldId id="286"/>
            <p14:sldId id="287"/>
            <p14:sldId id="288"/>
            <p14:sldId id="289"/>
            <p14:sldId id="291"/>
            <p14:sldId id="29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241" autoAdjust="0"/>
  </p:normalViewPr>
  <p:slideViewPr>
    <p:cSldViewPr snapToGrid="0">
      <p:cViewPr varScale="1">
        <p:scale>
          <a:sx n="59" d="100"/>
          <a:sy n="59" d="100"/>
        </p:scale>
        <p:origin x="90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.gogoi\Documents\DSL%20Project\Final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Sheet4!$I$8</c:f>
              <c:strCache>
                <c:ptCount val="1"/>
                <c:pt idx="0">
                  <c:v>Apple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Sheet4!$J$8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E-48FD-9729-E687937AC772}"/>
            </c:ext>
          </c:extLst>
        </c:ser>
        <c:ser>
          <c:idx val="1"/>
          <c:order val="1"/>
          <c:tx>
            <c:strRef>
              <c:f>Sheet4!$I$9</c:f>
              <c:strCache>
                <c:ptCount val="1"/>
                <c:pt idx="0">
                  <c:v>OnePlus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Sheet4!$J$9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E-48FD-9729-E687937AC772}"/>
            </c:ext>
          </c:extLst>
        </c:ser>
        <c:ser>
          <c:idx val="2"/>
          <c:order val="2"/>
          <c:tx>
            <c:strRef>
              <c:f>Sheet4!$I$10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E-48FD-9729-E687937AC772}"/>
            </c:ext>
          </c:extLst>
        </c:ser>
        <c:ser>
          <c:idx val="3"/>
          <c:order val="3"/>
          <c:tx>
            <c:strRef>
              <c:f>Sheet4!$I$11</c:f>
              <c:strCache>
                <c:ptCount val="1"/>
                <c:pt idx="0">
                  <c:v>Panasonic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EE-48FD-9729-E687937AC772}"/>
            </c:ext>
          </c:extLst>
        </c:ser>
        <c:ser>
          <c:idx val="4"/>
          <c:order val="4"/>
          <c:tx>
            <c:strRef>
              <c:f>Sheet4!$I$12</c:f>
              <c:strCache>
                <c:ptCount val="1"/>
                <c:pt idx="0">
                  <c:v>Redmi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Sheet4!$J$12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E-48FD-9729-E687937AC772}"/>
            </c:ext>
          </c:extLst>
        </c:ser>
        <c:ser>
          <c:idx val="5"/>
          <c:order val="5"/>
          <c:tx>
            <c:strRef>
              <c:f>Sheet4!$I$13</c:f>
              <c:strCache>
                <c:ptCount val="1"/>
                <c:pt idx="0">
                  <c:v>Samsung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Sheet4!$J$13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EE-48FD-9729-E687937AC772}"/>
            </c:ext>
          </c:extLst>
        </c:ser>
        <c:ser>
          <c:idx val="6"/>
          <c:order val="6"/>
          <c:tx>
            <c:strRef>
              <c:f>Sheet4!$I$14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Sheet4!$J$7</c:f>
              <c:strCache>
                <c:ptCount val="1"/>
                <c:pt idx="0">
                  <c:v>Models</c:v>
                </c:pt>
              </c:strCache>
            </c:strRef>
          </c:cat>
          <c:val>
            <c:numRef>
              <c:f>Sheet4!$J$14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EE-48FD-9729-E687937AC7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5280000"/>
        <c:axId val="1809043216"/>
      </c:barChart>
      <c:catAx>
        <c:axId val="6352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043216"/>
        <c:crosses val="autoZero"/>
        <c:auto val="1"/>
        <c:lblAlgn val="ctr"/>
        <c:lblOffset val="100"/>
        <c:noMultiLvlLbl val="0"/>
      </c:catAx>
      <c:valAx>
        <c:axId val="180904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24-Dec-20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24-Dec-20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24-Dec-20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amazon.in/gp/bestsellers/electronics/1805560031?pf_rd_r=7SFFM5A28RZH8PY7QAJG&amp;pf_rd_p=dc57a140-9455-43df-8aed-3c1736b2f3d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27s8KyX9VEdWIDoyDMab4oVuMRo51gZ/view?usp=sharing" TargetMode="External"/><Relationship Id="rId2" Type="http://schemas.openxmlformats.org/officeDocument/2006/relationships/hyperlink" Target="https://colab.research.google.com/drive/1r_9Gb1aMV8IpriAT4Lz05f2WAuv_4EiU#scrollTo=UHej34CZW7m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QcVVETq38rUiox9LknSijnoF05WtUzID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ab.research.google.com/drive/1Qn4RmA9Pn8l7D2MvgKAPi95qQhnmKnnq#scrollTo=tw2JMLGrIXjk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drive/1v1mtpyJX3fm1hs2pIJuv5BT1vIlnJTux#scrollTo=1WfQLd0MY8L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Analysis on the reviews data of Amazon Bestsellers in Smartphones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319969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Arnab Kumar Gogoi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19BM61K27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analysis with NLTK and Vader Sentiment analyzer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EC9CB2E-DCC3-4AE9-8DE5-9E376BF1F56D}"/>
              </a:ext>
            </a:extLst>
          </p:cNvPr>
          <p:cNvSpPr txBox="1">
            <a:spLocks/>
          </p:cNvSpPr>
          <p:nvPr/>
        </p:nvSpPr>
        <p:spPr>
          <a:xfrm>
            <a:off x="962078" y="6099606"/>
            <a:ext cx="9145307" cy="59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Frequency Distribution: Top tokens like product, good, camera, battery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D5307-FD82-4532-8698-FD9743D5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96" y="1389075"/>
            <a:ext cx="6001404" cy="4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Review text analysis with spacy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6E449-6162-437F-B280-618D0773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1322204"/>
            <a:ext cx="11547566" cy="15493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A64C26-DFA0-4383-9461-BF5A0146AABA}"/>
              </a:ext>
            </a:extLst>
          </p:cNvPr>
          <p:cNvSpPr/>
          <p:nvPr/>
        </p:nvSpPr>
        <p:spPr>
          <a:xfrm>
            <a:off x="3538569" y="3244334"/>
            <a:ext cx="511486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dependency parse tree or named entity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379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Analyzing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TextBlob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71F0-0EFD-449F-8CE0-D1653E5F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368602"/>
            <a:ext cx="8862023" cy="50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analysis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gensim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word2vec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0550E-C4E7-4FA0-9DC0-5368A14608B7}"/>
              </a:ext>
            </a:extLst>
          </p:cNvPr>
          <p:cNvSpPr/>
          <p:nvPr/>
        </p:nvSpPr>
        <p:spPr>
          <a:xfrm>
            <a:off x="2635138" y="6441772"/>
            <a:ext cx="5942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Using the trained model to find the similarity of certain word.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FD811-4A0C-41FD-B638-19E8FB99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11" y="1320534"/>
            <a:ext cx="4979013" cy="241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B4E70-A9F7-411B-BB11-FAC1EE75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1" y="3770685"/>
            <a:ext cx="4979013" cy="2594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8C43F0-277E-4E3E-80F3-266FF061E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39" y="4068948"/>
            <a:ext cx="4486901" cy="2295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0EB6D-6841-4EE0-9A77-9B8344A0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39" y="1320533"/>
            <a:ext cx="4486901" cy="2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57" t="6542"/>
          <a:stretch/>
        </p:blipFill>
        <p:spPr>
          <a:xfrm>
            <a:off x="3399183" y="2077276"/>
            <a:ext cx="7523552" cy="4039774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9"/>
            <a:ext cx="11484739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Amazon Page: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https://www.amazon.in/gp/bestsellers/electronics/1805560031?pf_rd_r=7SFFM5A28RZH8PY7QAJG&amp;pf_rd_p=dc57a140-9455-43df-8aed-3c1736b2f3d3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1A5FB635-B611-406A-8A1B-1F7338E4EE4E}"/>
              </a:ext>
            </a:extLst>
          </p:cNvPr>
          <p:cNvSpPr txBox="1">
            <a:spLocks/>
          </p:cNvSpPr>
          <p:nvPr/>
        </p:nvSpPr>
        <p:spPr>
          <a:xfrm>
            <a:off x="541609" y="2253491"/>
            <a:ext cx="3573191" cy="349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Total items: 100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Information on this page: 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Rating out of 5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of reviews received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 to product page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 to review page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Scrapping the data: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5273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Attempt1: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Using BeautifulSoup HTML parser: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Web Scrapping Amazon Product Reviews OnePlus 8.ipynb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OnePlus.csv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Result: 10 reviews (Customer Name, Review Title, Ratings, Reviews)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Limitations: 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extract 1 page at a time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automated for multiple products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01E187-6689-4431-A17C-B341A28F9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68" y="2903141"/>
            <a:ext cx="7258090" cy="35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Scrapping the data: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C264F-D10E-4185-BFB5-E4980E4C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1"/>
          <a:stretch/>
        </p:blipFill>
        <p:spPr>
          <a:xfrm>
            <a:off x="4308231" y="1722020"/>
            <a:ext cx="7441776" cy="4007172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BE172B4-0D8C-46E2-ABCF-8FA35B166F91}"/>
              </a:ext>
            </a:extLst>
          </p:cNvPr>
          <p:cNvSpPr txBox="1">
            <a:spLocks/>
          </p:cNvSpPr>
          <p:nvPr/>
        </p:nvSpPr>
        <p:spPr>
          <a:xfrm>
            <a:off x="541611" y="1524708"/>
            <a:ext cx="376662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Attempt2: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Using Octoparse: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Flow: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on each review link on Amazon best seller page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Loop next button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Loop select reviews and extract elements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Cancel after 1000 reviews each product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Delete duplicates</a:t>
            </a:r>
          </a:p>
        </p:txBody>
      </p:sp>
    </p:spTree>
    <p:extLst>
      <p:ext uri="{BB962C8B-B14F-4D97-AF65-F5344CB8AC3E}">
        <p14:creationId xmlns:p14="http://schemas.microsoft.com/office/powerpoint/2010/main" val="26943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Scrapping the data: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524708"/>
            <a:ext cx="387136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Attempt2: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Using Octoparse: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Amazon Bestseller Smartphones.csv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Result: 31,673 reviews from different products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Limitations: 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Paid after 10 tasks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Paid if outputs is more than 1000 in one task, had to stop before reaching 1000, save and run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F07D9-95B7-4F4B-84A5-A1FA1606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18" y="1739018"/>
            <a:ext cx="7267805" cy="43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of Amazon 100 Bestsellers page: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524707"/>
            <a:ext cx="3871364" cy="500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Attempt2: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Using Octoparse: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Amazon100Besteselllers.ipynb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of total products: 100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Unique Models that share reviews: 33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Unique Brands: 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8AACE-2113-4E49-AD3C-C67AD3A1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4" y="4044069"/>
            <a:ext cx="4579239" cy="2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37AC3FC-301C-41B7-BD3E-15D38A568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747857"/>
              </p:ext>
            </p:extLst>
          </p:nvPr>
        </p:nvGraphicFramePr>
        <p:xfrm>
          <a:off x="6197651" y="1324408"/>
          <a:ext cx="5746188" cy="283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125C28F2-0B78-4AF2-9164-FB8513B2540E}"/>
              </a:ext>
            </a:extLst>
          </p:cNvPr>
          <p:cNvSpPr txBox="1">
            <a:spLocks/>
          </p:cNvSpPr>
          <p:nvPr/>
        </p:nvSpPr>
        <p:spPr>
          <a:xfrm>
            <a:off x="3516356" y="1446129"/>
            <a:ext cx="2579644" cy="362205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Number of reviews per brand: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Apple: 20431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AutoNum type="arabicPeriod"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Oppo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16890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OnePlus: 133689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Panasonic: 677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Redmi: 1041009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Samsung: 1569569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Vivo: 2956</a:t>
            </a:r>
          </a:p>
        </p:txBody>
      </p:sp>
    </p:spTree>
    <p:extLst>
      <p:ext uri="{BB962C8B-B14F-4D97-AF65-F5344CB8AC3E}">
        <p14:creationId xmlns:p14="http://schemas.microsoft.com/office/powerpoint/2010/main" val="1762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of Scrapped review data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5911945" cy="525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DLS Project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analysis.ipynb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E8521-EC32-45F0-B7B6-4D969986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14" y="1446246"/>
            <a:ext cx="4259546" cy="276975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0F295E5-9F16-40C3-A40E-876CF976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" y="4807667"/>
            <a:ext cx="11515349" cy="162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10AF1B1F-91CC-4FB8-B816-E64DD397EB8E}"/>
              </a:ext>
            </a:extLst>
          </p:cNvPr>
          <p:cNvSpPr txBox="1">
            <a:spLocks/>
          </p:cNvSpPr>
          <p:nvPr/>
        </p:nvSpPr>
        <p:spPr>
          <a:xfrm>
            <a:off x="6277708" y="4216000"/>
            <a:ext cx="5109151" cy="59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the rating column:  We can see that maximum reviews correspond to rating 5.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AC6E60DB-36CC-4557-B6B0-29AB7CB38803}"/>
              </a:ext>
            </a:extLst>
          </p:cNvPr>
          <p:cNvSpPr txBox="1">
            <a:spLocks/>
          </p:cNvSpPr>
          <p:nvPr/>
        </p:nvSpPr>
        <p:spPr>
          <a:xfrm>
            <a:off x="541609" y="2486905"/>
            <a:ext cx="5911944" cy="212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counts and models: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Highest review: Samsung Galaxy M31, M31 Prime and M21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Highest review: Redmi Note 8, Note 9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Highest review: OnePlus Nord 5G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analysis with NLTK and Vader Sentiment analyzer: Positive reviews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610FF1-6A91-4D52-9D99-67B9465D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6" y="1393371"/>
            <a:ext cx="9278711" cy="469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EC9CB2E-DCC3-4AE9-8DE5-9E376BF1F56D}"/>
              </a:ext>
            </a:extLst>
          </p:cNvPr>
          <p:cNvSpPr txBox="1">
            <a:spLocks/>
          </p:cNvSpPr>
          <p:nvPr/>
        </p:nvSpPr>
        <p:spPr>
          <a:xfrm>
            <a:off x="962078" y="6099606"/>
            <a:ext cx="9145307" cy="59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positive reviews shows words best, product, quality, beauty, money, grabbed, apple </a:t>
            </a:r>
          </a:p>
        </p:txBody>
      </p:sp>
    </p:spTree>
    <p:extLst>
      <p:ext uri="{BB962C8B-B14F-4D97-AF65-F5344CB8AC3E}">
        <p14:creationId xmlns:p14="http://schemas.microsoft.com/office/powerpoint/2010/main" val="66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983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analysis with NLTK and Vader Sentiment analyzer: Negative Reviews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EC9CB2E-DCC3-4AE9-8DE5-9E376BF1F56D}"/>
              </a:ext>
            </a:extLst>
          </p:cNvPr>
          <p:cNvSpPr txBox="1">
            <a:spLocks/>
          </p:cNvSpPr>
          <p:nvPr/>
        </p:nvSpPr>
        <p:spPr>
          <a:xfrm>
            <a:off x="962078" y="6099606"/>
            <a:ext cx="9145307" cy="59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negative reviews shows words worst, camera, quality, defective, disappointed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A729A3-CE21-4694-BAB7-7ED772CB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95" y="1344914"/>
            <a:ext cx="9393010" cy="47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452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charter</vt:lpstr>
      <vt:lpstr>Segoe UI</vt:lpstr>
      <vt:lpstr>Segoe UI Light</vt:lpstr>
      <vt:lpstr>WelcomeDoc</vt:lpstr>
      <vt:lpstr>Text Analysis on the reviews data of Amazon Bestsellers in Smartphones</vt:lpstr>
      <vt:lpstr>Project details</vt:lpstr>
      <vt:lpstr>Scrapping the data:</vt:lpstr>
      <vt:lpstr>Scrapping the data:</vt:lpstr>
      <vt:lpstr>Scrapping the data:</vt:lpstr>
      <vt:lpstr>Analysis of Amazon 100 Bestsellers page:</vt:lpstr>
      <vt:lpstr>Analysis of Scrapped review data</vt:lpstr>
      <vt:lpstr>Text analysis with NLTK and Vader Sentiment analyzer: Positive reviews</vt:lpstr>
      <vt:lpstr>Text analysis with NLTK and Vader Sentiment analyzer: Negative Reviews</vt:lpstr>
      <vt:lpstr>Text analysis with NLTK and Vader Sentiment analyzer</vt:lpstr>
      <vt:lpstr>Review text analysis with spacy library</vt:lpstr>
      <vt:lpstr>Analyzing with TextBlob</vt:lpstr>
      <vt:lpstr>Text analysis with gensim and 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on the reviews data of Amazon Bestsellers in Smartphones</dc:title>
  <dc:creator>Arnab Gogoi</dc:creator>
  <cp:keywords/>
  <cp:lastModifiedBy>Arnab Gogoi</cp:lastModifiedBy>
  <cp:revision>20</cp:revision>
  <dcterms:created xsi:type="dcterms:W3CDTF">2020-12-19T12:25:51Z</dcterms:created>
  <dcterms:modified xsi:type="dcterms:W3CDTF">2020-12-24T06:28:10Z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