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33FF"/>
    <a:srgbClr val="FF6EA9"/>
    <a:srgbClr val="06BDFC"/>
    <a:srgbClr val="03EF62"/>
    <a:srgbClr val="FF5400"/>
    <a:srgbClr val="FF931E"/>
    <a:srgbClr val="051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b\Desktop\DA%20projects\datacamp%20certification\results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b\Desktop\DA%20projects\datacamp%20certification\results_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ysClr val="windowText" lastClr="000000"/>
                </a:solidFill>
              </a:rPr>
              <a:t>Count  of customers by sales method</a:t>
            </a:r>
          </a:p>
        </c:rich>
      </c:tx>
      <c:layout>
        <c:manualLayout>
          <c:xMode val="edge"/>
          <c:yMode val="edge"/>
          <c:x val="2.5455516612252747E-3"/>
          <c:y val="3.1245218942790545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customer_counts!$B$1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rgbClr val="03EF6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customer_counts!$A$2:$A$4</c:f>
              <c:strCache>
                <c:ptCount val="3"/>
                <c:pt idx="0">
                  <c:v>Call</c:v>
                </c:pt>
                <c:pt idx="1">
                  <c:v>Email</c:v>
                </c:pt>
                <c:pt idx="2">
                  <c:v>Email + Call</c:v>
                </c:pt>
              </c:strCache>
            </c:strRef>
          </c:cat>
          <c:val>
            <c:numRef>
              <c:f>customer_counts!$B$2:$B$4</c:f>
              <c:numCache>
                <c:formatCode>General</c:formatCode>
                <c:ptCount val="3"/>
                <c:pt idx="0">
                  <c:v>4781</c:v>
                </c:pt>
                <c:pt idx="1">
                  <c:v>6922</c:v>
                </c:pt>
                <c:pt idx="2">
                  <c:v>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1-4D84-A36B-429951898A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77282271"/>
        <c:axId val="277282751"/>
      </c:barChart>
      <c:catAx>
        <c:axId val="2772822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>
                    <a:solidFill>
                      <a:sysClr val="windowText" lastClr="000000"/>
                    </a:solidFill>
                  </a:rPr>
                  <a:t>Sales method</a:t>
                </a:r>
              </a:p>
            </c:rich>
          </c:tx>
          <c:layout>
            <c:manualLayout>
              <c:xMode val="edge"/>
              <c:yMode val="edge"/>
              <c:x val="0"/>
              <c:y val="0.341171394032378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282751"/>
        <c:crosses val="autoZero"/>
        <c:auto val="1"/>
        <c:lblAlgn val="ctr"/>
        <c:lblOffset val="100"/>
        <c:noMultiLvlLbl val="0"/>
      </c:catAx>
      <c:valAx>
        <c:axId val="277282751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Count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77282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ysClr val="windowText" lastClr="000000"/>
                </a:solidFill>
              </a:rPr>
              <a:t>Revenue split</a:t>
            </a:r>
            <a:r>
              <a:rPr lang="en-US" sz="1200" b="1" baseline="0" dirty="0">
                <a:solidFill>
                  <a:sysClr val="windowText" lastClr="000000"/>
                </a:solidFill>
              </a:rPr>
              <a:t> </a:t>
            </a:r>
            <a:r>
              <a:rPr lang="en-US" sz="1200" b="1" dirty="0">
                <a:solidFill>
                  <a:sysClr val="windowText" lastClr="000000"/>
                </a:solidFill>
              </a:rPr>
              <a:t>by sales method</a:t>
            </a:r>
          </a:p>
        </c:rich>
      </c:tx>
      <c:layout>
        <c:manualLayout>
          <c:xMode val="edge"/>
          <c:yMode val="edge"/>
          <c:x val="3.6261827565671936E-2"/>
          <c:y val="4.26179604261796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'revenue by sales method'!$M$1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3EF6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6.0024009603841539E-3"/>
                  <c:y val="-1.22676446266134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73-4040-BEBD-8B5B2E2E719B}"/>
                </c:ext>
              </c:extLst>
            </c:dLbl>
            <c:dLbl>
              <c:idx val="1"/>
              <c:layout>
                <c:manualLayout>
                  <c:x val="-9.0036014405761762E-3"/>
                  <c:y val="-1.22676446266135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73-4040-BEBD-8B5B2E2E719B}"/>
                </c:ext>
              </c:extLst>
            </c:dLbl>
            <c:dLbl>
              <c:idx val="2"/>
              <c:layout>
                <c:manualLayout>
                  <c:x val="-6.0024009603842641E-3"/>
                  <c:y val="-3.05324848092618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73-4040-BEBD-8B5B2E2E71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by sales method'!$L$2:$L$4</c:f>
              <c:strCache>
                <c:ptCount val="3"/>
                <c:pt idx="0">
                  <c:v>Email + Call</c:v>
                </c:pt>
                <c:pt idx="1">
                  <c:v>Call</c:v>
                </c:pt>
                <c:pt idx="2">
                  <c:v>Email</c:v>
                </c:pt>
              </c:strCache>
            </c:strRef>
          </c:cat>
          <c:val>
            <c:numRef>
              <c:f>'revenue by sales method'!$M$2:$M$4</c:f>
              <c:numCache>
                <c:formatCode>0</c:formatCode>
                <c:ptCount val="3"/>
                <c:pt idx="0">
                  <c:v>408256.68999999971</c:v>
                </c:pt>
                <c:pt idx="1">
                  <c:v>227563.4899999999</c:v>
                </c:pt>
                <c:pt idx="2">
                  <c:v>672317.83000000019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3-4040-BEBD-8B5B2E2E71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34301551"/>
        <c:axId val="834305871"/>
      </c:barChart>
      <c:catAx>
        <c:axId val="834301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Sales 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305871"/>
        <c:crosses val="autoZero"/>
        <c:auto val="1"/>
        <c:lblAlgn val="ctr"/>
        <c:lblOffset val="100"/>
        <c:noMultiLvlLbl val="0"/>
      </c:catAx>
      <c:valAx>
        <c:axId val="8343058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Revenue (in 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crossAx val="834301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69D0-8F54-DD6F-55A8-8704470AB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2EEC5-993B-5747-5FA3-1DB82EE39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E5AE0-1DC8-B6A7-3CA4-EB1032A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8316-4A12-B1CA-20D2-5551A6C4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291E-14D9-D60E-2FED-1B07280F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4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225-85FF-D8CA-B284-5553F161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0662B-71E1-879C-AFDA-907D007F5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C5CC-0716-77E1-3E3C-D582AD54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D2A-71BC-7EE5-30BA-A1068109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B0E7-4CA6-8009-CAAE-F3CC8AE3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0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C029-8D50-8954-F36A-85C4533E5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DF913-B997-9AAB-6268-3F9CC87A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01E7-2077-4615-6AA5-EAB5B73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7D1D-8190-E229-B788-9206F4A3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B96E-77D6-FE84-175D-A6D6CA18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30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5E7F-9B3A-635E-97E6-08CF4FCA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FE5D-E966-98C9-4A26-A1F0CA57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B32B-0694-5307-8DAD-004A21B2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EFB1-B9EF-EB83-BB74-594B7A91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F214-04F6-00B7-BCCA-2E9892A1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9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5D7D-636D-D79E-381C-4E61DB69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35B4-68A7-7E73-A332-044E374F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97A52-399D-FF06-9C62-5A517A6A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A2AB-C797-BB36-5F01-81F01E87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F3F1-F3AB-D71A-251A-9ECC5FD1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2121-B04D-D5B3-9B74-6BDE054D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437E-881C-8846-83CE-E682AAF41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A3323-DD68-F847-4B93-0FD64A6F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6A880-CCEF-1180-523F-71C53D6A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52518-32B6-AF2F-0C6F-853CF6D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01BC4-CD0B-B74F-FFE4-7486C599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7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3D55-B058-0299-70FC-B2B84D68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3D7A-890F-D5E7-7E6B-22254BCF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C4B77-5FDD-1537-5E8F-23EDF0A46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DBFD5-0CC8-6018-9A18-91B2BCD39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FE8FB-69DB-59CF-4AE7-3687FA312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8EA00-37DC-B19A-8D3D-ED1E24E3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7EFB-704F-9B0E-818B-753677E9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F80FD-2C8C-C994-96D6-3DB61604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8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5986-7CD2-23F2-9219-E3B81A72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5A4D0-989A-9FE5-EF17-A47E1406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8BDA6-1A59-F979-9453-C59680F3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FC2A3-09D2-5A02-E95D-ECA7F0D9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15EC7-824B-484E-4713-2FE9D457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745D-4FCF-2213-466D-1B78C31C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5A079-CFD4-3372-8607-F04749CB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2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ECB-A849-45BD-A945-552148C6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2D4B-B646-71EA-55C1-B364D31A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4BF87-C3AB-4843-D086-BCFE72726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B696-83F3-01FB-1847-0D66E668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42385-B222-B449-8283-03EB8378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86B1C-8795-FB27-A646-CC92AC1A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9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72C5-B8EF-E341-8EE4-C74AFA0C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4376E-7FF4-74D2-F341-F95A30B55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14943-1912-A7AD-2358-C8CD735A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2702-DD0B-9E86-3246-282C3756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AC1E-1A41-C3FD-7158-E59FDC8F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3D0C-5813-7AF5-AF61-00360391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6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636C6-B2EC-EEFA-4A84-44E5A2B1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6937-328E-0E8A-5671-FC7B35C1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EE04-D8D6-4295-4889-8286D5049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1B718-370C-4FEF-95EE-E72EB3E0F925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0855-3FB3-66A6-671A-805C27E81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1A8F-AB89-4E24-A3B7-E9070D269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4927-5C0D-46EC-B1E8-15A58799F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5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E9DC2-6D83-9FEA-8E9E-E9D824DDA0DE}"/>
              </a:ext>
            </a:extLst>
          </p:cNvPr>
          <p:cNvSpPr/>
          <p:nvPr/>
        </p:nvSpPr>
        <p:spPr>
          <a:xfrm>
            <a:off x="0" y="-10160"/>
            <a:ext cx="3464560" cy="6858000"/>
          </a:xfrm>
          <a:prstGeom prst="rect">
            <a:avLst/>
          </a:prstGeom>
          <a:solidFill>
            <a:srgbClr val="0519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1958E-31F8-1D84-A230-AF10A4626D83}"/>
              </a:ext>
            </a:extLst>
          </p:cNvPr>
          <p:cNvSpPr/>
          <p:nvPr/>
        </p:nvSpPr>
        <p:spPr>
          <a:xfrm>
            <a:off x="3464560" y="0"/>
            <a:ext cx="8727440" cy="3439160"/>
          </a:xfrm>
          <a:prstGeom prst="rect">
            <a:avLst/>
          </a:prstGeom>
          <a:solidFill>
            <a:srgbClr val="03EF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0DD36-E294-AAA8-7873-DE84CFF70836}"/>
              </a:ext>
            </a:extLst>
          </p:cNvPr>
          <p:cNvSpPr/>
          <p:nvPr/>
        </p:nvSpPr>
        <p:spPr>
          <a:xfrm>
            <a:off x="5242560" y="2341880"/>
            <a:ext cx="4551680" cy="2153920"/>
          </a:xfrm>
          <a:prstGeom prst="rect">
            <a:avLst/>
          </a:prstGeom>
          <a:solidFill>
            <a:schemeClr val="bg1"/>
          </a:solidFill>
          <a:ln>
            <a:solidFill>
              <a:srgbClr val="0519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E8B014-B80D-47D4-C3A7-19C27C520547}"/>
              </a:ext>
            </a:extLst>
          </p:cNvPr>
          <p:cNvCxnSpPr/>
          <p:nvPr/>
        </p:nvCxnSpPr>
        <p:spPr>
          <a:xfrm>
            <a:off x="5689600" y="3911600"/>
            <a:ext cx="1645920" cy="0"/>
          </a:xfrm>
          <a:prstGeom prst="line">
            <a:avLst/>
          </a:prstGeom>
          <a:ln w="28575">
            <a:solidFill>
              <a:srgbClr val="0519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8A6D3C-4D23-963A-D222-FF91D24BC04B}"/>
              </a:ext>
            </a:extLst>
          </p:cNvPr>
          <p:cNvCxnSpPr/>
          <p:nvPr/>
        </p:nvCxnSpPr>
        <p:spPr>
          <a:xfrm>
            <a:off x="7701280" y="3911600"/>
            <a:ext cx="1645920" cy="0"/>
          </a:xfrm>
          <a:prstGeom prst="line">
            <a:avLst/>
          </a:prstGeom>
          <a:ln w="28575">
            <a:solidFill>
              <a:srgbClr val="0519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30E98D-768D-2971-2583-1E09AB9ED4AC}"/>
              </a:ext>
            </a:extLst>
          </p:cNvPr>
          <p:cNvSpPr txBox="1"/>
          <p:nvPr/>
        </p:nvSpPr>
        <p:spPr>
          <a:xfrm>
            <a:off x="5588000" y="2550160"/>
            <a:ext cx="375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Baskerville Old Face" panose="02020602080505020303" pitchFamily="18" charset="0"/>
              </a:rPr>
              <a:t>Pens </a:t>
            </a:r>
          </a:p>
          <a:p>
            <a:pPr algn="ctr"/>
            <a:r>
              <a:rPr lang="en-US" sz="2200" i="1" dirty="0">
                <a:latin typeface="Baskerville Old Face" panose="02020602080505020303" pitchFamily="18" charset="0"/>
              </a:rPr>
              <a:t>&amp; </a:t>
            </a:r>
          </a:p>
          <a:p>
            <a:pPr algn="ctr"/>
            <a:r>
              <a:rPr lang="en-US" sz="2200" i="1" dirty="0">
                <a:latin typeface="Baskerville Old Face" panose="02020602080505020303" pitchFamily="18" charset="0"/>
              </a:rPr>
              <a:t>Printers</a:t>
            </a:r>
            <a:endParaRPr lang="en-IN" sz="2200" i="1" dirty="0">
              <a:latin typeface="Baskerville Old Face" panose="02020602080505020303" pitchFamily="18" charset="0"/>
            </a:endParaRPr>
          </a:p>
        </p:txBody>
      </p:sp>
      <p:pic>
        <p:nvPicPr>
          <p:cNvPr id="1026" name="Picture 2" descr="hand drawn doodle hand using pen illustration 20561320 Vector Art at  Vecteezy">
            <a:extLst>
              <a:ext uri="{FF2B5EF4-FFF2-40B4-BE49-F238E27FC236}">
                <a16:creationId xmlns:a16="http://schemas.microsoft.com/office/drawing/2014/main" id="{93C245E8-E1F9-C9BC-4FB9-5FC245415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8" t="14587" r="6397" b="21063"/>
          <a:stretch/>
        </p:blipFill>
        <p:spPr bwMode="auto">
          <a:xfrm>
            <a:off x="7260236" y="3647440"/>
            <a:ext cx="420724" cy="4165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85DCE-008B-D61D-93AF-4D63BF0394DB}"/>
              </a:ext>
            </a:extLst>
          </p:cNvPr>
          <p:cNvSpPr txBox="1"/>
          <p:nvPr/>
        </p:nvSpPr>
        <p:spPr>
          <a:xfrm>
            <a:off x="6781800" y="406399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since 1984</a:t>
            </a:r>
            <a:endParaRPr lang="en-IN" sz="1600" dirty="0">
              <a:latin typeface="Baskerville Old Face" panose="02020602080505020303" pitchFamily="18" charset="0"/>
            </a:endParaRPr>
          </a:p>
        </p:txBody>
      </p:sp>
      <p:pic>
        <p:nvPicPr>
          <p:cNvPr id="1028" name="Picture 4" descr="DataCamp | Data Science and AI - Apps on Google Play">
            <a:extLst>
              <a:ext uri="{FF2B5EF4-FFF2-40B4-BE49-F238E27FC236}">
                <a16:creationId xmlns:a16="http://schemas.microsoft.com/office/drawing/2014/main" id="{6DD27980-39E6-16BE-13A5-1A36D437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" y="2108200"/>
            <a:ext cx="1082040" cy="108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618AB2-8A51-2BFE-5BFF-D8DFED098CB3}"/>
              </a:ext>
            </a:extLst>
          </p:cNvPr>
          <p:cNvSpPr txBox="1"/>
          <p:nvPr/>
        </p:nvSpPr>
        <p:spPr>
          <a:xfrm>
            <a:off x="568960" y="3324274"/>
            <a:ext cx="227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Report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dated 09 Jun 2024</a:t>
            </a:r>
          </a:p>
          <a:p>
            <a:pPr algn="ctr"/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by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Arnab Chakraborty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363FF-CEE5-1051-43D6-BF9C04D2D717}"/>
              </a:ext>
            </a:extLst>
          </p:cNvPr>
          <p:cNvSpPr txBox="1"/>
          <p:nvPr/>
        </p:nvSpPr>
        <p:spPr>
          <a:xfrm>
            <a:off x="4274820" y="4777916"/>
            <a:ext cx="652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Dissecting the performances of the sales methods post launch of the new product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1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F1ABA4-448C-5D62-1F7F-4DFEBA73CAE7}"/>
              </a:ext>
            </a:extLst>
          </p:cNvPr>
          <p:cNvSpPr/>
          <p:nvPr/>
        </p:nvSpPr>
        <p:spPr>
          <a:xfrm>
            <a:off x="0" y="-10160"/>
            <a:ext cx="12192000" cy="1198880"/>
          </a:xfrm>
          <a:prstGeom prst="rect">
            <a:avLst/>
          </a:prstGeom>
          <a:solidFill>
            <a:srgbClr val="0519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160FC-4B13-FC1D-A3A0-64698EC42BC2}"/>
              </a:ext>
            </a:extLst>
          </p:cNvPr>
          <p:cNvSpPr txBox="1"/>
          <p:nvPr/>
        </p:nvSpPr>
        <p:spPr>
          <a:xfrm>
            <a:off x="477520" y="373836"/>
            <a:ext cx="2113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Points to cover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D23CD-7558-AB5F-9DF5-765C3AF416DD}"/>
              </a:ext>
            </a:extLst>
          </p:cNvPr>
          <p:cNvSpPr txBox="1"/>
          <p:nvPr/>
        </p:nvSpPr>
        <p:spPr>
          <a:xfrm>
            <a:off x="2265680" y="2305615"/>
            <a:ext cx="8564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1. An overview of the project and business goals </a:t>
            </a: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2. A summary of the work undertaken and how this addresses the problem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 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3. Key findings including the metric to monitor and current estimation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 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4. Recommendations to the business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9BD9F-CA06-67F5-BCDC-BDD369DE8A23}"/>
              </a:ext>
            </a:extLst>
          </p:cNvPr>
          <p:cNvSpPr txBox="1"/>
          <p:nvPr/>
        </p:nvSpPr>
        <p:spPr>
          <a:xfrm>
            <a:off x="9093200" y="6225996"/>
            <a:ext cx="2987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askerville Old Face" panose="02020602080505020303" pitchFamily="18" charset="0"/>
              </a:rPr>
              <a:t>Let’s get started &gt;&gt;&gt;&gt;&gt;&gt;&gt;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152618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F1ABA4-448C-5D62-1F7F-4DFEBA73CAE7}"/>
              </a:ext>
            </a:extLst>
          </p:cNvPr>
          <p:cNvSpPr/>
          <p:nvPr/>
        </p:nvSpPr>
        <p:spPr>
          <a:xfrm>
            <a:off x="0" y="-10160"/>
            <a:ext cx="12192000" cy="1198880"/>
          </a:xfrm>
          <a:prstGeom prst="rect">
            <a:avLst/>
          </a:prstGeom>
          <a:solidFill>
            <a:srgbClr val="0519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D23CD-7558-AB5F-9DF5-765C3AF416DD}"/>
              </a:ext>
            </a:extLst>
          </p:cNvPr>
          <p:cNvSpPr txBox="1"/>
          <p:nvPr/>
        </p:nvSpPr>
        <p:spPr>
          <a:xfrm>
            <a:off x="629920" y="373836"/>
            <a:ext cx="7609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1 : An overview of the project and business goals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952E4E-DF0B-E37E-BA1F-CA02D4F2AD14}"/>
              </a:ext>
            </a:extLst>
          </p:cNvPr>
          <p:cNvSpPr/>
          <p:nvPr/>
        </p:nvSpPr>
        <p:spPr>
          <a:xfrm>
            <a:off x="1117600" y="2895600"/>
            <a:ext cx="91440" cy="1332000"/>
          </a:xfrm>
          <a:prstGeom prst="roundRect">
            <a:avLst/>
          </a:prstGeom>
          <a:solidFill>
            <a:srgbClr val="03EF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223FD9-214B-5D61-CDDF-2718C914CDD1}"/>
              </a:ext>
            </a:extLst>
          </p:cNvPr>
          <p:cNvSpPr/>
          <p:nvPr/>
        </p:nvSpPr>
        <p:spPr>
          <a:xfrm>
            <a:off x="1107440" y="4485640"/>
            <a:ext cx="91440" cy="1332000"/>
          </a:xfrm>
          <a:prstGeom prst="roundRect">
            <a:avLst/>
          </a:prstGeom>
          <a:solidFill>
            <a:srgbClr val="06BD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D271E9-D510-C568-87D2-A5A00BBF0A85}"/>
              </a:ext>
            </a:extLst>
          </p:cNvPr>
          <p:cNvSpPr/>
          <p:nvPr/>
        </p:nvSpPr>
        <p:spPr>
          <a:xfrm>
            <a:off x="6278880" y="2895600"/>
            <a:ext cx="91440" cy="1332000"/>
          </a:xfrm>
          <a:prstGeom prst="roundRect">
            <a:avLst/>
          </a:prstGeom>
          <a:solidFill>
            <a:srgbClr val="FF9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F1F3F1-FAB7-1DB6-14C3-CECB1B82581F}"/>
              </a:ext>
            </a:extLst>
          </p:cNvPr>
          <p:cNvSpPr/>
          <p:nvPr/>
        </p:nvSpPr>
        <p:spPr>
          <a:xfrm>
            <a:off x="6268720" y="4455160"/>
            <a:ext cx="91440" cy="1332000"/>
          </a:xfrm>
          <a:prstGeom prst="roundRect">
            <a:avLst/>
          </a:prstGeom>
          <a:solidFill>
            <a:srgbClr val="793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F5D21-E35A-ADB0-59D5-20A70C834DF6}"/>
              </a:ext>
            </a:extLst>
          </p:cNvPr>
          <p:cNvSpPr txBox="1"/>
          <p:nvPr/>
        </p:nvSpPr>
        <p:spPr>
          <a:xfrm>
            <a:off x="1323340" y="3220730"/>
            <a:ext cx="3919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Perform analysis and write a report for the sales team on “sales approaches” for the new product line.</a:t>
            </a:r>
            <a:endParaRPr lang="en-IN" sz="1400" dirty="0">
              <a:latin typeface="Baskerville Old Face" panose="0202060208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674D0-7845-2DA0-41AE-08DA1E664273}"/>
              </a:ext>
            </a:extLst>
          </p:cNvPr>
          <p:cNvSpPr txBox="1"/>
          <p:nvPr/>
        </p:nvSpPr>
        <p:spPr>
          <a:xfrm>
            <a:off x="1333500" y="4597400"/>
            <a:ext cx="4236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Based on dataset provided by the sales team,</a:t>
            </a:r>
            <a:r>
              <a:rPr lang="en-US" sz="1400" b="1" dirty="0">
                <a:latin typeface="Baskerville Old Face" panose="02020602080505020303" pitchFamily="18" charset="0"/>
              </a:rPr>
              <a:t> </a:t>
            </a:r>
            <a:r>
              <a:rPr lang="en-US" sz="1400" dirty="0">
                <a:latin typeface="Baskerville Old Face" panose="02020602080505020303" pitchFamily="18" charset="0"/>
              </a:rPr>
              <a:t>share keys findings to the business to understand: </a:t>
            </a:r>
          </a:p>
          <a:p>
            <a:pPr marL="342900" indent="-342900">
              <a:buAutoNum type="alphaLcParenR"/>
            </a:pPr>
            <a:r>
              <a:rPr lang="en-US" sz="1400" dirty="0">
                <a:latin typeface="Baskerville Old Face" panose="02020602080505020303" pitchFamily="18" charset="0"/>
              </a:rPr>
              <a:t>Customers and revenues by different sales methods</a:t>
            </a:r>
          </a:p>
          <a:p>
            <a:pPr marL="342900" indent="-342900">
              <a:buAutoNum type="alphaLcParenR"/>
            </a:pPr>
            <a:r>
              <a:rPr lang="en-US" sz="1400" dirty="0">
                <a:latin typeface="Baskerville Old Face" panose="02020602080505020303" pitchFamily="18" charset="0"/>
              </a:rPr>
              <a:t>Spread of revenue – overall and by sales methods</a:t>
            </a:r>
          </a:p>
          <a:p>
            <a:pPr marL="342900" indent="-342900">
              <a:buAutoNum type="alphaLcParenR"/>
            </a:pPr>
            <a:r>
              <a:rPr lang="en-US" sz="1400" dirty="0">
                <a:latin typeface="Baskerville Old Face" panose="02020602080505020303" pitchFamily="18" charset="0"/>
              </a:rPr>
              <a:t>Effect of time on revenue.</a:t>
            </a:r>
            <a:endParaRPr lang="en-IN" sz="1400" dirty="0">
              <a:latin typeface="Baskerville Old Face" panose="020206020805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D9C5F-3A67-EBBA-7F19-EE591C9A74E6}"/>
              </a:ext>
            </a:extLst>
          </p:cNvPr>
          <p:cNvSpPr txBox="1"/>
          <p:nvPr/>
        </p:nvSpPr>
        <p:spPr>
          <a:xfrm>
            <a:off x="6484620" y="3250048"/>
            <a:ext cx="457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Identify and define a metric for the business to monitor including initial estimates based on current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432AD-F5F8-A15D-CDE5-C3843A4229E6}"/>
              </a:ext>
            </a:extLst>
          </p:cNvPr>
          <p:cNvSpPr txBox="1"/>
          <p:nvPr/>
        </p:nvSpPr>
        <p:spPr>
          <a:xfrm>
            <a:off x="6494780" y="4592925"/>
            <a:ext cx="4579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Recommendations to the business:</a:t>
            </a:r>
          </a:p>
          <a:p>
            <a:pPr marL="342900" indent="-342900">
              <a:buAutoNum type="alphaLcParenR"/>
            </a:pPr>
            <a:r>
              <a:rPr lang="en-US" sz="1400" dirty="0">
                <a:latin typeface="Baskerville Old Face" panose="02020602080505020303" pitchFamily="18" charset="0"/>
              </a:rPr>
              <a:t>Method(s) which can be continued to be used</a:t>
            </a:r>
          </a:p>
          <a:p>
            <a:pPr marL="342900" indent="-342900">
              <a:buAutoNum type="alphaLcParenR"/>
            </a:pPr>
            <a:r>
              <a:rPr lang="en-US" sz="1400" dirty="0">
                <a:latin typeface="Baskerville Old Face" panose="02020602080505020303" pitchFamily="18" charset="0"/>
              </a:rPr>
              <a:t>Method(s) which may be discontinued.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E2B10-8258-67D3-D925-F0247FB72850}"/>
              </a:ext>
            </a:extLst>
          </p:cNvPr>
          <p:cNvSpPr txBox="1"/>
          <p:nvPr/>
        </p:nvSpPr>
        <p:spPr>
          <a:xfrm>
            <a:off x="589280" y="1543755"/>
            <a:ext cx="108305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skerville Old Face" panose="02020602080505020303" pitchFamily="18" charset="0"/>
              </a:rPr>
              <a:t>Pens and Printers was founded in 1984 and provides high quality office products to large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skerville Old Face" panose="02020602080505020303" pitchFamily="18" charset="0"/>
              </a:rPr>
              <a:t>Six weeks ago, Pen and Printers launched a new line of office stationery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skerville Old Face" panose="02020602080505020303" pitchFamily="18" charset="0"/>
              </a:rPr>
              <a:t>Pens and Printers have tested three different sales strategies for this, targeted email and phone calls, as well as combining the 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skerville Old Face" panose="02020602080505020303" pitchFamily="18" charset="0"/>
              </a:rPr>
              <a:t>Pens and Printers wants to understand the current performance and expects to increase the total revenues generated out of the sales methods.</a:t>
            </a:r>
            <a:endParaRPr lang="en-IN" sz="1400" dirty="0">
              <a:latin typeface="Baskerville Old Face" panose="020206020805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C9D06-453C-A43B-0A93-1345B234D335}"/>
              </a:ext>
            </a:extLst>
          </p:cNvPr>
          <p:cNvSpPr txBox="1"/>
          <p:nvPr/>
        </p:nvSpPr>
        <p:spPr>
          <a:xfrm>
            <a:off x="731520" y="2895600"/>
            <a:ext cx="332740" cy="369332"/>
          </a:xfrm>
          <a:prstGeom prst="rect">
            <a:avLst/>
          </a:prstGeom>
          <a:solidFill>
            <a:srgbClr val="03EF6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7E8019-FF8D-92CD-73B1-E043041CA051}"/>
              </a:ext>
            </a:extLst>
          </p:cNvPr>
          <p:cNvSpPr txBox="1"/>
          <p:nvPr/>
        </p:nvSpPr>
        <p:spPr>
          <a:xfrm>
            <a:off x="731520" y="4486224"/>
            <a:ext cx="332740" cy="369332"/>
          </a:xfrm>
          <a:prstGeom prst="rect">
            <a:avLst/>
          </a:prstGeom>
          <a:solidFill>
            <a:srgbClr val="06BDFC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DF0719-F170-4B02-FCD4-76560C906B5F}"/>
              </a:ext>
            </a:extLst>
          </p:cNvPr>
          <p:cNvSpPr txBox="1"/>
          <p:nvPr/>
        </p:nvSpPr>
        <p:spPr>
          <a:xfrm>
            <a:off x="5909310" y="2895600"/>
            <a:ext cx="332740" cy="369332"/>
          </a:xfrm>
          <a:prstGeom prst="rect">
            <a:avLst/>
          </a:prstGeom>
          <a:solidFill>
            <a:srgbClr val="FF6EA9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CEFD2-5046-47BE-6BDA-0A542CBA793C}"/>
              </a:ext>
            </a:extLst>
          </p:cNvPr>
          <p:cNvSpPr txBox="1"/>
          <p:nvPr/>
        </p:nvSpPr>
        <p:spPr>
          <a:xfrm>
            <a:off x="5908040" y="4459787"/>
            <a:ext cx="332740" cy="369332"/>
          </a:xfrm>
          <a:prstGeom prst="rect">
            <a:avLst/>
          </a:prstGeom>
          <a:solidFill>
            <a:srgbClr val="7933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3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F1ABA4-448C-5D62-1F7F-4DFEBA73CAE7}"/>
              </a:ext>
            </a:extLst>
          </p:cNvPr>
          <p:cNvSpPr/>
          <p:nvPr/>
        </p:nvSpPr>
        <p:spPr>
          <a:xfrm>
            <a:off x="0" y="-10160"/>
            <a:ext cx="12192000" cy="1198880"/>
          </a:xfrm>
          <a:prstGeom prst="rect">
            <a:avLst/>
          </a:prstGeom>
          <a:solidFill>
            <a:srgbClr val="0519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D23CD-7558-AB5F-9DF5-765C3AF416DD}"/>
              </a:ext>
            </a:extLst>
          </p:cNvPr>
          <p:cNvSpPr txBox="1"/>
          <p:nvPr/>
        </p:nvSpPr>
        <p:spPr>
          <a:xfrm>
            <a:off x="629920" y="373836"/>
            <a:ext cx="10373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2 : A summary of the work undertaken and how this addresses the 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D271E9-D510-C568-87D2-A5A00BBF0A85}"/>
              </a:ext>
            </a:extLst>
          </p:cNvPr>
          <p:cNvSpPr/>
          <p:nvPr/>
        </p:nvSpPr>
        <p:spPr>
          <a:xfrm>
            <a:off x="741680" y="1601420"/>
            <a:ext cx="91440" cy="1728000"/>
          </a:xfrm>
          <a:prstGeom prst="roundRect">
            <a:avLst/>
          </a:prstGeom>
          <a:solidFill>
            <a:srgbClr val="FF9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F1F3F1-FAB7-1DB6-14C3-CECB1B82581F}"/>
              </a:ext>
            </a:extLst>
          </p:cNvPr>
          <p:cNvSpPr/>
          <p:nvPr/>
        </p:nvSpPr>
        <p:spPr>
          <a:xfrm>
            <a:off x="741680" y="3459480"/>
            <a:ext cx="91440" cy="1044000"/>
          </a:xfrm>
          <a:prstGeom prst="roundRect">
            <a:avLst/>
          </a:prstGeom>
          <a:solidFill>
            <a:srgbClr val="793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0AC2FA-7D0A-6325-E7EE-6BF3D4DA2D81}"/>
              </a:ext>
            </a:extLst>
          </p:cNvPr>
          <p:cNvSpPr/>
          <p:nvPr/>
        </p:nvSpPr>
        <p:spPr>
          <a:xfrm>
            <a:off x="736600" y="4622127"/>
            <a:ext cx="91440" cy="1044000"/>
          </a:xfrm>
          <a:prstGeom prst="roundRect">
            <a:avLst/>
          </a:prstGeom>
          <a:solidFill>
            <a:srgbClr val="FF6E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3F176-1DB0-92D9-360C-1214159A7BC8}"/>
              </a:ext>
            </a:extLst>
          </p:cNvPr>
          <p:cNvSpPr txBox="1"/>
          <p:nvPr/>
        </p:nvSpPr>
        <p:spPr>
          <a:xfrm>
            <a:off x="1089660" y="1551355"/>
            <a:ext cx="1087882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askerville Old Face" panose="02020602080505020303" pitchFamily="18" charset="0"/>
              </a:rPr>
              <a:t>Data validation and cleaning was performed </a:t>
            </a:r>
            <a:r>
              <a:rPr lang="en-US" sz="1400" dirty="0">
                <a:latin typeface="Baskerville Old Face" panose="02020602080505020303" pitchFamily="18" charset="0"/>
              </a:rPr>
              <a:t>on the raw dataset that was provided by the sales team: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a) Each column was checked for null values. Records with null values in revenue were removed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b) Consistency in the sales method column. For example: ‘email’ and ‘Email’, ‘</a:t>
            </a:r>
            <a:r>
              <a:rPr lang="en-US" sz="1400" dirty="0" err="1">
                <a:latin typeface="Baskerville Old Face" panose="02020602080505020303" pitchFamily="18" charset="0"/>
              </a:rPr>
              <a:t>em</a:t>
            </a:r>
            <a:r>
              <a:rPr lang="en-US" sz="1400" dirty="0">
                <a:latin typeface="Baskerville Old Face" panose="02020602080505020303" pitchFamily="18" charset="0"/>
              </a:rPr>
              <a:t> + call’ and ‘Email + Call’ are the same.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c) Each column was validated for the data type based on the guidelines provided. 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d) Outliers in the ‘years as customers’ column were identified for records &gt; 40 years as customers. Values were corrected to the upper cap i.e. 40 years (Pens &amp; Printers are in business since 1984 i.e. 40 years)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d) Data type and unique records checked for and validated.</a:t>
            </a:r>
          </a:p>
          <a:p>
            <a:pPr>
              <a:lnSpc>
                <a:spcPct val="30000"/>
              </a:lnSpc>
            </a:pPr>
            <a:endParaRPr lang="en-US" sz="1600" dirty="0">
              <a:latin typeface="Baskerville Old Face" panose="02020602080505020303" pitchFamily="18" charset="0"/>
            </a:endParaRPr>
          </a:p>
          <a:p>
            <a:r>
              <a:rPr lang="en-US" sz="1600" b="1" i="1" dirty="0">
                <a:latin typeface="Baskerville Old Face" panose="02020602080505020303" pitchFamily="18" charset="0"/>
              </a:rPr>
              <a:t>A cleaned and validated dataset will be accurate to run the analysis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F476C-3B50-0E03-362D-A71E513EB273}"/>
              </a:ext>
            </a:extLst>
          </p:cNvPr>
          <p:cNvSpPr txBox="1"/>
          <p:nvPr/>
        </p:nvSpPr>
        <p:spPr>
          <a:xfrm>
            <a:off x="1089660" y="3476338"/>
            <a:ext cx="9913620" cy="105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askerville Old Face" panose="02020602080505020303" pitchFamily="18" charset="0"/>
              </a:rPr>
              <a:t>Exploratory analysis was performed </a:t>
            </a:r>
            <a:r>
              <a:rPr lang="en-US" sz="1400" dirty="0">
                <a:latin typeface="Baskerville Old Face" panose="02020602080505020303" pitchFamily="18" charset="0"/>
              </a:rPr>
              <a:t>on the clean dataset to answer customer questions. 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a) Different types of graphs were used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b) Description of the findings were included.</a:t>
            </a:r>
          </a:p>
          <a:p>
            <a:pPr>
              <a:lnSpc>
                <a:spcPct val="30000"/>
              </a:lnSpc>
            </a:pPr>
            <a:endParaRPr lang="en-US" sz="1600" dirty="0">
              <a:latin typeface="Baskerville Old Face" panose="02020602080505020303" pitchFamily="18" charset="0"/>
            </a:endParaRPr>
          </a:p>
          <a:p>
            <a:r>
              <a:rPr lang="en-US" sz="1600" b="1" i="1" dirty="0">
                <a:latin typeface="Baskerville Old Face" panose="02020602080505020303" pitchFamily="18" charset="0"/>
              </a:rPr>
              <a:t>This would allow the business to gain key insights into the performance of the different sales methods.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344ED-CCA6-77B2-B150-B2BEBCB070D9}"/>
              </a:ext>
            </a:extLst>
          </p:cNvPr>
          <p:cNvSpPr txBox="1"/>
          <p:nvPr/>
        </p:nvSpPr>
        <p:spPr>
          <a:xfrm>
            <a:off x="1089660" y="4623404"/>
            <a:ext cx="9913620" cy="104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askerville Old Face" panose="02020602080505020303" pitchFamily="18" charset="0"/>
              </a:rPr>
              <a:t>Metric was defined </a:t>
            </a:r>
            <a:r>
              <a:rPr lang="en-US" sz="1400" dirty="0">
                <a:latin typeface="Baskerville Old Face" panose="02020602080505020303" pitchFamily="18" charset="0"/>
              </a:rPr>
              <a:t>for the business to monitor including:</a:t>
            </a:r>
          </a:p>
          <a:p>
            <a:pPr marL="342900" indent="-342900">
              <a:buAutoNum type="alphaLcParenR"/>
            </a:pPr>
            <a:r>
              <a:rPr lang="en-US" sz="1400" dirty="0">
                <a:latin typeface="Baskerville Old Face" panose="02020602080505020303" pitchFamily="18" charset="0"/>
              </a:rPr>
              <a:t>Monitoring approach</a:t>
            </a:r>
          </a:p>
          <a:p>
            <a:pPr marL="342900" indent="-342900">
              <a:buAutoNum type="alphaLcParenR"/>
            </a:pPr>
            <a:r>
              <a:rPr lang="en-US" sz="1400" dirty="0">
                <a:latin typeface="Baskerville Old Face" panose="02020602080505020303" pitchFamily="18" charset="0"/>
              </a:rPr>
              <a:t>Initial value(s) based on current data</a:t>
            </a:r>
          </a:p>
          <a:p>
            <a:pPr>
              <a:lnSpc>
                <a:spcPct val="30000"/>
              </a:lnSpc>
            </a:pPr>
            <a:endParaRPr lang="en-US" sz="1400" dirty="0">
              <a:latin typeface="Baskerville Old Face" panose="02020602080505020303" pitchFamily="18" charset="0"/>
            </a:endParaRPr>
          </a:p>
          <a:p>
            <a:r>
              <a:rPr lang="en-US" sz="1600" b="1" i="1" dirty="0">
                <a:latin typeface="Baskerville Old Face" panose="02020602080505020303" pitchFamily="18" charset="0"/>
              </a:rPr>
              <a:t>This would allow the business to keep regular track of how each sales method performs over a period of time.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2EC8B-1184-A676-B0FD-97E019328640}"/>
              </a:ext>
            </a:extLst>
          </p:cNvPr>
          <p:cNvSpPr txBox="1"/>
          <p:nvPr/>
        </p:nvSpPr>
        <p:spPr>
          <a:xfrm>
            <a:off x="1059180" y="5883157"/>
            <a:ext cx="991362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askerville Old Face" panose="02020602080505020303" pitchFamily="18" charset="0"/>
              </a:rPr>
              <a:t>Recommendations were identified </a:t>
            </a:r>
            <a:r>
              <a:rPr lang="en-US" sz="1400" dirty="0">
                <a:latin typeface="Baskerville Old Face" panose="02020602080505020303" pitchFamily="18" charset="0"/>
              </a:rPr>
              <a:t>for the business based on the statistics and insights generated out of the given dataset.</a:t>
            </a:r>
          </a:p>
          <a:p>
            <a:pPr>
              <a:lnSpc>
                <a:spcPct val="30000"/>
              </a:lnSpc>
            </a:pPr>
            <a:endParaRPr lang="en-US" sz="1400" dirty="0">
              <a:latin typeface="Baskerville Old Face" panose="02020602080505020303" pitchFamily="18" charset="0"/>
            </a:endParaRPr>
          </a:p>
          <a:p>
            <a:r>
              <a:rPr lang="en-US" sz="1600" b="1" i="1" dirty="0">
                <a:latin typeface="Baskerville Old Face" panose="02020602080505020303" pitchFamily="18" charset="0"/>
              </a:rPr>
              <a:t>This would enable the business to understand which sales method to continue and which can be it be less vested on.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BF5FBA-A36F-41F6-89F5-0CD86AB879BF}"/>
              </a:ext>
            </a:extLst>
          </p:cNvPr>
          <p:cNvSpPr/>
          <p:nvPr/>
        </p:nvSpPr>
        <p:spPr>
          <a:xfrm>
            <a:off x="751840" y="5892800"/>
            <a:ext cx="91440" cy="576000"/>
          </a:xfrm>
          <a:prstGeom prst="roundRect">
            <a:avLst/>
          </a:prstGeom>
          <a:solidFill>
            <a:srgbClr val="03EF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/>
      <p:bldP spid="17" grpId="0"/>
      <p:bldP spid="18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F1ABA4-448C-5D62-1F7F-4DFEBA73CAE7}"/>
              </a:ext>
            </a:extLst>
          </p:cNvPr>
          <p:cNvSpPr/>
          <p:nvPr/>
        </p:nvSpPr>
        <p:spPr>
          <a:xfrm>
            <a:off x="0" y="-10160"/>
            <a:ext cx="12192000" cy="1198880"/>
          </a:xfrm>
          <a:prstGeom prst="rect">
            <a:avLst/>
          </a:prstGeom>
          <a:solidFill>
            <a:srgbClr val="0519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D23CD-7558-AB5F-9DF5-765C3AF416DD}"/>
              </a:ext>
            </a:extLst>
          </p:cNvPr>
          <p:cNvSpPr txBox="1"/>
          <p:nvPr/>
        </p:nvSpPr>
        <p:spPr>
          <a:xfrm>
            <a:off x="629920" y="373836"/>
            <a:ext cx="11135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3 (part a) : Our key findings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AD3222-1D74-F646-00EF-2A9FCDECEC8A}"/>
              </a:ext>
            </a:extLst>
          </p:cNvPr>
          <p:cNvGrpSpPr/>
          <p:nvPr/>
        </p:nvGrpSpPr>
        <p:grpSpPr>
          <a:xfrm>
            <a:off x="726440" y="2078166"/>
            <a:ext cx="4323080" cy="2106702"/>
            <a:chOff x="330200" y="2062480"/>
            <a:chExt cx="3926840" cy="210670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952E4E-DF0B-E37E-BA1F-CA02D4F2AD14}"/>
                </a:ext>
              </a:extLst>
            </p:cNvPr>
            <p:cNvSpPr/>
            <p:nvPr/>
          </p:nvSpPr>
          <p:spPr>
            <a:xfrm>
              <a:off x="330200" y="2062480"/>
              <a:ext cx="3926840" cy="2106702"/>
            </a:xfrm>
            <a:prstGeom prst="rect">
              <a:avLst/>
            </a:prstGeom>
            <a:noFill/>
            <a:ln w="28575">
              <a:solidFill>
                <a:srgbClr val="03EF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4D25E8B3-D395-4738-87AE-615E83BFF86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4084628"/>
                </p:ext>
              </p:extLst>
            </p:nvPr>
          </p:nvGraphicFramePr>
          <p:xfrm>
            <a:off x="629920" y="2312898"/>
            <a:ext cx="3078480" cy="18562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495E50-FCDB-13AF-3BD2-6C08F027DC26}"/>
              </a:ext>
            </a:extLst>
          </p:cNvPr>
          <p:cNvSpPr txBox="1"/>
          <p:nvPr/>
        </p:nvSpPr>
        <p:spPr>
          <a:xfrm>
            <a:off x="645160" y="1418545"/>
            <a:ext cx="512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skerville Old Face" panose="02020602080505020303" pitchFamily="18" charset="0"/>
              </a:rPr>
              <a:t>1. ‘Email’</a:t>
            </a:r>
            <a:r>
              <a:rPr lang="en-US" sz="1600" dirty="0">
                <a:latin typeface="Baskerville Old Face" panose="02020602080505020303" pitchFamily="18" charset="0"/>
              </a:rPr>
              <a:t> approach has achieved the </a:t>
            </a:r>
            <a:r>
              <a:rPr lang="en-US" sz="1600" b="1" dirty="0">
                <a:latin typeface="Baskerville Old Face" panose="02020602080505020303" pitchFamily="18" charset="0"/>
              </a:rPr>
              <a:t>highest number of customers</a:t>
            </a:r>
            <a:r>
              <a:rPr lang="en-US" sz="1600" dirty="0">
                <a:latin typeface="Baskerville Old Face" panose="02020602080505020303" pitchFamily="18" charset="0"/>
              </a:rPr>
              <a:t> followed by </a:t>
            </a:r>
            <a:r>
              <a:rPr lang="en-US" sz="1600" b="1" dirty="0">
                <a:latin typeface="Baskerville Old Face" panose="02020602080505020303" pitchFamily="18" charset="0"/>
              </a:rPr>
              <a:t>‘Call’ </a:t>
            </a:r>
            <a:r>
              <a:rPr lang="en-US" sz="1600" dirty="0">
                <a:latin typeface="Baskerville Old Face" panose="02020602080505020303" pitchFamily="18" charset="0"/>
              </a:rPr>
              <a:t>and </a:t>
            </a:r>
            <a:r>
              <a:rPr lang="en-US" sz="1600" b="1" dirty="0">
                <a:latin typeface="Baskerville Old Face" panose="02020602080505020303" pitchFamily="18" charset="0"/>
              </a:rPr>
              <a:t>‘Email + Call’</a:t>
            </a:r>
            <a:endParaRPr lang="en-IN" sz="1600" b="1" dirty="0">
              <a:latin typeface="Baskerville Old Face" panose="02020602080505020303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E819E2-A4E5-DB6C-CC7C-40C6B3B6AF35}"/>
              </a:ext>
            </a:extLst>
          </p:cNvPr>
          <p:cNvGrpSpPr/>
          <p:nvPr/>
        </p:nvGrpSpPr>
        <p:grpSpPr>
          <a:xfrm>
            <a:off x="6009640" y="2047686"/>
            <a:ext cx="4323080" cy="2223953"/>
            <a:chOff x="457200" y="4574674"/>
            <a:chExt cx="4323080" cy="2223953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F7435622-2DB5-091B-5469-E0E7CA682EC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5533661"/>
                </p:ext>
              </p:extLst>
            </p:nvPr>
          </p:nvGraphicFramePr>
          <p:xfrm>
            <a:off x="462280" y="4712652"/>
            <a:ext cx="4231640" cy="20859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408A2D-F2D4-E8CE-2A70-3E880A773486}"/>
                </a:ext>
              </a:extLst>
            </p:cNvPr>
            <p:cNvSpPr/>
            <p:nvPr/>
          </p:nvSpPr>
          <p:spPr>
            <a:xfrm>
              <a:off x="457200" y="4574674"/>
              <a:ext cx="4323080" cy="2106702"/>
            </a:xfrm>
            <a:prstGeom prst="rect">
              <a:avLst/>
            </a:prstGeom>
            <a:noFill/>
            <a:ln w="28575">
              <a:solidFill>
                <a:srgbClr val="03EF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0AADFE-45CF-F704-BC40-E858D51A3F89}"/>
              </a:ext>
            </a:extLst>
          </p:cNvPr>
          <p:cNvSpPr txBox="1"/>
          <p:nvPr/>
        </p:nvSpPr>
        <p:spPr>
          <a:xfrm>
            <a:off x="5913120" y="1397688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skerville Old Face" panose="02020602080505020303" pitchFamily="18" charset="0"/>
              </a:rPr>
              <a:t>2. </a:t>
            </a:r>
            <a:r>
              <a:rPr lang="en-US" sz="1600" dirty="0">
                <a:latin typeface="Baskerville Old Face" panose="02020602080505020303" pitchFamily="18" charset="0"/>
              </a:rPr>
              <a:t>Revenue generated by </a:t>
            </a:r>
            <a:r>
              <a:rPr lang="en-US" sz="1600" b="1" dirty="0">
                <a:latin typeface="Baskerville Old Face" panose="02020602080505020303" pitchFamily="18" charset="0"/>
              </a:rPr>
              <a:t>‘Email’</a:t>
            </a:r>
            <a:r>
              <a:rPr lang="en-US" sz="1600" dirty="0">
                <a:latin typeface="Baskerville Old Face" panose="02020602080505020303" pitchFamily="18" charset="0"/>
              </a:rPr>
              <a:t> approach is highest followed by </a:t>
            </a:r>
            <a:r>
              <a:rPr lang="en-US" sz="1600" b="1" dirty="0">
                <a:latin typeface="Baskerville Old Face" panose="02020602080505020303" pitchFamily="18" charset="0"/>
              </a:rPr>
              <a:t>‘Email + Call’</a:t>
            </a:r>
            <a:endParaRPr lang="en-IN" sz="1600" b="1" dirty="0">
              <a:latin typeface="Baskerville Old Face" panose="020206020805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C7CA6-0B83-BAAB-1CC8-6151A1712203}"/>
              </a:ext>
            </a:extLst>
          </p:cNvPr>
          <p:cNvSpPr txBox="1"/>
          <p:nvPr/>
        </p:nvSpPr>
        <p:spPr>
          <a:xfrm>
            <a:off x="619760" y="4343846"/>
            <a:ext cx="438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skerville Old Face" panose="02020602080505020303" pitchFamily="18" charset="0"/>
              </a:rPr>
              <a:t>3. </a:t>
            </a:r>
            <a:r>
              <a:rPr lang="en-US" sz="1600" dirty="0">
                <a:latin typeface="Baskerville Old Face" panose="02020602080505020303" pitchFamily="18" charset="0"/>
              </a:rPr>
              <a:t>Spread of revenue (overall) has a mean &gt; median </a:t>
            </a:r>
            <a:endParaRPr lang="en-IN" sz="1600" b="1" dirty="0">
              <a:latin typeface="Baskerville Old Face" panose="020206020805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EADCE-6292-A8CE-2D6E-90572C4B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1" y="4764380"/>
            <a:ext cx="1305560" cy="1975912"/>
          </a:xfrm>
          <a:prstGeom prst="rect">
            <a:avLst/>
          </a:prstGeom>
          <a:ln w="28575">
            <a:solidFill>
              <a:srgbClr val="FF5400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BB060E-02EA-EB68-1E39-37343E1B8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44725"/>
              </p:ext>
            </p:extLst>
          </p:nvPr>
        </p:nvGraphicFramePr>
        <p:xfrm>
          <a:off x="2245360" y="4761439"/>
          <a:ext cx="1219200" cy="1978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30207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1865130"/>
                    </a:ext>
                  </a:extLst>
                </a:gridCol>
              </a:tblGrid>
              <a:tr h="28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mean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93.93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3826579"/>
                  </a:ext>
                </a:extLst>
              </a:tr>
              <a:tr h="28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std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47.44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9254284"/>
                  </a:ext>
                </a:extLst>
              </a:tr>
              <a:tr h="28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min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32.54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7971281"/>
                  </a:ext>
                </a:extLst>
              </a:tr>
              <a:tr h="28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25%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52.47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6413643"/>
                  </a:ext>
                </a:extLst>
              </a:tr>
              <a:tr h="28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50%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89.51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7046918"/>
                  </a:ext>
                </a:extLst>
              </a:tr>
              <a:tr h="28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75%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107.33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762926"/>
                  </a:ext>
                </a:extLst>
              </a:tr>
              <a:tr h="270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max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238.32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5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0684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51EC1C-0728-29AE-739E-D97979BE54A5}"/>
              </a:ext>
            </a:extLst>
          </p:cNvPr>
          <p:cNvSpPr txBox="1"/>
          <p:nvPr/>
        </p:nvSpPr>
        <p:spPr>
          <a:xfrm>
            <a:off x="5958840" y="4307232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skerville Old Face" panose="02020602080505020303" pitchFamily="18" charset="0"/>
              </a:rPr>
              <a:t>4. </a:t>
            </a:r>
            <a:r>
              <a:rPr lang="en-US" sz="1600" dirty="0">
                <a:latin typeface="Baskerville Old Face" panose="02020602080505020303" pitchFamily="18" charset="0"/>
              </a:rPr>
              <a:t>‘Email + Call’ has the highest average revenue followed by ‘Email’. ‘Call’ has the lowest variance followed by ‘Email’.  </a:t>
            </a:r>
            <a:endParaRPr lang="en-IN" sz="1600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EFBFB-4D7E-1995-9A7D-5AC1C8E90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806" y="4958080"/>
            <a:ext cx="2328874" cy="1745507"/>
          </a:xfrm>
          <a:prstGeom prst="rect">
            <a:avLst/>
          </a:prstGeom>
          <a:ln w="28575">
            <a:solidFill>
              <a:srgbClr val="FF5400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068481F-197A-C600-01FC-7C30B0BF1BB1}"/>
              </a:ext>
            </a:extLst>
          </p:cNvPr>
          <p:cNvGrpSpPr/>
          <p:nvPr/>
        </p:nvGrpSpPr>
        <p:grpSpPr>
          <a:xfrm>
            <a:off x="8453120" y="5457244"/>
            <a:ext cx="3312160" cy="1245655"/>
            <a:chOff x="7940268" y="4776524"/>
            <a:chExt cx="4180612" cy="12456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ED21C6F-127D-99D4-6C81-64AAFFFDB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0268" y="4776524"/>
              <a:ext cx="4180612" cy="1245655"/>
            </a:xfrm>
            <a:prstGeom prst="rect">
              <a:avLst/>
            </a:prstGeom>
            <a:ln w="28575">
              <a:solidFill>
                <a:srgbClr val="FF5400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B7EEFB-5C8D-1C9B-7666-FBD2211EC5A7}"/>
                </a:ext>
              </a:extLst>
            </p:cNvPr>
            <p:cNvSpPr txBox="1"/>
            <p:nvPr/>
          </p:nvSpPr>
          <p:spPr>
            <a:xfrm>
              <a:off x="7953930" y="5034697"/>
              <a:ext cx="109297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Sales method</a:t>
              </a:r>
              <a:endParaRPr lang="en-IN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01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F1ABA4-448C-5D62-1F7F-4DFEBA73CAE7}"/>
              </a:ext>
            </a:extLst>
          </p:cNvPr>
          <p:cNvSpPr/>
          <p:nvPr/>
        </p:nvSpPr>
        <p:spPr>
          <a:xfrm>
            <a:off x="0" y="-10160"/>
            <a:ext cx="12192000" cy="1198880"/>
          </a:xfrm>
          <a:prstGeom prst="rect">
            <a:avLst/>
          </a:prstGeom>
          <a:solidFill>
            <a:srgbClr val="0519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D23CD-7558-AB5F-9DF5-765C3AF416DD}"/>
              </a:ext>
            </a:extLst>
          </p:cNvPr>
          <p:cNvSpPr txBox="1"/>
          <p:nvPr/>
        </p:nvSpPr>
        <p:spPr>
          <a:xfrm>
            <a:off x="629920" y="373836"/>
            <a:ext cx="11135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3 (part a): Our key findings (continued…)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1E5F0-56CF-4026-C927-90BEA5A9BFAA}"/>
              </a:ext>
            </a:extLst>
          </p:cNvPr>
          <p:cNvSpPr txBox="1"/>
          <p:nvPr/>
        </p:nvSpPr>
        <p:spPr>
          <a:xfrm>
            <a:off x="645160" y="1418545"/>
            <a:ext cx="1098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skerville Old Face" panose="02020602080505020303" pitchFamily="18" charset="0"/>
              </a:rPr>
              <a:t>5. With time</a:t>
            </a:r>
            <a:r>
              <a:rPr lang="en-US" sz="1600" dirty="0">
                <a:latin typeface="Baskerville Old Face" panose="02020602080505020303" pitchFamily="18" charset="0"/>
              </a:rPr>
              <a:t>, the</a:t>
            </a:r>
            <a:r>
              <a:rPr lang="en-US" sz="1600" b="1" dirty="0">
                <a:latin typeface="Baskerville Old Face" panose="02020602080505020303" pitchFamily="18" charset="0"/>
              </a:rPr>
              <a:t> revenue </a:t>
            </a:r>
            <a:r>
              <a:rPr lang="en-US" sz="1600" dirty="0">
                <a:latin typeface="Baskerville Old Face" panose="02020602080505020303" pitchFamily="18" charset="0"/>
              </a:rPr>
              <a:t>for each sales method </a:t>
            </a:r>
            <a:r>
              <a:rPr lang="en-US" sz="1600" b="1" dirty="0">
                <a:latin typeface="Baskerville Old Face" panose="02020602080505020303" pitchFamily="18" charset="0"/>
              </a:rPr>
              <a:t>increases</a:t>
            </a:r>
            <a:r>
              <a:rPr lang="en-US" sz="1600" dirty="0">
                <a:latin typeface="Baskerville Old Face" panose="02020602080505020303" pitchFamily="18" charset="0"/>
              </a:rPr>
              <a:t> with </a:t>
            </a:r>
            <a:r>
              <a:rPr lang="en-US" sz="1600" b="1" dirty="0">
                <a:latin typeface="Baskerville Old Face" panose="02020602080505020303" pitchFamily="18" charset="0"/>
              </a:rPr>
              <a:t>‘Email + Call’ having </a:t>
            </a:r>
            <a:r>
              <a:rPr lang="en-US" sz="1600" dirty="0">
                <a:latin typeface="Baskerville Old Face" panose="02020602080505020303" pitchFamily="18" charset="0"/>
              </a:rPr>
              <a:t>the </a:t>
            </a:r>
            <a:r>
              <a:rPr lang="en-US" sz="1600" b="1" dirty="0">
                <a:latin typeface="Baskerville Old Face" panose="02020602080505020303" pitchFamily="18" charset="0"/>
              </a:rPr>
              <a:t>highest rate of increase </a:t>
            </a:r>
            <a:r>
              <a:rPr lang="en-US" sz="1600" dirty="0">
                <a:latin typeface="Baskerville Old Face" panose="02020602080505020303" pitchFamily="18" charset="0"/>
              </a:rPr>
              <a:t>overall</a:t>
            </a:r>
            <a:endParaRPr lang="en-IN" sz="1600" b="1" dirty="0">
              <a:latin typeface="Baskerville Old Face" panose="02020602080505020303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D14A5F-A56C-7720-E930-20459267AC53}"/>
              </a:ext>
            </a:extLst>
          </p:cNvPr>
          <p:cNvGrpSpPr/>
          <p:nvPr/>
        </p:nvGrpSpPr>
        <p:grpSpPr>
          <a:xfrm>
            <a:off x="629920" y="2058044"/>
            <a:ext cx="9220200" cy="4727065"/>
            <a:chOff x="645160" y="1861717"/>
            <a:chExt cx="7455283" cy="39880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6715B8-5938-5A0C-6B6E-FAC21252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160" y="1861717"/>
              <a:ext cx="7455283" cy="3988005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F7F6AF4-5EB6-17C7-D1AA-43738DDEB647}"/>
                </a:ext>
              </a:extLst>
            </p:cNvPr>
            <p:cNvSpPr txBox="1"/>
            <p:nvPr/>
          </p:nvSpPr>
          <p:spPr>
            <a:xfrm>
              <a:off x="1153160" y="2077617"/>
              <a:ext cx="984250" cy="1905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900" b="1" dirty="0"/>
                <a:t>sales</a:t>
              </a:r>
              <a:r>
                <a:rPr lang="en-IN" sz="900" b="1" baseline="0" dirty="0"/>
                <a:t> method</a:t>
              </a:r>
            </a:p>
            <a:p>
              <a:endParaRPr lang="en-IN" sz="9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E6D4792-603D-B8CC-F503-C6A96C91D43D}"/>
              </a:ext>
            </a:extLst>
          </p:cNvPr>
          <p:cNvSpPr txBox="1"/>
          <p:nvPr/>
        </p:nvSpPr>
        <p:spPr>
          <a:xfrm>
            <a:off x="9824720" y="2313955"/>
            <a:ext cx="20015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5400"/>
                </a:solidFill>
              </a:rPr>
              <a:t>Note: </a:t>
            </a:r>
            <a:r>
              <a:rPr lang="en-US" sz="1200" dirty="0"/>
              <a:t>Week (x-axis) denotes the number of weeks passed since the launch of the product when the sale was made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508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8DE4E0C-A90A-AAA8-3355-FCD54264D635}"/>
              </a:ext>
            </a:extLst>
          </p:cNvPr>
          <p:cNvSpPr/>
          <p:nvPr/>
        </p:nvSpPr>
        <p:spPr>
          <a:xfrm>
            <a:off x="7686040" y="1951102"/>
            <a:ext cx="3733800" cy="16138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CACCC-70A4-B2EA-20BC-B047A6684A43}"/>
              </a:ext>
            </a:extLst>
          </p:cNvPr>
          <p:cNvSpPr/>
          <p:nvPr/>
        </p:nvSpPr>
        <p:spPr>
          <a:xfrm>
            <a:off x="660400" y="1953162"/>
            <a:ext cx="3149600" cy="16138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1ABA4-448C-5D62-1F7F-4DFEBA73CAE7}"/>
              </a:ext>
            </a:extLst>
          </p:cNvPr>
          <p:cNvSpPr/>
          <p:nvPr/>
        </p:nvSpPr>
        <p:spPr>
          <a:xfrm>
            <a:off x="0" y="-10160"/>
            <a:ext cx="12192000" cy="1198880"/>
          </a:xfrm>
          <a:prstGeom prst="rect">
            <a:avLst/>
          </a:prstGeom>
          <a:solidFill>
            <a:srgbClr val="0519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D23CD-7558-AB5F-9DF5-765C3AF416DD}"/>
              </a:ext>
            </a:extLst>
          </p:cNvPr>
          <p:cNvSpPr txBox="1"/>
          <p:nvPr/>
        </p:nvSpPr>
        <p:spPr>
          <a:xfrm>
            <a:off x="629920" y="373836"/>
            <a:ext cx="11135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3 (part b): Metric to monitor and current estimates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0179E1-28B9-B1A1-C317-C322E2240150}"/>
              </a:ext>
            </a:extLst>
          </p:cNvPr>
          <p:cNvSpPr/>
          <p:nvPr/>
        </p:nvSpPr>
        <p:spPr>
          <a:xfrm>
            <a:off x="629920" y="4193996"/>
            <a:ext cx="10789920" cy="45719"/>
          </a:xfrm>
          <a:prstGeom prst="roundRect">
            <a:avLst/>
          </a:prstGeom>
          <a:solidFill>
            <a:srgbClr val="793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83A78D-217F-0D07-B82C-6169332B1131}"/>
              </a:ext>
            </a:extLst>
          </p:cNvPr>
          <p:cNvSpPr/>
          <p:nvPr/>
        </p:nvSpPr>
        <p:spPr>
          <a:xfrm>
            <a:off x="629920" y="1772464"/>
            <a:ext cx="10789920" cy="45719"/>
          </a:xfrm>
          <a:prstGeom prst="roundRect">
            <a:avLst/>
          </a:prstGeom>
          <a:solidFill>
            <a:srgbClr val="FF9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70C1C-A6E6-EB1E-9825-97B78B3CE9F6}"/>
              </a:ext>
            </a:extLst>
          </p:cNvPr>
          <p:cNvSpPr txBox="1"/>
          <p:nvPr/>
        </p:nvSpPr>
        <p:spPr>
          <a:xfrm>
            <a:off x="548640" y="144272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askerville Old Face" panose="02020602080505020303" pitchFamily="18" charset="0"/>
              </a:rPr>
              <a:t>Metric definition and business goal </a:t>
            </a:r>
            <a:endParaRPr lang="en-IN" i="1" dirty="0">
              <a:latin typeface="Baskerville Old Face" panose="020206020805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4E7E4-8BAE-5CE4-16FF-6C911BEB9E3F}"/>
              </a:ext>
            </a:extLst>
          </p:cNvPr>
          <p:cNvSpPr txBox="1"/>
          <p:nvPr/>
        </p:nvSpPr>
        <p:spPr>
          <a:xfrm>
            <a:off x="558800" y="380837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askerville Old Face" panose="02020602080505020303" pitchFamily="18" charset="0"/>
              </a:rPr>
              <a:t>Monitoring approach</a:t>
            </a:r>
            <a:endParaRPr lang="en-IN" i="1" dirty="0">
              <a:latin typeface="Baskerville Old Face" panose="020206020805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C6EF4-01EB-3B25-0065-6915115BC06A}"/>
              </a:ext>
            </a:extLst>
          </p:cNvPr>
          <p:cNvSpPr txBox="1"/>
          <p:nvPr/>
        </p:nvSpPr>
        <p:spPr>
          <a:xfrm>
            <a:off x="7741920" y="2068989"/>
            <a:ext cx="355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Goal: 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 generated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sales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applying and monitoring the performance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different sales methods or approach (Email, Calls, Email + Calls)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F962D-D10B-B600-C84E-E82BAA3894B4}"/>
              </a:ext>
            </a:extLst>
          </p:cNvPr>
          <p:cNvSpPr txBox="1"/>
          <p:nvPr/>
        </p:nvSpPr>
        <p:spPr>
          <a:xfrm>
            <a:off x="721360" y="2094012"/>
            <a:ext cx="3088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Metric: </a:t>
            </a:r>
          </a:p>
          <a:p>
            <a:pPr algn="l"/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Weekly Revenue by Sales 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BAD07-0285-1E17-515C-715EBE5CC100}"/>
              </a:ext>
            </a:extLst>
          </p:cNvPr>
          <p:cNvSpPr/>
          <p:nvPr/>
        </p:nvSpPr>
        <p:spPr>
          <a:xfrm>
            <a:off x="4127500" y="1951535"/>
            <a:ext cx="3340100" cy="1613813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5104F4-8341-3B14-5698-95A29D0DBF4C}"/>
              </a:ext>
            </a:extLst>
          </p:cNvPr>
          <p:cNvSpPr txBox="1"/>
          <p:nvPr/>
        </p:nvSpPr>
        <p:spPr>
          <a:xfrm>
            <a:off x="4201160" y="2065160"/>
            <a:ext cx="31648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</a:p>
          <a:p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revenue generated by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given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sales method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week of sales executed in that method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59DFA-CB8D-4298-C84F-FB9BB342F51B}"/>
              </a:ext>
            </a:extLst>
          </p:cNvPr>
          <p:cNvSpPr txBox="1"/>
          <p:nvPr/>
        </p:nvSpPr>
        <p:spPr>
          <a:xfrm>
            <a:off x="538480" y="4345922"/>
            <a:ext cx="10881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Track the average weekly revenue for each sales method over time to assess effectiveness.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37D4B82-8ACB-BC5B-19C2-A602E25AB5C7}"/>
              </a:ext>
            </a:extLst>
          </p:cNvPr>
          <p:cNvSpPr/>
          <p:nvPr/>
        </p:nvSpPr>
        <p:spPr>
          <a:xfrm>
            <a:off x="629920" y="5351504"/>
            <a:ext cx="10789920" cy="45719"/>
          </a:xfrm>
          <a:prstGeom prst="roundRect">
            <a:avLst/>
          </a:prstGeom>
          <a:solidFill>
            <a:srgbClr val="FF6E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A22965-5F63-EA0A-5E82-647ACD56138B}"/>
              </a:ext>
            </a:extLst>
          </p:cNvPr>
          <p:cNvSpPr txBox="1"/>
          <p:nvPr/>
        </p:nvSpPr>
        <p:spPr>
          <a:xfrm>
            <a:off x="538480" y="4955721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Baskerville Old Face" panose="02020602080505020303" pitchFamily="18" charset="0"/>
              </a:rPr>
              <a:t>Current (initial) estimates</a:t>
            </a:r>
            <a:endParaRPr lang="en-IN" i="1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B77B506-661A-11CC-AC37-3AC4C6FD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69636"/>
              </p:ext>
            </p:extLst>
          </p:nvPr>
        </p:nvGraphicFramePr>
        <p:xfrm>
          <a:off x="629920" y="5515371"/>
          <a:ext cx="4826000" cy="1150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0524">
                  <a:extLst>
                    <a:ext uri="{9D8B030D-6E8A-4147-A177-3AD203B41FA5}">
                      <a16:colId xmlns:a16="http://schemas.microsoft.com/office/drawing/2014/main" val="1254068703"/>
                    </a:ext>
                  </a:extLst>
                </a:gridCol>
                <a:gridCol w="2785476">
                  <a:extLst>
                    <a:ext uri="{9D8B030D-6E8A-4147-A177-3AD203B41FA5}">
                      <a16:colId xmlns:a16="http://schemas.microsoft.com/office/drawing/2014/main" val="3102803939"/>
                    </a:ext>
                  </a:extLst>
                </a:gridCol>
              </a:tblGrid>
              <a:tr h="32102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method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6E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weekly revenue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6E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08502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37927.25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0043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112052.97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39655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+ Call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68042.78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4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6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F1ABA4-448C-5D62-1F7F-4DFEBA73CAE7}"/>
              </a:ext>
            </a:extLst>
          </p:cNvPr>
          <p:cNvSpPr/>
          <p:nvPr/>
        </p:nvSpPr>
        <p:spPr>
          <a:xfrm>
            <a:off x="0" y="-10160"/>
            <a:ext cx="12192000" cy="1198880"/>
          </a:xfrm>
          <a:prstGeom prst="rect">
            <a:avLst/>
          </a:prstGeom>
          <a:solidFill>
            <a:srgbClr val="0519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D23CD-7558-AB5F-9DF5-765C3AF416DD}"/>
              </a:ext>
            </a:extLst>
          </p:cNvPr>
          <p:cNvSpPr txBox="1"/>
          <p:nvPr/>
        </p:nvSpPr>
        <p:spPr>
          <a:xfrm>
            <a:off x="629920" y="373836"/>
            <a:ext cx="11135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Section 4 : Recommendations to the business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8803DC-718A-7555-219E-51EF93EF6A0F}"/>
              </a:ext>
            </a:extLst>
          </p:cNvPr>
          <p:cNvSpPr/>
          <p:nvPr/>
        </p:nvSpPr>
        <p:spPr>
          <a:xfrm>
            <a:off x="751840" y="1622604"/>
            <a:ext cx="91440" cy="1478280"/>
          </a:xfrm>
          <a:prstGeom prst="roundRect">
            <a:avLst/>
          </a:prstGeom>
          <a:solidFill>
            <a:srgbClr val="FF9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0179E1-28B9-B1A1-C317-C322E2240150}"/>
              </a:ext>
            </a:extLst>
          </p:cNvPr>
          <p:cNvSpPr/>
          <p:nvPr/>
        </p:nvSpPr>
        <p:spPr>
          <a:xfrm>
            <a:off x="751840" y="3314244"/>
            <a:ext cx="91440" cy="1478280"/>
          </a:xfrm>
          <a:prstGeom prst="roundRect">
            <a:avLst/>
          </a:prstGeom>
          <a:solidFill>
            <a:srgbClr val="793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B62ECF-3AD6-B32F-C0AB-31BE94E813E5}"/>
              </a:ext>
            </a:extLst>
          </p:cNvPr>
          <p:cNvSpPr/>
          <p:nvPr/>
        </p:nvSpPr>
        <p:spPr>
          <a:xfrm>
            <a:off x="751840" y="5005884"/>
            <a:ext cx="91440" cy="1478280"/>
          </a:xfrm>
          <a:prstGeom prst="roundRect">
            <a:avLst/>
          </a:prstGeom>
          <a:solidFill>
            <a:srgbClr val="FF6E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A9D39-0F93-77DC-36A0-59C4962F7627}"/>
              </a:ext>
            </a:extLst>
          </p:cNvPr>
          <p:cNvSpPr txBox="1"/>
          <p:nvPr/>
        </p:nvSpPr>
        <p:spPr>
          <a:xfrm>
            <a:off x="2489200" y="1726049"/>
            <a:ext cx="91033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 to keep working with 'Email + Calls' approach</a:t>
            </a:r>
            <a:endParaRPr lang="en-US" sz="1400" b="1" i="0" dirty="0">
              <a:solidFill>
                <a:srgbClr val="296EA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revenue generated per customer is much higher as compared with the other two approaches.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the minimum value of the revenue generated by any customer is higher than the corresponding average values in ‘Calls’ or in ‘Email’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takes time, but average weekly revenue (based on current estimates) is almost double that of ‘Calls’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DEFC6-C08A-26FF-EFE2-4DFEBB9B3759}"/>
              </a:ext>
            </a:extLst>
          </p:cNvPr>
          <p:cNvSpPr txBox="1"/>
          <p:nvPr/>
        </p:nvSpPr>
        <p:spPr>
          <a:xfrm>
            <a:off x="2489200" y="3429000"/>
            <a:ext cx="90220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 to keep working with 'Email' approach</a:t>
            </a:r>
          </a:p>
          <a:p>
            <a:pPr algn="l"/>
            <a:endParaRPr lang="en-US" sz="1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 of customers is maximum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average weekly revenue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consistency in the revenue generated in this method studied over the weeks and customers. This is indicated by a lower standard deviation observed in the spread of revenue as compared with ‘Email + Call’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720D-39B2-BDF4-9D3B-0A35811EE7B3}"/>
              </a:ext>
            </a:extLst>
          </p:cNvPr>
          <p:cNvSpPr txBox="1"/>
          <p:nvPr/>
        </p:nvSpPr>
        <p:spPr>
          <a:xfrm>
            <a:off x="2489200" y="5234226"/>
            <a:ext cx="88493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business can consider discontinuing 'Calls' approach for sometime and see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average weekly revenue.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revenue is quite small as compared with the corresponding value of the population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can give it a thought and consider to discontinue 'Calls' approach.</a:t>
            </a:r>
          </a:p>
        </p:txBody>
      </p:sp>
      <p:sp>
        <p:nvSpPr>
          <p:cNvPr id="13" name="AutoShape 2" descr="Should You Choose Phone or Email Support for Your Call Center? -  SupportYourApp Blog">
            <a:extLst>
              <a:ext uri="{FF2B5EF4-FFF2-40B4-BE49-F238E27FC236}">
                <a16:creationId xmlns:a16="http://schemas.microsoft.com/office/drawing/2014/main" id="{A696E995-001F-9236-1A11-A408B64600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" name="Graphic 18" descr="Speaker Phone">
            <a:extLst>
              <a:ext uri="{FF2B5EF4-FFF2-40B4-BE49-F238E27FC236}">
                <a16:creationId xmlns:a16="http://schemas.microsoft.com/office/drawing/2014/main" id="{29244273-C578-C660-AC66-D7F1AEA3C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480" y="1995864"/>
            <a:ext cx="609600" cy="609600"/>
          </a:xfrm>
          <a:prstGeom prst="rect">
            <a:avLst/>
          </a:prstGeom>
        </p:spPr>
      </p:pic>
      <p:pic>
        <p:nvPicPr>
          <p:cNvPr id="21" name="Graphic 20" descr="Email">
            <a:extLst>
              <a:ext uri="{FF2B5EF4-FFF2-40B4-BE49-F238E27FC236}">
                <a16:creationId xmlns:a16="http://schemas.microsoft.com/office/drawing/2014/main" id="{DA356686-93A6-6046-D65A-FD0328205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2920" y="2021264"/>
            <a:ext cx="457200" cy="4572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C24EDC3-2881-0677-AEC9-DD03BDC840E1}"/>
              </a:ext>
            </a:extLst>
          </p:cNvPr>
          <p:cNvSpPr/>
          <p:nvPr/>
        </p:nvSpPr>
        <p:spPr>
          <a:xfrm>
            <a:off x="1046480" y="1920240"/>
            <a:ext cx="609600" cy="685224"/>
          </a:xfrm>
          <a:prstGeom prst="ellipse">
            <a:avLst/>
          </a:prstGeom>
          <a:noFill/>
          <a:ln>
            <a:solidFill>
              <a:srgbClr val="FF5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68A9C8-5DBD-49D4-1100-FD0250727FE5}"/>
              </a:ext>
            </a:extLst>
          </p:cNvPr>
          <p:cNvSpPr/>
          <p:nvPr/>
        </p:nvSpPr>
        <p:spPr>
          <a:xfrm>
            <a:off x="1686560" y="1920240"/>
            <a:ext cx="609600" cy="685224"/>
          </a:xfrm>
          <a:prstGeom prst="ellipse">
            <a:avLst/>
          </a:prstGeom>
          <a:noFill/>
          <a:ln>
            <a:solidFill>
              <a:srgbClr val="FF5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Graphic 23" descr="Email">
            <a:extLst>
              <a:ext uri="{FF2B5EF4-FFF2-40B4-BE49-F238E27FC236}">
                <a16:creationId xmlns:a16="http://schemas.microsoft.com/office/drawing/2014/main" id="{FE1E4A5A-3F95-E400-9481-68DC09037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7960" y="3715882"/>
            <a:ext cx="457200" cy="4572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A31B1F9-C64A-93D5-D833-3882236A1B4F}"/>
              </a:ext>
            </a:extLst>
          </p:cNvPr>
          <p:cNvSpPr/>
          <p:nvPr/>
        </p:nvSpPr>
        <p:spPr>
          <a:xfrm>
            <a:off x="1371600" y="3614858"/>
            <a:ext cx="609600" cy="685224"/>
          </a:xfrm>
          <a:prstGeom prst="ellipse">
            <a:avLst/>
          </a:prstGeom>
          <a:noFill/>
          <a:ln>
            <a:solidFill>
              <a:srgbClr val="7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25" descr="Speaker Phone">
            <a:extLst>
              <a:ext uri="{FF2B5EF4-FFF2-40B4-BE49-F238E27FC236}">
                <a16:creationId xmlns:a16="http://schemas.microsoft.com/office/drawing/2014/main" id="{07A23CE4-2DED-1957-D407-3608B65F1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1280" y="5435324"/>
            <a:ext cx="609600" cy="6096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3C97D78-0457-E428-657C-65D95DC06851}"/>
              </a:ext>
            </a:extLst>
          </p:cNvPr>
          <p:cNvSpPr/>
          <p:nvPr/>
        </p:nvSpPr>
        <p:spPr>
          <a:xfrm>
            <a:off x="1351280" y="5359700"/>
            <a:ext cx="609600" cy="685224"/>
          </a:xfrm>
          <a:prstGeom prst="ellipse">
            <a:avLst/>
          </a:prstGeom>
          <a:noFill/>
          <a:ln>
            <a:solidFill>
              <a:srgbClr val="FF6E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5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E9DC2-6D83-9FEA-8E9E-E9D824DDA0DE}"/>
              </a:ext>
            </a:extLst>
          </p:cNvPr>
          <p:cNvSpPr/>
          <p:nvPr/>
        </p:nvSpPr>
        <p:spPr>
          <a:xfrm>
            <a:off x="0" y="-10160"/>
            <a:ext cx="3464560" cy="6858000"/>
          </a:xfrm>
          <a:prstGeom prst="rect">
            <a:avLst/>
          </a:prstGeom>
          <a:solidFill>
            <a:srgbClr val="0519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1958E-31F8-1D84-A230-AF10A4626D83}"/>
              </a:ext>
            </a:extLst>
          </p:cNvPr>
          <p:cNvSpPr/>
          <p:nvPr/>
        </p:nvSpPr>
        <p:spPr>
          <a:xfrm>
            <a:off x="3464560" y="0"/>
            <a:ext cx="8727440" cy="3439160"/>
          </a:xfrm>
          <a:prstGeom prst="rect">
            <a:avLst/>
          </a:prstGeom>
          <a:solidFill>
            <a:srgbClr val="03EF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0DD36-E294-AAA8-7873-DE84CFF70836}"/>
              </a:ext>
            </a:extLst>
          </p:cNvPr>
          <p:cNvSpPr/>
          <p:nvPr/>
        </p:nvSpPr>
        <p:spPr>
          <a:xfrm>
            <a:off x="5242560" y="2341880"/>
            <a:ext cx="4551680" cy="2153920"/>
          </a:xfrm>
          <a:prstGeom prst="rect">
            <a:avLst/>
          </a:prstGeom>
          <a:solidFill>
            <a:schemeClr val="bg1"/>
          </a:solidFill>
          <a:ln>
            <a:solidFill>
              <a:srgbClr val="0519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E8B014-B80D-47D4-C3A7-19C27C520547}"/>
              </a:ext>
            </a:extLst>
          </p:cNvPr>
          <p:cNvCxnSpPr/>
          <p:nvPr/>
        </p:nvCxnSpPr>
        <p:spPr>
          <a:xfrm>
            <a:off x="5689600" y="3911600"/>
            <a:ext cx="1645920" cy="0"/>
          </a:xfrm>
          <a:prstGeom prst="line">
            <a:avLst/>
          </a:prstGeom>
          <a:ln w="28575">
            <a:solidFill>
              <a:srgbClr val="0519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8A6D3C-4D23-963A-D222-FF91D24BC04B}"/>
              </a:ext>
            </a:extLst>
          </p:cNvPr>
          <p:cNvCxnSpPr/>
          <p:nvPr/>
        </p:nvCxnSpPr>
        <p:spPr>
          <a:xfrm>
            <a:off x="7701280" y="3911600"/>
            <a:ext cx="1645920" cy="0"/>
          </a:xfrm>
          <a:prstGeom prst="line">
            <a:avLst/>
          </a:prstGeom>
          <a:ln w="28575">
            <a:solidFill>
              <a:srgbClr val="0519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30E98D-768D-2971-2583-1E09AB9ED4AC}"/>
              </a:ext>
            </a:extLst>
          </p:cNvPr>
          <p:cNvSpPr txBox="1"/>
          <p:nvPr/>
        </p:nvSpPr>
        <p:spPr>
          <a:xfrm>
            <a:off x="5588000" y="2980333"/>
            <a:ext cx="375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Baskerville Old Face" panose="02020602080505020303" pitchFamily="18" charset="0"/>
              </a:rPr>
              <a:t>Thank You</a:t>
            </a:r>
            <a:endParaRPr lang="en-IN" sz="2200" i="1" dirty="0">
              <a:latin typeface="Baskerville Old Face" panose="02020602080505020303" pitchFamily="18" charset="0"/>
            </a:endParaRPr>
          </a:p>
        </p:txBody>
      </p:sp>
      <p:pic>
        <p:nvPicPr>
          <p:cNvPr id="1026" name="Picture 2" descr="hand drawn doodle hand using pen illustration 20561320 Vector Art at  Vecteezy">
            <a:extLst>
              <a:ext uri="{FF2B5EF4-FFF2-40B4-BE49-F238E27FC236}">
                <a16:creationId xmlns:a16="http://schemas.microsoft.com/office/drawing/2014/main" id="{93C245E8-E1F9-C9BC-4FB9-5FC245415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8" t="14587" r="6397" b="21063"/>
          <a:stretch/>
        </p:blipFill>
        <p:spPr bwMode="auto">
          <a:xfrm>
            <a:off x="7260236" y="3647440"/>
            <a:ext cx="420724" cy="4165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85DCE-008B-D61D-93AF-4D63BF0394DB}"/>
              </a:ext>
            </a:extLst>
          </p:cNvPr>
          <p:cNvSpPr txBox="1"/>
          <p:nvPr/>
        </p:nvSpPr>
        <p:spPr>
          <a:xfrm>
            <a:off x="6781800" y="406399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since 1984</a:t>
            </a:r>
            <a:endParaRPr lang="en-IN" sz="1600" dirty="0">
              <a:latin typeface="Baskerville Old Face" panose="02020602080505020303" pitchFamily="18" charset="0"/>
            </a:endParaRPr>
          </a:p>
        </p:txBody>
      </p:sp>
      <p:pic>
        <p:nvPicPr>
          <p:cNvPr id="1028" name="Picture 4" descr="DataCamp | Data Science and AI - Apps on Google Play">
            <a:extLst>
              <a:ext uri="{FF2B5EF4-FFF2-40B4-BE49-F238E27FC236}">
                <a16:creationId xmlns:a16="http://schemas.microsoft.com/office/drawing/2014/main" id="{6DD27980-39E6-16BE-13A5-1A36D437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87980"/>
            <a:ext cx="1082040" cy="108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1077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 CHAKRABORTY</dc:creator>
  <cp:lastModifiedBy>ARNAB CHAKRABORTY</cp:lastModifiedBy>
  <cp:revision>19</cp:revision>
  <dcterms:created xsi:type="dcterms:W3CDTF">2024-06-02T10:56:04Z</dcterms:created>
  <dcterms:modified xsi:type="dcterms:W3CDTF">2024-06-09T13:52:17Z</dcterms:modified>
</cp:coreProperties>
</file>