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A4D1-4F42-3370-5CCD-564BED7CF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312CDE-7A2C-55FB-CA9F-CEA963FB2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9ABDC0-3044-AB51-40E7-F4DA63D856FA}"/>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5" name="Footer Placeholder 4">
            <a:extLst>
              <a:ext uri="{FF2B5EF4-FFF2-40B4-BE49-F238E27FC236}">
                <a16:creationId xmlns:a16="http://schemas.microsoft.com/office/drawing/2014/main" id="{83BC6B44-089D-2E85-A230-44EDC1572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E329E-4F2D-1FAB-77E8-5BF52702CB69}"/>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288324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9EF9-EED4-B5A7-5892-AD63BC0B0E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6113A9-65DC-273D-8E29-F113985940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6A90B-4826-9848-80B3-A3608BC5087F}"/>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5" name="Footer Placeholder 4">
            <a:extLst>
              <a:ext uri="{FF2B5EF4-FFF2-40B4-BE49-F238E27FC236}">
                <a16:creationId xmlns:a16="http://schemas.microsoft.com/office/drawing/2014/main" id="{B9EBF818-7F77-E602-701E-6D758C871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93FD0-A784-B223-1EBA-2276B7205CFC}"/>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201007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E92DF-0C59-06DD-DE64-4A4355240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A59608-DEE6-C5C3-8945-2263A7FFB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5C7E54-E305-F971-D2CF-6602FDC9502D}"/>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5" name="Footer Placeholder 4">
            <a:extLst>
              <a:ext uri="{FF2B5EF4-FFF2-40B4-BE49-F238E27FC236}">
                <a16:creationId xmlns:a16="http://schemas.microsoft.com/office/drawing/2014/main" id="{FDE7814C-5EBE-D98C-FFD4-8D21348FC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FB4DF-0FBC-5B8F-3E24-30D329BB5774}"/>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302323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5190-8BAB-D888-4643-75D3333146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21247A-B7DE-D0DE-046F-5185CDE2A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9AB27-EFE3-3B50-C6D2-AA84374E955F}"/>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5" name="Footer Placeholder 4">
            <a:extLst>
              <a:ext uri="{FF2B5EF4-FFF2-40B4-BE49-F238E27FC236}">
                <a16:creationId xmlns:a16="http://schemas.microsoft.com/office/drawing/2014/main" id="{6EE1D37D-5A4A-784A-CC7D-97EBA358B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5EAF6-3A2F-C525-320F-7E040828664F}"/>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310191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229D-A678-C7AD-F631-C6E59A5AC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6B890D-E162-FDB9-429C-35F60F97BC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7EABB-AC10-6649-0988-FED4D5785871}"/>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5" name="Footer Placeholder 4">
            <a:extLst>
              <a:ext uri="{FF2B5EF4-FFF2-40B4-BE49-F238E27FC236}">
                <a16:creationId xmlns:a16="http://schemas.microsoft.com/office/drawing/2014/main" id="{AA0E0A9C-01CB-ED1D-8764-734331994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72DE5-F55D-C4F2-CEDF-40B0EB599C98}"/>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283333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8A72-A6F0-A1C2-F78C-AF3E92144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19BEFB-D62E-11DF-68C4-15CD8C2BE2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9E39D9-5BD1-49E8-8167-1BE9B6417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EAA546-C316-0313-C0D5-0F7290454553}"/>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6" name="Footer Placeholder 5">
            <a:extLst>
              <a:ext uri="{FF2B5EF4-FFF2-40B4-BE49-F238E27FC236}">
                <a16:creationId xmlns:a16="http://schemas.microsoft.com/office/drawing/2014/main" id="{5777EA82-D736-01FB-6316-98E452279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D166E-21BE-7284-8250-76B2A8BCCB41}"/>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224871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624C-3765-55E2-C2CB-1EE3E2A6B7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16AD4-CB38-A38B-C859-13C53C281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BA519-352C-3677-724B-FA6F3BF252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CE1F23-5723-DCF2-79A7-E59CC1253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F3996-DC84-E9B3-21D8-EED9194636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A25B63-D3C1-913F-5212-2E9A254674F0}"/>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8" name="Footer Placeholder 7">
            <a:extLst>
              <a:ext uri="{FF2B5EF4-FFF2-40B4-BE49-F238E27FC236}">
                <a16:creationId xmlns:a16="http://schemas.microsoft.com/office/drawing/2014/main" id="{E5A61AED-D904-12DE-0330-BB0093AC60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B1247B-75AE-2500-A359-CC429FB453A5}"/>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57437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1DB9-91F1-BF0E-34CA-A8A21C8700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E479C9-371A-5244-0984-BE391FCEB4B2}"/>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4" name="Footer Placeholder 3">
            <a:extLst>
              <a:ext uri="{FF2B5EF4-FFF2-40B4-BE49-F238E27FC236}">
                <a16:creationId xmlns:a16="http://schemas.microsoft.com/office/drawing/2014/main" id="{525F962A-56A9-BD8D-1138-69C0405534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B24798-CC01-E686-1EEE-8070F01C5CFD}"/>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407629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E2F17-A52E-0B4B-760E-05C326869793}"/>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3" name="Footer Placeholder 2">
            <a:extLst>
              <a:ext uri="{FF2B5EF4-FFF2-40B4-BE49-F238E27FC236}">
                <a16:creationId xmlns:a16="http://schemas.microsoft.com/office/drawing/2014/main" id="{46292524-610D-D2B0-61E6-1754FC413E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EA3500-4A38-58FC-26C6-41F5C76A7DEA}"/>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400127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9439-55AE-A5A5-7274-381B9C97B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94A526-98AC-C153-DA20-D96CA982B9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2AC183-9A9B-CB64-8D34-B22215A0D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93FC9-7C9A-5A37-6110-2BE3D3EAB629}"/>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6" name="Footer Placeholder 5">
            <a:extLst>
              <a:ext uri="{FF2B5EF4-FFF2-40B4-BE49-F238E27FC236}">
                <a16:creationId xmlns:a16="http://schemas.microsoft.com/office/drawing/2014/main" id="{AE21C13B-656F-6839-7D4D-2580AD651E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8F816-0B04-0B5C-A9C8-858464F930FB}"/>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355949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1205-B266-2E00-3ECE-F8C06CF79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49ACDA-E9F7-1E86-8656-77B467DC5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DE7564-2E71-AE1E-8261-48A6E4D73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DC78F-55FB-FFD0-F9DA-2732F90A365E}"/>
              </a:ext>
            </a:extLst>
          </p:cNvPr>
          <p:cNvSpPr>
            <a:spLocks noGrp="1"/>
          </p:cNvSpPr>
          <p:nvPr>
            <p:ph type="dt" sz="half" idx="10"/>
          </p:nvPr>
        </p:nvSpPr>
        <p:spPr/>
        <p:txBody>
          <a:bodyPr/>
          <a:lstStyle/>
          <a:p>
            <a:fld id="{A8204A80-BCBF-4B18-B58C-38A125470C43}" type="datetimeFigureOut">
              <a:rPr lang="en-IN" smtClean="0"/>
              <a:t>24-03-2024</a:t>
            </a:fld>
            <a:endParaRPr lang="en-IN"/>
          </a:p>
        </p:txBody>
      </p:sp>
      <p:sp>
        <p:nvSpPr>
          <p:cNvPr id="6" name="Footer Placeholder 5">
            <a:extLst>
              <a:ext uri="{FF2B5EF4-FFF2-40B4-BE49-F238E27FC236}">
                <a16:creationId xmlns:a16="http://schemas.microsoft.com/office/drawing/2014/main" id="{F96AC7F9-D1F0-B63A-CA89-175DA31F9D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D1DE54-1E39-A596-8F39-5C0054F66468}"/>
              </a:ext>
            </a:extLst>
          </p:cNvPr>
          <p:cNvSpPr>
            <a:spLocks noGrp="1"/>
          </p:cNvSpPr>
          <p:nvPr>
            <p:ph type="sldNum" sz="quarter" idx="12"/>
          </p:nvPr>
        </p:nvSpPr>
        <p:spPr/>
        <p:txBody>
          <a:bodyPr/>
          <a:lstStyle/>
          <a:p>
            <a:fld id="{1A4ACFBC-5A41-45D0-9D48-5357EDCD3949}" type="slidenum">
              <a:rPr lang="en-IN" smtClean="0"/>
              <a:t>‹#›</a:t>
            </a:fld>
            <a:endParaRPr lang="en-IN"/>
          </a:p>
        </p:txBody>
      </p:sp>
    </p:spTree>
    <p:extLst>
      <p:ext uri="{BB962C8B-B14F-4D97-AF65-F5344CB8AC3E}">
        <p14:creationId xmlns:p14="http://schemas.microsoft.com/office/powerpoint/2010/main" val="7535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5187F-F9BB-EEF7-C3F4-24F2A9663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1B461E-F3D4-C382-6E4F-4BF886782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2CE79-E1D4-54F0-101E-A0B4C9B48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204A80-BCBF-4B18-B58C-38A125470C43}" type="datetimeFigureOut">
              <a:rPr lang="en-IN" smtClean="0"/>
              <a:t>24-03-2024</a:t>
            </a:fld>
            <a:endParaRPr lang="en-IN"/>
          </a:p>
        </p:txBody>
      </p:sp>
      <p:sp>
        <p:nvSpPr>
          <p:cNvPr id="5" name="Footer Placeholder 4">
            <a:extLst>
              <a:ext uri="{FF2B5EF4-FFF2-40B4-BE49-F238E27FC236}">
                <a16:creationId xmlns:a16="http://schemas.microsoft.com/office/drawing/2014/main" id="{669C4E5D-0D54-77B9-2923-07A8E89ED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493B08F-24A8-8059-3554-A6AF21E4C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4ACFBC-5A41-45D0-9D48-5357EDCD3949}" type="slidenum">
              <a:rPr lang="en-IN" smtClean="0"/>
              <a:t>‹#›</a:t>
            </a:fld>
            <a:endParaRPr lang="en-IN"/>
          </a:p>
        </p:txBody>
      </p:sp>
    </p:spTree>
    <p:extLst>
      <p:ext uri="{BB962C8B-B14F-4D97-AF65-F5344CB8AC3E}">
        <p14:creationId xmlns:p14="http://schemas.microsoft.com/office/powerpoint/2010/main" val="873447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eb80-65-0-134-26.ngrok-free.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7BB197-0AAF-B710-E888-470AF268DF25}"/>
              </a:ext>
            </a:extLst>
          </p:cNvPr>
          <p:cNvPicPr>
            <a:picLocks noChangeAspect="1"/>
          </p:cNvPicPr>
          <p:nvPr/>
        </p:nvPicPr>
        <p:blipFill>
          <a:blip r:embed="rId2"/>
          <a:stretch>
            <a:fillRect/>
          </a:stretch>
        </p:blipFill>
        <p:spPr>
          <a:xfrm>
            <a:off x="5677464" y="1396243"/>
            <a:ext cx="5550710" cy="4393596"/>
          </a:xfrm>
          <a:prstGeom prst="rect">
            <a:avLst/>
          </a:prstGeom>
        </p:spPr>
      </p:pic>
      <p:sp>
        <p:nvSpPr>
          <p:cNvPr id="3" name="TextBox 2">
            <a:extLst>
              <a:ext uri="{FF2B5EF4-FFF2-40B4-BE49-F238E27FC236}">
                <a16:creationId xmlns:a16="http://schemas.microsoft.com/office/drawing/2014/main" id="{EF61A8CD-2B34-2BFE-0863-7DE0F7FE0671}"/>
              </a:ext>
            </a:extLst>
          </p:cNvPr>
          <p:cNvSpPr txBox="1"/>
          <p:nvPr/>
        </p:nvSpPr>
        <p:spPr>
          <a:xfrm>
            <a:off x="324853" y="3823589"/>
            <a:ext cx="5029199" cy="2339102"/>
          </a:xfrm>
          <a:prstGeom prst="rect">
            <a:avLst/>
          </a:prstGeom>
          <a:noFill/>
        </p:spPr>
        <p:txBody>
          <a:bodyPr wrap="square" rtlCol="0">
            <a:spAutoFit/>
          </a:bodyPr>
          <a:lstStyle/>
          <a:p>
            <a:r>
              <a:rPr lang="en-IN" sz="2800" b="1" dirty="0"/>
              <a:t>Problem Statement –</a:t>
            </a:r>
          </a:p>
          <a:p>
            <a:endParaRPr lang="en-IN" sz="2800" b="1" dirty="0"/>
          </a:p>
          <a:p>
            <a:r>
              <a:rPr lang="en-US" dirty="0"/>
              <a:t>Dataset: Dry Bean Dataset</a:t>
            </a:r>
          </a:p>
          <a:p>
            <a:endParaRPr lang="en-US" dirty="0"/>
          </a:p>
          <a:p>
            <a:r>
              <a:rPr lang="en-US" dirty="0"/>
              <a:t>Classification Exercise: Predict the Type of Dry Bean Based on Features.</a:t>
            </a:r>
          </a:p>
          <a:p>
            <a:endParaRPr lang="en-IN" dirty="0"/>
          </a:p>
        </p:txBody>
      </p:sp>
      <p:graphicFrame>
        <p:nvGraphicFramePr>
          <p:cNvPr id="4" name="Table 3">
            <a:extLst>
              <a:ext uri="{FF2B5EF4-FFF2-40B4-BE49-F238E27FC236}">
                <a16:creationId xmlns:a16="http://schemas.microsoft.com/office/drawing/2014/main" id="{F61D0D23-3A6B-4F08-049E-021601D53CC4}"/>
              </a:ext>
            </a:extLst>
          </p:cNvPr>
          <p:cNvGraphicFramePr>
            <a:graphicFrameLocks noGrp="1"/>
          </p:cNvGraphicFramePr>
          <p:nvPr>
            <p:extLst>
              <p:ext uri="{D42A27DB-BD31-4B8C-83A1-F6EECF244321}">
                <p14:modId xmlns:p14="http://schemas.microsoft.com/office/powerpoint/2010/main" val="43701550"/>
              </p:ext>
            </p:extLst>
          </p:nvPr>
        </p:nvGraphicFramePr>
        <p:xfrm>
          <a:off x="324853" y="1815211"/>
          <a:ext cx="4140200" cy="1219200"/>
        </p:xfrm>
        <a:graphic>
          <a:graphicData uri="http://schemas.openxmlformats.org/drawingml/2006/table">
            <a:tbl>
              <a:tblPr>
                <a:tableStyleId>{5C22544A-7EE6-4342-B048-85BDC9FD1C3A}</a:tableStyleId>
              </a:tblPr>
              <a:tblGrid>
                <a:gridCol w="2578100">
                  <a:extLst>
                    <a:ext uri="{9D8B030D-6E8A-4147-A177-3AD203B41FA5}">
                      <a16:colId xmlns:a16="http://schemas.microsoft.com/office/drawing/2014/main" val="1113382400"/>
                    </a:ext>
                  </a:extLst>
                </a:gridCol>
                <a:gridCol w="1562100">
                  <a:extLst>
                    <a:ext uri="{9D8B030D-6E8A-4147-A177-3AD203B41FA5}">
                      <a16:colId xmlns:a16="http://schemas.microsoft.com/office/drawing/2014/main" val="1313283422"/>
                    </a:ext>
                  </a:extLst>
                </a:gridCol>
              </a:tblGrid>
              <a:tr h="304800">
                <a:tc>
                  <a:txBody>
                    <a:bodyPr/>
                    <a:lstStyle/>
                    <a:p>
                      <a:pPr algn="l" fontAlgn="b"/>
                      <a:r>
                        <a:rPr lang="en-IN" sz="1800" u="none" strike="noStrike" dirty="0">
                          <a:effectLst/>
                        </a:rPr>
                        <a:t>Sarthak Bhargava </a:t>
                      </a:r>
                      <a:endParaRPr lang="en-IN" sz="1800" b="0" i="0" u="none" strike="noStrike" dirty="0">
                        <a:solidFill>
                          <a:srgbClr val="000000"/>
                        </a:solidFill>
                        <a:effectLst/>
                        <a:latin typeface="Aptos" panose="020B0004020202020204" pitchFamily="34" charset="0"/>
                      </a:endParaRPr>
                    </a:p>
                  </a:txBody>
                  <a:tcPr marL="9525" marR="9525" marT="9525" marB="0" anchor="b"/>
                </a:tc>
                <a:tc>
                  <a:txBody>
                    <a:bodyPr/>
                    <a:lstStyle/>
                    <a:p>
                      <a:pPr algn="l" fontAlgn="b"/>
                      <a:r>
                        <a:rPr lang="en-IN" sz="1800" u="none" strike="noStrike">
                          <a:effectLst/>
                        </a:rPr>
                        <a:t>2022DC04226</a:t>
                      </a:r>
                      <a:endParaRPr lang="en-IN"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4159167287"/>
                  </a:ext>
                </a:extLst>
              </a:tr>
              <a:tr h="304800">
                <a:tc>
                  <a:txBody>
                    <a:bodyPr/>
                    <a:lstStyle/>
                    <a:p>
                      <a:pPr algn="l" fontAlgn="b"/>
                      <a:r>
                        <a:rPr lang="en-IN" sz="1800" u="none" strike="noStrike">
                          <a:effectLst/>
                        </a:rPr>
                        <a:t>Abhishek A Bevinagidad </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IN" sz="1800" u="none" strike="noStrike">
                          <a:effectLst/>
                        </a:rPr>
                        <a:t>2022DC04004</a:t>
                      </a:r>
                      <a:endParaRPr lang="en-IN"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87540953"/>
                  </a:ext>
                </a:extLst>
              </a:tr>
              <a:tr h="304800">
                <a:tc>
                  <a:txBody>
                    <a:bodyPr/>
                    <a:lstStyle/>
                    <a:p>
                      <a:pPr algn="l" fontAlgn="b"/>
                      <a:r>
                        <a:rPr lang="en-IN" sz="1800" u="none" strike="noStrike">
                          <a:effectLst/>
                        </a:rPr>
                        <a:t>Arnab Basak </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IN" sz="1800" u="none" strike="noStrike">
                          <a:effectLst/>
                        </a:rPr>
                        <a:t>2022DC04463</a:t>
                      </a:r>
                      <a:endParaRPr lang="en-IN" sz="18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669255397"/>
                  </a:ext>
                </a:extLst>
              </a:tr>
              <a:tr h="304800">
                <a:tc>
                  <a:txBody>
                    <a:bodyPr/>
                    <a:lstStyle/>
                    <a:p>
                      <a:pPr algn="l" fontAlgn="b"/>
                      <a:r>
                        <a:rPr lang="en-IN" sz="1800" u="none" strike="noStrike">
                          <a:effectLst/>
                        </a:rPr>
                        <a:t>Shinde Nidhi Bhanudas </a:t>
                      </a:r>
                      <a:endParaRPr lang="en-IN" sz="1800" b="0" i="0" u="none" strike="noStrike">
                        <a:solidFill>
                          <a:srgbClr val="000000"/>
                        </a:solidFill>
                        <a:effectLst/>
                        <a:latin typeface="Aptos" panose="020B0004020202020204" pitchFamily="34" charset="0"/>
                      </a:endParaRPr>
                    </a:p>
                  </a:txBody>
                  <a:tcPr marL="9525" marR="9525" marT="9525" marB="0" anchor="b"/>
                </a:tc>
                <a:tc>
                  <a:txBody>
                    <a:bodyPr/>
                    <a:lstStyle/>
                    <a:p>
                      <a:pPr algn="l" fontAlgn="b"/>
                      <a:r>
                        <a:rPr lang="en-IN" sz="1800" u="none" strike="noStrike" dirty="0">
                          <a:effectLst/>
                        </a:rPr>
                        <a:t>2022DC04429</a:t>
                      </a:r>
                      <a:endParaRPr lang="en-IN" sz="18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694862590"/>
                  </a:ext>
                </a:extLst>
              </a:tr>
            </a:tbl>
          </a:graphicData>
        </a:graphic>
      </p:graphicFrame>
      <p:sp>
        <p:nvSpPr>
          <p:cNvPr id="5" name="TextBox 4">
            <a:extLst>
              <a:ext uri="{FF2B5EF4-FFF2-40B4-BE49-F238E27FC236}">
                <a16:creationId xmlns:a16="http://schemas.microsoft.com/office/drawing/2014/main" id="{24BB3677-474E-DDFB-CA5F-6A5844063C6E}"/>
              </a:ext>
            </a:extLst>
          </p:cNvPr>
          <p:cNvSpPr txBox="1"/>
          <p:nvPr/>
        </p:nvSpPr>
        <p:spPr>
          <a:xfrm>
            <a:off x="324853" y="1159012"/>
            <a:ext cx="2312211" cy="523220"/>
          </a:xfrm>
          <a:prstGeom prst="rect">
            <a:avLst/>
          </a:prstGeom>
          <a:noFill/>
        </p:spPr>
        <p:txBody>
          <a:bodyPr wrap="square" rtlCol="0">
            <a:spAutoFit/>
          </a:bodyPr>
          <a:lstStyle/>
          <a:p>
            <a:r>
              <a:rPr lang="en-IN" sz="2800" b="1" dirty="0"/>
              <a:t>Group - 6</a:t>
            </a:r>
          </a:p>
        </p:txBody>
      </p:sp>
    </p:spTree>
    <p:extLst>
      <p:ext uri="{BB962C8B-B14F-4D97-AF65-F5344CB8AC3E}">
        <p14:creationId xmlns:p14="http://schemas.microsoft.com/office/powerpoint/2010/main" val="269966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9FC-7BEB-6647-43F9-54E498013F97}"/>
              </a:ext>
            </a:extLst>
          </p:cNvPr>
          <p:cNvSpPr>
            <a:spLocks noGrp="1"/>
          </p:cNvSpPr>
          <p:nvPr>
            <p:ph type="title"/>
          </p:nvPr>
        </p:nvSpPr>
        <p:spPr>
          <a:xfrm>
            <a:off x="303363" y="175344"/>
            <a:ext cx="4768969" cy="721803"/>
          </a:xfrm>
        </p:spPr>
        <p:txBody>
          <a:bodyPr/>
          <a:lstStyle/>
          <a:p>
            <a:r>
              <a:rPr lang="en-IN" dirty="0"/>
              <a:t>Feature Engineering</a:t>
            </a:r>
          </a:p>
        </p:txBody>
      </p:sp>
      <p:sp>
        <p:nvSpPr>
          <p:cNvPr id="3" name="TextBox 2">
            <a:extLst>
              <a:ext uri="{FF2B5EF4-FFF2-40B4-BE49-F238E27FC236}">
                <a16:creationId xmlns:a16="http://schemas.microsoft.com/office/drawing/2014/main" id="{2D113EFE-85ED-A9DB-5F36-28EBBCB10FE3}"/>
              </a:ext>
            </a:extLst>
          </p:cNvPr>
          <p:cNvSpPr txBox="1"/>
          <p:nvPr/>
        </p:nvSpPr>
        <p:spPr>
          <a:xfrm>
            <a:off x="303363" y="1199072"/>
            <a:ext cx="11169769" cy="3970318"/>
          </a:xfrm>
          <a:prstGeom prst="rect">
            <a:avLst/>
          </a:prstGeom>
          <a:noFill/>
        </p:spPr>
        <p:txBody>
          <a:bodyPr wrap="square" rtlCol="0">
            <a:spAutoFit/>
          </a:bodyPr>
          <a:lstStyle/>
          <a:p>
            <a:r>
              <a:rPr lang="en-US" dirty="0"/>
              <a:t>Feature Engineering is the process of creating new features or transforming existing features to improve the performance of a machine-learning model.</a:t>
            </a:r>
          </a:p>
          <a:p>
            <a:endParaRPr lang="en-US" dirty="0"/>
          </a:p>
          <a:p>
            <a:pPr marL="285750" indent="-285750">
              <a:buFont typeface="Arial" panose="020B0604020202020204" pitchFamily="34" charset="0"/>
              <a:buChar char="•"/>
            </a:pPr>
            <a:r>
              <a:rPr lang="en-US" b="1" dirty="0"/>
              <a:t>Improve Model Performance: </a:t>
            </a:r>
            <a:r>
              <a:rPr lang="en-US" dirty="0"/>
              <a:t>The quality of the features can greatly impact the accuracy and generalization of the model. Good features can improve the predictive power of the model.</a:t>
            </a:r>
          </a:p>
          <a:p>
            <a:endParaRPr lang="en-US" dirty="0"/>
          </a:p>
          <a:p>
            <a:pPr marL="285750" indent="-285750">
              <a:buFont typeface="Arial" panose="020B0604020202020204" pitchFamily="34" charset="0"/>
              <a:buChar char="•"/>
            </a:pPr>
            <a:r>
              <a:rPr lang="en-US" b="1" dirty="0"/>
              <a:t>Handle Complexities in Data: </a:t>
            </a:r>
            <a:r>
              <a:rPr lang="en-US" dirty="0"/>
              <a:t>Feature engineering encapsulates various data engineering techniques such as selecting relevant features, handling missing data, encoding the data, and normalizing it. These techniques help to highlight the most important patterns and relationships in the data, which in turn helps the machine learning model to learn from the data more effectively.</a:t>
            </a:r>
          </a:p>
          <a:p>
            <a:pPr marL="1657350" lvl="3" indent="-285750">
              <a:buFont typeface="Arial" panose="020B0604020202020204" pitchFamily="34" charset="0"/>
              <a:buChar char="•"/>
            </a:pPr>
            <a:r>
              <a:rPr lang="en-US" dirty="0"/>
              <a:t>Encoding the categorical labels</a:t>
            </a:r>
          </a:p>
          <a:p>
            <a:pPr marL="1657350" lvl="3" indent="-285750">
              <a:buFont typeface="Arial" panose="020B0604020202020204" pitchFamily="34" charset="0"/>
              <a:buChar char="•"/>
            </a:pPr>
            <a:r>
              <a:rPr lang="en-US" dirty="0"/>
              <a:t>Normalizing the features</a:t>
            </a:r>
          </a:p>
          <a:p>
            <a:pPr marL="1657350" lvl="3" indent="-285750">
              <a:buFont typeface="Arial" panose="020B0604020202020204" pitchFamily="34" charset="0"/>
              <a:buChar char="•"/>
            </a:pPr>
            <a:r>
              <a:rPr lang="en-US" dirty="0"/>
              <a:t>Standardization of the features</a:t>
            </a:r>
          </a:p>
          <a:p>
            <a:pPr marL="1657350" lvl="3" indent="-285750">
              <a:buFont typeface="Arial" panose="020B0604020202020204" pitchFamily="34" charset="0"/>
              <a:buChar char="•"/>
            </a:pPr>
            <a:r>
              <a:rPr lang="en-US" dirty="0"/>
              <a:t>Feature selection using PCA etc.</a:t>
            </a:r>
            <a:endParaRPr lang="en-IN" dirty="0"/>
          </a:p>
        </p:txBody>
      </p:sp>
    </p:spTree>
    <p:extLst>
      <p:ext uri="{BB962C8B-B14F-4D97-AF65-F5344CB8AC3E}">
        <p14:creationId xmlns:p14="http://schemas.microsoft.com/office/powerpoint/2010/main" val="317708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5456-12CF-0F8D-40BA-EAD4059C4F79}"/>
              </a:ext>
            </a:extLst>
          </p:cNvPr>
          <p:cNvSpPr>
            <a:spLocks noGrp="1"/>
          </p:cNvSpPr>
          <p:nvPr>
            <p:ph type="title"/>
          </p:nvPr>
        </p:nvSpPr>
        <p:spPr>
          <a:xfrm>
            <a:off x="191218" y="209850"/>
            <a:ext cx="5390072" cy="816694"/>
          </a:xfrm>
        </p:spPr>
        <p:txBody>
          <a:bodyPr/>
          <a:lstStyle/>
          <a:p>
            <a:r>
              <a:rPr lang="en-IN" dirty="0"/>
              <a:t>Model Comparison</a:t>
            </a:r>
          </a:p>
        </p:txBody>
      </p:sp>
      <p:graphicFrame>
        <p:nvGraphicFramePr>
          <p:cNvPr id="4" name="Table 3">
            <a:extLst>
              <a:ext uri="{FF2B5EF4-FFF2-40B4-BE49-F238E27FC236}">
                <a16:creationId xmlns:a16="http://schemas.microsoft.com/office/drawing/2014/main" id="{186416F5-3CE2-1494-5563-EFA4D24B83A8}"/>
              </a:ext>
            </a:extLst>
          </p:cNvPr>
          <p:cNvGraphicFramePr>
            <a:graphicFrameLocks noGrp="1"/>
          </p:cNvGraphicFramePr>
          <p:nvPr>
            <p:extLst>
              <p:ext uri="{D42A27DB-BD31-4B8C-83A1-F6EECF244321}">
                <p14:modId xmlns:p14="http://schemas.microsoft.com/office/powerpoint/2010/main" val="758272998"/>
              </p:ext>
            </p:extLst>
          </p:nvPr>
        </p:nvGraphicFramePr>
        <p:xfrm>
          <a:off x="496498" y="1132840"/>
          <a:ext cx="11252679" cy="5027081"/>
        </p:xfrm>
        <a:graphic>
          <a:graphicData uri="http://schemas.openxmlformats.org/drawingml/2006/table">
            <a:tbl>
              <a:tblPr firstRow="1" bandRow="1">
                <a:tableStyleId>{5C22544A-7EE6-4342-B048-85BDC9FD1C3A}</a:tableStyleId>
              </a:tblPr>
              <a:tblGrid>
                <a:gridCol w="2246702">
                  <a:extLst>
                    <a:ext uri="{9D8B030D-6E8A-4147-A177-3AD203B41FA5}">
                      <a16:colId xmlns:a16="http://schemas.microsoft.com/office/drawing/2014/main" val="2000282666"/>
                    </a:ext>
                  </a:extLst>
                </a:gridCol>
                <a:gridCol w="5255084">
                  <a:extLst>
                    <a:ext uri="{9D8B030D-6E8A-4147-A177-3AD203B41FA5}">
                      <a16:colId xmlns:a16="http://schemas.microsoft.com/office/drawing/2014/main" val="4185230637"/>
                    </a:ext>
                  </a:extLst>
                </a:gridCol>
                <a:gridCol w="3750893">
                  <a:extLst>
                    <a:ext uri="{9D8B030D-6E8A-4147-A177-3AD203B41FA5}">
                      <a16:colId xmlns:a16="http://schemas.microsoft.com/office/drawing/2014/main" val="2033536498"/>
                    </a:ext>
                  </a:extLst>
                </a:gridCol>
              </a:tblGrid>
              <a:tr h="348773">
                <a:tc>
                  <a:txBody>
                    <a:bodyPr/>
                    <a:lstStyle/>
                    <a:p>
                      <a:r>
                        <a:rPr lang="en-IN" dirty="0"/>
                        <a:t>Model</a:t>
                      </a:r>
                    </a:p>
                  </a:txBody>
                  <a:tcPr/>
                </a:tc>
                <a:tc>
                  <a:txBody>
                    <a:bodyPr/>
                    <a:lstStyle/>
                    <a:p>
                      <a:r>
                        <a:rPr lang="en-IN" dirty="0"/>
                        <a:t>Strength</a:t>
                      </a:r>
                    </a:p>
                  </a:txBody>
                  <a:tcPr/>
                </a:tc>
                <a:tc>
                  <a:txBody>
                    <a:bodyPr/>
                    <a:lstStyle/>
                    <a:p>
                      <a:r>
                        <a:rPr lang="en-IN" dirty="0"/>
                        <a:t>Weakness</a:t>
                      </a:r>
                    </a:p>
                  </a:txBody>
                  <a:tcPr/>
                </a:tc>
                <a:extLst>
                  <a:ext uri="{0D108BD9-81ED-4DB2-BD59-A6C34878D82A}">
                    <a16:rowId xmlns:a16="http://schemas.microsoft.com/office/drawing/2014/main" val="2692092797"/>
                  </a:ext>
                </a:extLst>
              </a:tr>
              <a:tr h="348773">
                <a:tc rowSpan="5">
                  <a:txBody>
                    <a:bodyPr/>
                    <a:lstStyle/>
                    <a:p>
                      <a:pPr algn="ctr"/>
                      <a:r>
                        <a:rPr lang="en-IN" dirty="0" err="1"/>
                        <a:t>XGBoost</a:t>
                      </a:r>
                      <a:endParaRPr lang="en-IN" dirty="0"/>
                    </a:p>
                  </a:txBody>
                  <a:tcPr/>
                </a:tc>
                <a:tc>
                  <a:txBody>
                    <a:bodyPr/>
                    <a:lstStyle/>
                    <a:p>
                      <a:r>
                        <a:rPr lang="en-IN" dirty="0"/>
                        <a:t>High Accuracy</a:t>
                      </a:r>
                    </a:p>
                  </a:txBody>
                  <a:tcPr/>
                </a:tc>
                <a:tc rowSpan="2">
                  <a:txBody>
                    <a:bodyPr/>
                    <a:lstStyle/>
                    <a:p>
                      <a:r>
                        <a:rPr lang="en-IN" dirty="0"/>
                        <a:t>Delicate to overfitting</a:t>
                      </a:r>
                    </a:p>
                  </a:txBody>
                  <a:tcPr/>
                </a:tc>
                <a:extLst>
                  <a:ext uri="{0D108BD9-81ED-4DB2-BD59-A6C34878D82A}">
                    <a16:rowId xmlns:a16="http://schemas.microsoft.com/office/drawing/2014/main" val="586712376"/>
                  </a:ext>
                </a:extLst>
              </a:tr>
              <a:tr h="601992">
                <a:tc vMerge="1">
                  <a:txBody>
                    <a:bodyPr/>
                    <a:lstStyle/>
                    <a:p>
                      <a:endParaRPr lang="en-IN"/>
                    </a:p>
                  </a:txBody>
                  <a:tcPr/>
                </a:tc>
                <a:tc>
                  <a:txBody>
                    <a:bodyPr/>
                    <a:lstStyle/>
                    <a:p>
                      <a:r>
                        <a:rPr lang="en-IN" dirty="0"/>
                        <a:t>Handles Complexities in data</a:t>
                      </a:r>
                    </a:p>
                  </a:txBody>
                  <a:tcPr/>
                </a:tc>
                <a:tc vMerge="1">
                  <a:txBody>
                    <a:bodyPr/>
                    <a:lstStyle/>
                    <a:p>
                      <a:endParaRPr lang="en-IN" dirty="0"/>
                    </a:p>
                  </a:txBody>
                  <a:tcPr/>
                </a:tc>
                <a:extLst>
                  <a:ext uri="{0D108BD9-81ED-4DB2-BD59-A6C34878D82A}">
                    <a16:rowId xmlns:a16="http://schemas.microsoft.com/office/drawing/2014/main" val="3046380896"/>
                  </a:ext>
                </a:extLst>
              </a:tr>
              <a:tr h="1117985">
                <a:tc vMerge="1">
                  <a:txBody>
                    <a:bodyPr/>
                    <a:lstStyle/>
                    <a:p>
                      <a:endParaRPr lang="en-IN"/>
                    </a:p>
                  </a:txBody>
                  <a:tcPr/>
                </a:tc>
                <a:tc>
                  <a:txBody>
                    <a:bodyPr/>
                    <a:lstStyle/>
                    <a:p>
                      <a:r>
                        <a:rPr lang="en-US" dirty="0"/>
                        <a:t> Regularization and control to obstruct overfitting and enhance generalization</a:t>
                      </a:r>
                      <a:endParaRPr lang="en-IN"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Needs careful parameter tuning</a:t>
                      </a:r>
                    </a:p>
                  </a:txBody>
                  <a:tcPr/>
                </a:tc>
                <a:extLst>
                  <a:ext uri="{0D108BD9-81ED-4DB2-BD59-A6C34878D82A}">
                    <a16:rowId xmlns:a16="http://schemas.microsoft.com/office/drawing/2014/main" val="994249857"/>
                  </a:ext>
                </a:extLst>
              </a:tr>
              <a:tr h="601992">
                <a:tc vMerge="1">
                  <a:txBody>
                    <a:bodyPr/>
                    <a:lstStyle/>
                    <a:p>
                      <a:endParaRPr lang="en-IN" dirty="0"/>
                    </a:p>
                  </a:txBody>
                  <a:tcPr/>
                </a:tc>
                <a:tc>
                  <a:txBody>
                    <a:bodyPr/>
                    <a:lstStyle/>
                    <a:p>
                      <a:r>
                        <a:rPr lang="en-US" dirty="0"/>
                        <a:t>Parallel Processing and computational efficacy</a:t>
                      </a:r>
                      <a:endParaRPr lang="en-IN" dirty="0"/>
                    </a:p>
                  </a:txBody>
                  <a:tcPr/>
                </a:tc>
                <a:tc vMerge="1">
                  <a:txBody>
                    <a:bodyPr/>
                    <a:lstStyle/>
                    <a:p>
                      <a:endParaRPr lang="en-IN" dirty="0"/>
                    </a:p>
                  </a:txBody>
                  <a:tcPr/>
                </a:tc>
                <a:extLst>
                  <a:ext uri="{0D108BD9-81ED-4DB2-BD59-A6C34878D82A}">
                    <a16:rowId xmlns:a16="http://schemas.microsoft.com/office/drawing/2014/main" val="1578976319"/>
                  </a:ext>
                </a:extLst>
              </a:tr>
              <a:tr h="601992">
                <a:tc vMerge="1">
                  <a:txBody>
                    <a:bodyPr/>
                    <a:lstStyle/>
                    <a:p>
                      <a:endParaRPr lang="en-IN" dirty="0"/>
                    </a:p>
                  </a:txBody>
                  <a:tcPr/>
                </a:tc>
                <a:tc>
                  <a:txBody>
                    <a:bodyPr/>
                    <a:lstStyle/>
                    <a:p>
                      <a:r>
                        <a:rPr lang="en-IN" dirty="0"/>
                        <a:t>Efficiently handles missing data</a:t>
                      </a:r>
                    </a:p>
                  </a:txBody>
                  <a:tcPr/>
                </a:tc>
                <a:tc>
                  <a:txBody>
                    <a:bodyPr/>
                    <a:lstStyle/>
                    <a:p>
                      <a:r>
                        <a:rPr lang="en-IN" dirty="0"/>
                        <a:t>Memory intensive</a:t>
                      </a:r>
                    </a:p>
                  </a:txBody>
                  <a:tcPr/>
                </a:tc>
                <a:extLst>
                  <a:ext uri="{0D108BD9-81ED-4DB2-BD59-A6C34878D82A}">
                    <a16:rowId xmlns:a16="http://schemas.microsoft.com/office/drawing/2014/main" val="3800528557"/>
                  </a:ext>
                </a:extLst>
              </a:tr>
              <a:tr h="348773">
                <a:tc rowSpan="3">
                  <a:txBody>
                    <a:bodyPr/>
                    <a:lstStyle/>
                    <a:p>
                      <a:pPr algn="ctr"/>
                      <a:r>
                        <a:rPr lang="en-IN" dirty="0"/>
                        <a:t>KNN</a:t>
                      </a:r>
                    </a:p>
                  </a:txBody>
                  <a:tcPr/>
                </a:tc>
                <a:tc>
                  <a:txBody>
                    <a:bodyPr/>
                    <a:lstStyle/>
                    <a:p>
                      <a:r>
                        <a:rPr lang="en-US" dirty="0"/>
                        <a:t>Robust to noisy training data</a:t>
                      </a:r>
                      <a:endParaRPr lang="en-IN" dirty="0"/>
                    </a:p>
                  </a:txBody>
                  <a:tcPr/>
                </a:tc>
                <a:tc>
                  <a:txBody>
                    <a:bodyPr/>
                    <a:lstStyle/>
                    <a:p>
                      <a:r>
                        <a:rPr lang="en-IN" dirty="0"/>
                        <a:t>Classification is slow</a:t>
                      </a:r>
                    </a:p>
                  </a:txBody>
                  <a:tcPr/>
                </a:tc>
                <a:extLst>
                  <a:ext uri="{0D108BD9-81ED-4DB2-BD59-A6C34878D82A}">
                    <a16:rowId xmlns:a16="http://schemas.microsoft.com/office/drawing/2014/main" val="2305557811"/>
                  </a:ext>
                </a:extLst>
              </a:tr>
              <a:tr h="348773">
                <a:tc vMerge="1">
                  <a:txBody>
                    <a:bodyPr/>
                    <a:lstStyle/>
                    <a:p>
                      <a:endParaRPr lang="en-IN"/>
                    </a:p>
                  </a:txBody>
                  <a:tcPr/>
                </a:tc>
                <a:tc>
                  <a:txBody>
                    <a:bodyPr/>
                    <a:lstStyle/>
                    <a:p>
                      <a:r>
                        <a:rPr lang="en-IN" dirty="0"/>
                        <a:t>Effective if Training data is large</a:t>
                      </a:r>
                    </a:p>
                  </a:txBody>
                  <a:tcPr/>
                </a:tc>
                <a:tc>
                  <a:txBody>
                    <a:bodyPr/>
                    <a:lstStyle/>
                    <a:p>
                      <a:r>
                        <a:rPr lang="en-IN" dirty="0"/>
                        <a:t>Need to determine value of K</a:t>
                      </a:r>
                    </a:p>
                  </a:txBody>
                  <a:tcPr/>
                </a:tc>
                <a:extLst>
                  <a:ext uri="{0D108BD9-81ED-4DB2-BD59-A6C34878D82A}">
                    <a16:rowId xmlns:a16="http://schemas.microsoft.com/office/drawing/2014/main" val="2007945231"/>
                  </a:ext>
                </a:extLst>
              </a:tr>
              <a:tr h="348773">
                <a:tc vMerge="1">
                  <a:txBody>
                    <a:bodyPr/>
                    <a:lstStyle/>
                    <a:p>
                      <a:endParaRPr lang="en-IN" dirty="0"/>
                    </a:p>
                  </a:txBody>
                  <a:tcPr/>
                </a:tc>
                <a:tc>
                  <a:txBody>
                    <a:bodyPr/>
                    <a:lstStyle/>
                    <a:p>
                      <a:r>
                        <a:rPr lang="en-IN" dirty="0"/>
                        <a:t>Requires no training time</a:t>
                      </a:r>
                    </a:p>
                  </a:txBody>
                  <a:tcPr/>
                </a:tc>
                <a:tc>
                  <a:txBody>
                    <a:bodyPr/>
                    <a:lstStyle/>
                    <a:p>
                      <a:r>
                        <a:rPr lang="en-IN" dirty="0"/>
                        <a:t>Which type of distance is indeterminant</a:t>
                      </a:r>
                    </a:p>
                  </a:txBody>
                  <a:tcPr/>
                </a:tc>
                <a:extLst>
                  <a:ext uri="{0D108BD9-81ED-4DB2-BD59-A6C34878D82A}">
                    <a16:rowId xmlns:a16="http://schemas.microsoft.com/office/drawing/2014/main" val="4292323258"/>
                  </a:ext>
                </a:extLst>
              </a:tr>
            </a:tbl>
          </a:graphicData>
        </a:graphic>
      </p:graphicFrame>
    </p:spTree>
    <p:extLst>
      <p:ext uri="{BB962C8B-B14F-4D97-AF65-F5344CB8AC3E}">
        <p14:creationId xmlns:p14="http://schemas.microsoft.com/office/powerpoint/2010/main" val="37742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E1B5-C3DB-D740-0970-287B62C4AA06}"/>
              </a:ext>
            </a:extLst>
          </p:cNvPr>
          <p:cNvSpPr>
            <a:spLocks noGrp="1"/>
          </p:cNvSpPr>
          <p:nvPr>
            <p:ph type="title"/>
          </p:nvPr>
        </p:nvSpPr>
        <p:spPr>
          <a:xfrm>
            <a:off x="173966" y="235728"/>
            <a:ext cx="4717211" cy="583781"/>
          </a:xfrm>
        </p:spPr>
        <p:txBody>
          <a:bodyPr>
            <a:normAutofit fontScale="90000"/>
          </a:bodyPr>
          <a:lstStyle/>
          <a:p>
            <a:r>
              <a:rPr lang="en-IN" dirty="0"/>
              <a:t>Outcome Analysis</a:t>
            </a:r>
          </a:p>
        </p:txBody>
      </p:sp>
      <p:graphicFrame>
        <p:nvGraphicFramePr>
          <p:cNvPr id="3" name="Table 2">
            <a:extLst>
              <a:ext uri="{FF2B5EF4-FFF2-40B4-BE49-F238E27FC236}">
                <a16:creationId xmlns:a16="http://schemas.microsoft.com/office/drawing/2014/main" id="{FD61E6E8-C86F-B61F-497C-C9157F7C7C56}"/>
              </a:ext>
            </a:extLst>
          </p:cNvPr>
          <p:cNvGraphicFramePr>
            <a:graphicFrameLocks noGrp="1"/>
          </p:cNvGraphicFramePr>
          <p:nvPr>
            <p:extLst>
              <p:ext uri="{D42A27DB-BD31-4B8C-83A1-F6EECF244321}">
                <p14:modId xmlns:p14="http://schemas.microsoft.com/office/powerpoint/2010/main" val="1897301758"/>
              </p:ext>
            </p:extLst>
          </p:nvPr>
        </p:nvGraphicFramePr>
        <p:xfrm>
          <a:off x="624663" y="2787325"/>
          <a:ext cx="4876800" cy="1854200"/>
        </p:xfrm>
        <a:graphic>
          <a:graphicData uri="http://schemas.openxmlformats.org/drawingml/2006/table">
            <a:tbl>
              <a:tblPr firstRow="1" bandRow="1">
                <a:tableStyleId>{5C22544A-7EE6-4342-B048-85BDC9FD1C3A}</a:tableStyleId>
              </a:tblPr>
              <a:tblGrid>
                <a:gridCol w="1616972">
                  <a:extLst>
                    <a:ext uri="{9D8B030D-6E8A-4147-A177-3AD203B41FA5}">
                      <a16:colId xmlns:a16="http://schemas.microsoft.com/office/drawing/2014/main" val="4174931606"/>
                    </a:ext>
                  </a:extLst>
                </a:gridCol>
                <a:gridCol w="1634228">
                  <a:extLst>
                    <a:ext uri="{9D8B030D-6E8A-4147-A177-3AD203B41FA5}">
                      <a16:colId xmlns:a16="http://schemas.microsoft.com/office/drawing/2014/main" val="3155637027"/>
                    </a:ext>
                  </a:extLst>
                </a:gridCol>
                <a:gridCol w="1625600">
                  <a:extLst>
                    <a:ext uri="{9D8B030D-6E8A-4147-A177-3AD203B41FA5}">
                      <a16:colId xmlns:a16="http://schemas.microsoft.com/office/drawing/2014/main" val="440161343"/>
                    </a:ext>
                  </a:extLst>
                </a:gridCol>
              </a:tblGrid>
              <a:tr h="370840">
                <a:tc>
                  <a:txBody>
                    <a:bodyPr/>
                    <a:lstStyle/>
                    <a:p>
                      <a:endParaRPr lang="en-IN" dirty="0"/>
                    </a:p>
                  </a:txBody>
                  <a:tcPr/>
                </a:tc>
                <a:tc>
                  <a:txBody>
                    <a:bodyPr/>
                    <a:lstStyle/>
                    <a:p>
                      <a:pPr algn="ctr"/>
                      <a:r>
                        <a:rPr lang="en-IN" dirty="0"/>
                        <a:t>KNN</a:t>
                      </a:r>
                    </a:p>
                  </a:txBody>
                  <a:tcPr/>
                </a:tc>
                <a:tc>
                  <a:txBody>
                    <a:bodyPr/>
                    <a:lstStyle/>
                    <a:p>
                      <a:pPr algn="ctr"/>
                      <a:r>
                        <a:rPr lang="en-IN" dirty="0" err="1"/>
                        <a:t>XGBoost</a:t>
                      </a:r>
                      <a:endParaRPr lang="en-IN" dirty="0"/>
                    </a:p>
                  </a:txBody>
                  <a:tcPr/>
                </a:tc>
                <a:extLst>
                  <a:ext uri="{0D108BD9-81ED-4DB2-BD59-A6C34878D82A}">
                    <a16:rowId xmlns:a16="http://schemas.microsoft.com/office/drawing/2014/main" val="3762122856"/>
                  </a:ext>
                </a:extLst>
              </a:tr>
              <a:tr h="370840">
                <a:tc>
                  <a:txBody>
                    <a:bodyPr/>
                    <a:lstStyle/>
                    <a:p>
                      <a:r>
                        <a:rPr lang="en-IN" dirty="0"/>
                        <a:t>Accuracy</a:t>
                      </a:r>
                    </a:p>
                  </a:txBody>
                  <a:tcPr/>
                </a:tc>
                <a:tc>
                  <a:txBody>
                    <a:bodyPr/>
                    <a:lstStyle/>
                    <a:p>
                      <a:r>
                        <a:rPr lang="en-IN" dirty="0"/>
                        <a:t>0.924</a:t>
                      </a:r>
                    </a:p>
                  </a:txBody>
                  <a:tcPr/>
                </a:tc>
                <a:tc>
                  <a:txBody>
                    <a:bodyPr/>
                    <a:lstStyle/>
                    <a:p>
                      <a:r>
                        <a:rPr lang="en-IN" dirty="0"/>
                        <a:t>0.934</a:t>
                      </a:r>
                    </a:p>
                  </a:txBody>
                  <a:tcPr/>
                </a:tc>
                <a:extLst>
                  <a:ext uri="{0D108BD9-81ED-4DB2-BD59-A6C34878D82A}">
                    <a16:rowId xmlns:a16="http://schemas.microsoft.com/office/drawing/2014/main" val="3604102688"/>
                  </a:ext>
                </a:extLst>
              </a:tr>
              <a:tr h="370840">
                <a:tc>
                  <a:txBody>
                    <a:bodyPr/>
                    <a:lstStyle/>
                    <a:p>
                      <a:r>
                        <a:rPr lang="en-IN" dirty="0"/>
                        <a:t>Precision</a:t>
                      </a:r>
                    </a:p>
                  </a:txBody>
                  <a:tcPr/>
                </a:tc>
                <a:tc>
                  <a:txBody>
                    <a:bodyPr/>
                    <a:lstStyle/>
                    <a:p>
                      <a:r>
                        <a:rPr lang="en-IN" dirty="0"/>
                        <a:t>0.936</a:t>
                      </a:r>
                    </a:p>
                  </a:txBody>
                  <a:tcPr/>
                </a:tc>
                <a:tc>
                  <a:txBody>
                    <a:bodyPr/>
                    <a:lstStyle/>
                    <a:p>
                      <a:r>
                        <a:rPr lang="en-IN" dirty="0"/>
                        <a:t>0.946</a:t>
                      </a:r>
                    </a:p>
                  </a:txBody>
                  <a:tcPr/>
                </a:tc>
                <a:extLst>
                  <a:ext uri="{0D108BD9-81ED-4DB2-BD59-A6C34878D82A}">
                    <a16:rowId xmlns:a16="http://schemas.microsoft.com/office/drawing/2014/main" val="2930724078"/>
                  </a:ext>
                </a:extLst>
              </a:tr>
              <a:tr h="370840">
                <a:tc>
                  <a:txBody>
                    <a:bodyPr/>
                    <a:lstStyle/>
                    <a:p>
                      <a:r>
                        <a:rPr lang="en-IN" dirty="0"/>
                        <a:t>Recall</a:t>
                      </a:r>
                    </a:p>
                  </a:txBody>
                  <a:tcPr/>
                </a:tc>
                <a:tc>
                  <a:txBody>
                    <a:bodyPr/>
                    <a:lstStyle/>
                    <a:p>
                      <a:r>
                        <a:rPr lang="en-IN" dirty="0"/>
                        <a:t>0.937</a:t>
                      </a:r>
                    </a:p>
                  </a:txBody>
                  <a:tcPr/>
                </a:tc>
                <a:tc>
                  <a:txBody>
                    <a:bodyPr/>
                    <a:lstStyle/>
                    <a:p>
                      <a:r>
                        <a:rPr lang="en-IN" dirty="0"/>
                        <a:t>0.946</a:t>
                      </a:r>
                    </a:p>
                  </a:txBody>
                  <a:tcPr/>
                </a:tc>
                <a:extLst>
                  <a:ext uri="{0D108BD9-81ED-4DB2-BD59-A6C34878D82A}">
                    <a16:rowId xmlns:a16="http://schemas.microsoft.com/office/drawing/2014/main" val="2392629514"/>
                  </a:ext>
                </a:extLst>
              </a:tr>
              <a:tr h="370840">
                <a:tc>
                  <a:txBody>
                    <a:bodyPr/>
                    <a:lstStyle/>
                    <a:p>
                      <a:r>
                        <a:rPr lang="en-IN" dirty="0"/>
                        <a:t>F1 Score</a:t>
                      </a:r>
                    </a:p>
                  </a:txBody>
                  <a:tcPr/>
                </a:tc>
                <a:tc>
                  <a:txBody>
                    <a:bodyPr/>
                    <a:lstStyle/>
                    <a:p>
                      <a:r>
                        <a:rPr lang="en-IN" dirty="0"/>
                        <a:t>0.936</a:t>
                      </a:r>
                    </a:p>
                  </a:txBody>
                  <a:tcPr/>
                </a:tc>
                <a:tc>
                  <a:txBody>
                    <a:bodyPr/>
                    <a:lstStyle/>
                    <a:p>
                      <a:r>
                        <a:rPr lang="en-IN" dirty="0"/>
                        <a:t>0.946</a:t>
                      </a:r>
                    </a:p>
                  </a:txBody>
                  <a:tcPr/>
                </a:tc>
                <a:extLst>
                  <a:ext uri="{0D108BD9-81ED-4DB2-BD59-A6C34878D82A}">
                    <a16:rowId xmlns:a16="http://schemas.microsoft.com/office/drawing/2014/main" val="117281787"/>
                  </a:ext>
                </a:extLst>
              </a:tr>
            </a:tbl>
          </a:graphicData>
        </a:graphic>
      </p:graphicFrame>
      <p:sp>
        <p:nvSpPr>
          <p:cNvPr id="5" name="TextBox 4">
            <a:extLst>
              <a:ext uri="{FF2B5EF4-FFF2-40B4-BE49-F238E27FC236}">
                <a16:creationId xmlns:a16="http://schemas.microsoft.com/office/drawing/2014/main" id="{2F8B0365-0D8A-BAB6-0172-D2BC0E19387F}"/>
              </a:ext>
            </a:extLst>
          </p:cNvPr>
          <p:cNvSpPr txBox="1"/>
          <p:nvPr/>
        </p:nvSpPr>
        <p:spPr>
          <a:xfrm>
            <a:off x="560727" y="2342585"/>
            <a:ext cx="5125442" cy="369332"/>
          </a:xfrm>
          <a:prstGeom prst="rect">
            <a:avLst/>
          </a:prstGeom>
          <a:noFill/>
        </p:spPr>
        <p:txBody>
          <a:bodyPr wrap="none" rtlCol="0">
            <a:spAutoFit/>
          </a:bodyPr>
          <a:lstStyle/>
          <a:p>
            <a:r>
              <a:rPr lang="en-IN" dirty="0"/>
              <a:t>Before Regularization and Hyper parameter tuning</a:t>
            </a:r>
          </a:p>
        </p:txBody>
      </p:sp>
      <p:graphicFrame>
        <p:nvGraphicFramePr>
          <p:cNvPr id="6" name="Table 5">
            <a:extLst>
              <a:ext uri="{FF2B5EF4-FFF2-40B4-BE49-F238E27FC236}">
                <a16:creationId xmlns:a16="http://schemas.microsoft.com/office/drawing/2014/main" id="{3E9EA622-A029-D19D-CDA5-C47D8CC9653B}"/>
              </a:ext>
            </a:extLst>
          </p:cNvPr>
          <p:cNvGraphicFramePr>
            <a:graphicFrameLocks noGrp="1"/>
          </p:cNvGraphicFramePr>
          <p:nvPr>
            <p:extLst>
              <p:ext uri="{D42A27DB-BD31-4B8C-83A1-F6EECF244321}">
                <p14:modId xmlns:p14="http://schemas.microsoft.com/office/powerpoint/2010/main" val="1607508492"/>
              </p:ext>
            </p:extLst>
          </p:nvPr>
        </p:nvGraphicFramePr>
        <p:xfrm>
          <a:off x="6321956" y="2787325"/>
          <a:ext cx="48768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74931606"/>
                    </a:ext>
                  </a:extLst>
                </a:gridCol>
                <a:gridCol w="1625600">
                  <a:extLst>
                    <a:ext uri="{9D8B030D-6E8A-4147-A177-3AD203B41FA5}">
                      <a16:colId xmlns:a16="http://schemas.microsoft.com/office/drawing/2014/main" val="3155637027"/>
                    </a:ext>
                  </a:extLst>
                </a:gridCol>
                <a:gridCol w="1625600">
                  <a:extLst>
                    <a:ext uri="{9D8B030D-6E8A-4147-A177-3AD203B41FA5}">
                      <a16:colId xmlns:a16="http://schemas.microsoft.com/office/drawing/2014/main" val="440161343"/>
                    </a:ext>
                  </a:extLst>
                </a:gridCol>
              </a:tblGrid>
              <a:tr h="370840">
                <a:tc>
                  <a:txBody>
                    <a:bodyPr/>
                    <a:lstStyle/>
                    <a:p>
                      <a:endParaRPr lang="en-IN"/>
                    </a:p>
                  </a:txBody>
                  <a:tcPr/>
                </a:tc>
                <a:tc>
                  <a:txBody>
                    <a:bodyPr/>
                    <a:lstStyle/>
                    <a:p>
                      <a:r>
                        <a:rPr lang="en-IN" dirty="0"/>
                        <a:t>KNN</a:t>
                      </a:r>
                    </a:p>
                  </a:txBody>
                  <a:tcPr/>
                </a:tc>
                <a:tc>
                  <a:txBody>
                    <a:bodyPr/>
                    <a:lstStyle/>
                    <a:p>
                      <a:r>
                        <a:rPr lang="en-IN" dirty="0" err="1"/>
                        <a:t>XGBoost</a:t>
                      </a:r>
                      <a:endParaRPr lang="en-IN" dirty="0"/>
                    </a:p>
                  </a:txBody>
                  <a:tcPr/>
                </a:tc>
                <a:extLst>
                  <a:ext uri="{0D108BD9-81ED-4DB2-BD59-A6C34878D82A}">
                    <a16:rowId xmlns:a16="http://schemas.microsoft.com/office/drawing/2014/main" val="3762122856"/>
                  </a:ext>
                </a:extLst>
              </a:tr>
              <a:tr h="370840">
                <a:tc>
                  <a:txBody>
                    <a:bodyPr/>
                    <a:lstStyle/>
                    <a:p>
                      <a:r>
                        <a:rPr lang="en-IN" dirty="0"/>
                        <a:t>Accuracy</a:t>
                      </a:r>
                    </a:p>
                  </a:txBody>
                  <a:tcPr/>
                </a:tc>
                <a:tc>
                  <a:txBody>
                    <a:bodyPr/>
                    <a:lstStyle/>
                    <a:p>
                      <a:r>
                        <a:rPr lang="en-IN" dirty="0"/>
                        <a:t>0.945</a:t>
                      </a:r>
                    </a:p>
                  </a:txBody>
                  <a:tcPr/>
                </a:tc>
                <a:tc>
                  <a:txBody>
                    <a:bodyPr/>
                    <a:lstStyle/>
                    <a:p>
                      <a:r>
                        <a:rPr lang="en-IN" dirty="0"/>
                        <a:t>0.957</a:t>
                      </a:r>
                    </a:p>
                  </a:txBody>
                  <a:tcPr/>
                </a:tc>
                <a:extLst>
                  <a:ext uri="{0D108BD9-81ED-4DB2-BD59-A6C34878D82A}">
                    <a16:rowId xmlns:a16="http://schemas.microsoft.com/office/drawing/2014/main" val="3604102688"/>
                  </a:ext>
                </a:extLst>
              </a:tr>
              <a:tr h="370840">
                <a:tc>
                  <a:txBody>
                    <a:bodyPr/>
                    <a:lstStyle/>
                    <a:p>
                      <a:r>
                        <a:rPr lang="en-IN" dirty="0"/>
                        <a:t>Precision</a:t>
                      </a:r>
                    </a:p>
                  </a:txBody>
                  <a:tcPr/>
                </a:tc>
                <a:tc>
                  <a:txBody>
                    <a:bodyPr/>
                    <a:lstStyle/>
                    <a:p>
                      <a:r>
                        <a:rPr lang="en-IN" dirty="0"/>
                        <a:t>0.946</a:t>
                      </a:r>
                    </a:p>
                  </a:txBody>
                  <a:tcPr/>
                </a:tc>
                <a:tc>
                  <a:txBody>
                    <a:bodyPr/>
                    <a:lstStyle/>
                    <a:p>
                      <a:r>
                        <a:rPr lang="en-IN" dirty="0"/>
                        <a:t>0.958</a:t>
                      </a:r>
                    </a:p>
                  </a:txBody>
                  <a:tcPr/>
                </a:tc>
                <a:extLst>
                  <a:ext uri="{0D108BD9-81ED-4DB2-BD59-A6C34878D82A}">
                    <a16:rowId xmlns:a16="http://schemas.microsoft.com/office/drawing/2014/main" val="2930724078"/>
                  </a:ext>
                </a:extLst>
              </a:tr>
              <a:tr h="370840">
                <a:tc>
                  <a:txBody>
                    <a:bodyPr/>
                    <a:lstStyle/>
                    <a:p>
                      <a:r>
                        <a:rPr lang="en-IN" dirty="0"/>
                        <a:t>Recall</a:t>
                      </a:r>
                    </a:p>
                  </a:txBody>
                  <a:tcPr/>
                </a:tc>
                <a:tc>
                  <a:txBody>
                    <a:bodyPr/>
                    <a:lstStyle/>
                    <a:p>
                      <a:r>
                        <a:rPr lang="en-IN" dirty="0"/>
                        <a:t>0.946</a:t>
                      </a:r>
                    </a:p>
                  </a:txBody>
                  <a:tcPr/>
                </a:tc>
                <a:tc>
                  <a:txBody>
                    <a:bodyPr/>
                    <a:lstStyle/>
                    <a:p>
                      <a:r>
                        <a:rPr lang="en-IN" dirty="0"/>
                        <a:t>0.958</a:t>
                      </a:r>
                    </a:p>
                  </a:txBody>
                  <a:tcPr/>
                </a:tc>
                <a:extLst>
                  <a:ext uri="{0D108BD9-81ED-4DB2-BD59-A6C34878D82A}">
                    <a16:rowId xmlns:a16="http://schemas.microsoft.com/office/drawing/2014/main" val="2392629514"/>
                  </a:ext>
                </a:extLst>
              </a:tr>
              <a:tr h="370840">
                <a:tc>
                  <a:txBody>
                    <a:bodyPr/>
                    <a:lstStyle/>
                    <a:p>
                      <a:r>
                        <a:rPr lang="en-IN" dirty="0"/>
                        <a:t>F1 Score</a:t>
                      </a:r>
                    </a:p>
                  </a:txBody>
                  <a:tcPr/>
                </a:tc>
                <a:tc>
                  <a:txBody>
                    <a:bodyPr/>
                    <a:lstStyle/>
                    <a:p>
                      <a:r>
                        <a:rPr lang="en-IN" dirty="0"/>
                        <a:t>0.946</a:t>
                      </a:r>
                    </a:p>
                  </a:txBody>
                  <a:tcPr/>
                </a:tc>
                <a:tc>
                  <a:txBody>
                    <a:bodyPr/>
                    <a:lstStyle/>
                    <a:p>
                      <a:r>
                        <a:rPr lang="en-IN" dirty="0"/>
                        <a:t>0.958</a:t>
                      </a:r>
                    </a:p>
                  </a:txBody>
                  <a:tcPr/>
                </a:tc>
                <a:extLst>
                  <a:ext uri="{0D108BD9-81ED-4DB2-BD59-A6C34878D82A}">
                    <a16:rowId xmlns:a16="http://schemas.microsoft.com/office/drawing/2014/main" val="117281787"/>
                  </a:ext>
                </a:extLst>
              </a:tr>
            </a:tbl>
          </a:graphicData>
        </a:graphic>
      </p:graphicFrame>
      <p:sp>
        <p:nvSpPr>
          <p:cNvPr id="7" name="TextBox 6">
            <a:extLst>
              <a:ext uri="{FF2B5EF4-FFF2-40B4-BE49-F238E27FC236}">
                <a16:creationId xmlns:a16="http://schemas.microsoft.com/office/drawing/2014/main" id="{5D5A55BA-6EA2-008A-D653-22B3A3C51ABF}"/>
              </a:ext>
            </a:extLst>
          </p:cNvPr>
          <p:cNvSpPr txBox="1"/>
          <p:nvPr/>
        </p:nvSpPr>
        <p:spPr>
          <a:xfrm>
            <a:off x="6258020" y="2342585"/>
            <a:ext cx="4955396" cy="369332"/>
          </a:xfrm>
          <a:prstGeom prst="rect">
            <a:avLst/>
          </a:prstGeom>
          <a:noFill/>
        </p:spPr>
        <p:txBody>
          <a:bodyPr wrap="none" rtlCol="0">
            <a:spAutoFit/>
          </a:bodyPr>
          <a:lstStyle/>
          <a:p>
            <a:r>
              <a:rPr lang="en-IN" dirty="0"/>
              <a:t>After Regularization and Hyper parameter tuning</a:t>
            </a:r>
          </a:p>
        </p:txBody>
      </p:sp>
    </p:spTree>
    <p:extLst>
      <p:ext uri="{BB962C8B-B14F-4D97-AF65-F5344CB8AC3E}">
        <p14:creationId xmlns:p14="http://schemas.microsoft.com/office/powerpoint/2010/main" val="403042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5D00-6D19-7B1E-1BE9-9F42B54B3927}"/>
              </a:ext>
            </a:extLst>
          </p:cNvPr>
          <p:cNvSpPr>
            <a:spLocks noGrp="1"/>
          </p:cNvSpPr>
          <p:nvPr>
            <p:ph type="title"/>
          </p:nvPr>
        </p:nvSpPr>
        <p:spPr>
          <a:xfrm>
            <a:off x="96328" y="106332"/>
            <a:ext cx="4656826" cy="1040981"/>
          </a:xfrm>
        </p:spPr>
        <p:txBody>
          <a:bodyPr/>
          <a:lstStyle/>
          <a:p>
            <a:r>
              <a:rPr lang="en-IN" dirty="0"/>
              <a:t>Model Deployment</a:t>
            </a:r>
          </a:p>
        </p:txBody>
      </p:sp>
      <p:pic>
        <p:nvPicPr>
          <p:cNvPr id="5" name="Picture 4">
            <a:extLst>
              <a:ext uri="{FF2B5EF4-FFF2-40B4-BE49-F238E27FC236}">
                <a16:creationId xmlns:a16="http://schemas.microsoft.com/office/drawing/2014/main" id="{89AC7472-D176-9C7C-9DD7-436816C69ACD}"/>
              </a:ext>
            </a:extLst>
          </p:cNvPr>
          <p:cNvPicPr>
            <a:picLocks noChangeAspect="1"/>
          </p:cNvPicPr>
          <p:nvPr/>
        </p:nvPicPr>
        <p:blipFill>
          <a:blip r:embed="rId2"/>
          <a:stretch>
            <a:fillRect/>
          </a:stretch>
        </p:blipFill>
        <p:spPr>
          <a:xfrm>
            <a:off x="304229" y="1147313"/>
            <a:ext cx="4241023" cy="562268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B60A1EA-58AA-C6C4-7F43-7A1B2997A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466" y="1661138"/>
            <a:ext cx="7352305" cy="3535724"/>
          </a:xfrm>
          <a:prstGeom prst="rect">
            <a:avLst/>
          </a:prstGeom>
        </p:spPr>
      </p:pic>
      <p:sp>
        <p:nvSpPr>
          <p:cNvPr id="9" name="TextBox 8">
            <a:extLst>
              <a:ext uri="{FF2B5EF4-FFF2-40B4-BE49-F238E27FC236}">
                <a16:creationId xmlns:a16="http://schemas.microsoft.com/office/drawing/2014/main" id="{BA546C57-9456-2492-40CD-F05CB83EC81C}"/>
              </a:ext>
            </a:extLst>
          </p:cNvPr>
          <p:cNvSpPr txBox="1"/>
          <p:nvPr/>
        </p:nvSpPr>
        <p:spPr>
          <a:xfrm>
            <a:off x="4535466" y="5249022"/>
            <a:ext cx="6547757" cy="430887"/>
          </a:xfrm>
          <a:prstGeom prst="rect">
            <a:avLst/>
          </a:prstGeom>
          <a:noFill/>
        </p:spPr>
        <p:txBody>
          <a:bodyPr wrap="square" rtlCol="0">
            <a:spAutoFit/>
          </a:bodyPr>
          <a:lstStyle/>
          <a:p>
            <a:pPr rtl="0"/>
            <a:r>
              <a:rPr lang="en-IN" sz="1200" dirty="0"/>
              <a:t>URL - </a:t>
            </a:r>
            <a:r>
              <a:rPr lang="en-US" sz="1200" dirty="0">
                <a:effectLst/>
                <a:latin typeface="-apple-system"/>
                <a:hlinkClick r:id="rId4" tooltip="https://eb80-65-0-134-26.ngrok-free.app/"/>
              </a:rPr>
              <a:t>https://eb80-65-0-134-26.ngrok-free.app/</a:t>
            </a:r>
            <a:endParaRPr lang="en-US" sz="1200" dirty="0">
              <a:effectLst/>
              <a:latin typeface="-apple-system"/>
            </a:endParaRPr>
          </a:p>
          <a:p>
            <a:r>
              <a:rPr lang="en-IN" sz="1000" dirty="0"/>
              <a:t>*app availability  depends on AWS EC2 Server status </a:t>
            </a:r>
          </a:p>
        </p:txBody>
      </p:sp>
    </p:spTree>
    <p:extLst>
      <p:ext uri="{BB962C8B-B14F-4D97-AF65-F5344CB8AC3E}">
        <p14:creationId xmlns:p14="http://schemas.microsoft.com/office/powerpoint/2010/main" val="53027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TotalTime>
  <Words>307</Words>
  <Application>Microsoft Office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Aptos</vt:lpstr>
      <vt:lpstr>Aptos Display</vt:lpstr>
      <vt:lpstr>Arial</vt:lpstr>
      <vt:lpstr>Office Theme</vt:lpstr>
      <vt:lpstr>PowerPoint Presentation</vt:lpstr>
      <vt:lpstr>Feature Engineering</vt:lpstr>
      <vt:lpstr>Model Comparison</vt:lpstr>
      <vt:lpstr>Outcome Analysis</vt:lpstr>
      <vt:lpstr>Model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Understanding</dc:title>
  <dc:creator>Sarthak Bhargava</dc:creator>
  <cp:lastModifiedBy>Sarthak Bhargava</cp:lastModifiedBy>
  <cp:revision>4</cp:revision>
  <dcterms:created xsi:type="dcterms:W3CDTF">2024-03-24T14:01:54Z</dcterms:created>
  <dcterms:modified xsi:type="dcterms:W3CDTF">2024-03-24T17:55:25Z</dcterms:modified>
</cp:coreProperties>
</file>