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4" r:id="rId12"/>
    <p:sldId id="277" r:id="rId13"/>
    <p:sldId id="265" r:id="rId14"/>
    <p:sldId id="266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83D1-878A-49E6-A0AF-DEC01931DD8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54662-C80F-4E53-951D-DAE0D6496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kfun/WiFly-Shiel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Activity 1</a:t>
            </a:r>
          </a:p>
          <a:p>
            <a:pPr marL="0" indent="0" algn="ctr">
              <a:buNone/>
            </a:pPr>
            <a:r>
              <a:rPr lang="en-US" b="1" dirty="0"/>
              <a:t>Go internet to </a:t>
            </a:r>
            <a:r>
              <a:rPr lang="en-US" b="1" dirty="0" smtClean="0"/>
              <a:t>operate </a:t>
            </a:r>
            <a:r>
              <a:rPr lang="en-US" b="1" dirty="0"/>
              <a:t>home appliances</a:t>
            </a:r>
          </a:p>
        </p:txBody>
      </p:sp>
    </p:spTree>
    <p:extLst>
      <p:ext uri="{BB962C8B-B14F-4D97-AF65-F5344CB8AC3E}">
        <p14:creationId xmlns:p14="http://schemas.microsoft.com/office/powerpoint/2010/main" val="39843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22" y="274638"/>
            <a:ext cx="7629157" cy="715962"/>
          </a:xfrm>
        </p:spPr>
        <p:txBody>
          <a:bodyPr>
            <a:normAutofit/>
          </a:bodyPr>
          <a:lstStyle/>
          <a:p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Connecting on breadboard</a:t>
            </a:r>
          </a:p>
        </p:txBody>
      </p:sp>
      <p:pic>
        <p:nvPicPr>
          <p:cNvPr id="3075" name="Picture 3" descr="C:\Documents and Settings\atanu\Desktop\mechatronics lab\slides\internet project\full circu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4465" y="4114801"/>
            <a:ext cx="4967228" cy="2463800"/>
          </a:xfrm>
          <a:prstGeom prst="rect">
            <a:avLst/>
          </a:prstGeom>
          <a:noFill/>
        </p:spPr>
      </p:pic>
      <p:pic>
        <p:nvPicPr>
          <p:cNvPr id="3076" name="Picture 4" descr="C:\Documents and Settings\atanu\Desktop\mechatronics lab\slides\internet project\voltage regul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6483" y="1447801"/>
            <a:ext cx="1483447" cy="2057400"/>
          </a:xfrm>
          <a:prstGeom prst="rect">
            <a:avLst/>
          </a:prstGeom>
          <a:noFill/>
        </p:spPr>
      </p:pic>
      <p:pic>
        <p:nvPicPr>
          <p:cNvPr id="3077" name="Picture 5" descr="C:\Documents and Settings\atanu\Desktop\mechatronics lab\slides\internet project\relay switch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4465" y="1447801"/>
            <a:ext cx="2735522" cy="21209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5105" y="3810001"/>
            <a:ext cx="1037779" cy="321946"/>
          </a:xfrm>
          <a:prstGeom prst="rect">
            <a:avLst/>
          </a:prstGeom>
          <a:noFill/>
        </p:spPr>
        <p:txBody>
          <a:bodyPr wrap="none" lIns="87627" tIns="43814" rIns="87627" bIns="43814" rtlCol="0">
            <a:spAutoFit/>
          </a:bodyPr>
          <a:lstStyle/>
          <a:p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Full circuit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500" y="1447801"/>
            <a:ext cx="1178843" cy="321946"/>
          </a:xfrm>
          <a:prstGeom prst="rect">
            <a:avLst/>
          </a:prstGeom>
          <a:noFill/>
        </p:spPr>
        <p:txBody>
          <a:bodyPr wrap="none" lIns="87627" tIns="43814" rIns="87627" bIns="43814" rtlCol="0">
            <a:spAutoFit/>
          </a:bodyPr>
          <a:lstStyle/>
          <a:p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Relay circuit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0571" y="1600201"/>
            <a:ext cx="1522462" cy="321946"/>
          </a:xfrm>
          <a:prstGeom prst="rect">
            <a:avLst/>
          </a:prstGeom>
          <a:noFill/>
        </p:spPr>
        <p:txBody>
          <a:bodyPr wrap="none" lIns="87627" tIns="43814" rIns="87627" bIns="43814" rtlCol="0">
            <a:spAutoFit/>
          </a:bodyPr>
          <a:lstStyle/>
          <a:p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4055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Activity 2</a:t>
            </a:r>
          </a:p>
          <a:p>
            <a:pPr marL="0" indent="0" algn="ctr">
              <a:buNone/>
            </a:pPr>
            <a:r>
              <a:rPr lang="en-US" b="1" dirty="0"/>
              <a:t>Go </a:t>
            </a:r>
            <a:r>
              <a:rPr lang="en-US" b="1" dirty="0" smtClean="0"/>
              <a:t>ad-hoc </a:t>
            </a:r>
            <a:r>
              <a:rPr lang="en-US" b="1" dirty="0"/>
              <a:t>to operate home appliances</a:t>
            </a:r>
          </a:p>
        </p:txBody>
      </p:sp>
    </p:spTree>
    <p:extLst>
      <p:ext uri="{BB962C8B-B14F-4D97-AF65-F5344CB8AC3E}">
        <p14:creationId xmlns:p14="http://schemas.microsoft.com/office/powerpoint/2010/main" val="9498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Wifly</a:t>
            </a:r>
            <a:r>
              <a:rPr lang="en-US" dirty="0" smtClean="0"/>
              <a:t> 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mlab.taik.fi/paja/wp-content/uploads/2012/08/wifly_shield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1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Put On </a:t>
            </a:r>
            <a:r>
              <a:rPr lang="en-US" dirty="0" err="1" smtClean="0"/>
              <a:t>Wifly</a:t>
            </a:r>
            <a:r>
              <a:rPr lang="en-US" dirty="0" smtClean="0"/>
              <a:t> shield into Arduino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 the interface and the table lamp as the same manner of the previous project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Goto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github.com/sparkfun/WiFly-Shield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Copy and paste the library file into Arduino Library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Arduino Sketch and </a:t>
            </a:r>
            <a:r>
              <a:rPr lang="en-US" dirty="0" err="1" smtClean="0"/>
              <a:t>goto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File-&gt;examples-&gt;</a:t>
            </a:r>
            <a:r>
              <a:rPr lang="en-US" dirty="0" err="1" smtClean="0"/>
              <a:t>Wifly</a:t>
            </a:r>
            <a:r>
              <a:rPr lang="en-US" dirty="0" smtClean="0"/>
              <a:t>-&gt;tools-&gt;</a:t>
            </a:r>
            <a:r>
              <a:rPr lang="en-US" dirty="0" err="1" smtClean="0"/>
              <a:t>SpiUartTerminal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Upload to Arduino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Go into command mode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the “</a:t>
            </a:r>
            <a:r>
              <a:rPr lang="en-US" dirty="0" err="1" smtClean="0"/>
              <a:t>wlan”parameters</a:t>
            </a:r>
            <a:r>
              <a:rPr lang="en-US" dirty="0" smtClean="0"/>
              <a:t> as follows:</a:t>
            </a:r>
          </a:p>
          <a:p>
            <a:pPr marL="0" indent="0">
              <a:buNone/>
            </a:pPr>
            <a:r>
              <a:rPr lang="en-US" dirty="0"/>
              <a:t>SSID=ARNAB</a:t>
            </a:r>
          </a:p>
          <a:p>
            <a:pPr marL="0" indent="0">
              <a:buNone/>
            </a:pPr>
            <a:r>
              <a:rPr lang="en-US" dirty="0"/>
              <a:t>Chan=2</a:t>
            </a:r>
          </a:p>
          <a:p>
            <a:pPr marL="0" indent="0">
              <a:buNone/>
            </a:pPr>
            <a:r>
              <a:rPr lang="en-US" dirty="0" err="1"/>
              <a:t>ExtAnt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Join=4</a:t>
            </a:r>
          </a:p>
          <a:p>
            <a:pPr marL="0" indent="0">
              <a:buNone/>
            </a:pPr>
            <a:r>
              <a:rPr lang="en-US" dirty="0" err="1"/>
              <a:t>Auth</a:t>
            </a:r>
            <a:r>
              <a:rPr lang="en-US" dirty="0"/>
              <a:t>=OPEN</a:t>
            </a:r>
          </a:p>
          <a:p>
            <a:pPr marL="0" indent="0">
              <a:buNone/>
            </a:pPr>
            <a:r>
              <a:rPr lang="en-US" dirty="0"/>
              <a:t>Mask=0x1fff</a:t>
            </a:r>
          </a:p>
          <a:p>
            <a:pPr marL="0" indent="0">
              <a:buNone/>
            </a:pPr>
            <a:r>
              <a:rPr lang="en-US" dirty="0"/>
              <a:t>Rate=12, 24 Mb</a:t>
            </a:r>
          </a:p>
          <a:p>
            <a:pPr marL="0" indent="0">
              <a:buNone/>
            </a:pPr>
            <a:r>
              <a:rPr lang="en-US" dirty="0" err="1"/>
              <a:t>Linkmon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Passphrase=0</a:t>
            </a:r>
          </a:p>
        </p:txBody>
      </p:sp>
    </p:spTree>
    <p:extLst>
      <p:ext uri="{BB962C8B-B14F-4D97-AF65-F5344CB8AC3E}">
        <p14:creationId xmlns:p14="http://schemas.microsoft.com/office/powerpoint/2010/main" val="204677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3. Set the “</a:t>
            </a:r>
            <a:r>
              <a:rPr lang="en-US" dirty="0" err="1" smtClean="0"/>
              <a:t>ip</a:t>
            </a:r>
            <a:r>
              <a:rPr lang="en-US" dirty="0" smtClean="0"/>
              <a:t>” parameters as follows:</a:t>
            </a:r>
          </a:p>
          <a:p>
            <a:pPr marL="0" indent="0">
              <a:buNone/>
            </a:pPr>
            <a:r>
              <a:rPr lang="en-US" dirty="0"/>
              <a:t>IF=DOWN</a:t>
            </a:r>
          </a:p>
          <a:p>
            <a:pPr marL="0" indent="0">
              <a:buNone/>
            </a:pPr>
            <a:r>
              <a:rPr lang="en-US" dirty="0"/>
              <a:t>DHCP=OFF</a:t>
            </a:r>
          </a:p>
          <a:p>
            <a:pPr marL="0" indent="0">
              <a:buNone/>
            </a:pPr>
            <a:r>
              <a:rPr lang="en-US" dirty="0"/>
              <a:t>IP=192.168.1.150:2000</a:t>
            </a:r>
          </a:p>
          <a:p>
            <a:pPr marL="0" indent="0">
              <a:buNone/>
            </a:pPr>
            <a:r>
              <a:rPr lang="en-US" dirty="0"/>
              <a:t>NM=255.255.255.0</a:t>
            </a:r>
          </a:p>
          <a:p>
            <a:pPr marL="0" indent="0">
              <a:buNone/>
            </a:pPr>
            <a:r>
              <a:rPr lang="en-US" dirty="0"/>
              <a:t>GW=192.168.1.1</a:t>
            </a:r>
          </a:p>
          <a:p>
            <a:pPr marL="0" indent="0">
              <a:buNone/>
            </a:pPr>
            <a:r>
              <a:rPr lang="en-US" dirty="0"/>
              <a:t>HOST=0.0.0.0:80</a:t>
            </a:r>
          </a:p>
          <a:p>
            <a:pPr marL="0" indent="0">
              <a:buNone/>
            </a:pPr>
            <a:r>
              <a:rPr lang="en-US" dirty="0"/>
              <a:t>PROTO=TCP,</a:t>
            </a:r>
          </a:p>
          <a:p>
            <a:pPr marL="0" indent="0">
              <a:buNone/>
            </a:pPr>
            <a:r>
              <a:rPr lang="en-US" dirty="0"/>
              <a:t>MTU=1460</a:t>
            </a:r>
          </a:p>
          <a:p>
            <a:pPr marL="0" indent="0">
              <a:buNone/>
            </a:pPr>
            <a:r>
              <a:rPr lang="en-US" dirty="0"/>
              <a:t>FLAGS=0x2</a:t>
            </a:r>
          </a:p>
          <a:p>
            <a:pPr marL="0" indent="0">
              <a:buNone/>
            </a:pPr>
            <a:r>
              <a:rPr lang="en-US" dirty="0"/>
              <a:t>BACKUP=0.0.0.0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1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existing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64134"/>
            <a:ext cx="28774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 the existing code as follows:</a:t>
            </a:r>
          </a:p>
          <a:p>
            <a:endParaRPr lang="en-US" sz="1400" dirty="0"/>
          </a:p>
          <a:p>
            <a:r>
              <a:rPr lang="en-US" sz="1400" dirty="0" smtClean="0"/>
              <a:t>#include </a:t>
            </a:r>
            <a:r>
              <a:rPr lang="en-US" sz="1400" dirty="0"/>
              <a:t>&lt;</a:t>
            </a:r>
            <a:r>
              <a:rPr lang="en-US" sz="1400" dirty="0" err="1"/>
              <a:t>SPI.h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WiFly.h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user_key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led = 5;</a:t>
            </a:r>
          </a:p>
          <a:p>
            <a:endParaRPr lang="en-US" sz="1400" dirty="0"/>
          </a:p>
          <a:p>
            <a:r>
              <a:rPr lang="en-US" sz="1400" dirty="0"/>
              <a:t>void setup()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Serial.begin</a:t>
            </a:r>
            <a:r>
              <a:rPr lang="en-US" sz="1400" dirty="0"/>
              <a:t>(9600);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SpiSerial.begin</a:t>
            </a:r>
            <a:r>
              <a:rPr lang="en-US" sz="1400" dirty="0"/>
              <a:t>();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(led, OUTPUT);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Serial.write</a:t>
            </a:r>
            <a:r>
              <a:rPr lang="en-US" sz="1400" dirty="0"/>
              <a:t>("Please Enter 1 or 0\n");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void loop() {</a:t>
            </a:r>
          </a:p>
          <a:p>
            <a:r>
              <a:rPr lang="en-US" sz="1400" dirty="0"/>
              <a:t>  while(</a:t>
            </a:r>
            <a:r>
              <a:rPr lang="en-US" sz="1400" dirty="0" err="1"/>
              <a:t>SpiSerial.available</a:t>
            </a:r>
            <a:r>
              <a:rPr lang="en-US" sz="1400" dirty="0"/>
              <a:t>() &gt; 0) {</a:t>
            </a:r>
          </a:p>
          <a:p>
            <a:r>
              <a:rPr lang="en-US" sz="1400" dirty="0"/>
              <a:t>   #if ARDUINO &gt;= 100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user_key</a:t>
            </a:r>
            <a:r>
              <a:rPr lang="en-US" sz="1400" dirty="0"/>
              <a:t>=</a:t>
            </a:r>
            <a:r>
              <a:rPr lang="en-US" sz="1400" dirty="0" err="1"/>
              <a:t>SpiSerial.read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if(</a:t>
            </a:r>
            <a:r>
              <a:rPr lang="en-US" sz="1400" dirty="0" err="1"/>
              <a:t>user_key</a:t>
            </a:r>
            <a:r>
              <a:rPr lang="en-US" sz="1400" dirty="0"/>
              <a:t>=='1')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("Light on\n");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digitalWrite</a:t>
            </a:r>
            <a:r>
              <a:rPr lang="en-US" sz="1400" dirty="0"/>
              <a:t>(led, HIGH);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5092" y="1524000"/>
            <a:ext cx="30257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else </a:t>
            </a:r>
            <a:r>
              <a:rPr lang="en-US" sz="1400" dirty="0"/>
              <a:t>if(</a:t>
            </a:r>
            <a:r>
              <a:rPr lang="en-US" sz="1400" dirty="0" err="1"/>
              <a:t>user_key</a:t>
            </a:r>
            <a:r>
              <a:rPr lang="en-US" sz="1400" dirty="0"/>
              <a:t>=='0')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("Light off\n");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(led, LOW);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 smtClean="0"/>
              <a:t>#</a:t>
            </a:r>
            <a:r>
              <a:rPr lang="en-US" sz="1400" dirty="0"/>
              <a:t>else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</a:t>
            </a:r>
            <a:r>
              <a:rPr lang="en-US" sz="1400" dirty="0" err="1"/>
              <a:t>SpiSerial.read</a:t>
            </a:r>
            <a:r>
              <a:rPr lang="en-US" sz="1400" dirty="0"/>
              <a:t>(), BYTE);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endif</a:t>
            </a:r>
            <a:r>
              <a:rPr lang="en-US" sz="1400" dirty="0"/>
              <a:t>  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if(</a:t>
            </a:r>
            <a:r>
              <a:rPr lang="en-US" sz="1400" dirty="0" err="1"/>
              <a:t>Serial.available</a:t>
            </a:r>
            <a:r>
              <a:rPr lang="en-US" sz="1400" dirty="0"/>
              <a:t>()) { // Outgoing data</a:t>
            </a:r>
          </a:p>
          <a:p>
            <a:r>
              <a:rPr lang="en-US" sz="1400" dirty="0"/>
              <a:t>#if ARDUINO &gt;= 100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SpiSerial.write</a:t>
            </a:r>
            <a:r>
              <a:rPr lang="en-US" sz="1400" dirty="0"/>
              <a:t>(</a:t>
            </a:r>
            <a:r>
              <a:rPr lang="en-US" sz="1400" dirty="0" err="1"/>
              <a:t>Serial.read</a:t>
            </a:r>
            <a:r>
              <a:rPr lang="en-US" sz="1400" dirty="0"/>
              <a:t>());</a:t>
            </a:r>
          </a:p>
          <a:p>
            <a:r>
              <a:rPr lang="en-US" sz="1400" dirty="0"/>
              <a:t>#else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SpiSerial.print</a:t>
            </a:r>
            <a:r>
              <a:rPr lang="en-US" sz="1400" dirty="0"/>
              <a:t>(</a:t>
            </a:r>
            <a:r>
              <a:rPr lang="en-US" sz="1400" dirty="0" err="1"/>
              <a:t>Serial.read</a:t>
            </a:r>
            <a:r>
              <a:rPr lang="en-US" sz="1400" dirty="0"/>
              <a:t>(), BYTE);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endif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18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From a </a:t>
            </a:r>
            <a:r>
              <a:rPr lang="en-US" dirty="0" err="1" smtClean="0"/>
              <a:t>wifi</a:t>
            </a:r>
            <a:r>
              <a:rPr lang="en-US" dirty="0" smtClean="0"/>
              <a:t> access connect to the same </a:t>
            </a:r>
            <a:r>
              <a:rPr lang="en-US" dirty="0" err="1" smtClean="0"/>
              <a:t>ssid:ARNAB</a:t>
            </a:r>
            <a:endParaRPr lang="en-US" dirty="0" smtClean="0"/>
          </a:p>
          <a:p>
            <a:r>
              <a:rPr lang="en-US" dirty="0" smtClean="0"/>
              <a:t>Set the static </a:t>
            </a:r>
            <a:r>
              <a:rPr lang="en-US" dirty="0" err="1" smtClean="0"/>
              <a:t>ip</a:t>
            </a:r>
            <a:r>
              <a:rPr lang="en-US" dirty="0" smtClean="0"/>
              <a:t> of the device according to the </a:t>
            </a:r>
            <a:r>
              <a:rPr lang="en-US" dirty="0" err="1" smtClean="0"/>
              <a:t>ip</a:t>
            </a:r>
            <a:r>
              <a:rPr lang="en-US" dirty="0" smtClean="0"/>
              <a:t> of the ad-hoc network</a:t>
            </a:r>
          </a:p>
          <a:p>
            <a:r>
              <a:rPr lang="en-US" dirty="0" smtClean="0"/>
              <a:t>Open a TCP terminal</a:t>
            </a:r>
          </a:p>
          <a:p>
            <a:r>
              <a:rPr lang="en-US" dirty="0" smtClean="0"/>
              <a:t>Connect to Telnet</a:t>
            </a:r>
          </a:p>
          <a:p>
            <a:r>
              <a:rPr lang="en-US" dirty="0" smtClean="0"/>
              <a:t>Set the port address 2000</a:t>
            </a:r>
          </a:p>
          <a:p>
            <a:r>
              <a:rPr lang="en-US" dirty="0" smtClean="0"/>
              <a:t>As the terminal opens, send 1 or 0 to turn on or off the Lamp connected to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22" y="274638"/>
            <a:ext cx="7629157" cy="715962"/>
          </a:xfrm>
        </p:spPr>
        <p:txBody>
          <a:bodyPr>
            <a:normAutofit/>
          </a:bodyPr>
          <a:lstStyle/>
          <a:p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Ethernet 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066802"/>
            <a:ext cx="7629157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48" b="1" dirty="0">
                <a:latin typeface="Times New Roman" pitchFamily="18" charset="0"/>
                <a:cs typeface="Times New Roman" pitchFamily="18" charset="0"/>
              </a:rPr>
              <a:t>What is an Ethernet Shield:</a:t>
            </a:r>
          </a:p>
          <a:p>
            <a:pPr>
              <a:buNone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Ethernet Shield allows an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board to connect to the internet.</a:t>
            </a:r>
          </a:p>
          <a:p>
            <a:pPr>
              <a:buNone/>
            </a:pPr>
            <a:endParaRPr lang="en-US" sz="1348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348" b="1" dirty="0">
                <a:latin typeface="Times New Roman" pitchFamily="18" charset="0"/>
                <a:cs typeface="Times New Roman" pitchFamily="18" charset="0"/>
              </a:rPr>
              <a:t>Features:</a:t>
            </a:r>
            <a:endParaRPr lang="en-US" sz="1348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Ethernet Chip: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shield is based on the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Wiznet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(W5100)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chip. 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Provides a network (IP) stack capable of both TCP and UDP.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Supports up to four simultaneous socket connections.</a:t>
            </a:r>
          </a:p>
          <a:p>
            <a:pPr>
              <a:buNone/>
            </a:pPr>
            <a:endParaRPr lang="en-US" sz="59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Micro SD Card:</a:t>
            </a:r>
            <a:endParaRPr lang="en-US" sz="1348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latest revision(v 5.0) adds a micro-SD card slot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Can be used to store files for serving over the network. 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Compatible with the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Duemilanove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and Mega </a:t>
            </a:r>
          </a:p>
          <a:p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Communication with </a:t>
            </a:r>
            <a:r>
              <a:rPr lang="en-US" sz="1348" b="1" u="sng" dirty="0" err="1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1348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communicates with both the W5100 and SD card using the SPI bus (through ICSP header).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SPI consists of digital pins 11, 12, and 13 on Uno and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Duemilanove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and pins 50, 51, and 52 on Mega 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Pin 10 is used to select the W5100 and pin 4 for the SD card (both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Duemilanove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and Uno) and cannot be used for general i/o. </a:t>
            </a:r>
          </a:p>
          <a:p>
            <a:pPr>
              <a:buFont typeface="Wingdings" pitchFamily="2" charset="2"/>
              <a:buChar char="Ø"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On the Mega, SS pin-53 must be kept as an output for SPI interface to work.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8405" y="1828800"/>
            <a:ext cx="29797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58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7422" y="457201"/>
            <a:ext cx="7629157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Because the W5100 and SD card share the SPI bus, only one can be active at a time. To do this with the SD card, set pin 4 as an output and write a high to it. For the W5100, set digital pin 10 as a high output.</a:t>
            </a:r>
          </a:p>
          <a:p>
            <a:pPr>
              <a:buNone/>
            </a:pPr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Ethernet Chip datasheet: </a:t>
            </a:r>
          </a:p>
          <a:p>
            <a:pPr>
              <a:buNone/>
            </a:pP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http://www.wiznet.co.kr/UpLoad_Files/ReferenceFiles/W5100_Datasheet_v1.2.2.pdf</a:t>
            </a:r>
          </a:p>
          <a:p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reset button on the shield resets both the W5100 and the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board.</a:t>
            </a:r>
          </a:p>
          <a:p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shield provides a standard RJ45 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jack.</a:t>
            </a:r>
          </a:p>
          <a:p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The shield contains a number of informational LEDs:</a:t>
            </a:r>
          </a:p>
          <a:p>
            <a:pPr lvl="1">
              <a:buFont typeface="Wingdings" pitchFamily="2" charset="2"/>
              <a:buChar char="Ø"/>
            </a:pPr>
            <a:r>
              <a:rPr lang="en-US" sz="927" dirty="0">
                <a:latin typeface="Times New Roman" pitchFamily="18" charset="0"/>
                <a:cs typeface="Times New Roman" pitchFamily="18" charset="0"/>
              </a:rPr>
              <a:t>PWR/ON: indicates that the board and shield are powered</a:t>
            </a:r>
          </a:p>
          <a:p>
            <a:pPr lvl="1">
              <a:buFont typeface="Wingdings" pitchFamily="2" charset="2"/>
              <a:buChar char="Ø"/>
            </a:pPr>
            <a:r>
              <a:rPr lang="en-US" sz="927" dirty="0">
                <a:latin typeface="Times New Roman" pitchFamily="18" charset="0"/>
                <a:cs typeface="Times New Roman" pitchFamily="18" charset="0"/>
              </a:rPr>
              <a:t>LINK: indicates the presence of a network link and flashes when the shield transmits or receives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927" dirty="0">
                <a:latin typeface="Times New Roman" pitchFamily="18" charset="0"/>
                <a:cs typeface="Times New Roman" pitchFamily="18" charset="0"/>
              </a:rPr>
              <a:t>100M: indicates the presence of a 100 Mb/s network connection (as opposed to 10 Mb/s)</a:t>
            </a:r>
          </a:p>
          <a:p>
            <a:pPr lvl="1">
              <a:buFont typeface="Wingdings" pitchFamily="2" charset="2"/>
              <a:buChar char="Ø"/>
            </a:pPr>
            <a:r>
              <a:rPr lang="en-US" sz="927" dirty="0">
                <a:latin typeface="Times New Roman" pitchFamily="18" charset="0"/>
                <a:cs typeface="Times New Roman" pitchFamily="18" charset="0"/>
              </a:rPr>
              <a:t>RX: flashes when the shield receives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927" dirty="0">
                <a:latin typeface="Times New Roman" pitchFamily="18" charset="0"/>
                <a:cs typeface="Times New Roman" pitchFamily="18" charset="0"/>
              </a:rPr>
              <a:t>TX: flashes when the shield sends data</a:t>
            </a:r>
          </a:p>
          <a:p>
            <a:pPr>
              <a:buNone/>
            </a:pPr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endParaRPr lang="en-US" sz="1686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 descr="C:\Documents and Settings\atanu\Desktop\mechatronics lab\slides\arduino_uno_ethernet_p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956" y="2819400"/>
            <a:ext cx="3885219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63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81" y="304801"/>
            <a:ext cx="7629157" cy="5668963"/>
          </a:xfrm>
        </p:spPr>
        <p:txBody>
          <a:bodyPr/>
          <a:lstStyle/>
          <a:p>
            <a:pPr>
              <a:buNone/>
            </a:pPr>
            <a:r>
              <a:rPr lang="en-US" sz="1348" b="1" u="sng" dirty="0">
                <a:latin typeface="Times New Roman" pitchFamily="18" charset="0"/>
                <a:cs typeface="Times New Roman" pitchFamily="18" charset="0"/>
              </a:rPr>
              <a:t>Ethernet library</a:t>
            </a:r>
          </a:p>
          <a:p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Allows an </a:t>
            </a:r>
            <a:r>
              <a:rPr lang="en-US" sz="1348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 board to connect to the internet. </a:t>
            </a:r>
          </a:p>
          <a:p>
            <a:r>
              <a:rPr lang="en-US" sz="1348" dirty="0">
                <a:latin typeface="Times New Roman" pitchFamily="18" charset="0"/>
                <a:cs typeface="Times New Roman" pitchFamily="18" charset="0"/>
              </a:rPr>
              <a:t>It can serve as either a server accepting incoming connections or a client making outgoing ones. 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3580" y="1219201"/>
          <a:ext cx="8476842" cy="5740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614"/>
                <a:gridCol w="1200886"/>
                <a:gridCol w="4450342"/>
              </a:tblGrid>
              <a:tr h="746468">
                <a:tc>
                  <a:txBody>
                    <a:bodyPr/>
                    <a:lstStyle/>
                    <a:p>
                      <a:r>
                        <a:rPr lang="en-US" sz="14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US" sz="14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4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 under each class</a:t>
                      </a:r>
                      <a:endParaRPr lang="en-US" sz="14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4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lang="en-US" sz="14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</a:tr>
              <a:tr h="869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Ethernet class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Initializes the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ethernet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library and network settings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begin()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localIP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maintain()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Initializes the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library and network settings.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Obtains the IP address of the Ethernet shield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Allows for the renewal of DHCP leases(given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the IP address for an amount of time)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</a:tr>
              <a:tr h="926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IPAddress</a:t>
                      </a: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Works with local and remote IP addressing.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IPAddress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Defines an IP address.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It can be used to declare both local and remote addresses.</a:t>
                      </a:r>
                    </a:p>
                  </a:txBody>
                  <a:tcPr marL="84768" marR="84768"/>
                </a:tc>
              </a:tr>
              <a:tr h="15335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Server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Programs running on other computers or devices</a:t>
                      </a:r>
                      <a:endParaRPr lang="en-US" sz="1200" b="1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Creates servers which can send data to and receive data from connected clients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EthernetServer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begin()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available()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write()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println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Create a server that listens for incoming connections on the specified port.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Tells the server to begin listening for incoming connections.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Gets a client that is connected to the server and has data available for reading.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Write data to all the clients connected to a server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Print data,  followed by a new line, to all the clients connected to a server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</a:tr>
              <a:tr h="1644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Client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Creates clients that can connect to servers and send and receive data.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EthernetClient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connected()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connect()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available()</a:t>
                      </a: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flush()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Creates a client which can connect to a specified internet IP address and port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Checks whether or not the client is connected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Connects to a specified IP address and port.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Returns the number of bytes available for reading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Read the next byte received from the server 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connected 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Discard any bytes that have been written to the client but not yet - read.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768" marR="847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22" y="274639"/>
            <a:ext cx="7629157" cy="639762"/>
          </a:xfrm>
        </p:spPr>
        <p:txBody>
          <a:bodyPr>
            <a:normAutofit/>
          </a:bodyPr>
          <a:lstStyle/>
          <a:p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Project: 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143001"/>
            <a:ext cx="7629157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17" b="1" dirty="0">
                <a:latin typeface="Times New Roman" pitchFamily="18" charset="0"/>
                <a:cs typeface="Times New Roman" pitchFamily="18" charset="0"/>
              </a:rPr>
              <a:t>Objective: Use internet to turn on home appliances(e.g. Table lamp)</a:t>
            </a:r>
          </a:p>
          <a:p>
            <a:pPr>
              <a:buNone/>
            </a:pPr>
            <a:endParaRPr lang="en-US" sz="1517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492926" indent="-492926">
              <a:buAutoNum type="arabicPeriod"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Place the Ethernet  shield on top of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pPr marL="492926" indent="-492926">
              <a:buAutoNum type="arabicPeriod"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Connect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cable from computer to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and the Ethernet cable from the router to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port of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shield</a:t>
            </a:r>
          </a:p>
          <a:p>
            <a:pPr marL="492926" indent="-492926">
              <a:buAutoNum type="arabicPeriod"/>
            </a:pPr>
            <a:r>
              <a:rPr lang="en-US" sz="1517" b="1" dirty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17" b="1" dirty="0">
                <a:latin typeface="Times New Roman" pitchFamily="18" charset="0"/>
                <a:cs typeface="Times New Roman" pitchFamily="18" charset="0"/>
              </a:rPr>
              <a:t>the example program 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named ‘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WebServer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’ (located at: </a:t>
            </a:r>
          </a:p>
          <a:p>
            <a:pPr marL="492926" indent="-492926"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sketch-&gt;File-&gt;Examples-&gt;Ethernet-&gt;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WebServer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92926" indent="-492926"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	- Replace the IP address in the program by the newly found IP address. This will be the IP address of 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Server.</a:t>
            </a:r>
          </a:p>
          <a:p>
            <a:pPr marL="492926" indent="-492926"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	 - modify the program to accept user input from internet</a:t>
            </a:r>
          </a:p>
          <a:p>
            <a:pPr marL="492926" indent="-492926"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4.      Upload the File-&gt;Examples-&gt;Ethernet-&gt;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DhcpAdressPrinter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and click monitor to know the IP address assigned to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‘server’</a:t>
            </a:r>
          </a:p>
          <a:p>
            <a:pPr marL="492926" indent="-492926"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5.	Make the </a:t>
            </a:r>
            <a:r>
              <a:rPr lang="en-US" sz="1517" b="1" dirty="0">
                <a:latin typeface="Times New Roman" pitchFamily="18" charset="0"/>
                <a:cs typeface="Times New Roman" pitchFamily="18" charset="0"/>
              </a:rPr>
              <a:t>transistor switching circuit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to connect to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. Connect the VCC, Digital OUTPUT(pin2) and GND of the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to proper pins of the circuit.</a:t>
            </a:r>
          </a:p>
          <a:p>
            <a:pPr marL="492926" indent="-492926">
              <a:buAutoNum type="arabicPeriod" startAt="6"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Pick up a table lamp and connect to the </a:t>
            </a:r>
            <a:r>
              <a:rPr lang="en-US" sz="1517" b="1" dirty="0">
                <a:latin typeface="Times New Roman" pitchFamily="18" charset="0"/>
                <a:cs typeface="Times New Roman" pitchFamily="18" charset="0"/>
              </a:rPr>
              <a:t>relay isolator circuit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in such a way that the relay works as a switch to turn on/off the lamp</a:t>
            </a:r>
          </a:p>
          <a:p>
            <a:pPr marL="492926" indent="-492926">
              <a:buAutoNum type="arabicPeriod" startAt="6"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Type the IP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adress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on internet and click the check box to turn on/off the lamp</a:t>
            </a:r>
          </a:p>
        </p:txBody>
      </p:sp>
    </p:spTree>
    <p:extLst>
      <p:ext uri="{BB962C8B-B14F-4D97-AF65-F5344CB8AC3E}">
        <p14:creationId xmlns:p14="http://schemas.microsoft.com/office/powerpoint/2010/main" val="19948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62" y="1"/>
            <a:ext cx="7629157" cy="639762"/>
          </a:xfrm>
        </p:spPr>
        <p:txBody>
          <a:bodyPr>
            <a:normAutofit/>
          </a:bodyPr>
          <a:lstStyle/>
          <a:p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Modify the example program</a:t>
            </a:r>
            <a:endParaRPr lang="en-US" sz="3034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80" y="533401"/>
            <a:ext cx="8476841" cy="63246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b="1" u="sng" dirty="0">
                <a:latin typeface="Times New Roman" pitchFamily="18" charset="0"/>
                <a:cs typeface="Times New Roman" pitchFamily="18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635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SPI.h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Ethernet.h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&gt;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[] = { 0xDE, 0xAD, 0xBE, 0xEF, 0xFE, 0xED };                                                  // MAC address from Ethernet shield sticker under board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(192, 168, 1, 105);                                                                       // IP address, may need to change depending on network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EthernetServer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server(80);                                                                            // create a server at port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HTTP_req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;                                                                                      // stores the HTTP request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LED_status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= 0;                                                                               // state of LED, off by default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Ethernet.begin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);  // initialize Ethernet device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server.begin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();           // start to listen for clients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(9600);       // for diagnostics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(2, OUTPUT);       // LED on pin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EthernetClient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client =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server.available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();                                                        // try to get client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if (client) {                                                                                      // got client?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635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currentLineIsBlank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while (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client.connected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client.available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()) {                                                                 // client data available to 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char c =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client.read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();                                                               // read 1 byte (character) from client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HTTP_req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+= c;                                                                        // save the HTTP request 1 char at a time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if (c == '\n' &amp;&amp;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currentLineIsBlank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) {// last line of client request is blank and ends with \n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("HTTP/1.1 200 OK");	 // send a standard http response header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("Content-Type: text/html");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("Connection: close");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635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4635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228601"/>
            <a:ext cx="7629157" cy="62484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// send web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("&lt;!DOCTYPE html&gt;");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("&lt;html&gt;");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("&lt;head&gt;");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("&lt;title&gt;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LED Control&lt;/title&gt;");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("&lt;/head&gt;");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("&lt;body&gt;");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("&lt;h1&gt;Project: Internet Lamp&lt;/h1&gt;");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("&lt;p&gt;Click to switch the table Lamp(pin2) on and off.&lt;/p&gt;");  // Indicates the body of the Webpage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("&lt;form method=\"get\"&gt;");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ProcessCheckbox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(client);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("&lt;/form&gt;");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("&lt;/body&gt;");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client.println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("&lt;/html&gt;");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HTTP_req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HTTP_req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= "";                                                                    // finished with request, empty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break;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// every line of text received from the client ends with \r\n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if (c == '\n')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currentLineIsBlank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= true;                                                      // last character on line of received text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} 				 // starting new line with next character read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else if (c != '\r') {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currentLineIsBlank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= false;		 // a text character was received from client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    }                                                                                         // end if (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client.available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}                                                                                             // end while (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client.connected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delay(1);                                                                                     // give the web browser time to receive the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client.stop</a:t>
            </a: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();                                                                                // close the connection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    }                                                                                                 // end if (client)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1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457201"/>
            <a:ext cx="7629157" cy="5668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1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ProcessCheckbox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EthernetClient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HTTP_req.indexOf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("Lamp=2") &gt; -1) {		// if the checkbox was clicked, toggle the LED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LED_status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LED_status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= 0;}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LED_status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= 1;}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LED_status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) {                                // switch LED 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(2, HIGH);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cl.println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("&lt;input type=\"checkbox\" name=\"Lamp\" value=\"2\" \		 // checkbox is checked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=\"submit();\" checked&gt;Lamp");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else {                                                // switch LED off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(2, LOW);		// checkbox is unchecked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cl.println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("&lt;input type=\"checkbox\" name=\"Lamp\" value=\"2\" 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17" dirty="0" err="1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=\"submit();\"&gt;Lamp");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 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17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517" dirty="0"/>
          </a:p>
        </p:txBody>
      </p:sp>
    </p:spTree>
    <p:extLst>
      <p:ext uri="{BB962C8B-B14F-4D97-AF65-F5344CB8AC3E}">
        <p14:creationId xmlns:p14="http://schemas.microsoft.com/office/powerpoint/2010/main" val="9046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Transistor switching circuit </a:t>
            </a:r>
            <a:br>
              <a:rPr lang="en-US" sz="3034" dirty="0">
                <a:latin typeface="Times New Roman" pitchFamily="18" charset="0"/>
                <a:cs typeface="Times New Roman" pitchFamily="18" charset="0"/>
              </a:rPr>
            </a:br>
            <a:r>
              <a:rPr lang="en-US" sz="3034" dirty="0">
                <a:latin typeface="Times New Roman" pitchFamily="18" charset="0"/>
                <a:cs typeface="Times New Roman" pitchFamily="18" charset="0"/>
              </a:rPr>
              <a:t>&amp; Relay isolator circuit </a:t>
            </a:r>
            <a:endParaRPr lang="en-US" sz="3034" dirty="0"/>
          </a:p>
        </p:txBody>
      </p:sp>
      <p:pic>
        <p:nvPicPr>
          <p:cNvPr id="2050" name="Picture 2" descr="C:\Documents and Settings\atanu\Desktop\mechatronics lab\slides\rel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422" y="1676400"/>
            <a:ext cx="7576177" cy="4876800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545501" y="3124201"/>
            <a:ext cx="4451077" cy="3429794"/>
            <a:chOff x="228600" y="3124200"/>
            <a:chExt cx="4801394" cy="3429794"/>
          </a:xfrm>
        </p:grpSpPr>
        <p:grpSp>
          <p:nvGrpSpPr>
            <p:cNvPr id="22" name="Group 21"/>
            <p:cNvGrpSpPr/>
            <p:nvPr/>
          </p:nvGrpSpPr>
          <p:grpSpPr>
            <a:xfrm>
              <a:off x="228600" y="3124200"/>
              <a:ext cx="4800600" cy="3429000"/>
              <a:chOff x="457200" y="3124200"/>
              <a:chExt cx="4572000" cy="3429000"/>
            </a:xfrm>
          </p:grpSpPr>
          <p:cxnSp>
            <p:nvCxnSpPr>
              <p:cNvPr id="6" name="Elbow Connector 5"/>
              <p:cNvCxnSpPr/>
              <p:nvPr/>
            </p:nvCxnSpPr>
            <p:spPr>
              <a:xfrm>
                <a:off x="457200" y="3124200"/>
                <a:ext cx="4572000" cy="1066800"/>
              </a:xfrm>
              <a:prstGeom prst="bentConnector3">
                <a:avLst>
                  <a:gd name="adj1" fmla="val 50000"/>
                </a:avLst>
              </a:prstGeom>
              <a:ln w="34925">
                <a:solidFill>
                  <a:schemeClr val="tx2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>
                <a:off x="533400" y="3124200"/>
                <a:ext cx="4495800" cy="3429000"/>
              </a:xfrm>
              <a:prstGeom prst="bentConnector3">
                <a:avLst>
                  <a:gd name="adj1" fmla="val 605"/>
                </a:avLst>
              </a:prstGeom>
              <a:ln w="34925">
                <a:solidFill>
                  <a:schemeClr val="tx2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3848100" y="5372100"/>
              <a:ext cx="2362200" cy="1588"/>
            </a:xfrm>
            <a:prstGeom prst="line">
              <a:avLst/>
            </a:prstGeom>
            <a:ln w="1587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794957" y="1676401"/>
            <a:ext cx="4168516" cy="3354388"/>
            <a:chOff x="3733800" y="1676400"/>
            <a:chExt cx="4496594" cy="3354388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2781300" y="2628900"/>
              <a:ext cx="3352800" cy="1447800"/>
            </a:xfrm>
            <a:prstGeom prst="bentConnector3">
              <a:avLst>
                <a:gd name="adj1" fmla="val 70897"/>
              </a:avLst>
            </a:prstGeom>
            <a:ln w="34925">
              <a:solidFill>
                <a:srgbClr val="92D050">
                  <a:alpha val="71000"/>
                </a:srgb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1676400"/>
              <a:ext cx="4495800" cy="1588"/>
            </a:xfrm>
            <a:prstGeom prst="line">
              <a:avLst/>
            </a:prstGeom>
            <a:ln w="34925">
              <a:solidFill>
                <a:srgbClr val="92D050">
                  <a:alpha val="7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6553200" y="3352800"/>
              <a:ext cx="3352800" cy="1588"/>
            </a:xfrm>
            <a:prstGeom prst="line">
              <a:avLst/>
            </a:prstGeom>
            <a:ln w="34925">
              <a:solidFill>
                <a:srgbClr val="92D050">
                  <a:alpha val="7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5181600" y="5029200"/>
              <a:ext cx="3048000" cy="1588"/>
            </a:xfrm>
            <a:prstGeom prst="line">
              <a:avLst/>
            </a:prstGeom>
            <a:ln w="34925">
              <a:solidFill>
                <a:srgbClr val="92D050">
                  <a:alpha val="7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urved Connector 45"/>
          <p:cNvCxnSpPr/>
          <p:nvPr/>
        </p:nvCxnSpPr>
        <p:spPr>
          <a:xfrm rot="16200000" flipV="1">
            <a:off x="6609451" y="1758160"/>
            <a:ext cx="304800" cy="14128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2" idx="2"/>
          </p:cNvCxnSpPr>
          <p:nvPr/>
        </p:nvCxnSpPr>
        <p:spPr>
          <a:xfrm rot="5400000">
            <a:off x="706085" y="3374976"/>
            <a:ext cx="568130" cy="6067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02245" y="1828801"/>
            <a:ext cx="1242963" cy="270072"/>
          </a:xfrm>
          <a:prstGeom prst="rect">
            <a:avLst/>
          </a:prstGeom>
          <a:noFill/>
        </p:spPr>
        <p:txBody>
          <a:bodyPr wrap="none" lIns="87627" tIns="43814" rIns="87627" bIns="43814" rtlCol="0">
            <a:spAutoFit/>
          </a:bodyPr>
          <a:lstStyle/>
          <a:p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Relay isolator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ckt</a:t>
            </a:r>
            <a:endParaRPr lang="en-US" sz="1180" dirty="0"/>
          </a:p>
        </p:txBody>
      </p:sp>
      <p:sp>
        <p:nvSpPr>
          <p:cNvPr id="52" name="TextBox 51"/>
          <p:cNvSpPr txBox="1"/>
          <p:nvPr/>
        </p:nvSpPr>
        <p:spPr>
          <a:xfrm>
            <a:off x="474861" y="3124201"/>
            <a:ext cx="1637302" cy="270072"/>
          </a:xfrm>
          <a:prstGeom prst="rect">
            <a:avLst/>
          </a:prstGeom>
          <a:noFill/>
        </p:spPr>
        <p:txBody>
          <a:bodyPr wrap="none" lIns="87627" tIns="43814" rIns="87627" bIns="43814" rtlCol="0">
            <a:spAutoFit/>
          </a:bodyPr>
          <a:lstStyle/>
          <a:p>
            <a:r>
              <a:rPr lang="en-US" sz="1180" dirty="0">
                <a:latin typeface="Times New Roman" pitchFamily="18" charset="0"/>
                <a:cs typeface="Times New Roman" pitchFamily="18" charset="0"/>
              </a:rPr>
              <a:t>Transistor switching </a:t>
            </a:r>
            <a:r>
              <a:rPr lang="en-US" sz="1180" dirty="0" err="1">
                <a:latin typeface="Times New Roman" pitchFamily="18" charset="0"/>
                <a:cs typeface="Times New Roman" pitchFamily="18" charset="0"/>
              </a:rPr>
              <a:t>ckt</a:t>
            </a:r>
            <a:endParaRPr lang="en-US" sz="1180" dirty="0"/>
          </a:p>
        </p:txBody>
      </p:sp>
      <p:pic>
        <p:nvPicPr>
          <p:cNvPr id="2051" name="Picture 3" descr="C:\Documents and Settings\atanu\Desktop\mechatronics lab\slide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264" y="1295401"/>
            <a:ext cx="2295811" cy="176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61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1395</Words>
  <Application>Microsoft Office PowerPoint</Application>
  <PresentationFormat>On-screen Show (4:3)</PresentationFormat>
  <Paragraphs>282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Ethernet Shield</vt:lpstr>
      <vt:lpstr>PowerPoint Presentation</vt:lpstr>
      <vt:lpstr>PowerPoint Presentation</vt:lpstr>
      <vt:lpstr>Project: Home Automation</vt:lpstr>
      <vt:lpstr>Modify the example program</vt:lpstr>
      <vt:lpstr>PowerPoint Presentation</vt:lpstr>
      <vt:lpstr>PowerPoint Presentation</vt:lpstr>
      <vt:lpstr>Transistor switching circuit  &amp; Relay isolator circuit </vt:lpstr>
      <vt:lpstr>Connecting on breadboard</vt:lpstr>
      <vt:lpstr>PowerPoint Presentation</vt:lpstr>
      <vt:lpstr>Wifly Shield</vt:lpstr>
      <vt:lpstr>Load Library </vt:lpstr>
      <vt:lpstr>Configure</vt:lpstr>
      <vt:lpstr>PowerPoint Presentation</vt:lpstr>
      <vt:lpstr>Modify existing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</dc:title>
  <dc:creator>arnab paul</dc:creator>
  <cp:lastModifiedBy>arnab paul</cp:lastModifiedBy>
  <cp:revision>7</cp:revision>
  <dcterms:created xsi:type="dcterms:W3CDTF">2006-08-16T00:00:00Z</dcterms:created>
  <dcterms:modified xsi:type="dcterms:W3CDTF">2015-12-06T18:42:41Z</dcterms:modified>
</cp:coreProperties>
</file>