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DM Sans Bold" charset="1" panose="00000000000000000000"/>
      <p:regular r:id="rId22"/>
    </p:embeddedFont>
    <p:embeddedFont>
      <p:font typeface="Cheddar" charset="1" panose="00000000000000000000"/>
      <p:regular r:id="rId23"/>
    </p:embeddedFont>
    <p:embeddedFont>
      <p:font typeface="Telegraf 1 Bold" charset="1" panose="00000800000000000000"/>
      <p:regular r:id="rId24"/>
    </p:embeddedFont>
    <p:embeddedFont>
      <p:font typeface="Telegraf 1 Medium" charset="1" panose="00000600000000000000"/>
      <p:regular r:id="rId25"/>
    </p:embeddedFont>
    <p:embeddedFont>
      <p:font typeface="Telegraf 1" charset="1" panose="00000500000000000000"/>
      <p:regular r:id="rId26"/>
    </p:embeddedFont>
    <p:embeddedFont>
      <p:font typeface="Telegraf 2 Bold" charset="1" panose="00000800000000000000"/>
      <p:regular r:id="rId27"/>
    </p:embeddedFont>
    <p:embeddedFont>
      <p:font typeface="Canva Sans" charset="1" panose="020B0503030501040103"/>
      <p:regular r:id="rId28"/>
    </p:embeddedFont>
    <p:embeddedFont>
      <p:font typeface="Cooper Hewitt" charset="1" panose="00000000000000000000"/>
      <p:regular r:id="rId29"/>
    </p:embeddedFont>
    <p:embeddedFont>
      <p:font typeface="Horizon" charset="1" panose="02000500000000000000"/>
      <p:regular r:id="rId30"/>
    </p:embeddedFont>
    <p:embeddedFont>
      <p:font typeface="Telegraf 2" charset="1" panose="00000500000000000000"/>
      <p:regular r:id="rId31"/>
    </p:embeddedFont>
    <p:embeddedFont>
      <p:font typeface="Open Sans Bold" charset="1" panose="020B0806030504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Code Implementation</a:t>
            </a:r>
          </a:p>
          <a:p>
            <a:r>
              <a:rPr lang="en-US"/>
              <a:t>"The project implementation connects these technologies into a cohesive application. We've built React</a:t>
            </a:r>
          </a:p>
          <a:p>
            <a:r>
              <a:rPr lang="en-US"/>
              <a:t>components with TypeScript for type safety, styled them with Tailwind CSS and Shadcn UI, and handled</a:t>
            </a:r>
          </a:p>
          <a:p>
            <a:r>
              <a:rPr lang="en-US"/>
              <a:t>backend operations through Supabase.</a:t>
            </a:r>
          </a:p>
          <a:p>
            <a:r>
              <a:rPr lang="en-US"/>
              <a:t>For file operations, we've implemented upload, download, and sharing functionality using Supabase</a:t>
            </a:r>
          </a:p>
          <a:p>
            <a:r>
              <a:rPr lang="en-US"/>
              <a:t>Storage APIs. One notable feature is our real-time synchronization, which uses WebSocket-based</a:t>
            </a:r>
          </a:p>
          <a:p>
            <a:r>
              <a:rPr lang="en-US"/>
              <a:t>subscriptions to keep the UI in sync with database changes.</a:t>
            </a:r>
          </a:p>
          <a:p>
            <a:r>
              <a:rPr lang="en-US"/>
              <a:t>TanStack Query provides efficient data fetching and caching, automatically managing background</a:t>
            </a:r>
          </a:p>
          <a:p>
            <a:r>
              <a:rPr lang="en-US"/>
              <a:t>refetching and stale data handling. This gives us optimized performance without complex state</a:t>
            </a:r>
          </a:p>
          <a:p>
            <a:r>
              <a:rPr lang="en-US"/>
              <a:t>management code."</a:t>
            </a:r>
          </a:p>
          <a:p>
            <a:r>
              <a:rPr lang="en-US"/>
              <a:t>"Now, let's dive into the actual implementation of SkyStack Cloud Vault and walk through the key</a:t>
            </a:r>
          </a:p>
          <a:p>
            <a:r>
              <a:rPr lang="en-US"/>
              <a:t>features of our deployed website.</a:t>
            </a:r>
          </a:p>
          <a:p>
            <a:r>
              <a:rPr lang="en-US"/>
              <a:t>Login &amp; Authentication</a:t>
            </a:r>
          </a:p>
          <a:p>
            <a:r>
              <a:rPr lang="en-US"/>
              <a:t>"As you can see on screen, this is our SkyStack Cloud Vault login page. We've implemented a clean, user-</a:t>
            </a:r>
          </a:p>
          <a:p>
            <a:r>
              <a:rPr lang="en-US"/>
              <a:t>friendly interface that supports multiple authentication methods. Users can sign in with their email and</a:t>
            </a:r>
          </a:p>
          <a:p>
            <a:r>
              <a:rPr lang="en-US"/>
              <a:t>password or use social login options through OAuth providers like Google or GitHub. For new users,</a:t>
            </a:r>
          </a:p>
          <a:p>
            <a:r>
              <a:rPr lang="en-US"/>
              <a:t>there's a simple registration process that requires minimal information to get started. We've also</a:t>
            </a:r>
          </a:p>
          <a:p>
            <a:r>
              <a:rPr lang="en-US"/>
              <a:t>implemented password recovery functionality for users who forget their credentials."</a:t>
            </a:r>
          </a:p>
          <a:p>
            <a:r>
              <a:rPr lang="en-US"/>
              <a:t>Dashboard Overview</a:t>
            </a:r>
          </a:p>
          <a:p>
            <a:r>
              <a:rPr lang="en-US"/>
              <a:t>"Once logged in, users are greeted with this intuitive dashboard that provides a comprehensive overview</a:t>
            </a:r>
          </a:p>
          <a:p>
            <a:r>
              <a:rPr lang="en-US"/>
              <a:t>of their storage usage. At the top, you can see the storage quota bar that visually indicates how much of</a:t>
            </a:r>
          </a:p>
          <a:p>
            <a:r>
              <a:rPr lang="en-US"/>
              <a:t>the allocated storage has been used. Below that, we have detailed analytics showing storage usage broken</a:t>
            </a:r>
          </a:p>
          <a:p>
            <a:r>
              <a:rPr lang="en-US"/>
              <a:t>down by file types in this pie chart.</a:t>
            </a:r>
          </a:p>
          <a:p>
            <a:r>
              <a:rPr lang="en-US"/>
              <a:t>The dashboard also displays recent activity, including recently uploaded or modified files, which helps</a:t>
            </a:r>
          </a:p>
          <a:p>
            <a:r>
              <a:rPr lang="en-US"/>
              <a:t>users quickly access their most relevant content. Notice the clean layout with the navigation sidebar that</a:t>
            </a:r>
          </a:p>
          <a:p>
            <a:r>
              <a:rPr lang="en-US"/>
              <a:t>provides access to all major features of the application."</a:t>
            </a:r>
          </a:p>
          <a:p>
            <a:r>
              <a:rPr lang="en-US"/>
              <a:t>File Management</a:t>
            </a:r>
          </a:p>
          <a:p>
            <a:r>
              <a:rPr lang="en-US"/>
              <a:t>"The file management system is the core of SkyStack Cloud Vault. As I navigate to the Files section, you</a:t>
            </a:r>
          </a:p>
          <a:p>
            <a:r>
              <a:rPr lang="en-US"/>
              <a:t>can see the hierarchical folder structure that allows users to organize their content efficiently. Users can</a:t>
            </a:r>
          </a:p>
          <a:p>
            <a:r>
              <a:rPr lang="en-US"/>
              <a:t>create new folders, rename existing ones, and navigate through the hierarchy with ease.</a:t>
            </a:r>
          </a:p>
          <a:p>
            <a:r>
              <a:rPr lang="en-US"/>
              <a:t>For file operations, users can upload files using this upload button or simply drag and drop files directly</a:t>
            </a:r>
          </a:p>
          <a:p>
            <a:r>
              <a:rPr lang="en-US"/>
              <a:t>into the interface. The system supports multiple file uploads simultaneously and shows progress</a:t>
            </a:r>
          </a:p>
          <a:p>
            <a:r>
              <a:rPr lang="en-US"/>
              <a:t>indicators during upload.</a:t>
            </a:r>
          </a:p>
          <a:p>
            <a:r>
              <a:rPr lang="en-US"/>
              <a:t>Each file displays relevant metadata including name, size, type, and last modified date. Users can sort and</a:t>
            </a:r>
          </a:p>
          <a:p>
            <a:r>
              <a:rPr lang="en-US"/>
              <a:t>filter their files using these column headers, making it easy to find specific content even in large</a:t>
            </a:r>
          </a:p>
          <a:p>
            <a:r>
              <a:rPr lang="en-US"/>
              <a:t>collections."</a:t>
            </a:r>
          </a:p>
          <a:p>
            <a:r>
              <a:rPr lang="en-US"/>
              <a:t>Folder Navigation</a:t>
            </a:r>
          </a:p>
          <a:p>
            <a:r>
              <a:rPr lang="en-US"/>
              <a:t>"Let me demonstrate the folder navigation. When I click on a folder, we navigate inside to view its contents. Notice</a:t>
            </a:r>
          </a:p>
          <a:p>
            <a:r>
              <a:rPr lang="en-US"/>
              <a:t>the breadcrumb navigation at the top that shows our current location in the folder hierarchy and allows quick</a:t>
            </a:r>
          </a:p>
          <a:p>
            <a:r>
              <a:rPr lang="en-US"/>
              <a:t>navigation back to parent folders.</a:t>
            </a:r>
          </a:p>
          <a:p>
            <a:r>
              <a:rPr lang="en-US"/>
              <a:t>Users can move files between folders using drag and drop functionality, which you can see as I drag this document</a:t>
            </a:r>
          </a:p>
          <a:p>
            <a:r>
              <a:rPr lang="en-US"/>
              <a:t>into the 'Work Documents' folder. This intuitive interface mimics the familiar desktop experience while providing</a:t>
            </a:r>
          </a:p>
          <a:p>
            <a:r>
              <a:rPr lang="en-US"/>
              <a:t>cloud-based accessibility."</a:t>
            </a:r>
          </a:p>
          <a:p>
            <a:r>
              <a:rPr lang="en-US"/>
              <a:t>File Preview</a:t>
            </a:r>
          </a:p>
          <a:p>
            <a:r>
              <a:rPr lang="en-US"/>
              <a:t>"A standout feature of SkyStack Cloud Vault is the ability to preview files directly in the browser without</a:t>
            </a:r>
          </a:p>
          <a:p>
            <a:r>
              <a:rPr lang="en-US"/>
              <a:t>downloading them first. When I click on this PDF file, you can see it opens in our built-in PDF viewer that allows</a:t>
            </a:r>
          </a:p>
          <a:p>
            <a:r>
              <a:rPr lang="en-US"/>
              <a:t>page navigation and zooming.</a:t>
            </a:r>
          </a:p>
          <a:p>
            <a:r>
              <a:rPr lang="en-US"/>
              <a:t>Similarly, image files can be viewed in our image viewer with zoom and rotation capabilities. For video and audio</a:t>
            </a:r>
          </a:p>
          <a:p>
            <a:r>
              <a:rPr lang="en-US"/>
              <a:t>files, we've implemented media players that support standard playback controls.</a:t>
            </a:r>
          </a:p>
          <a:p>
            <a:r>
              <a:rPr lang="en-US"/>
              <a:t>Even for file types that can't be directly previewed, we provide a detailed information panel showing metadata and</a:t>
            </a:r>
          </a:p>
          <a:p>
            <a:r>
              <a:rPr lang="en-US"/>
              <a:t>available actions."</a:t>
            </a:r>
          </a:p>
          <a:p>
            <a:r>
              <a:rPr lang="en-US"/>
              <a:t>File Sharing</a:t>
            </a:r>
          </a:p>
          <a:p>
            <a:r>
              <a:rPr lang="en-US"/>
              <a:t>"File sharing is a critical feature that makes collaboration easy. When I select a file and click the Share button, this</a:t>
            </a:r>
          </a:p>
          <a:p>
            <a:r>
              <a:rPr lang="en-US"/>
              <a:t>dialog appears with multiple sharing options. Users can share files via email by entering the recipient's email</a:t>
            </a:r>
          </a:p>
          <a:p>
            <a:r>
              <a:rPr lang="en-US"/>
              <a:t>address here, or generate shareable links that can be sent through any communication channel.</a:t>
            </a:r>
          </a:p>
          <a:p>
            <a:r>
              <a:rPr lang="en-US"/>
              <a:t>For each share, users can set specific permission levels - view only or edit access. Additionally, they can set</a:t>
            </a:r>
          </a:p>
          <a:p>
            <a:r>
              <a:rPr lang="en-US"/>
              <a:t>expiration dates for shared links to ensure temporary access when needed.</a:t>
            </a:r>
          </a:p>
          <a:p>
            <a:r>
              <a:rPr lang="en-US"/>
              <a:t>Recipients receive a secure link that grants them the specified level of access to the file without requiring them to</a:t>
            </a:r>
          </a:p>
          <a:p>
            <a:r>
              <a:rPr lang="en-US"/>
              <a:t>create an account if they don't already have one."</a:t>
            </a:r>
          </a:p>
          <a:p>
            <a:r>
              <a:rPr lang="en-US"/>
              <a:t>Real-time Collaboration</a:t>
            </a:r>
          </a:p>
          <a:p>
            <a:r>
              <a:rPr lang="en-US"/>
              <a:t>"When multiple users access shared files, our real-time synchronization ensures everyone sees the most current</a:t>
            </a:r>
          </a:p>
          <a:p>
            <a:r>
              <a:rPr lang="en-US"/>
              <a:t>version. Let me demonstrate - as changes are made to this shared document, they are instantly reflected for all users</a:t>
            </a:r>
          </a:p>
          <a:p>
            <a:r>
              <a:rPr lang="en-US"/>
              <a:t>with access.</a:t>
            </a:r>
          </a:p>
          <a:p>
            <a:r>
              <a:rPr lang="en-US"/>
              <a:t>This real-time collaboration feature eliminates version control issues and allows teams to work together seamlessly.</a:t>
            </a:r>
          </a:p>
          <a:p>
            <a:r>
              <a:rPr lang="en-US"/>
              <a:t>The system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https://github.com/arnabrai/SkyStack-Cloud-Project" TargetMode="External" Type="http://schemas.openxmlformats.org/officeDocument/2006/relationships/hyperlink"/><Relationship Id="rId7" Target="https://drive.google.com/drive/folders/16vlFxg9iEbSE_aH3KjY_1UQQ93Pc3cEr?usp=sharing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612069"/>
            <a:ext cx="18288000" cy="2674931"/>
            <a:chOff x="0" y="0"/>
            <a:chExt cx="4816593" cy="7045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704508"/>
            </a:xfrm>
            <a:custGeom>
              <a:avLst/>
              <a:gdLst/>
              <a:ahLst/>
              <a:cxnLst/>
              <a:rect r="r" b="b" t="t" l="l"/>
              <a:pathLst>
                <a:path h="70450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4508"/>
                  </a:lnTo>
                  <a:lnTo>
                    <a:pt x="0" y="704508"/>
                  </a:lnTo>
                  <a:close/>
                </a:path>
              </a:pathLst>
            </a:custGeom>
            <a:solidFill>
              <a:srgbClr val="FEC80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742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33018" y="1265376"/>
            <a:ext cx="4300320" cy="6738393"/>
          </a:xfrm>
          <a:custGeom>
            <a:avLst/>
            <a:gdLst/>
            <a:ahLst/>
            <a:cxnLst/>
            <a:rect r="r" b="b" t="t" l="l"/>
            <a:pathLst>
              <a:path h="6738393" w="4300320">
                <a:moveTo>
                  <a:pt x="0" y="0"/>
                </a:moveTo>
                <a:lnTo>
                  <a:pt x="4300320" y="0"/>
                </a:lnTo>
                <a:lnTo>
                  <a:pt x="4300320" y="6738393"/>
                </a:lnTo>
                <a:lnTo>
                  <a:pt x="0" y="67383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51829" y="-251829"/>
            <a:ext cx="2561059" cy="2561059"/>
          </a:xfrm>
          <a:custGeom>
            <a:avLst/>
            <a:gdLst/>
            <a:ahLst/>
            <a:cxnLst/>
            <a:rect r="r" b="b" t="t" l="l"/>
            <a:pathLst>
              <a:path h="2561059" w="2561059">
                <a:moveTo>
                  <a:pt x="0" y="0"/>
                </a:moveTo>
                <a:lnTo>
                  <a:pt x="2561058" y="0"/>
                </a:lnTo>
                <a:lnTo>
                  <a:pt x="2561058" y="2561058"/>
                </a:lnTo>
                <a:lnTo>
                  <a:pt x="0" y="25610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998238" y="821297"/>
            <a:ext cx="9745047" cy="6199813"/>
            <a:chOff x="0" y="0"/>
            <a:chExt cx="12993396" cy="826641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1163943"/>
              <a:ext cx="12993396" cy="7102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560"/>
                </a:lnSpc>
              </a:pPr>
              <a:r>
                <a:rPr lang="en-US" sz="880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SkySt</a:t>
              </a:r>
              <a:r>
                <a:rPr lang="en-US" sz="8800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ack Cloud Vault: A Modern Cloud Storage Solution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12993396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14204" y="9109971"/>
            <a:ext cx="17429081" cy="535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52"/>
              </a:lnSpc>
              <a:spcBef>
                <a:spcPct val="0"/>
              </a:spcBef>
            </a:pPr>
            <a:r>
              <a:rPr lang="en-US" sz="3452" spc="169" strike="noStrike">
                <a:solidFill>
                  <a:srgbClr val="0E1D40"/>
                </a:solidFill>
                <a:latin typeface="Cheddar"/>
                <a:ea typeface="Cheddar"/>
                <a:cs typeface="Cheddar"/>
                <a:sym typeface="Cheddar"/>
              </a:rPr>
              <a:t>GITHUB REPO: </a:t>
            </a:r>
            <a:r>
              <a:rPr lang="en-US" sz="3452" spc="169" strike="noStrike" u="sng">
                <a:solidFill>
                  <a:srgbClr val="0E1D40"/>
                </a:solidFill>
                <a:latin typeface="Cheddar"/>
                <a:ea typeface="Cheddar"/>
                <a:cs typeface="Cheddar"/>
                <a:sym typeface="Cheddar"/>
                <a:hlinkClick r:id="rId6" tooltip="https://github.com/arnabrai/SkyStack-Cloud-Project"/>
              </a:rPr>
              <a:t>LINK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4204" y="8289519"/>
            <a:ext cx="16945096" cy="535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2"/>
              </a:lnSpc>
              <a:spcBef>
                <a:spcPct val="0"/>
              </a:spcBef>
            </a:pPr>
            <a:r>
              <a:rPr lang="en-US" sz="3452" spc="169">
                <a:solidFill>
                  <a:srgbClr val="0E1D40"/>
                </a:solidFill>
                <a:latin typeface="Cheddar"/>
                <a:ea typeface="Cheddar"/>
                <a:cs typeface="Cheddar"/>
                <a:sym typeface="Cheddar"/>
              </a:rPr>
              <a:t>VIDEO PRESENTATION: </a:t>
            </a:r>
            <a:r>
              <a:rPr lang="en-US" sz="3452" spc="169" u="sng">
                <a:solidFill>
                  <a:srgbClr val="0E1D40"/>
                </a:solidFill>
                <a:latin typeface="Cheddar"/>
                <a:ea typeface="Cheddar"/>
                <a:cs typeface="Cheddar"/>
                <a:sym typeface="Cheddar"/>
                <a:hlinkClick r:id="rId7" tooltip="https://drive.google.com/drive/folders/16vlFxg9iEbSE_aH3KjY_1UQQ93Pc3cEr?usp=sharing"/>
              </a:rPr>
              <a:t>LINK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10745" y="2527944"/>
            <a:ext cx="12866510" cy="4165016"/>
            <a:chOff x="0" y="0"/>
            <a:chExt cx="3388710" cy="10969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88711" cy="1096959"/>
            </a:xfrm>
            <a:custGeom>
              <a:avLst/>
              <a:gdLst/>
              <a:ahLst/>
              <a:cxnLst/>
              <a:rect r="r" b="b" t="t" l="l"/>
              <a:pathLst>
                <a:path h="1096959" w="3388711">
                  <a:moveTo>
                    <a:pt x="30687" y="0"/>
                  </a:moveTo>
                  <a:lnTo>
                    <a:pt x="3358023" y="0"/>
                  </a:lnTo>
                  <a:cubicBezTo>
                    <a:pt x="3374972" y="0"/>
                    <a:pt x="3388711" y="13739"/>
                    <a:pt x="3388711" y="30687"/>
                  </a:cubicBezTo>
                  <a:lnTo>
                    <a:pt x="3388711" y="1066272"/>
                  </a:lnTo>
                  <a:cubicBezTo>
                    <a:pt x="3388711" y="1083220"/>
                    <a:pt x="3374972" y="1096959"/>
                    <a:pt x="3358023" y="1096959"/>
                  </a:cubicBezTo>
                  <a:lnTo>
                    <a:pt x="30687" y="1096959"/>
                  </a:lnTo>
                  <a:cubicBezTo>
                    <a:pt x="13739" y="1096959"/>
                    <a:pt x="0" y="1083220"/>
                    <a:pt x="0" y="1066272"/>
                  </a:cubicBezTo>
                  <a:lnTo>
                    <a:pt x="0" y="30687"/>
                  </a:lnTo>
                  <a:cubicBezTo>
                    <a:pt x="0" y="13739"/>
                    <a:pt x="13739" y="0"/>
                    <a:pt x="3068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3388710" cy="1201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b="true" sz="3000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Key features of</a:t>
              </a:r>
              <a:r>
                <a:rPr lang="en-US" b="true" sz="3000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 SkyStack Cloud Vault include File Management with upload/download, folder hierarchy, and soft delete. File Preview supports PDFs, images, and videos using React-PDF and HTML5 media. Sharing offers RBAC (view/edit) + TTL-based links. Storage Analytics provides a Recharts dashboard showing usage by file type.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31500" y="7238859"/>
            <a:ext cx="6849786" cy="2019441"/>
          </a:xfrm>
          <a:custGeom>
            <a:avLst/>
            <a:gdLst/>
            <a:ahLst/>
            <a:cxnLst/>
            <a:rect r="r" b="b" t="t" l="l"/>
            <a:pathLst>
              <a:path h="2019441" w="6849786">
                <a:moveTo>
                  <a:pt x="0" y="0"/>
                </a:moveTo>
                <a:lnTo>
                  <a:pt x="6849786" y="0"/>
                </a:lnTo>
                <a:lnTo>
                  <a:pt x="6849786" y="2019441"/>
                </a:lnTo>
                <a:lnTo>
                  <a:pt x="0" y="20194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0342" r="0" b="-4055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25407" y="7238859"/>
            <a:ext cx="6849786" cy="2034327"/>
          </a:xfrm>
          <a:custGeom>
            <a:avLst/>
            <a:gdLst/>
            <a:ahLst/>
            <a:cxnLst/>
            <a:rect r="r" b="b" t="t" l="l"/>
            <a:pathLst>
              <a:path h="2034327" w="6849786">
                <a:moveTo>
                  <a:pt x="0" y="0"/>
                </a:moveTo>
                <a:lnTo>
                  <a:pt x="6849786" y="0"/>
                </a:lnTo>
                <a:lnTo>
                  <a:pt x="6849786" y="2034327"/>
                </a:lnTo>
                <a:lnTo>
                  <a:pt x="0" y="2034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9023" r="0" b="-4025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82963" y="568969"/>
            <a:ext cx="5335539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spc="342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KEY FEATURES</a:t>
            </a:r>
          </a:p>
          <a:p>
            <a:pPr algn="ctr">
              <a:lnSpc>
                <a:spcPts val="69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148821" y="7747449"/>
            <a:ext cx="4815145" cy="1477901"/>
          </a:xfrm>
          <a:custGeom>
            <a:avLst/>
            <a:gdLst/>
            <a:ahLst/>
            <a:cxnLst/>
            <a:rect r="r" b="b" t="t" l="l"/>
            <a:pathLst>
              <a:path h="1477901" w="4815145">
                <a:moveTo>
                  <a:pt x="0" y="0"/>
                </a:moveTo>
                <a:lnTo>
                  <a:pt x="4815145" y="0"/>
                </a:lnTo>
                <a:lnTo>
                  <a:pt x="4815145" y="1477902"/>
                </a:lnTo>
                <a:lnTo>
                  <a:pt x="0" y="14779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0989" b="-11712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421242" y="7813348"/>
            <a:ext cx="2066646" cy="1412002"/>
          </a:xfrm>
          <a:custGeom>
            <a:avLst/>
            <a:gdLst/>
            <a:ahLst/>
            <a:cxnLst/>
            <a:rect r="r" b="b" t="t" l="l"/>
            <a:pathLst>
              <a:path h="1412002" w="2066646">
                <a:moveTo>
                  <a:pt x="0" y="0"/>
                </a:moveTo>
                <a:lnTo>
                  <a:pt x="2066647" y="0"/>
                </a:lnTo>
                <a:lnTo>
                  <a:pt x="2066647" y="1412003"/>
                </a:lnTo>
                <a:lnTo>
                  <a:pt x="0" y="14120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14448" t="0" r="0" b="-134144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64099" y="7813348"/>
            <a:ext cx="2236509" cy="1412002"/>
          </a:xfrm>
          <a:custGeom>
            <a:avLst/>
            <a:gdLst/>
            <a:ahLst/>
            <a:cxnLst/>
            <a:rect r="r" b="b" t="t" l="l"/>
            <a:pathLst>
              <a:path h="1412002" w="2236509">
                <a:moveTo>
                  <a:pt x="0" y="0"/>
                </a:moveTo>
                <a:lnTo>
                  <a:pt x="2236508" y="0"/>
                </a:lnTo>
                <a:lnTo>
                  <a:pt x="2236508" y="1412003"/>
                </a:lnTo>
                <a:lnTo>
                  <a:pt x="0" y="14120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12502" r="-163708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1094" y="700542"/>
            <a:ext cx="8772906" cy="1495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4"/>
              </a:lnSpc>
            </a:pPr>
            <a:r>
              <a:rPr lang="en-US" sz="5334" spc="261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CHALLENGES AND SOLUTIONS</a:t>
            </a:r>
          </a:p>
          <a:p>
            <a:pPr algn="ctr">
              <a:lnSpc>
                <a:spcPts val="5334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322500" y="1916338"/>
            <a:ext cx="8177120" cy="7202919"/>
            <a:chOff x="0" y="0"/>
            <a:chExt cx="2153645" cy="18970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53645" cy="1897065"/>
            </a:xfrm>
            <a:custGeom>
              <a:avLst/>
              <a:gdLst/>
              <a:ahLst/>
              <a:cxnLst/>
              <a:rect r="r" b="b" t="t" l="l"/>
              <a:pathLst>
                <a:path h="1897065" w="2153645">
                  <a:moveTo>
                    <a:pt x="48286" y="0"/>
                  </a:moveTo>
                  <a:lnTo>
                    <a:pt x="2105359" y="0"/>
                  </a:lnTo>
                  <a:cubicBezTo>
                    <a:pt x="2132026" y="0"/>
                    <a:pt x="2153645" y="21618"/>
                    <a:pt x="2153645" y="48286"/>
                  </a:cubicBezTo>
                  <a:lnTo>
                    <a:pt x="2153645" y="1848779"/>
                  </a:lnTo>
                  <a:cubicBezTo>
                    <a:pt x="2153645" y="1875447"/>
                    <a:pt x="2132026" y="1897065"/>
                    <a:pt x="2105359" y="1897065"/>
                  </a:cubicBezTo>
                  <a:lnTo>
                    <a:pt x="48286" y="1897065"/>
                  </a:lnTo>
                  <a:cubicBezTo>
                    <a:pt x="21618" y="1897065"/>
                    <a:pt x="0" y="1875447"/>
                    <a:pt x="0" y="1848779"/>
                  </a:cubicBezTo>
                  <a:lnTo>
                    <a:pt x="0" y="48286"/>
                  </a:lnTo>
                  <a:cubicBezTo>
                    <a:pt x="0" y="21618"/>
                    <a:pt x="21618" y="0"/>
                    <a:pt x="48286" y="0"/>
                  </a:cubicBezTo>
                  <a:close/>
                </a:path>
              </a:pathLst>
            </a:custGeom>
            <a:solidFill>
              <a:srgbClr val="CA444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2153645" cy="1982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70163" y="2119379"/>
            <a:ext cx="8029457" cy="7423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7"/>
              </a:lnSpc>
            </a:pPr>
            <a:r>
              <a:rPr lang="en-US" sz="2427" b="true">
                <a:solidFill>
                  <a:srgbClr val="292828"/>
                </a:solidFill>
                <a:latin typeface="Telegraf 2 Bold"/>
                <a:ea typeface="Telegraf 2 Bold"/>
                <a:cs typeface="Telegraf 2 Bold"/>
                <a:sym typeface="Telegraf 2 Bold"/>
              </a:rPr>
              <a:t>Challenges:</a:t>
            </a:r>
          </a:p>
          <a:p>
            <a:pPr algn="l">
              <a:lnSpc>
                <a:spcPts val="2137"/>
              </a:lnSpc>
            </a:pPr>
          </a:p>
          <a:p>
            <a:pPr algn="l" marL="545593" indent="-272797" lvl="1">
              <a:lnSpc>
                <a:spcPts val="3537"/>
              </a:lnSpc>
              <a:buFont typeface="Arial"/>
              <a:buChar char="•"/>
            </a:pPr>
            <a:r>
              <a:rPr lang="en-US" sz="2527">
                <a:solidFill>
                  <a:srgbClr val="292828"/>
                </a:solidFill>
                <a:latin typeface="Telegraf 2"/>
                <a:ea typeface="Telegraf 2"/>
                <a:cs typeface="Telegraf 2"/>
                <a:sym typeface="Telegraf 2"/>
              </a:rPr>
              <a:t>Ensuring atomicity be</a:t>
            </a:r>
            <a:r>
              <a:rPr lang="en-US" sz="2527">
                <a:solidFill>
                  <a:srgbClr val="292828"/>
                </a:solidFill>
                <a:latin typeface="Telegraf 2"/>
                <a:ea typeface="Telegraf 2"/>
                <a:cs typeface="Telegraf 2"/>
                <a:sym typeface="Telegraf 2"/>
              </a:rPr>
              <a:t>tween file storage operations (uploading to Supabase Storage) and metadata updates (PostgreSQL) while maintaining data integrity in a distributed system.</a:t>
            </a:r>
          </a:p>
          <a:p>
            <a:pPr algn="l">
              <a:lnSpc>
                <a:spcPts val="3537"/>
              </a:lnSpc>
            </a:pPr>
          </a:p>
          <a:p>
            <a:pPr algn="l" marL="545593" indent="-272797" lvl="1">
              <a:lnSpc>
                <a:spcPts val="3537"/>
              </a:lnSpc>
              <a:buFont typeface="Arial"/>
              <a:buChar char="•"/>
            </a:pPr>
            <a:r>
              <a:rPr lang="en-US" sz="2527">
                <a:solidFill>
                  <a:srgbClr val="292828"/>
                </a:solidFill>
                <a:latin typeface="Telegraf 2"/>
                <a:ea typeface="Telegraf 2"/>
                <a:cs typeface="Telegraf 2"/>
                <a:sym typeface="Telegraf 2"/>
              </a:rPr>
              <a:t>Maintaining consistent file system views across multiple clients with sub-second latency.</a:t>
            </a:r>
          </a:p>
          <a:p>
            <a:pPr algn="l">
              <a:lnSpc>
                <a:spcPts val="3537"/>
              </a:lnSpc>
            </a:pPr>
          </a:p>
          <a:p>
            <a:pPr algn="l" marL="545593" indent="-272797" lvl="1">
              <a:lnSpc>
                <a:spcPts val="3537"/>
              </a:lnSpc>
              <a:buFont typeface="Arial"/>
              <a:buChar char="•"/>
            </a:pPr>
            <a:r>
              <a:rPr lang="en-US" sz="2527">
                <a:solidFill>
                  <a:srgbClr val="292828"/>
                </a:solidFill>
                <a:latin typeface="Telegraf 2"/>
                <a:ea typeface="Telegraf 2"/>
                <a:cs typeface="Telegraf 2"/>
                <a:sym typeface="Telegraf 2"/>
              </a:rPr>
              <a:t>Implementing scalable permission systems supporting:</a:t>
            </a:r>
          </a:p>
          <a:p>
            <a:pPr algn="l">
              <a:lnSpc>
                <a:spcPts val="3537"/>
              </a:lnSpc>
            </a:pPr>
            <a:r>
              <a:rPr lang="en-US" sz="2527">
                <a:solidFill>
                  <a:srgbClr val="292828"/>
                </a:solidFill>
                <a:latin typeface="Telegraf 2"/>
                <a:ea typeface="Telegraf 2"/>
                <a:cs typeface="Telegraf 2"/>
                <a:sym typeface="Telegraf 2"/>
              </a:rPr>
              <a:t>             </a:t>
            </a:r>
            <a:r>
              <a:rPr lang="en-US" sz="2527">
                <a:solidFill>
                  <a:srgbClr val="292828"/>
                </a:solidFill>
                <a:latin typeface="Telegraf 2"/>
                <a:ea typeface="Telegraf 2"/>
                <a:cs typeface="Telegraf 2"/>
                <a:sym typeface="Telegraf 2"/>
              </a:rPr>
              <a:t>Hierarchical folder inheritance</a:t>
            </a:r>
          </a:p>
          <a:p>
            <a:pPr algn="l">
              <a:lnSpc>
                <a:spcPts val="3537"/>
              </a:lnSpc>
            </a:pPr>
            <a:r>
              <a:rPr lang="en-US" sz="2527">
                <a:solidFill>
                  <a:srgbClr val="292828"/>
                </a:solidFill>
                <a:latin typeface="Telegraf 2"/>
                <a:ea typeface="Telegraf 2"/>
                <a:cs typeface="Telegraf 2"/>
                <a:sym typeface="Telegraf 2"/>
              </a:rPr>
              <a:t>            Time-bound sharing links</a:t>
            </a:r>
          </a:p>
          <a:p>
            <a:pPr algn="l">
              <a:lnSpc>
                <a:spcPts val="3537"/>
              </a:lnSpc>
            </a:pPr>
            <a:r>
              <a:rPr lang="en-US" sz="2527">
                <a:solidFill>
                  <a:srgbClr val="292828"/>
                </a:solidFill>
                <a:latin typeface="Telegraf 2"/>
                <a:ea typeface="Telegraf 2"/>
                <a:cs typeface="Telegraf 2"/>
                <a:sym typeface="Telegraf 2"/>
              </a:rPr>
              <a:t>            Cross-organization collaboration</a:t>
            </a:r>
          </a:p>
          <a:p>
            <a:pPr algn="l">
              <a:lnSpc>
                <a:spcPts val="3537"/>
              </a:lnSpc>
            </a:pPr>
          </a:p>
          <a:p>
            <a:pPr algn="l">
              <a:lnSpc>
                <a:spcPts val="3537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8844547" y="3380649"/>
            <a:ext cx="9144000" cy="6328969"/>
            <a:chOff x="0" y="0"/>
            <a:chExt cx="2408296" cy="166688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08296" cy="1666889"/>
            </a:xfrm>
            <a:custGeom>
              <a:avLst/>
              <a:gdLst/>
              <a:ahLst/>
              <a:cxnLst/>
              <a:rect r="r" b="b" t="t" l="l"/>
              <a:pathLst>
                <a:path h="1666889" w="2408296">
                  <a:moveTo>
                    <a:pt x="43180" y="0"/>
                  </a:moveTo>
                  <a:lnTo>
                    <a:pt x="2365116" y="0"/>
                  </a:lnTo>
                  <a:cubicBezTo>
                    <a:pt x="2388964" y="0"/>
                    <a:pt x="2408296" y="19332"/>
                    <a:pt x="2408296" y="43180"/>
                  </a:cubicBezTo>
                  <a:lnTo>
                    <a:pt x="2408296" y="1623709"/>
                  </a:lnTo>
                  <a:cubicBezTo>
                    <a:pt x="2408296" y="1635161"/>
                    <a:pt x="2403747" y="1646144"/>
                    <a:pt x="2395649" y="1654242"/>
                  </a:cubicBezTo>
                  <a:cubicBezTo>
                    <a:pt x="2387551" y="1662340"/>
                    <a:pt x="2376568" y="1666889"/>
                    <a:pt x="2365116" y="1666889"/>
                  </a:cubicBezTo>
                  <a:lnTo>
                    <a:pt x="43180" y="1666889"/>
                  </a:lnTo>
                  <a:cubicBezTo>
                    <a:pt x="31728" y="1666889"/>
                    <a:pt x="20745" y="1662340"/>
                    <a:pt x="12647" y="1654242"/>
                  </a:cubicBezTo>
                  <a:cubicBezTo>
                    <a:pt x="4549" y="1646144"/>
                    <a:pt x="0" y="1635161"/>
                    <a:pt x="0" y="1623709"/>
                  </a:cubicBezTo>
                  <a:lnTo>
                    <a:pt x="0" y="43180"/>
                  </a:lnTo>
                  <a:cubicBezTo>
                    <a:pt x="0" y="19332"/>
                    <a:pt x="19332" y="0"/>
                    <a:pt x="4318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85725"/>
              <a:ext cx="2408296" cy="17526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779"/>
                </a:lnSpc>
              </a:pPr>
              <a:r>
                <a:rPr lang="en-US" sz="2700" b="true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 Solutions: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M</a:t>
              </a: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aterialized Permission Graphs :- Pre-compute access lists using PostgreSQL materialized views refreshed via triggers.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.Attribute-Based Access Control (ABAC)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Edge Caching :- Cache permission evaluations at CDN level for frequently accessed paths.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Progressive Rendering Pipeline:</a:t>
              </a:r>
            </a:p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       Format detection via file signatures</a:t>
              </a:r>
            </a:p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      </a:t>
              </a: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Server-side transcoding for complex formats</a:t>
              </a:r>
            </a:p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      </a:t>
              </a: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Chunked streaming for large files</a:t>
              </a:r>
            </a:p>
            <a:p>
              <a:pPr algn="l" marL="539751" indent="-269876" lvl="1">
                <a:lnSpc>
                  <a:spcPts val="3500"/>
                </a:lnSpc>
                <a:buFont typeface="Arial"/>
                <a:buChar char="•"/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Fallback Strategies:</a:t>
              </a:r>
            </a:p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        WebAssembly-based viewers for unsupported formats</a:t>
              </a:r>
            </a:p>
            <a:p>
              <a:pPr algn="l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        </a:t>
              </a:r>
              <a:r>
                <a:rPr lang="en-US" sz="25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Thumbnail generation for media files</a:t>
              </a:r>
            </a:p>
          </p:txBody>
        </p:sp>
      </p:grp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81610" y="382588"/>
            <a:ext cx="15590924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99"/>
              </a:lnSpc>
              <a:spcBef>
                <a:spcPct val="0"/>
              </a:spcBef>
            </a:pPr>
            <a:r>
              <a:rPr lang="en-US" sz="6999" spc="342" strike="noStrike" u="none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CO</a:t>
            </a:r>
            <a:r>
              <a:rPr lang="en-US" sz="6999" spc="342" strike="noStrike" u="none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NC</a:t>
            </a:r>
            <a:r>
              <a:rPr lang="en-US" sz="6999" spc="342" strike="noStrike" u="none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L</a:t>
            </a:r>
            <a:r>
              <a:rPr lang="en-US" sz="6999" spc="342" strike="noStrike" u="none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US</a:t>
            </a:r>
            <a:r>
              <a:rPr lang="en-US" sz="6999" spc="342" strike="noStrike" u="none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59300" y="947698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81610" y="1513728"/>
            <a:ext cx="15047168" cy="8591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868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This project successfully demonstrates the practical application of secure cloud storage architecture through:</a:t>
            </a:r>
          </a:p>
          <a:p>
            <a:pPr algn="just" marL="0" indent="0" lvl="0">
              <a:lnSpc>
                <a:spcPts val="4868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Theoretical Foundations Applied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Implemented Bell-LaPadula model principles via Row-Level Security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Applied ACID properties through PostgreSQL transactions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Utilized client-server architecture with RESTful API conventions</a:t>
            </a:r>
          </a:p>
          <a:p>
            <a:pPr algn="just" marL="0" indent="0" lvl="0">
              <a:lnSpc>
                <a:spcPts val="4868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Technical Validation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Achieved data integrity through cryptographic hashing (SHA-256)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Ensured confidentiality via AES-256 encryption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Maintained availability through Supabase's real-time subscriptions</a:t>
            </a:r>
          </a:p>
          <a:p>
            <a:pPr algn="just" marL="0" indent="0" lvl="0">
              <a:lnSpc>
                <a:spcPts val="4868"/>
              </a:lnSpc>
              <a:spcBef>
                <a:spcPct val="0"/>
              </a:spcBef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Academic Contributions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Case study in database security policy implementation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Practical exploration of WebSocket-based synchronization</a:t>
            </a:r>
          </a:p>
          <a:p>
            <a:pPr algn="just" marL="700768" indent="-350384" lvl="1">
              <a:lnSpc>
                <a:spcPts val="4868"/>
              </a:lnSpc>
              <a:buFont typeface="Arial"/>
              <a:buChar char="•"/>
            </a:pPr>
            <a:r>
              <a:rPr lang="en-US" b="true" sz="3245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Demonstration of type-safe full-stack development patterns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71525" y="2983865"/>
            <a:ext cx="16744950" cy="375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799"/>
              </a:lnSpc>
              <a:spcBef>
                <a:spcPct val="0"/>
              </a:spcBef>
            </a:pPr>
            <a:r>
              <a:rPr lang="en-US" b="true" sz="21999" u="non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97809" y="2420992"/>
            <a:ext cx="4214572" cy="3621897"/>
            <a:chOff x="0" y="0"/>
            <a:chExt cx="812800" cy="6985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14300" y="19050"/>
              <a:ext cx="5842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00"/>
                </a:lnSpc>
              </a:pPr>
              <a:r>
                <a:rPr lang="en-US" sz="3200" b="true">
                  <a:solidFill>
                    <a:srgbClr val="FFFFFF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MD. DANISH ANSARI</a:t>
              </a:r>
            </a:p>
            <a:p>
              <a:pPr algn="ctr">
                <a:lnSpc>
                  <a:spcPts val="3200"/>
                </a:lnSpc>
              </a:pPr>
              <a:r>
                <a:rPr lang="en-US" b="true" sz="3200">
                  <a:solidFill>
                    <a:srgbClr val="FFFFFF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22BDS039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70153" y="4231941"/>
            <a:ext cx="4214572" cy="3621897"/>
            <a:chOff x="0" y="0"/>
            <a:chExt cx="812800" cy="698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698500"/>
            </a:xfrm>
            <a:custGeom>
              <a:avLst/>
              <a:gdLst/>
              <a:ahLst/>
              <a:cxnLst/>
              <a:rect r="r" b="b" t="t" l="l"/>
              <a:pathLst>
                <a:path h="698500" w="812800">
                  <a:moveTo>
                    <a:pt x="812800" y="349250"/>
                  </a:moveTo>
                  <a:lnTo>
                    <a:pt x="609600" y="698500"/>
                  </a:lnTo>
                  <a:lnTo>
                    <a:pt x="203200" y="698500"/>
                  </a:lnTo>
                  <a:lnTo>
                    <a:pt x="0" y="34925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349250"/>
                  </a:lnTo>
                  <a:close/>
                </a:path>
              </a:pathLst>
            </a:custGeom>
            <a:solidFill>
              <a:srgbClr val="FFC97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14300" y="28575"/>
              <a:ext cx="5842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99"/>
                </a:lnSpc>
              </a:pPr>
              <a:r>
                <a:rPr lang="en-US" sz="3199" b="true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ARNAB</a:t>
              </a:r>
            </a:p>
            <a:p>
              <a:pPr algn="ctr">
                <a:lnSpc>
                  <a:spcPts val="3199"/>
                </a:lnSpc>
              </a:pPr>
              <a:r>
                <a:rPr lang="en-US" sz="3199" b="true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RAI</a:t>
              </a:r>
            </a:p>
            <a:p>
              <a:pPr algn="ctr">
                <a:lnSpc>
                  <a:spcPts val="3199"/>
                </a:lnSpc>
              </a:pPr>
              <a:r>
                <a:rPr lang="en-US" b="true" sz="3199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22BDS005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09903" y="487363"/>
            <a:ext cx="811530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TEAM MEMBERS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11234" y="1951990"/>
            <a:ext cx="7948066" cy="5058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Project Introduction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elegraf 1"/>
                <a:ea typeface="Telegraf 1"/>
                <a:cs typeface="Telegraf 1"/>
                <a:sym typeface="Telegraf 1"/>
              </a:rPr>
              <a:t>Objectives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elegraf 1"/>
                <a:ea typeface="Telegraf 1"/>
                <a:cs typeface="Telegraf 1"/>
                <a:sym typeface="Telegraf 1"/>
              </a:rPr>
              <a:t>System Architecture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Libraries and Tools Used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elegraf 1"/>
                <a:ea typeface="Telegraf 1"/>
                <a:cs typeface="Telegraf 1"/>
                <a:sym typeface="Telegraf 1"/>
              </a:rPr>
              <a:t>Code Implementation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Telegraf 1"/>
                <a:ea typeface="Telegraf 1"/>
                <a:cs typeface="Telegraf 1"/>
                <a:sym typeface="Telegraf 1"/>
              </a:rPr>
              <a:t>Security</a:t>
            </a:r>
            <a:r>
              <a:rPr lang="en-US" b="true" sz="2799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 </a:t>
            </a:r>
            <a:r>
              <a:rPr lang="en-US" b="true" sz="2799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Implementation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Key Features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Challenges and Solutions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b="true" sz="2799">
                <a:solidFill>
                  <a:srgbClr val="FFFFFF"/>
                </a:solidFill>
                <a:latin typeface="Telegraf 1 Medium"/>
                <a:ea typeface="Telegraf 1 Medium"/>
                <a:cs typeface="Telegraf 1 Medium"/>
                <a:sym typeface="Telegraf 1 Medium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954972" y="1019175"/>
            <a:ext cx="8304328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999"/>
              </a:lnSpc>
            </a:pPr>
            <a:r>
              <a:rPr lang="en-US" sz="6999" spc="342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PRESENTATION OUTLINE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20F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222" y="1866894"/>
            <a:ext cx="12360984" cy="5851223"/>
            <a:chOff x="0" y="0"/>
            <a:chExt cx="3255568" cy="15410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55568" cy="1541063"/>
            </a:xfrm>
            <a:custGeom>
              <a:avLst/>
              <a:gdLst/>
              <a:ahLst/>
              <a:cxnLst/>
              <a:rect r="r" b="b" t="t" l="l"/>
              <a:pathLst>
                <a:path h="1541063" w="3255568">
                  <a:moveTo>
                    <a:pt x="31942" y="0"/>
                  </a:moveTo>
                  <a:lnTo>
                    <a:pt x="3223626" y="0"/>
                  </a:lnTo>
                  <a:cubicBezTo>
                    <a:pt x="3232097" y="0"/>
                    <a:pt x="3240222" y="3365"/>
                    <a:pt x="3246212" y="9356"/>
                  </a:cubicBezTo>
                  <a:cubicBezTo>
                    <a:pt x="3252203" y="15346"/>
                    <a:pt x="3255568" y="23471"/>
                    <a:pt x="3255568" y="31942"/>
                  </a:cubicBezTo>
                  <a:lnTo>
                    <a:pt x="3255568" y="1509121"/>
                  </a:lnTo>
                  <a:cubicBezTo>
                    <a:pt x="3255568" y="1526762"/>
                    <a:pt x="3241267" y="1541063"/>
                    <a:pt x="3223626" y="1541063"/>
                  </a:cubicBezTo>
                  <a:lnTo>
                    <a:pt x="31942" y="1541063"/>
                  </a:lnTo>
                  <a:cubicBezTo>
                    <a:pt x="14301" y="1541063"/>
                    <a:pt x="0" y="1526762"/>
                    <a:pt x="0" y="1509121"/>
                  </a:cubicBezTo>
                  <a:lnTo>
                    <a:pt x="0" y="31942"/>
                  </a:lnTo>
                  <a:cubicBezTo>
                    <a:pt x="0" y="14301"/>
                    <a:pt x="14301" y="0"/>
                    <a:pt x="3194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255568" cy="16077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27385" y="370448"/>
            <a:ext cx="8927786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987524"/>
            <a:ext cx="11398690" cy="611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7056" indent="-273528" lvl="1">
              <a:lnSpc>
                <a:spcPts val="3040"/>
              </a:lnSpc>
              <a:buFont typeface="Arial"/>
              <a:buChar char="•"/>
            </a:pPr>
            <a:r>
              <a:rPr lang="en-US" b="true" sz="2533" spc="124">
                <a:solidFill>
                  <a:srgbClr val="292828"/>
                </a:solidFill>
                <a:latin typeface="Telegraf 1 Bold"/>
                <a:ea typeface="Telegraf 1 Bold"/>
                <a:cs typeface="Telegraf 1 Bold"/>
                <a:sym typeface="Telegraf 1 Bold"/>
              </a:rPr>
              <a:t>SkyStack Cloud Vault is a secure cloud storage solution with file management, sharing, and analytics. It is built with React 18, TypeScript, Tailwind CSS, and Supabase. The application focuses on security with JWT + RLS, performance with TanStack Query, and scalability. Future enhancements include AI search, E2E encryption, and mobile apps.</a:t>
            </a:r>
          </a:p>
          <a:p>
            <a:pPr algn="l" marL="547056" indent="-273528" lvl="1">
              <a:lnSpc>
                <a:spcPts val="3040"/>
              </a:lnSpc>
              <a:buFont typeface="Arial"/>
              <a:buChar char="•"/>
            </a:pPr>
            <a:r>
              <a:rPr lang="en-US" b="true" sz="2533" spc="124">
                <a:solidFill>
                  <a:srgbClr val="292828"/>
                </a:solidFill>
                <a:latin typeface="Telegraf 1 Bold"/>
                <a:ea typeface="Telegraf 1 Bold"/>
                <a:cs typeface="Telegraf 1 Bold"/>
                <a:sym typeface="Telegraf 1 Bold"/>
              </a:rPr>
              <a:t>Traditional cloud storage lacks security, UX, and scalability. SkyStack Cloud Vault offers a modern stack + Supabase backend for real-time, secure file management. The cloud storage market is projected to hit $297.5B by 2027, growing at a CAGR of 24.3%. SkyStack Cloud Vault addresses these limitations by providing a modern, secure, and user-friendly cloud storage solution built using React, Type- Script, Tailwind CSS, and Supabase.</a:t>
            </a:r>
          </a:p>
          <a:p>
            <a:pPr algn="l">
              <a:lnSpc>
                <a:spcPts val="3040"/>
              </a:lnSpc>
            </a:pPr>
          </a:p>
          <a:p>
            <a:pPr algn="l">
              <a:lnSpc>
                <a:spcPts val="3040"/>
              </a:lnSpc>
            </a:pP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2345" y="4806484"/>
            <a:ext cx="8829644" cy="2144167"/>
            <a:chOff x="0" y="0"/>
            <a:chExt cx="2325503" cy="5647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5503" cy="564719"/>
            </a:xfrm>
            <a:custGeom>
              <a:avLst/>
              <a:gdLst/>
              <a:ahLst/>
              <a:cxnLst/>
              <a:rect r="r" b="b" t="t" l="l"/>
              <a:pathLst>
                <a:path h="564719" w="2325503">
                  <a:moveTo>
                    <a:pt x="44717" y="0"/>
                  </a:moveTo>
                  <a:lnTo>
                    <a:pt x="2280786" y="0"/>
                  </a:lnTo>
                  <a:cubicBezTo>
                    <a:pt x="2292646" y="0"/>
                    <a:pt x="2304019" y="4711"/>
                    <a:pt x="2312406" y="13097"/>
                  </a:cubicBezTo>
                  <a:cubicBezTo>
                    <a:pt x="2320792" y="21484"/>
                    <a:pt x="2325503" y="32858"/>
                    <a:pt x="2325503" y="44717"/>
                  </a:cubicBezTo>
                  <a:lnTo>
                    <a:pt x="2325503" y="520002"/>
                  </a:lnTo>
                  <a:cubicBezTo>
                    <a:pt x="2325503" y="531861"/>
                    <a:pt x="2320792" y="543235"/>
                    <a:pt x="2312406" y="551621"/>
                  </a:cubicBezTo>
                  <a:cubicBezTo>
                    <a:pt x="2304019" y="560008"/>
                    <a:pt x="2292646" y="564719"/>
                    <a:pt x="2280786" y="564719"/>
                  </a:cubicBezTo>
                  <a:lnTo>
                    <a:pt x="44717" y="564719"/>
                  </a:lnTo>
                  <a:cubicBezTo>
                    <a:pt x="32858" y="564719"/>
                    <a:pt x="21484" y="560008"/>
                    <a:pt x="13097" y="551621"/>
                  </a:cubicBezTo>
                  <a:cubicBezTo>
                    <a:pt x="4711" y="543235"/>
                    <a:pt x="0" y="531861"/>
                    <a:pt x="0" y="520002"/>
                  </a:cubicBezTo>
                  <a:lnTo>
                    <a:pt x="0" y="44717"/>
                  </a:lnTo>
                  <a:cubicBezTo>
                    <a:pt x="0" y="32858"/>
                    <a:pt x="4711" y="21484"/>
                    <a:pt x="13097" y="13097"/>
                  </a:cubicBezTo>
                  <a:cubicBezTo>
                    <a:pt x="21484" y="4711"/>
                    <a:pt x="32858" y="0"/>
                    <a:pt x="4471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2325503" cy="659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20"/>
                </a:lnSpc>
              </a:pPr>
              <a:r>
                <a:rPr lang="en-US" sz="2800" b="true">
                  <a:solidFill>
                    <a:srgbClr val="FFFFFF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Secure Cloud Storage:-</a:t>
              </a:r>
            </a:p>
            <a:p>
              <a:pPr algn="ctr">
                <a:lnSpc>
                  <a:spcPts val="3920"/>
                </a:lnSpc>
              </a:pPr>
              <a:r>
                <a:rPr lang="en-US" sz="2800" b="true">
                  <a:solidFill>
                    <a:srgbClr val="FFFFFF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Implement JWT authentication and file encryption for data protection</a:t>
              </a:r>
            </a:p>
            <a:p>
              <a:pPr algn="ctr">
                <a:lnSpc>
                  <a:spcPts val="39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77354" y="2417766"/>
            <a:ext cx="8594635" cy="2064868"/>
            <a:chOff x="0" y="0"/>
            <a:chExt cx="2263608" cy="5438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63608" cy="543834"/>
            </a:xfrm>
            <a:custGeom>
              <a:avLst/>
              <a:gdLst/>
              <a:ahLst/>
              <a:cxnLst/>
              <a:rect r="r" b="b" t="t" l="l"/>
              <a:pathLst>
                <a:path h="543834" w="2263608">
                  <a:moveTo>
                    <a:pt x="45940" y="0"/>
                  </a:moveTo>
                  <a:lnTo>
                    <a:pt x="2217668" y="0"/>
                  </a:lnTo>
                  <a:cubicBezTo>
                    <a:pt x="2229851" y="0"/>
                    <a:pt x="2241537" y="4840"/>
                    <a:pt x="2250152" y="13456"/>
                  </a:cubicBezTo>
                  <a:cubicBezTo>
                    <a:pt x="2258768" y="22071"/>
                    <a:pt x="2263608" y="33756"/>
                    <a:pt x="2263608" y="45940"/>
                  </a:cubicBezTo>
                  <a:lnTo>
                    <a:pt x="2263608" y="497894"/>
                  </a:lnTo>
                  <a:cubicBezTo>
                    <a:pt x="2263608" y="523266"/>
                    <a:pt x="2243039" y="543834"/>
                    <a:pt x="2217668" y="543834"/>
                  </a:cubicBezTo>
                  <a:lnTo>
                    <a:pt x="45940" y="543834"/>
                  </a:lnTo>
                  <a:cubicBezTo>
                    <a:pt x="20568" y="543834"/>
                    <a:pt x="0" y="523266"/>
                    <a:pt x="0" y="497894"/>
                  </a:cubicBezTo>
                  <a:lnTo>
                    <a:pt x="0" y="45940"/>
                  </a:lnTo>
                  <a:cubicBezTo>
                    <a:pt x="0" y="20568"/>
                    <a:pt x="20568" y="0"/>
                    <a:pt x="45940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2263608" cy="629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0"/>
                </a:lnSpc>
              </a:pPr>
              <a:r>
                <a:rPr lang="en-US" sz="2700" b="true">
                  <a:solidFill>
                    <a:srgbClr val="FFFFFF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Intuitive File Management :-</a:t>
              </a:r>
            </a:p>
            <a:p>
              <a:pPr algn="ctr" marL="1165870" indent="-388623" lvl="2">
                <a:lnSpc>
                  <a:spcPts val="3780"/>
                </a:lnSpc>
                <a:buFont typeface="Arial"/>
                <a:buChar char="⚬"/>
              </a:pPr>
              <a:r>
                <a:rPr lang="en-US" b="true" sz="2700">
                  <a:solidFill>
                    <a:srgbClr val="FFFFFF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Enable seamless file organization with folder hierarchies and sharing controls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59850" y="6821435"/>
            <a:ext cx="8829644" cy="1588618"/>
            <a:chOff x="0" y="0"/>
            <a:chExt cx="2325503" cy="4184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25503" cy="418402"/>
            </a:xfrm>
            <a:custGeom>
              <a:avLst/>
              <a:gdLst/>
              <a:ahLst/>
              <a:cxnLst/>
              <a:rect r="r" b="b" t="t" l="l"/>
              <a:pathLst>
                <a:path h="418402" w="2325503">
                  <a:moveTo>
                    <a:pt x="44717" y="0"/>
                  </a:moveTo>
                  <a:lnTo>
                    <a:pt x="2280786" y="0"/>
                  </a:lnTo>
                  <a:cubicBezTo>
                    <a:pt x="2292646" y="0"/>
                    <a:pt x="2304019" y="4711"/>
                    <a:pt x="2312406" y="13097"/>
                  </a:cubicBezTo>
                  <a:cubicBezTo>
                    <a:pt x="2320792" y="21484"/>
                    <a:pt x="2325503" y="32858"/>
                    <a:pt x="2325503" y="44717"/>
                  </a:cubicBezTo>
                  <a:lnTo>
                    <a:pt x="2325503" y="373684"/>
                  </a:lnTo>
                  <a:cubicBezTo>
                    <a:pt x="2325503" y="385544"/>
                    <a:pt x="2320792" y="396918"/>
                    <a:pt x="2312406" y="405304"/>
                  </a:cubicBezTo>
                  <a:cubicBezTo>
                    <a:pt x="2304019" y="413690"/>
                    <a:pt x="2292646" y="418402"/>
                    <a:pt x="2280786" y="418402"/>
                  </a:cubicBezTo>
                  <a:lnTo>
                    <a:pt x="44717" y="418402"/>
                  </a:lnTo>
                  <a:cubicBezTo>
                    <a:pt x="32858" y="418402"/>
                    <a:pt x="21484" y="413690"/>
                    <a:pt x="13097" y="405304"/>
                  </a:cubicBezTo>
                  <a:cubicBezTo>
                    <a:pt x="4711" y="396918"/>
                    <a:pt x="0" y="385544"/>
                    <a:pt x="0" y="373684"/>
                  </a:cubicBezTo>
                  <a:lnTo>
                    <a:pt x="0" y="44717"/>
                  </a:lnTo>
                  <a:cubicBezTo>
                    <a:pt x="0" y="32858"/>
                    <a:pt x="4711" y="21484"/>
                    <a:pt x="13097" y="13097"/>
                  </a:cubicBezTo>
                  <a:cubicBezTo>
                    <a:pt x="21484" y="4711"/>
                    <a:pt x="32858" y="0"/>
                    <a:pt x="44717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2325503" cy="5041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0"/>
                </a:lnSpc>
              </a:pPr>
              <a:r>
                <a:rPr lang="en-US" sz="2700" b="true">
                  <a:solidFill>
                    <a:srgbClr val="FFFFFF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Optimized Performance :-</a:t>
              </a:r>
            </a:p>
            <a:p>
              <a:pPr algn="ctr">
                <a:lnSpc>
                  <a:spcPts val="3780"/>
                </a:lnSpc>
              </a:pPr>
              <a:r>
                <a:rPr lang="en-US" b="true" sz="2700">
                  <a:solidFill>
                    <a:srgbClr val="FFFFFF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Deliver fast file operations through efficient state management and caching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487363"/>
            <a:ext cx="811530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OBJECTIVES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56123" y="1334628"/>
            <a:ext cx="8384422" cy="7356488"/>
            <a:chOff x="0" y="0"/>
            <a:chExt cx="11179230" cy="980865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61667" y="-190500"/>
              <a:ext cx="10356836" cy="3848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800"/>
                </a:lnSpc>
              </a:pPr>
              <a:r>
                <a:rPr lang="en-US" sz="9000" spc="441">
                  <a:solidFill>
                    <a:srgbClr val="D9D9D9"/>
                  </a:solidFill>
                  <a:latin typeface="Cheddar"/>
                  <a:ea typeface="Cheddar"/>
                  <a:cs typeface="Cheddar"/>
                  <a:sym typeface="Cheddar"/>
                </a:rPr>
                <a:t>SYSTEM ARCHITECTURE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161667" y="4538714"/>
              <a:ext cx="10356836" cy="52699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455"/>
                </a:lnSpc>
              </a:pPr>
              <a:r>
                <a:rPr lang="en-US" b="true" sz="2658" spc="130">
                  <a:solidFill>
                    <a:srgbClr val="D9D9D9"/>
                  </a:solidFill>
                  <a:latin typeface="Telegraf 2 Bold"/>
                  <a:ea typeface="Telegraf 2 Bold"/>
                  <a:cs typeface="Telegraf 2 Bold"/>
                  <a:sym typeface="Telegraf 2 Bold"/>
                </a:rPr>
                <a:t>SkyStack Cloud Vault employs a layered design. The Frontend is built with React 18 + TypeScript, utilizing TanStack Query for caching/state and Tailwind CSS + Shadcn UI for the user interface. The Backend (Supabase BaaS) uses PostgreSQL with RLS policies, Auth (JWT/OAuth), Storage (S3-compatible), and Edge Functions.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4078653"/>
              <a:ext cx="11179230" cy="0"/>
            </a:xfrm>
            <a:prstGeom prst="line">
              <a:avLst/>
            </a:prstGeom>
            <a:ln cap="flat" w="139700">
              <a:solidFill>
                <a:srgbClr val="D9D9D9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715178" y="1159529"/>
            <a:ext cx="2101657" cy="2101657"/>
          </a:xfrm>
          <a:custGeom>
            <a:avLst/>
            <a:gdLst/>
            <a:ahLst/>
            <a:cxnLst/>
            <a:rect r="r" b="b" t="t" l="l"/>
            <a:pathLst>
              <a:path h="2101657" w="2101657">
                <a:moveTo>
                  <a:pt x="0" y="0"/>
                </a:moveTo>
                <a:lnTo>
                  <a:pt x="2101657" y="0"/>
                </a:lnTo>
                <a:lnTo>
                  <a:pt x="2101657" y="2101656"/>
                </a:lnTo>
                <a:lnTo>
                  <a:pt x="0" y="21016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9353" y="6139075"/>
            <a:ext cx="2491481" cy="3119225"/>
          </a:xfrm>
          <a:custGeom>
            <a:avLst/>
            <a:gdLst/>
            <a:ahLst/>
            <a:cxnLst/>
            <a:rect r="r" b="b" t="t" l="l"/>
            <a:pathLst>
              <a:path h="3119225" w="2491481">
                <a:moveTo>
                  <a:pt x="0" y="0"/>
                </a:moveTo>
                <a:lnTo>
                  <a:pt x="2491481" y="0"/>
                </a:lnTo>
                <a:lnTo>
                  <a:pt x="2491481" y="3119225"/>
                </a:lnTo>
                <a:lnTo>
                  <a:pt x="0" y="31192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6690" y="0"/>
            <a:ext cx="2807998" cy="3959997"/>
          </a:xfrm>
          <a:custGeom>
            <a:avLst/>
            <a:gdLst/>
            <a:ahLst/>
            <a:cxnLst/>
            <a:rect r="r" b="b" t="t" l="l"/>
            <a:pathLst>
              <a:path h="3959997" w="2807998">
                <a:moveTo>
                  <a:pt x="0" y="0"/>
                </a:moveTo>
                <a:lnTo>
                  <a:pt x="2807997" y="0"/>
                </a:lnTo>
                <a:lnTo>
                  <a:pt x="2807997" y="3959997"/>
                </a:lnTo>
                <a:lnTo>
                  <a:pt x="0" y="39599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57709" y="7023828"/>
            <a:ext cx="2729126" cy="2234472"/>
          </a:xfrm>
          <a:custGeom>
            <a:avLst/>
            <a:gdLst/>
            <a:ahLst/>
            <a:cxnLst/>
            <a:rect r="r" b="b" t="t" l="l"/>
            <a:pathLst>
              <a:path h="2234472" w="2729126">
                <a:moveTo>
                  <a:pt x="0" y="0"/>
                </a:moveTo>
                <a:lnTo>
                  <a:pt x="2729126" y="0"/>
                </a:lnTo>
                <a:lnTo>
                  <a:pt x="2729126" y="2234472"/>
                </a:lnTo>
                <a:lnTo>
                  <a:pt x="0" y="22344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766007" y="3959997"/>
            <a:ext cx="2360695" cy="2367007"/>
          </a:xfrm>
          <a:custGeom>
            <a:avLst/>
            <a:gdLst/>
            <a:ahLst/>
            <a:cxnLst/>
            <a:rect r="r" b="b" t="t" l="l"/>
            <a:pathLst>
              <a:path h="2367007" w="2360695">
                <a:moveTo>
                  <a:pt x="0" y="0"/>
                </a:moveTo>
                <a:lnTo>
                  <a:pt x="2360695" y="0"/>
                </a:lnTo>
                <a:lnTo>
                  <a:pt x="2360695" y="2367006"/>
                </a:lnTo>
                <a:lnTo>
                  <a:pt x="0" y="23670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006711" y="4099424"/>
            <a:ext cx="1850998" cy="2086166"/>
          </a:xfrm>
          <a:custGeom>
            <a:avLst/>
            <a:gdLst/>
            <a:ahLst/>
            <a:cxnLst/>
            <a:rect r="r" b="b" t="t" l="l"/>
            <a:pathLst>
              <a:path h="2086166" w="1850998">
                <a:moveTo>
                  <a:pt x="0" y="0"/>
                </a:moveTo>
                <a:lnTo>
                  <a:pt x="1850998" y="0"/>
                </a:lnTo>
                <a:lnTo>
                  <a:pt x="1850998" y="2086166"/>
                </a:lnTo>
                <a:lnTo>
                  <a:pt x="0" y="208616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0616" y="1804330"/>
            <a:ext cx="6228179" cy="8011566"/>
            <a:chOff x="0" y="0"/>
            <a:chExt cx="1640343" cy="21100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0343" cy="2110042"/>
            </a:xfrm>
            <a:custGeom>
              <a:avLst/>
              <a:gdLst/>
              <a:ahLst/>
              <a:cxnLst/>
              <a:rect r="r" b="b" t="t" l="l"/>
              <a:pathLst>
                <a:path h="2110042" w="1640343">
                  <a:moveTo>
                    <a:pt x="63395" y="0"/>
                  </a:moveTo>
                  <a:lnTo>
                    <a:pt x="1576948" y="0"/>
                  </a:lnTo>
                  <a:cubicBezTo>
                    <a:pt x="1611960" y="0"/>
                    <a:pt x="1640343" y="28383"/>
                    <a:pt x="1640343" y="63395"/>
                  </a:cubicBezTo>
                  <a:lnTo>
                    <a:pt x="1640343" y="2046647"/>
                  </a:lnTo>
                  <a:cubicBezTo>
                    <a:pt x="1640343" y="2063460"/>
                    <a:pt x="1633664" y="2079585"/>
                    <a:pt x="1621775" y="2091474"/>
                  </a:cubicBezTo>
                  <a:cubicBezTo>
                    <a:pt x="1609886" y="2103363"/>
                    <a:pt x="1593761" y="2110042"/>
                    <a:pt x="1576948" y="2110042"/>
                  </a:cubicBezTo>
                  <a:lnTo>
                    <a:pt x="63395" y="2110042"/>
                  </a:lnTo>
                  <a:cubicBezTo>
                    <a:pt x="28383" y="2110042"/>
                    <a:pt x="0" y="2081659"/>
                    <a:pt x="0" y="2046647"/>
                  </a:cubicBezTo>
                  <a:lnTo>
                    <a:pt x="0" y="63395"/>
                  </a:lnTo>
                  <a:cubicBezTo>
                    <a:pt x="0" y="28383"/>
                    <a:pt x="28383" y="0"/>
                    <a:pt x="6339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640343" cy="22052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 b="true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Frontend Technologies: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React 18 (Component-based UI)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TypeScript (Static typing)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Vite (Build tool)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State Management &amp; Data Fetching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TanStack Query (React Query) 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React Context API (Global state)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Zod (Form validation)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UI &amp; Styling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Tailwind CSS (Utility-first CSS)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Recharts (Data visualization)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React Router v6 (Client-side routing)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Performance Optimization</a:t>
              </a:r>
            </a:p>
            <a:p>
              <a:pPr algn="l" marL="561341" indent="-280670" lvl="1">
                <a:lnSpc>
                  <a:spcPts val="3640"/>
                </a:lnSpc>
                <a:buFont typeface="Arial"/>
                <a:buChar char="•"/>
              </a:pPr>
              <a:r>
                <a:rPr lang="en-US" sz="26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React Window (Virtualized lists)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92145" y="2351817"/>
            <a:ext cx="5303710" cy="6973709"/>
            <a:chOff x="0" y="0"/>
            <a:chExt cx="1396862" cy="18366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96862" cy="1836697"/>
            </a:xfrm>
            <a:custGeom>
              <a:avLst/>
              <a:gdLst/>
              <a:ahLst/>
              <a:cxnLst/>
              <a:rect r="r" b="b" t="t" l="l"/>
              <a:pathLst>
                <a:path h="1836697" w="1396862">
                  <a:moveTo>
                    <a:pt x="74446" y="0"/>
                  </a:moveTo>
                  <a:lnTo>
                    <a:pt x="1322416" y="0"/>
                  </a:lnTo>
                  <a:cubicBezTo>
                    <a:pt x="1363532" y="0"/>
                    <a:pt x="1396862" y="33330"/>
                    <a:pt x="1396862" y="74446"/>
                  </a:cubicBezTo>
                  <a:lnTo>
                    <a:pt x="1396862" y="1762251"/>
                  </a:lnTo>
                  <a:cubicBezTo>
                    <a:pt x="1396862" y="1803367"/>
                    <a:pt x="1363532" y="1836697"/>
                    <a:pt x="1322416" y="1836697"/>
                  </a:cubicBezTo>
                  <a:lnTo>
                    <a:pt x="74446" y="1836697"/>
                  </a:lnTo>
                  <a:cubicBezTo>
                    <a:pt x="33330" y="1836697"/>
                    <a:pt x="0" y="1803367"/>
                    <a:pt x="0" y="1762251"/>
                  </a:cubicBezTo>
                  <a:lnTo>
                    <a:pt x="0" y="74446"/>
                  </a:lnTo>
                  <a:cubicBezTo>
                    <a:pt x="0" y="33330"/>
                    <a:pt x="33330" y="0"/>
                    <a:pt x="74446" y="0"/>
                  </a:cubicBez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396862" cy="19319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Telegraf 1 Bold"/>
                  <a:ea typeface="Telegraf 1 Bold"/>
                  <a:cs typeface="Telegraf 1 Bold"/>
                  <a:sym typeface="Telegraf 1 Bold"/>
                </a:rPr>
                <a:t>Backend Technologies(Supabase):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PostgreSQL (Relational database)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Row-Level Security (RLS) 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Authentication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Supabase Auth 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File Storage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Supabase Storage 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Serverless Functions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Supabase Edge Functions </a:t>
              </a:r>
            </a:p>
            <a:p>
              <a:pPr algn="ctr" marL="582930" indent="-291465" lvl="1">
                <a:lnSpc>
                  <a:spcPts val="3779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Telegraf 1"/>
                  <a:ea typeface="Telegraf 1"/>
                  <a:cs typeface="Telegraf 1"/>
                  <a:sym typeface="Telegraf 1"/>
                </a:rPr>
                <a:t>Supabase Realtime (WebSocket-based sync)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458902" y="3915824"/>
            <a:ext cx="4934746" cy="2640089"/>
          </a:xfrm>
          <a:custGeom>
            <a:avLst/>
            <a:gdLst/>
            <a:ahLst/>
            <a:cxnLst/>
            <a:rect r="r" b="b" t="t" l="l"/>
            <a:pathLst>
              <a:path h="2640089" w="4934746">
                <a:moveTo>
                  <a:pt x="0" y="0"/>
                </a:moveTo>
                <a:lnTo>
                  <a:pt x="4934746" y="0"/>
                </a:lnTo>
                <a:lnTo>
                  <a:pt x="4934746" y="2640089"/>
                </a:lnTo>
                <a:lnTo>
                  <a:pt x="0" y="26400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119850" y="212252"/>
            <a:ext cx="15696781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LIBRARIES AND TOOLS USED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59300" y="947698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33475" y="3729077"/>
            <a:ext cx="16230600" cy="340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3500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The project is built using React 18 with TypeScript, styled using Tailwind CSS and Shadcn UI. Supabase handles authentication, storage, and real-time database operations with Row-Level Security enabled. File operations like upload, download, and sharing are integrated using Supabase APIs. Real-time syncing is achieved via subscriptions, and TanStack Query ensures efficient data fetching and caching.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13460"/>
            <a:ext cx="16230600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 i="true" strike="noStrike" u="none">
                <a:solidFill>
                  <a:srgbClr val="FFFFFF"/>
                </a:solidFill>
                <a:latin typeface="Horizon"/>
                <a:ea typeface="Horizon"/>
                <a:cs typeface="Horizon"/>
                <a:sym typeface="Horizon"/>
              </a:rPr>
              <a:t>CODE IMPLEMENTATION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89895" y="1625522"/>
            <a:ext cx="5691492" cy="6273955"/>
          </a:xfrm>
          <a:custGeom>
            <a:avLst/>
            <a:gdLst/>
            <a:ahLst/>
            <a:cxnLst/>
            <a:rect r="r" b="b" t="t" l="l"/>
            <a:pathLst>
              <a:path h="6273955" w="5691492">
                <a:moveTo>
                  <a:pt x="0" y="0"/>
                </a:moveTo>
                <a:lnTo>
                  <a:pt x="5691492" y="0"/>
                </a:lnTo>
                <a:lnTo>
                  <a:pt x="5691492" y="6273954"/>
                </a:lnTo>
                <a:lnTo>
                  <a:pt x="0" y="6273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8911" y="2025532"/>
            <a:ext cx="8482888" cy="806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50"/>
              </a:lnSpc>
              <a:spcBef>
                <a:spcPct val="0"/>
              </a:spcBef>
            </a:pPr>
            <a:r>
              <a:rPr lang="en-US" b="true" sz="3500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SkyStack Cloud Vault implements multi-layer security. Authentication uses Supabase Auth (JWT + OAuth).</a:t>
            </a:r>
          </a:p>
          <a:p>
            <a:pPr algn="l" marL="0" indent="0" lvl="0">
              <a:lnSpc>
                <a:spcPts val="525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5250"/>
              </a:lnSpc>
              <a:spcBef>
                <a:spcPct val="0"/>
              </a:spcBef>
            </a:pPr>
            <a:r>
              <a:rPr lang="en-US" b="true" sz="3500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Authorization uses RLS policies in PostgreSQL. Data Privacy includes files stored with user-specific paths and Signed URLs for secure access. </a:t>
            </a:r>
          </a:p>
          <a:p>
            <a:pPr algn="l" marL="0" indent="0" lvl="0">
              <a:lnSpc>
                <a:spcPts val="525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5250"/>
              </a:lnSpc>
              <a:spcBef>
                <a:spcPct val="0"/>
              </a:spcBef>
            </a:pPr>
            <a:r>
              <a:rPr lang="en-US" b="true" sz="3500" strike="noStrike" u="none">
                <a:solidFill>
                  <a:srgbClr val="D9D9D9"/>
                </a:solidFill>
                <a:latin typeface="Cooper Hewitt"/>
                <a:ea typeface="Cooper Hewitt"/>
                <a:cs typeface="Cooper Hewitt"/>
                <a:sym typeface="Cooper Hewitt"/>
              </a:rPr>
              <a:t>Validation is performed using Zod (client) + RLS (server).</a:t>
            </a:r>
          </a:p>
          <a:p>
            <a:pPr algn="l" marL="0" indent="0" lvl="0">
              <a:lnSpc>
                <a:spcPts val="525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23337" y="266582"/>
            <a:ext cx="9655342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F7562B"/>
                </a:solidFill>
                <a:latin typeface="Cheddar"/>
                <a:ea typeface="Cheddar"/>
                <a:cs typeface="Cheddar"/>
                <a:sym typeface="Cheddar"/>
              </a:rPr>
              <a:t>SECURITY IMPLEMENTATION</a:t>
            </a:r>
          </a:p>
          <a:p>
            <a:pPr algn="l">
              <a:lnSpc>
                <a:spcPts val="69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DAGWfbk9uec</dc:identifier>
  <dcterms:modified xsi:type="dcterms:W3CDTF">2011-08-01T06:04:30Z</dcterms:modified>
  <cp:revision>1</cp:revision>
  <dc:title>SkyStackCould Vault</dc:title>
</cp:coreProperties>
</file>