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7814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99616" y="0"/>
            <a:ext cx="7644765" cy="856615"/>
          </a:xfrm>
          <a:custGeom>
            <a:avLst/>
            <a:gdLst/>
            <a:ahLst/>
            <a:cxnLst/>
            <a:rect l="l" t="t" r="r" b="b"/>
            <a:pathLst>
              <a:path w="7644765" h="856615">
                <a:moveTo>
                  <a:pt x="0" y="856488"/>
                </a:moveTo>
                <a:lnTo>
                  <a:pt x="7644383" y="856488"/>
                </a:lnTo>
                <a:lnTo>
                  <a:pt x="7644383" y="0"/>
                </a:lnTo>
                <a:lnTo>
                  <a:pt x="0" y="0"/>
                </a:lnTo>
                <a:lnTo>
                  <a:pt x="0" y="856488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9244" y="141173"/>
            <a:ext cx="5985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925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7739" y="3483372"/>
            <a:ext cx="2128520" cy="125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879" y="946803"/>
            <a:ext cx="8524240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png"/><Relationship Id="rId9" Type="http://schemas.openxmlformats.org/officeDocument/2006/relationships/image" Target="../media/image30.jpg"/><Relationship Id="rId10" Type="http://schemas.openxmlformats.org/officeDocument/2006/relationships/image" Target="../media/image31.jpg"/><Relationship Id="rId11" Type="http://schemas.openxmlformats.org/officeDocument/2006/relationships/image" Target="../media/image32.jpg"/><Relationship Id="rId12" Type="http://schemas.openxmlformats.org/officeDocument/2006/relationships/image" Target="../media/image33.jpg"/><Relationship Id="rId13" Type="http://schemas.openxmlformats.org/officeDocument/2006/relationships/image" Target="../media/image34.jpg"/><Relationship Id="rId14" Type="http://schemas.openxmlformats.org/officeDocument/2006/relationships/image" Target="../media/image35.jpg"/><Relationship Id="rId15" Type="http://schemas.openxmlformats.org/officeDocument/2006/relationships/image" Target="../media/image36.jpg"/><Relationship Id="rId16" Type="http://schemas.openxmlformats.org/officeDocument/2006/relationships/image" Target="../media/image3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8" Type="http://schemas.openxmlformats.org/officeDocument/2006/relationships/image" Target="../media/image44.jpg"/><Relationship Id="rId9" Type="http://schemas.openxmlformats.org/officeDocument/2006/relationships/image" Target="../media/image45.jpg"/><Relationship Id="rId10" Type="http://schemas.openxmlformats.org/officeDocument/2006/relationships/image" Target="../media/image46.jpg"/><Relationship Id="rId11" Type="http://schemas.openxmlformats.org/officeDocument/2006/relationships/image" Target="../media/image47.jpg"/><Relationship Id="rId12" Type="http://schemas.openxmlformats.org/officeDocument/2006/relationships/image" Target="../media/image48.jpg"/><Relationship Id="rId13" Type="http://schemas.openxmlformats.org/officeDocument/2006/relationships/image" Target="../media/image4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51.jpg"/><Relationship Id="rId4" Type="http://schemas.openxmlformats.org/officeDocument/2006/relationships/image" Target="../media/image5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5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0" y="3363467"/>
              <a:ext cx="9136380" cy="1531620"/>
            </a:xfrm>
            <a:custGeom>
              <a:avLst/>
              <a:gdLst/>
              <a:ahLst/>
              <a:cxnLst/>
              <a:rect l="l" t="t" r="r" b="b"/>
              <a:pathLst>
                <a:path w="9136380" h="1531620">
                  <a:moveTo>
                    <a:pt x="82296" y="0"/>
                  </a:moveTo>
                  <a:lnTo>
                    <a:pt x="0" y="0"/>
                  </a:lnTo>
                  <a:lnTo>
                    <a:pt x="0" y="1531620"/>
                  </a:lnTo>
                  <a:lnTo>
                    <a:pt x="82296" y="1531620"/>
                  </a:lnTo>
                  <a:lnTo>
                    <a:pt x="82296" y="0"/>
                  </a:lnTo>
                  <a:close/>
                </a:path>
                <a:path w="9136380" h="1531620">
                  <a:moveTo>
                    <a:pt x="8741664" y="0"/>
                  </a:moveTo>
                  <a:lnTo>
                    <a:pt x="406908" y="0"/>
                  </a:lnTo>
                  <a:lnTo>
                    <a:pt x="406908" y="1531620"/>
                  </a:lnTo>
                  <a:lnTo>
                    <a:pt x="8741664" y="1531620"/>
                  </a:lnTo>
                  <a:lnTo>
                    <a:pt x="8741664" y="0"/>
                  </a:lnTo>
                  <a:close/>
                </a:path>
                <a:path w="9136380" h="1531620">
                  <a:moveTo>
                    <a:pt x="9136380" y="0"/>
                  </a:moveTo>
                  <a:lnTo>
                    <a:pt x="9064752" y="0"/>
                  </a:lnTo>
                  <a:lnTo>
                    <a:pt x="9064752" y="1531620"/>
                  </a:lnTo>
                  <a:lnTo>
                    <a:pt x="9136380" y="1531620"/>
                  </a:lnTo>
                  <a:lnTo>
                    <a:pt x="9136380" y="0"/>
                  </a:lnTo>
                  <a:close/>
                </a:path>
              </a:pathLst>
            </a:custGeom>
            <a:solidFill>
              <a:srgbClr val="000000">
                <a:alpha val="8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49283" y="3358896"/>
              <a:ext cx="108585" cy="1531620"/>
            </a:xfrm>
            <a:custGeom>
              <a:avLst/>
              <a:gdLst/>
              <a:ahLst/>
              <a:cxnLst/>
              <a:rect l="l" t="t" r="r" b="b"/>
              <a:pathLst>
                <a:path w="108584" h="1531620">
                  <a:moveTo>
                    <a:pt x="108203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8203" y="1531619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57488" y="3358896"/>
              <a:ext cx="106680" cy="1531620"/>
            </a:xfrm>
            <a:custGeom>
              <a:avLst/>
              <a:gdLst/>
              <a:ahLst/>
              <a:cxnLst/>
              <a:rect l="l" t="t" r="r" b="b"/>
              <a:pathLst>
                <a:path w="106679" h="1531620">
                  <a:moveTo>
                    <a:pt x="106679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6679" y="153161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64168" y="3358896"/>
              <a:ext cx="108585" cy="1531620"/>
            </a:xfrm>
            <a:custGeom>
              <a:avLst/>
              <a:gdLst/>
              <a:ahLst/>
              <a:cxnLst/>
              <a:rect l="l" t="t" r="r" b="b"/>
              <a:pathLst>
                <a:path w="108584" h="1531620">
                  <a:moveTo>
                    <a:pt x="108203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8203" y="1531619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915" y="3363467"/>
              <a:ext cx="108585" cy="1531620"/>
            </a:xfrm>
            <a:custGeom>
              <a:avLst/>
              <a:gdLst/>
              <a:ahLst/>
              <a:cxnLst/>
              <a:rect l="l" t="t" r="r" b="b"/>
              <a:pathLst>
                <a:path w="108585" h="1531620">
                  <a:moveTo>
                    <a:pt x="108204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8204" y="1531619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8120" y="3363467"/>
              <a:ext cx="108585" cy="1531620"/>
            </a:xfrm>
            <a:custGeom>
              <a:avLst/>
              <a:gdLst/>
              <a:ahLst/>
              <a:cxnLst/>
              <a:rect l="l" t="t" r="r" b="b"/>
              <a:pathLst>
                <a:path w="108585" h="1531620">
                  <a:moveTo>
                    <a:pt x="108203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8203" y="1531619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6324" y="3363467"/>
              <a:ext cx="108585" cy="1531620"/>
            </a:xfrm>
            <a:custGeom>
              <a:avLst/>
              <a:gdLst/>
              <a:ahLst/>
              <a:cxnLst/>
              <a:rect l="l" t="t" r="r" b="b"/>
              <a:pathLst>
                <a:path w="108584" h="1531620">
                  <a:moveTo>
                    <a:pt x="108204" y="0"/>
                  </a:moveTo>
                  <a:lnTo>
                    <a:pt x="0" y="0"/>
                  </a:lnTo>
                  <a:lnTo>
                    <a:pt x="0" y="1531619"/>
                  </a:lnTo>
                  <a:lnTo>
                    <a:pt x="108204" y="1531619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123825"/>
            </a:xfrm>
            <a:custGeom>
              <a:avLst/>
              <a:gdLst/>
              <a:ahLst/>
              <a:cxnLst/>
              <a:rect l="l" t="t" r="r" b="b"/>
              <a:pathLst>
                <a:path w="9144000" h="123825">
                  <a:moveTo>
                    <a:pt x="0" y="123444"/>
                  </a:moveTo>
                  <a:lnTo>
                    <a:pt x="9144000" y="1234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000000">
                <a:alpha val="8117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algn="ctr" marL="107950" marR="95885">
              <a:lnSpc>
                <a:spcPct val="100000"/>
              </a:lnSpc>
              <a:spcBef>
                <a:spcPts val="415"/>
              </a:spcBef>
            </a:pPr>
            <a:r>
              <a:rPr dirty="0" spc="-935"/>
              <a:t>SPORTS</a:t>
            </a:r>
          </a:p>
          <a:p>
            <a:pPr algn="ctr" marL="107950">
              <a:lnSpc>
                <a:spcPct val="100000"/>
              </a:lnSpc>
              <a:spcBef>
                <a:spcPts val="284"/>
              </a:spcBef>
            </a:pPr>
            <a:r>
              <a:rPr dirty="0" sz="3600" spc="-660"/>
              <a:t>IN </a:t>
            </a:r>
            <a:r>
              <a:rPr dirty="0" sz="3600" spc="-815"/>
              <a:t>OUR</a:t>
            </a:r>
            <a:r>
              <a:rPr dirty="0" sz="3600" spc="-770"/>
              <a:t> </a:t>
            </a:r>
            <a:r>
              <a:rPr dirty="0" sz="3600" spc="-830"/>
              <a:t>LIFE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5678804" y="4875377"/>
            <a:ext cx="30251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ALLPPT.com _ </a:t>
            </a:r>
            <a:r>
              <a:rPr dirty="0" sz="800" spc="-5">
                <a:solidFill>
                  <a:srgbClr val="404040"/>
                </a:solidFill>
                <a:latin typeface="Arial"/>
                <a:cs typeface="Arial"/>
                <a:hlinkClick r:id="rId3"/>
              </a:rPr>
              <a:t>Free PowerPoint 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Templates, Diagrams </a:t>
            </a:r>
            <a:r>
              <a:rPr dirty="0" sz="800" spc="-5">
                <a:solidFill>
                  <a:srgbClr val="404040"/>
                </a:solidFill>
                <a:latin typeface="Arial"/>
                <a:cs typeface="Arial"/>
                <a:hlinkClick r:id="rId3"/>
              </a:rPr>
              <a:t>and</a:t>
            </a:r>
            <a:r>
              <a:rPr dirty="0" sz="800" spc="25">
                <a:solidFill>
                  <a:srgbClr val="404040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800" spc="-5">
                <a:solidFill>
                  <a:srgbClr val="404040"/>
                </a:solidFill>
                <a:latin typeface="Arial"/>
                <a:cs typeface="Arial"/>
                <a:hlinkClick r:id="rId3"/>
              </a:rPr>
              <a:t>Charts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9831" y="373379"/>
            <a:ext cx="8752840" cy="3276600"/>
            <a:chOff x="179831" y="373379"/>
            <a:chExt cx="8752840" cy="3276600"/>
          </a:xfrm>
        </p:grpSpPr>
        <p:sp>
          <p:nvSpPr>
            <p:cNvPr id="15" name="object 15"/>
            <p:cNvSpPr/>
            <p:nvPr/>
          </p:nvSpPr>
          <p:spPr>
            <a:xfrm>
              <a:off x="179831" y="3328415"/>
              <a:ext cx="1301496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80731" y="373379"/>
              <a:ext cx="1551940" cy="487680"/>
            </a:xfrm>
            <a:custGeom>
              <a:avLst/>
              <a:gdLst/>
              <a:ahLst/>
              <a:cxnLst/>
              <a:rect l="l" t="t" r="r" b="b"/>
              <a:pathLst>
                <a:path w="1551940" h="487680">
                  <a:moveTo>
                    <a:pt x="1307592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68"/>
                  </a:lnTo>
                  <a:lnTo>
                    <a:pt x="19169" y="338732"/>
                  </a:lnTo>
                  <a:lnTo>
                    <a:pt x="41656" y="380151"/>
                  </a:lnTo>
                  <a:lnTo>
                    <a:pt x="71437" y="416242"/>
                  </a:lnTo>
                  <a:lnTo>
                    <a:pt x="107528" y="446023"/>
                  </a:lnTo>
                  <a:lnTo>
                    <a:pt x="148947" y="468510"/>
                  </a:lnTo>
                  <a:lnTo>
                    <a:pt x="194711" y="482724"/>
                  </a:lnTo>
                  <a:lnTo>
                    <a:pt x="243840" y="487680"/>
                  </a:lnTo>
                  <a:lnTo>
                    <a:pt x="1307592" y="487680"/>
                  </a:lnTo>
                  <a:lnTo>
                    <a:pt x="1356720" y="482724"/>
                  </a:lnTo>
                  <a:lnTo>
                    <a:pt x="1402484" y="468510"/>
                  </a:lnTo>
                  <a:lnTo>
                    <a:pt x="1443903" y="446023"/>
                  </a:lnTo>
                  <a:lnTo>
                    <a:pt x="1479994" y="416242"/>
                  </a:lnTo>
                  <a:lnTo>
                    <a:pt x="1509775" y="380151"/>
                  </a:lnTo>
                  <a:lnTo>
                    <a:pt x="1532262" y="338732"/>
                  </a:lnTo>
                  <a:lnTo>
                    <a:pt x="1546476" y="292968"/>
                  </a:lnTo>
                  <a:lnTo>
                    <a:pt x="1551432" y="243840"/>
                  </a:lnTo>
                  <a:lnTo>
                    <a:pt x="1546476" y="194711"/>
                  </a:lnTo>
                  <a:lnTo>
                    <a:pt x="1532262" y="148947"/>
                  </a:lnTo>
                  <a:lnTo>
                    <a:pt x="1509775" y="107528"/>
                  </a:lnTo>
                  <a:lnTo>
                    <a:pt x="1479994" y="71437"/>
                  </a:lnTo>
                  <a:lnTo>
                    <a:pt x="1443903" y="41656"/>
                  </a:lnTo>
                  <a:lnTo>
                    <a:pt x="1402484" y="19169"/>
                  </a:lnTo>
                  <a:lnTo>
                    <a:pt x="1356720" y="4955"/>
                  </a:lnTo>
                  <a:lnTo>
                    <a:pt x="1307592" y="0"/>
                  </a:lnTo>
                  <a:close/>
                </a:path>
              </a:pathLst>
            </a:custGeom>
            <a:solidFill>
              <a:srgbClr val="000000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52943" y="467867"/>
              <a:ext cx="1207007" cy="298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6487"/>
            <a:ext cx="9144000" cy="428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909065"/>
            <a:ext cx="287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INDOOR	SPORTS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35" y="1526579"/>
            <a:ext cx="1492885" cy="284353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solidFill>
                  <a:srgbClr val="FFFFFF"/>
                </a:solidFill>
                <a:latin typeface="Georgia"/>
                <a:cs typeface="Georgia"/>
              </a:rPr>
              <a:t>Badminton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Boxing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Chess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Table</a:t>
            </a:r>
            <a:r>
              <a:rPr dirty="0" sz="1400" spc="-8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tennis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Squash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solidFill>
                  <a:srgbClr val="FFFFFF"/>
                </a:solidFill>
                <a:latin typeface="Georgia"/>
                <a:cs typeface="Georgia"/>
              </a:rPr>
              <a:t>Billiards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solidFill>
                  <a:srgbClr val="FFFFFF"/>
                </a:solidFill>
                <a:latin typeface="Georgia"/>
                <a:cs typeface="Georgia"/>
              </a:rPr>
              <a:t>Bowling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Kabaddi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Swimming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Carroms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6235" algn="l"/>
              </a:tabLst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Futsal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91611" y="1357883"/>
            <a:ext cx="5724525" cy="3142615"/>
            <a:chOff x="2991611" y="1357883"/>
            <a:chExt cx="5724525" cy="3142615"/>
          </a:xfrm>
        </p:grpSpPr>
        <p:sp>
          <p:nvSpPr>
            <p:cNvPr id="7" name="object 7"/>
            <p:cNvSpPr/>
            <p:nvPr/>
          </p:nvSpPr>
          <p:spPr>
            <a:xfrm>
              <a:off x="2991611" y="2336291"/>
              <a:ext cx="1132332" cy="955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00755" y="1357883"/>
              <a:ext cx="1114044" cy="937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91611" y="3470148"/>
              <a:ext cx="1161288" cy="1018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00755" y="2429255"/>
              <a:ext cx="1142999" cy="999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0755" y="3500627"/>
              <a:ext cx="1142999" cy="9997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9600" y="2327147"/>
              <a:ext cx="1161288" cy="946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28744" y="1357883"/>
              <a:ext cx="1143000" cy="9281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28744" y="2357627"/>
              <a:ext cx="1143000" cy="10713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28744" y="3500627"/>
              <a:ext cx="1143000" cy="999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8255" y="1357883"/>
              <a:ext cx="1214627" cy="9281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58255" y="2357627"/>
              <a:ext cx="1214627" cy="1071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58255" y="3500627"/>
              <a:ext cx="1214627" cy="999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57871" y="1571243"/>
              <a:ext cx="1344168" cy="12862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29500" y="3000755"/>
              <a:ext cx="1286255" cy="11430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6486"/>
            <a:ext cx="9144000" cy="428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solidFill>
                  <a:srgbClr val="000000"/>
                </a:solidFill>
                <a:latin typeface="Georgia"/>
                <a:cs typeface="Georgia"/>
              </a:rPr>
              <a:t>SPORTS	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IN OUR</a:t>
            </a:r>
            <a:r>
              <a:rPr dirty="0" sz="3600" spc="-95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974293"/>
            <a:ext cx="3199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155" algn="l"/>
              </a:tabLst>
            </a:pPr>
            <a:r>
              <a:rPr dirty="0" sz="2400" b="1">
                <a:latin typeface="Georgia"/>
                <a:cs typeface="Georgia"/>
              </a:rPr>
              <a:t>OUTDOOR</a:t>
            </a:r>
            <a:r>
              <a:rPr dirty="0" sz="2400" b="1">
                <a:latin typeface="Georgia"/>
                <a:cs typeface="Georgia"/>
              </a:rPr>
              <a:t>	</a:t>
            </a:r>
            <a:r>
              <a:rPr dirty="0" sz="2400" b="1">
                <a:latin typeface="Georgia"/>
                <a:cs typeface="Georgia"/>
              </a:rPr>
              <a:t>SPO</a:t>
            </a:r>
            <a:r>
              <a:rPr dirty="0" sz="2400" spc="-10" b="1">
                <a:latin typeface="Georgia"/>
                <a:cs typeface="Georgia"/>
              </a:rPr>
              <a:t>R</a:t>
            </a:r>
            <a:r>
              <a:rPr dirty="0" sz="2400" spc="-5" b="1">
                <a:latin typeface="Georgia"/>
                <a:cs typeface="Georgia"/>
              </a:rPr>
              <a:t>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35" y="1414119"/>
            <a:ext cx="1561465" cy="28428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Cricket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Soccer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latin typeface="Georgia"/>
                <a:cs typeface="Georgia"/>
              </a:rPr>
              <a:t>Hockey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Tennis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Motor</a:t>
            </a:r>
            <a:r>
              <a:rPr dirty="0" sz="1400" spc="-7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sports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b="1">
                <a:latin typeface="Georgia"/>
                <a:cs typeface="Georgia"/>
              </a:rPr>
              <a:t>Basket</a:t>
            </a:r>
            <a:r>
              <a:rPr dirty="0" sz="1400" spc="-4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ball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Wrestling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10" b="1">
                <a:latin typeface="Georgia"/>
                <a:cs typeface="Georgia"/>
              </a:rPr>
              <a:t>Golf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Rugby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6235" algn="l"/>
              </a:tabLst>
            </a:pPr>
            <a:r>
              <a:rPr dirty="0" sz="1400" spc="-5" b="1">
                <a:latin typeface="Georgia"/>
                <a:cs typeface="Georgia"/>
              </a:rPr>
              <a:t>Volley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ball</a:t>
            </a:r>
            <a:endParaRPr sz="1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6235" algn="l"/>
              </a:tabLst>
            </a:pPr>
            <a:r>
              <a:rPr dirty="0" sz="1400" b="1">
                <a:latin typeface="Georgia"/>
                <a:cs typeface="Georgia"/>
              </a:rPr>
              <a:t>Baseball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4116" y="1499616"/>
            <a:ext cx="5645150" cy="3001010"/>
            <a:chOff x="3214116" y="1499616"/>
            <a:chExt cx="5645150" cy="3001010"/>
          </a:xfrm>
        </p:grpSpPr>
        <p:sp>
          <p:nvSpPr>
            <p:cNvPr id="7" name="object 7"/>
            <p:cNvSpPr/>
            <p:nvPr/>
          </p:nvSpPr>
          <p:spPr>
            <a:xfrm>
              <a:off x="3214116" y="1499616"/>
              <a:ext cx="1286256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14116" y="2429255"/>
              <a:ext cx="1286256" cy="999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14116" y="3500627"/>
              <a:ext cx="1286256" cy="9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5255" y="1499616"/>
              <a:ext cx="1286255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15255" y="2429255"/>
              <a:ext cx="1286255" cy="9997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15255" y="3500627"/>
              <a:ext cx="1286255" cy="999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14872" y="1499616"/>
              <a:ext cx="1286255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14872" y="2429255"/>
              <a:ext cx="1357883" cy="9997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14872" y="3500627"/>
              <a:ext cx="1357883" cy="999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86116" y="1857756"/>
              <a:ext cx="1072896" cy="12146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6116" y="3214116"/>
              <a:ext cx="1072896" cy="10728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244" y="141173"/>
            <a:ext cx="53213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 b="1">
                <a:solidFill>
                  <a:srgbClr val="404040"/>
                </a:solidFill>
                <a:latin typeface="Georgia"/>
                <a:cs typeface="Georgia"/>
              </a:rPr>
              <a:t>SPORTS	</a:t>
            </a:r>
            <a:r>
              <a:rPr dirty="0" sz="3600" b="1">
                <a:solidFill>
                  <a:srgbClr val="404040"/>
                </a:solidFill>
                <a:latin typeface="Georgia"/>
                <a:cs typeface="Georgia"/>
              </a:rPr>
              <a:t>IN OUR</a:t>
            </a:r>
            <a:r>
              <a:rPr dirty="0" sz="3600" spc="-9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3600" b="1">
                <a:solidFill>
                  <a:srgbClr val="404040"/>
                </a:solidFill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616" y="856488"/>
            <a:ext cx="7644765" cy="591820"/>
          </a:xfrm>
          <a:custGeom>
            <a:avLst/>
            <a:gdLst/>
            <a:ahLst/>
            <a:cxnLst/>
            <a:rect l="l" t="t" r="r" b="b"/>
            <a:pathLst>
              <a:path w="7644765" h="591819">
                <a:moveTo>
                  <a:pt x="7644383" y="0"/>
                </a:moveTo>
                <a:lnTo>
                  <a:pt x="0" y="0"/>
                </a:lnTo>
                <a:lnTo>
                  <a:pt x="0" y="591312"/>
                </a:lnTo>
                <a:lnTo>
                  <a:pt x="7644383" y="591312"/>
                </a:lnTo>
                <a:lnTo>
                  <a:pt x="764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44" y="978788"/>
            <a:ext cx="2098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404040"/>
                </a:solidFill>
                <a:latin typeface="Georgia"/>
                <a:cs typeface="Georgia"/>
              </a:rPr>
              <a:t>SCREENSHOTS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9616" y="1357883"/>
            <a:ext cx="7644383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2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28115"/>
            <a:ext cx="9144000" cy="4215765"/>
            <a:chOff x="0" y="928115"/>
            <a:chExt cx="9144000" cy="4215765"/>
          </a:xfrm>
        </p:grpSpPr>
        <p:sp>
          <p:nvSpPr>
            <p:cNvPr id="5" name="object 5"/>
            <p:cNvSpPr/>
            <p:nvPr/>
          </p:nvSpPr>
          <p:spPr>
            <a:xfrm>
              <a:off x="0" y="928115"/>
              <a:ext cx="5010912" cy="42153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28615" y="928115"/>
              <a:ext cx="4215383" cy="42153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78148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20011" y="0"/>
              <a:ext cx="7524115" cy="883919"/>
            </a:xfrm>
            <a:custGeom>
              <a:avLst/>
              <a:gdLst/>
              <a:ahLst/>
              <a:cxnLst/>
              <a:rect l="l" t="t" r="r" b="b"/>
              <a:pathLst>
                <a:path w="7524115" h="883919">
                  <a:moveTo>
                    <a:pt x="7523988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7523988" y="883920"/>
                  </a:lnTo>
                  <a:lnTo>
                    <a:pt x="7523988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751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solidFill>
                  <a:srgbClr val="404040"/>
                </a:solidFill>
                <a:latin typeface="Georgia"/>
                <a:cs typeface="Georgia"/>
              </a:rPr>
              <a:t>SPORTS	</a:t>
            </a:r>
            <a:r>
              <a:rPr dirty="0" sz="3600">
                <a:solidFill>
                  <a:srgbClr val="404040"/>
                </a:solidFill>
                <a:latin typeface="Georgia"/>
                <a:cs typeface="Georgia"/>
              </a:rPr>
              <a:t>IN OUR</a:t>
            </a:r>
            <a:r>
              <a:rPr dirty="0" sz="3600" spc="-9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404040"/>
                </a:solidFill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9616" y="786383"/>
            <a:ext cx="7644383" cy="4357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4000" cy="4381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075436"/>
            <a:ext cx="8337550" cy="3940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Conclusion</a:t>
            </a:r>
            <a:r>
              <a:rPr dirty="0" sz="2800" spc="-10" b="1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327025" marR="5080">
              <a:lnSpc>
                <a:spcPct val="100000"/>
              </a:lnSpc>
              <a:spcBef>
                <a:spcPts val="135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well-balanced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sustainable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development,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men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women must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qual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rights,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responsibilities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opportunities: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equality.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Sport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make an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im 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portant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contribution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improving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women.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Basically,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way  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stimulating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equality.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mainstreaming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aims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equality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all  activities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organisation: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policy,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structure and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culture.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Activities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specifically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aimed 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improving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participation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women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well: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empower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ment.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most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effective.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327025" marR="29845">
              <a:lnSpc>
                <a:spcPct val="100000"/>
              </a:lnSpc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Projects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aimed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sports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participation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by women must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up with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care.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There are  several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obstacles: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women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unsafe,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obligations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limit 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ed time,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norms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relation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sexuality.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extrem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ely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take these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aspects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consideration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390"/>
              </a:spcBef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programmes and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projects.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790955"/>
              <a:ext cx="9144000" cy="435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54963"/>
              <a:ext cx="9144000" cy="4288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74370" y="933450"/>
            <a:ext cx="8450580" cy="400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Georgia"/>
                <a:cs typeface="Georgia"/>
              </a:rPr>
              <a:t>1.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DEFINITION</a:t>
            </a:r>
            <a:r>
              <a:rPr dirty="0" sz="2000" spc="-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OF</a:t>
            </a:r>
            <a:r>
              <a:rPr dirty="0" sz="2000" spc="-5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SPORTS</a:t>
            </a:r>
            <a:r>
              <a:rPr dirty="0" sz="2000" b="1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algn="just" marL="135890" marR="5080" indent="85090">
              <a:lnSpc>
                <a:spcPct val="150000"/>
              </a:lnSpc>
              <a:spcBef>
                <a:spcPts val="850"/>
              </a:spcBef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Word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'Sport' comes from the old French word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called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Desport which means "Leisure",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but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this word  has changed its connotation with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passing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time.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Now sports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no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longer believed 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practiced only  in leisure time.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Today they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are one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major parameters to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judge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country's development and growth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are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fast becoming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great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career options for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r>
              <a:rPr dirty="0" sz="14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generations.</a:t>
            </a:r>
            <a:endParaRPr sz="1400">
              <a:latin typeface="Georgia"/>
              <a:cs typeface="Georgia"/>
            </a:endParaRPr>
          </a:p>
          <a:p>
            <a:pPr algn="just" marL="135890" marR="6350" indent="1412240">
              <a:lnSpc>
                <a:spcPct val="150000"/>
              </a:lnSpc>
              <a:spcBef>
                <a:spcPts val="340"/>
              </a:spcBef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 is commonly defined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organized, competitive,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skillful physical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activity 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requiring commitment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fair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play.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is governed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by a </a:t>
            </a:r>
            <a:r>
              <a:rPr dirty="0" sz="1400" spc="5">
                <a:solidFill>
                  <a:srgbClr val="FFFFFF"/>
                </a:solidFill>
                <a:latin typeface="Georgia"/>
                <a:cs typeface="Georgia"/>
              </a:rPr>
              <a:t>set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rules or customs.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 a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key factors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 re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physical capabilities and skills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competitor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when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determining the outcome (winning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1400" spc="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losing)</a:t>
            </a:r>
            <a:endParaRPr sz="1400">
              <a:latin typeface="Georgia"/>
              <a:cs typeface="Georgia"/>
            </a:endParaRPr>
          </a:p>
          <a:p>
            <a:pPr algn="just" marL="135890" marR="5080">
              <a:lnSpc>
                <a:spcPct val="150000"/>
              </a:lnSpc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.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physical activity involves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movement of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people,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animals and/or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variety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objects such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balls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nd machines.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contrast, games such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card games and board games, though these could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called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mind 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sports, require only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mental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skills. Non-competitive activities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as jogging and rock-climbing are usuall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classified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40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recreations.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28142"/>
            <a:ext cx="5435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070" algn="l"/>
                <a:tab pos="3030855" algn="l"/>
              </a:tabLst>
            </a:pPr>
            <a:r>
              <a:rPr dirty="0" sz="3600">
                <a:latin typeface="Georgia"/>
                <a:cs typeface="Georgia"/>
              </a:rPr>
              <a:t>SPORTS	IN	OUR</a:t>
            </a:r>
            <a:r>
              <a:rPr dirty="0" sz="3600" spc="-80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78148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9616" y="0"/>
              <a:ext cx="7644383" cy="514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244" y="2052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117" y="1056513"/>
            <a:ext cx="6713855" cy="311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DEFINITION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0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SPORTS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306705">
              <a:lnSpc>
                <a:spcPct val="100000"/>
              </a:lnSpc>
              <a:spcBef>
                <a:spcPts val="2039"/>
              </a:spcBef>
            </a:pP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SportAccord uses </a:t>
            </a:r>
            <a:r>
              <a:rPr dirty="0" sz="1600" spc="-10" b="1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following criteria, determining </a:t>
            </a:r>
            <a:r>
              <a:rPr dirty="0" sz="1600" spc="-10" b="1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600" spc="22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  <a:p>
            <a:pPr marL="30670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port</a:t>
            </a:r>
            <a:r>
              <a:rPr dirty="0" sz="1600" spc="2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Georgia"/>
                <a:cs typeface="Georgia"/>
              </a:rPr>
              <a:t>should: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Georgia"/>
              <a:cs typeface="Georgia"/>
            </a:endParaRPr>
          </a:p>
          <a:p>
            <a:pPr marL="427355" indent="-121285">
              <a:lnSpc>
                <a:spcPct val="100000"/>
              </a:lnSpc>
              <a:buFont typeface="Arial"/>
              <a:buChar char="•"/>
              <a:tabLst>
                <a:tab pos="427990" algn="l"/>
              </a:tabLst>
            </a:pP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Have an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element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6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competition.</a:t>
            </a:r>
            <a:endParaRPr sz="1600">
              <a:latin typeface="Georgia"/>
              <a:cs typeface="Georgia"/>
            </a:endParaRPr>
          </a:p>
          <a:p>
            <a:pPr marL="427355" indent="-1212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27990" algn="l"/>
              </a:tabLst>
            </a:pP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Be in no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way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harmful to any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living</a:t>
            </a:r>
            <a:r>
              <a:rPr dirty="0" sz="160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creature.</a:t>
            </a:r>
            <a:endParaRPr sz="1600">
              <a:latin typeface="Georgia"/>
              <a:cs typeface="Georgia"/>
            </a:endParaRPr>
          </a:p>
          <a:p>
            <a:pPr marL="427355" indent="-12128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27990" algn="l"/>
                <a:tab pos="5197475" algn="l"/>
              </a:tabLst>
            </a:pPr>
            <a:r>
              <a:rPr dirty="0" sz="160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rely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on equipment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provided by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600" spc="2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single</a:t>
            </a:r>
            <a:r>
              <a:rPr dirty="0" sz="16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supplier	(excluding</a:t>
            </a:r>
            <a:r>
              <a:rPr dirty="0" sz="16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propr</a:t>
            </a:r>
            <a:endParaRPr sz="1600">
              <a:latin typeface="Georgia"/>
              <a:cs typeface="Georgia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ietary games such as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arena</a:t>
            </a:r>
            <a:r>
              <a:rPr dirty="0" sz="1600" spc="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football)</a:t>
            </a:r>
            <a:endParaRPr sz="1600">
              <a:latin typeface="Georgia"/>
              <a:cs typeface="Georgia"/>
            </a:endParaRPr>
          </a:p>
          <a:p>
            <a:pPr marL="427355" indent="-12128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427990" algn="l"/>
              </a:tabLst>
            </a:pP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Not rely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on any "luck"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element </a:t>
            </a:r>
            <a:r>
              <a:rPr dirty="0" sz="1600" spc="-5">
                <a:solidFill>
                  <a:srgbClr val="FFFFFF"/>
                </a:solidFill>
                <a:latin typeface="Georgia"/>
                <a:cs typeface="Georgia"/>
              </a:rPr>
              <a:t>specifically designed into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600" spc="2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Georgia"/>
                <a:cs typeface="Georgia"/>
              </a:rPr>
              <a:t>sport.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856487"/>
              <a:ext cx="9144000" cy="4287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65120" y="3436620"/>
              <a:ext cx="5039867" cy="1682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29127" y="3500628"/>
              <a:ext cx="4856987" cy="14996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10077" y="3481578"/>
              <a:ext cx="4895215" cy="1537970"/>
            </a:xfrm>
            <a:custGeom>
              <a:avLst/>
              <a:gdLst/>
              <a:ahLst/>
              <a:cxnLst/>
              <a:rect l="l" t="t" r="r" b="b"/>
              <a:pathLst>
                <a:path w="4895215" h="1537970">
                  <a:moveTo>
                    <a:pt x="0" y="1537716"/>
                  </a:moveTo>
                  <a:lnTo>
                    <a:pt x="4895087" y="1537716"/>
                  </a:lnTo>
                  <a:lnTo>
                    <a:pt x="4895087" y="0"/>
                  </a:lnTo>
                  <a:lnTo>
                    <a:pt x="0" y="0"/>
                  </a:lnTo>
                  <a:lnTo>
                    <a:pt x="0" y="15377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" y="1640839"/>
            <a:ext cx="8674735" cy="18186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400" spc="-5" b="1">
                <a:latin typeface="Georgia"/>
                <a:cs typeface="Georgia"/>
              </a:rPr>
              <a:t>1.	</a:t>
            </a:r>
            <a:r>
              <a:rPr dirty="0" sz="1400" b="1">
                <a:latin typeface="Georgia"/>
                <a:cs typeface="Georgia"/>
              </a:rPr>
              <a:t>Olympics </a:t>
            </a:r>
            <a:r>
              <a:rPr dirty="0" sz="1400">
                <a:latin typeface="Georgia"/>
                <a:cs typeface="Georgia"/>
              </a:rPr>
              <a:t>[India at</a:t>
            </a:r>
            <a:r>
              <a:rPr dirty="0" sz="1400" spc="-30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Olympics]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Georgia"/>
                <a:cs typeface="Georgia"/>
              </a:rPr>
              <a:t>India first participated </a:t>
            </a:r>
            <a:r>
              <a:rPr dirty="0" sz="1400">
                <a:latin typeface="Georgia"/>
                <a:cs typeface="Georgia"/>
              </a:rPr>
              <a:t>at the Olympic Games in 1900, </a:t>
            </a:r>
            <a:r>
              <a:rPr dirty="0" sz="1400" spc="-5">
                <a:latin typeface="Georgia"/>
                <a:cs typeface="Georgia"/>
              </a:rPr>
              <a:t>with </a:t>
            </a:r>
            <a:r>
              <a:rPr dirty="0" sz="1400">
                <a:latin typeface="Georgia"/>
                <a:cs typeface="Georgia"/>
              </a:rPr>
              <a:t>a </a:t>
            </a:r>
            <a:r>
              <a:rPr dirty="0" sz="1400" spc="-5">
                <a:latin typeface="Georgia"/>
                <a:cs typeface="Georgia"/>
              </a:rPr>
              <a:t>lone athlete (Norman Pritchard) winning two </a:t>
            </a:r>
            <a:r>
              <a:rPr dirty="0" sz="1400">
                <a:latin typeface="Georgia"/>
                <a:cs typeface="Georgia"/>
              </a:rPr>
              <a:t>me  </a:t>
            </a:r>
            <a:r>
              <a:rPr dirty="0" sz="1400" spc="-5">
                <a:latin typeface="Georgia"/>
                <a:cs typeface="Georgia"/>
              </a:rPr>
              <a:t>dals- both silver-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athletics. The </a:t>
            </a:r>
            <a:r>
              <a:rPr dirty="0" sz="1400">
                <a:latin typeface="Georgia"/>
                <a:cs typeface="Georgia"/>
              </a:rPr>
              <a:t>nation </a:t>
            </a:r>
            <a:r>
              <a:rPr dirty="0" sz="1400" spc="-5">
                <a:latin typeface="Georgia"/>
                <a:cs typeface="Georgia"/>
              </a:rPr>
              <a:t>first </a:t>
            </a:r>
            <a:r>
              <a:rPr dirty="0" sz="1400">
                <a:latin typeface="Georgia"/>
                <a:cs typeface="Georgia"/>
              </a:rPr>
              <a:t>sent a team </a:t>
            </a:r>
            <a:r>
              <a:rPr dirty="0" sz="1400" spc="-5">
                <a:latin typeface="Georgia"/>
                <a:cs typeface="Georgia"/>
              </a:rPr>
              <a:t>to the </a:t>
            </a:r>
            <a:r>
              <a:rPr dirty="0" sz="1400">
                <a:latin typeface="Georgia"/>
                <a:cs typeface="Georgia"/>
              </a:rPr>
              <a:t>Summer Olympic Games in </a:t>
            </a:r>
            <a:r>
              <a:rPr dirty="0" sz="1400" spc="-5">
                <a:latin typeface="Georgia"/>
                <a:cs typeface="Georgia"/>
              </a:rPr>
              <a:t>1920, </a:t>
            </a:r>
            <a:r>
              <a:rPr dirty="0" sz="1400">
                <a:latin typeface="Georgia"/>
                <a:cs typeface="Georgia"/>
              </a:rPr>
              <a:t>and has </a:t>
            </a:r>
            <a:r>
              <a:rPr dirty="0" sz="1400" spc="-5">
                <a:latin typeface="Georgia"/>
                <a:cs typeface="Georgia"/>
              </a:rPr>
              <a:t>par  ticipated </a:t>
            </a:r>
            <a:r>
              <a:rPr dirty="0" sz="1400">
                <a:latin typeface="Georgia"/>
                <a:cs typeface="Georgia"/>
              </a:rPr>
              <a:t>in every Summer Games </a:t>
            </a:r>
            <a:r>
              <a:rPr dirty="0" sz="1400" spc="-5">
                <a:latin typeface="Georgia"/>
                <a:cs typeface="Georgia"/>
              </a:rPr>
              <a:t>since </a:t>
            </a:r>
            <a:r>
              <a:rPr dirty="0" sz="1400">
                <a:latin typeface="Georgia"/>
                <a:cs typeface="Georgia"/>
              </a:rPr>
              <a:t>then. </a:t>
            </a: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has </a:t>
            </a:r>
            <a:r>
              <a:rPr dirty="0" sz="1400" spc="-5">
                <a:latin typeface="Georgia"/>
                <a:cs typeface="Georgia"/>
              </a:rPr>
              <a:t>also competed </a:t>
            </a:r>
            <a:r>
              <a:rPr dirty="0" sz="1400">
                <a:latin typeface="Georgia"/>
                <a:cs typeface="Georgia"/>
              </a:rPr>
              <a:t>at several </a:t>
            </a:r>
            <a:r>
              <a:rPr dirty="0" sz="1400" spc="-5">
                <a:latin typeface="Georgia"/>
                <a:cs typeface="Georgia"/>
              </a:rPr>
              <a:t>Winter </a:t>
            </a:r>
            <a:r>
              <a:rPr dirty="0" sz="1400">
                <a:latin typeface="Georgia"/>
                <a:cs typeface="Georgia"/>
              </a:rPr>
              <a:t>Olympic Games begin  </a:t>
            </a:r>
            <a:r>
              <a:rPr dirty="0" sz="1400" spc="-5">
                <a:latin typeface="Georgia"/>
                <a:cs typeface="Georgia"/>
              </a:rPr>
              <a:t>ning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1964. </a:t>
            </a:r>
            <a:r>
              <a:rPr dirty="0" sz="1400">
                <a:latin typeface="Georgia"/>
                <a:cs typeface="Georgia"/>
              </a:rPr>
              <a:t>Indian </a:t>
            </a:r>
            <a:r>
              <a:rPr dirty="0" sz="1400" spc="-5">
                <a:latin typeface="Georgia"/>
                <a:cs typeface="Georgia"/>
              </a:rPr>
              <a:t>athletes have won </a:t>
            </a:r>
            <a:r>
              <a:rPr dirty="0" sz="1400">
                <a:latin typeface="Georgia"/>
                <a:cs typeface="Georgia"/>
              </a:rPr>
              <a:t>a </a:t>
            </a:r>
            <a:r>
              <a:rPr dirty="0" sz="1400" spc="-5">
                <a:latin typeface="Georgia"/>
                <a:cs typeface="Georgia"/>
              </a:rPr>
              <a:t>total of 26 medals, all </a:t>
            </a:r>
            <a:r>
              <a:rPr dirty="0" sz="1400">
                <a:latin typeface="Georgia"/>
                <a:cs typeface="Georgia"/>
              </a:rPr>
              <a:t>at </a:t>
            </a:r>
            <a:r>
              <a:rPr dirty="0" sz="1400" spc="-5">
                <a:latin typeface="Georgia"/>
                <a:cs typeface="Georgia"/>
              </a:rPr>
              <a:t>the Summer </a:t>
            </a:r>
            <a:r>
              <a:rPr dirty="0" sz="1400">
                <a:latin typeface="Georgia"/>
                <a:cs typeface="Georgia"/>
              </a:rPr>
              <a:t>Games. </a:t>
            </a:r>
            <a:r>
              <a:rPr dirty="0" sz="1400" spc="-5">
                <a:latin typeface="Georgia"/>
                <a:cs typeface="Georgia"/>
              </a:rPr>
              <a:t>For </a:t>
            </a:r>
            <a:r>
              <a:rPr dirty="0" sz="1400">
                <a:latin typeface="Georgia"/>
                <a:cs typeface="Georgia"/>
              </a:rPr>
              <a:t>a period </a:t>
            </a:r>
            <a:r>
              <a:rPr dirty="0" sz="1400" spc="-5">
                <a:latin typeface="Georgia"/>
                <a:cs typeface="Georgia"/>
              </a:rPr>
              <a:t>of time, </a:t>
            </a:r>
            <a:r>
              <a:rPr dirty="0" sz="1400">
                <a:latin typeface="Georgia"/>
                <a:cs typeface="Georgia"/>
              </a:rPr>
              <a:t>In  </a:t>
            </a:r>
            <a:r>
              <a:rPr dirty="0" sz="1400" spc="-5">
                <a:latin typeface="Georgia"/>
                <a:cs typeface="Georgia"/>
              </a:rPr>
              <a:t>dia national field </a:t>
            </a:r>
            <a:r>
              <a:rPr dirty="0" sz="1400">
                <a:latin typeface="Georgia"/>
                <a:cs typeface="Georgia"/>
              </a:rPr>
              <a:t>hockey team </a:t>
            </a:r>
            <a:r>
              <a:rPr dirty="0" sz="1400" spc="-5">
                <a:latin typeface="Georgia"/>
                <a:cs typeface="Georgia"/>
              </a:rPr>
              <a:t>was dominant </a:t>
            </a:r>
            <a:r>
              <a:rPr dirty="0" sz="1400">
                <a:latin typeface="Georgia"/>
                <a:cs typeface="Georgia"/>
              </a:rPr>
              <a:t>in Olympic </a:t>
            </a:r>
            <a:r>
              <a:rPr dirty="0" sz="1400" spc="-5">
                <a:latin typeface="Georgia"/>
                <a:cs typeface="Georgia"/>
              </a:rPr>
              <a:t>competition, winning </a:t>
            </a:r>
            <a:r>
              <a:rPr dirty="0" sz="1400">
                <a:latin typeface="Georgia"/>
                <a:cs typeface="Georgia"/>
              </a:rPr>
              <a:t>eleven </a:t>
            </a:r>
            <a:r>
              <a:rPr dirty="0" sz="1400" spc="-5">
                <a:latin typeface="Georgia"/>
                <a:cs typeface="Georgia"/>
              </a:rPr>
              <a:t>medals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twelve Olympi  cs </a:t>
            </a:r>
            <a:r>
              <a:rPr dirty="0" sz="1400">
                <a:latin typeface="Georgia"/>
                <a:cs typeface="Georgia"/>
              </a:rPr>
              <a:t>between </a:t>
            </a:r>
            <a:r>
              <a:rPr dirty="0" sz="1400" spc="-5">
                <a:latin typeface="Georgia"/>
                <a:cs typeface="Georgia"/>
              </a:rPr>
              <a:t>1928 </a:t>
            </a:r>
            <a:r>
              <a:rPr dirty="0" sz="1400">
                <a:latin typeface="Georgia"/>
                <a:cs typeface="Georgia"/>
              </a:rPr>
              <a:t>and</a:t>
            </a:r>
            <a:r>
              <a:rPr dirty="0" sz="1400" spc="-40">
                <a:latin typeface="Georgia"/>
                <a:cs typeface="Georgia"/>
              </a:rPr>
              <a:t> </a:t>
            </a:r>
            <a:r>
              <a:rPr dirty="0" sz="1400" spc="-5">
                <a:latin typeface="Georgia"/>
                <a:cs typeface="Georgia"/>
              </a:rPr>
              <a:t>1980.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965" y="934339"/>
            <a:ext cx="5758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Georgia"/>
                <a:cs typeface="Georgia"/>
              </a:rPr>
              <a:t>India at </a:t>
            </a:r>
            <a:r>
              <a:rPr dirty="0" sz="2400" spc="-5">
                <a:latin typeface="Georgia"/>
                <a:cs typeface="Georgia"/>
              </a:rPr>
              <a:t>Major International Sports</a:t>
            </a:r>
            <a:r>
              <a:rPr dirty="0" sz="2400" spc="-6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Events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78148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9616" y="0"/>
              <a:ext cx="7644383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751" y="2052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solidFill>
                  <a:srgbClr val="404040"/>
                </a:solidFill>
                <a:latin typeface="Georgia"/>
                <a:cs typeface="Georgia"/>
              </a:rPr>
              <a:t>SPORTS	</a:t>
            </a:r>
            <a:r>
              <a:rPr dirty="0" sz="3600">
                <a:solidFill>
                  <a:srgbClr val="404040"/>
                </a:solidFill>
                <a:latin typeface="Georgia"/>
                <a:cs typeface="Georgia"/>
              </a:rPr>
              <a:t>IN OUR</a:t>
            </a:r>
            <a:r>
              <a:rPr dirty="0" sz="3600" spc="-9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404040"/>
                </a:solidFill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670" y="648157"/>
            <a:ext cx="6788150" cy="212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Georgia"/>
                <a:cs typeface="Georgia"/>
              </a:rPr>
              <a:t>India at </a:t>
            </a:r>
            <a:r>
              <a:rPr dirty="0" sz="2400" spc="-5">
                <a:latin typeface="Georgia"/>
                <a:cs typeface="Georgia"/>
              </a:rPr>
              <a:t>Major </a:t>
            </a:r>
            <a:r>
              <a:rPr dirty="0" sz="2400">
                <a:latin typeface="Georgia"/>
                <a:cs typeface="Georgia"/>
              </a:rPr>
              <a:t>International </a:t>
            </a:r>
            <a:r>
              <a:rPr dirty="0" sz="2400" spc="-5">
                <a:latin typeface="Georgia"/>
                <a:cs typeface="Georgia"/>
              </a:rPr>
              <a:t>Sports</a:t>
            </a:r>
            <a:r>
              <a:rPr dirty="0" sz="2400" spc="-5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Events</a:t>
            </a:r>
            <a:endParaRPr sz="2400">
              <a:latin typeface="Georgia"/>
              <a:cs typeface="Georgia"/>
            </a:endParaRPr>
          </a:p>
          <a:p>
            <a:pPr algn="just" marL="123189">
              <a:lnSpc>
                <a:spcPct val="100000"/>
              </a:lnSpc>
              <a:spcBef>
                <a:spcPts val="1235"/>
              </a:spcBef>
            </a:pPr>
            <a:r>
              <a:rPr dirty="0" sz="1400" spc="-5" b="1">
                <a:latin typeface="Georgia"/>
                <a:cs typeface="Georgia"/>
              </a:rPr>
              <a:t>2. </a:t>
            </a:r>
            <a:r>
              <a:rPr dirty="0" sz="1400" b="1">
                <a:latin typeface="Georgia"/>
                <a:cs typeface="Georgia"/>
              </a:rPr>
              <a:t>Common </a:t>
            </a:r>
            <a:r>
              <a:rPr dirty="0" sz="1400" spc="-5" b="1">
                <a:latin typeface="Georgia"/>
                <a:cs typeface="Georgia"/>
              </a:rPr>
              <a:t>wealth </a:t>
            </a:r>
            <a:r>
              <a:rPr dirty="0" sz="1400" b="1">
                <a:latin typeface="Georgia"/>
                <a:cs typeface="Georgia"/>
              </a:rPr>
              <a:t>Games </a:t>
            </a:r>
            <a:r>
              <a:rPr dirty="0" sz="1400">
                <a:latin typeface="Georgia"/>
                <a:cs typeface="Georgia"/>
              </a:rPr>
              <a:t>[India at </a:t>
            </a:r>
            <a:r>
              <a:rPr dirty="0" sz="1400" spc="-5">
                <a:latin typeface="Georgia"/>
                <a:cs typeface="Georgia"/>
              </a:rPr>
              <a:t>common wealth</a:t>
            </a:r>
            <a:r>
              <a:rPr dirty="0" sz="1400" spc="-95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games]</a:t>
            </a:r>
            <a:endParaRPr sz="1400">
              <a:latin typeface="Georgia"/>
              <a:cs typeface="Georgia"/>
            </a:endParaRPr>
          </a:p>
          <a:p>
            <a:pPr algn="just" marL="123189" marR="508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has </a:t>
            </a:r>
            <a:r>
              <a:rPr dirty="0" sz="1400" spc="-5">
                <a:latin typeface="Georgia"/>
                <a:cs typeface="Georgia"/>
              </a:rPr>
              <a:t>competed </a:t>
            </a:r>
            <a:r>
              <a:rPr dirty="0" sz="1400">
                <a:latin typeface="Georgia"/>
                <a:cs typeface="Georgia"/>
              </a:rPr>
              <a:t>in fourteen </a:t>
            </a:r>
            <a:r>
              <a:rPr dirty="0" sz="1400" spc="-5">
                <a:latin typeface="Georgia"/>
                <a:cs typeface="Georgia"/>
              </a:rPr>
              <a:t>of the </a:t>
            </a:r>
            <a:r>
              <a:rPr dirty="0" sz="1400">
                <a:latin typeface="Georgia"/>
                <a:cs typeface="Georgia"/>
              </a:rPr>
              <a:t>eighteen </a:t>
            </a:r>
            <a:r>
              <a:rPr dirty="0" sz="1400" spc="-5">
                <a:latin typeface="Georgia"/>
                <a:cs typeface="Georgia"/>
              </a:rPr>
              <a:t>previous Commonwealth </a:t>
            </a:r>
            <a:r>
              <a:rPr dirty="0" sz="1400">
                <a:latin typeface="Georgia"/>
                <a:cs typeface="Georgia"/>
              </a:rPr>
              <a:t>Games; star  </a:t>
            </a:r>
            <a:r>
              <a:rPr dirty="0" sz="1400" spc="-5">
                <a:latin typeface="Georgia"/>
                <a:cs typeface="Georgia"/>
              </a:rPr>
              <a:t>ting </a:t>
            </a:r>
            <a:r>
              <a:rPr dirty="0" sz="1400">
                <a:latin typeface="Georgia"/>
                <a:cs typeface="Georgia"/>
              </a:rPr>
              <a:t>at </a:t>
            </a:r>
            <a:r>
              <a:rPr dirty="0" sz="1400" spc="-5">
                <a:latin typeface="Georgia"/>
                <a:cs typeface="Georgia"/>
              </a:rPr>
              <a:t>the second </a:t>
            </a:r>
            <a:r>
              <a:rPr dirty="0" sz="1400">
                <a:latin typeface="Georgia"/>
                <a:cs typeface="Georgia"/>
              </a:rPr>
              <a:t>Games in </a:t>
            </a:r>
            <a:r>
              <a:rPr dirty="0" sz="1400" spc="-5">
                <a:latin typeface="Georgia"/>
                <a:cs typeface="Georgia"/>
              </a:rPr>
              <a:t>1934 </a:t>
            </a:r>
            <a:r>
              <a:rPr dirty="0" sz="1400">
                <a:latin typeface="Georgia"/>
                <a:cs typeface="Georgia"/>
              </a:rPr>
              <a:t>hosted the games </a:t>
            </a:r>
            <a:r>
              <a:rPr dirty="0" sz="1400" spc="-5">
                <a:latin typeface="Georgia"/>
                <a:cs typeface="Georgia"/>
              </a:rPr>
              <a:t>one time. India </a:t>
            </a:r>
            <a:r>
              <a:rPr dirty="0" sz="1400">
                <a:latin typeface="Georgia"/>
                <a:cs typeface="Georgia"/>
              </a:rPr>
              <a:t>hosted the </a:t>
            </a:r>
            <a:r>
              <a:rPr dirty="0" sz="1400" spc="-5">
                <a:latin typeface="Georgia"/>
                <a:cs typeface="Georgia"/>
              </a:rPr>
              <a:t>Game  </a:t>
            </a:r>
            <a:r>
              <a:rPr dirty="0" sz="1400">
                <a:latin typeface="Georgia"/>
                <a:cs typeface="Georgia"/>
              </a:rPr>
              <a:t>s </a:t>
            </a:r>
            <a:r>
              <a:rPr dirty="0" sz="1400" spc="-5">
                <a:latin typeface="Georgia"/>
                <a:cs typeface="Georgia"/>
              </a:rPr>
              <a:t>in2010, </a:t>
            </a:r>
            <a:r>
              <a:rPr dirty="0" sz="1400">
                <a:latin typeface="Georgia"/>
                <a:cs typeface="Georgia"/>
              </a:rPr>
              <a:t>at Delhi. </a:t>
            </a: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is the </a:t>
            </a:r>
            <a:r>
              <a:rPr dirty="0" sz="1400" spc="-5">
                <a:latin typeface="Georgia"/>
                <a:cs typeface="Georgia"/>
              </a:rPr>
              <a:t>fourth </a:t>
            </a:r>
            <a:r>
              <a:rPr dirty="0" sz="1400">
                <a:latin typeface="Georgia"/>
                <a:cs typeface="Georgia"/>
              </a:rPr>
              <a:t>most </a:t>
            </a:r>
            <a:r>
              <a:rPr dirty="0" sz="1400" spc="-5">
                <a:latin typeface="Georgia"/>
                <a:cs typeface="Georgia"/>
              </a:rPr>
              <a:t>successful country with </a:t>
            </a:r>
            <a:r>
              <a:rPr dirty="0" sz="1400">
                <a:latin typeface="Georgia"/>
                <a:cs typeface="Georgia"/>
              </a:rPr>
              <a:t>a </a:t>
            </a:r>
            <a:r>
              <a:rPr dirty="0" sz="1400" spc="-5">
                <a:latin typeface="Georgia"/>
                <a:cs typeface="Georgia"/>
              </a:rPr>
              <a:t>total of </a:t>
            </a:r>
            <a:r>
              <a:rPr dirty="0" sz="1400">
                <a:latin typeface="Georgia"/>
                <a:cs typeface="Georgia"/>
              </a:rPr>
              <a:t>436 med  </a:t>
            </a:r>
            <a:r>
              <a:rPr dirty="0" sz="1400" spc="-5">
                <a:latin typeface="Georgia"/>
                <a:cs typeface="Georgia"/>
              </a:rPr>
              <a:t>als including </a:t>
            </a:r>
            <a:r>
              <a:rPr dirty="0" sz="1400">
                <a:latin typeface="Georgia"/>
                <a:cs typeface="Georgia"/>
              </a:rPr>
              <a:t>156 </a:t>
            </a:r>
            <a:r>
              <a:rPr dirty="0" sz="1400" spc="-5">
                <a:latin typeface="Georgia"/>
                <a:cs typeface="Georgia"/>
              </a:rPr>
              <a:t>gold</a:t>
            </a:r>
            <a:r>
              <a:rPr dirty="0" sz="1400" spc="-40">
                <a:latin typeface="Georgia"/>
                <a:cs typeface="Georgia"/>
              </a:rPr>
              <a:t> </a:t>
            </a:r>
            <a:r>
              <a:rPr dirty="0" sz="1400" spc="-5">
                <a:latin typeface="Georgia"/>
                <a:cs typeface="Georgia"/>
              </a:rPr>
              <a:t>medals.</a:t>
            </a:r>
            <a:endParaRPr sz="1400">
              <a:latin typeface="Georgia"/>
              <a:cs typeface="Georgia"/>
            </a:endParaRPr>
          </a:p>
          <a:p>
            <a:pPr algn="just" marL="123189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Georgia"/>
                <a:cs typeface="Georgia"/>
              </a:rPr>
              <a:t>It was India's most </a:t>
            </a:r>
            <a:r>
              <a:rPr dirty="0" sz="1400" spc="-5">
                <a:latin typeface="Georgia"/>
                <a:cs typeface="Georgia"/>
              </a:rPr>
              <a:t>successful Commonwealth Games to date with </a:t>
            </a:r>
            <a:r>
              <a:rPr dirty="0" sz="1400">
                <a:latin typeface="Georgia"/>
                <a:cs typeface="Georgia"/>
              </a:rPr>
              <a:t>Indian </a:t>
            </a:r>
            <a:r>
              <a:rPr dirty="0" sz="1400" spc="-5">
                <a:latin typeface="Georgia"/>
                <a:cs typeface="Georgia"/>
              </a:rPr>
              <a:t>athletes</a:t>
            </a:r>
            <a:r>
              <a:rPr dirty="0" sz="1400" spc="-110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wi</a:t>
            </a:r>
            <a:endParaRPr sz="1400">
              <a:latin typeface="Georgia"/>
              <a:cs typeface="Georgia"/>
            </a:endParaRPr>
          </a:p>
          <a:p>
            <a:pPr algn="just" marL="123189">
              <a:lnSpc>
                <a:spcPct val="100000"/>
              </a:lnSpc>
            </a:pPr>
            <a:r>
              <a:rPr dirty="0" sz="1400">
                <a:latin typeface="Georgia"/>
                <a:cs typeface="Georgia"/>
              </a:rPr>
              <a:t>nning 38 </a:t>
            </a:r>
            <a:r>
              <a:rPr dirty="0" sz="1400" spc="-5">
                <a:latin typeface="Georgia"/>
                <a:cs typeface="Georgia"/>
              </a:rPr>
              <a:t>gold, 27 silver </a:t>
            </a:r>
            <a:r>
              <a:rPr dirty="0" sz="1400">
                <a:latin typeface="Georgia"/>
                <a:cs typeface="Georgia"/>
              </a:rPr>
              <a:t>and 36 bronze</a:t>
            </a:r>
            <a:r>
              <a:rPr dirty="0" sz="1400" spc="-90">
                <a:latin typeface="Georgia"/>
                <a:cs typeface="Georgia"/>
              </a:rPr>
              <a:t> </a:t>
            </a:r>
            <a:r>
              <a:rPr dirty="0" sz="1400" spc="-5">
                <a:latin typeface="Georgia"/>
                <a:cs typeface="Georgia"/>
              </a:rPr>
              <a:t>medals.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78479" y="3008376"/>
            <a:ext cx="5041900" cy="1897380"/>
            <a:chOff x="3078479" y="3008376"/>
            <a:chExt cx="5041900" cy="1897380"/>
          </a:xfrm>
        </p:grpSpPr>
        <p:sp>
          <p:nvSpPr>
            <p:cNvPr id="8" name="object 8"/>
            <p:cNvSpPr/>
            <p:nvPr/>
          </p:nvSpPr>
          <p:spPr>
            <a:xfrm>
              <a:off x="3078479" y="3008376"/>
              <a:ext cx="5041392" cy="1897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42487" y="3072384"/>
              <a:ext cx="4858512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23437" y="3053334"/>
              <a:ext cx="4897120" cy="1752600"/>
            </a:xfrm>
            <a:custGeom>
              <a:avLst/>
              <a:gdLst/>
              <a:ahLst/>
              <a:cxnLst/>
              <a:rect l="l" t="t" r="r" b="b"/>
              <a:pathLst>
                <a:path w="4897120" h="1752600">
                  <a:moveTo>
                    <a:pt x="0" y="1752600"/>
                  </a:moveTo>
                  <a:lnTo>
                    <a:pt x="4896612" y="1752600"/>
                  </a:lnTo>
                  <a:lnTo>
                    <a:pt x="4896612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6486"/>
            <a:ext cx="9144000" cy="428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9189"/>
            <a:ext cx="29673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4440" algn="l"/>
              </a:tabLst>
            </a:pPr>
            <a:r>
              <a:rPr dirty="0" sz="2000" spc="-5">
                <a:latin typeface="Georgia"/>
                <a:cs typeface="Georgia"/>
              </a:rPr>
              <a:t>SPORTS	IN </a:t>
            </a:r>
            <a:r>
              <a:rPr dirty="0" sz="2000" spc="5">
                <a:latin typeface="Georgia"/>
                <a:cs typeface="Georgia"/>
              </a:rPr>
              <a:t>OUR</a:t>
            </a:r>
            <a:r>
              <a:rPr dirty="0" sz="2000" spc="-9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LIFE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288" y="986154"/>
            <a:ext cx="8332470" cy="376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Georgia"/>
                <a:cs typeface="Georgia"/>
              </a:rPr>
              <a:t>India at </a:t>
            </a:r>
            <a:r>
              <a:rPr dirty="0" sz="2400" spc="-5">
                <a:latin typeface="Georgia"/>
                <a:cs typeface="Georgia"/>
              </a:rPr>
              <a:t>Major </a:t>
            </a:r>
            <a:r>
              <a:rPr dirty="0" sz="2400">
                <a:latin typeface="Georgia"/>
                <a:cs typeface="Georgia"/>
              </a:rPr>
              <a:t>International </a:t>
            </a:r>
            <a:r>
              <a:rPr dirty="0" sz="2400" spc="-5">
                <a:latin typeface="Georgia"/>
                <a:cs typeface="Georgia"/>
              </a:rPr>
              <a:t>Sports</a:t>
            </a:r>
            <a:r>
              <a:rPr dirty="0" sz="2400">
                <a:latin typeface="Georgia"/>
                <a:cs typeface="Georgia"/>
              </a:rPr>
              <a:t> Events</a:t>
            </a:r>
            <a:endParaRPr sz="2400">
              <a:latin typeface="Georgia"/>
              <a:cs typeface="Georgia"/>
            </a:endParaRPr>
          </a:p>
          <a:p>
            <a:pPr marL="102870">
              <a:lnSpc>
                <a:spcPct val="100000"/>
              </a:lnSpc>
              <a:spcBef>
                <a:spcPts val="1385"/>
              </a:spcBef>
            </a:pPr>
            <a:r>
              <a:rPr dirty="0" sz="1400" b="1">
                <a:latin typeface="Georgia"/>
                <a:cs typeface="Georgia"/>
              </a:rPr>
              <a:t>3. Asian Games </a:t>
            </a:r>
            <a:r>
              <a:rPr dirty="0" sz="1400">
                <a:latin typeface="Georgia"/>
                <a:cs typeface="Georgia"/>
              </a:rPr>
              <a:t>[India at </a:t>
            </a:r>
            <a:r>
              <a:rPr dirty="0" sz="1400" spc="-5">
                <a:latin typeface="Georgia"/>
                <a:cs typeface="Georgia"/>
              </a:rPr>
              <a:t>Asian</a:t>
            </a:r>
            <a:r>
              <a:rPr dirty="0" sz="1400" spc="-110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games]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Georgia"/>
              <a:cs typeface="Georgia"/>
            </a:endParaRPr>
          </a:p>
          <a:p>
            <a:pPr marL="102870" marR="13970">
              <a:lnSpc>
                <a:spcPct val="100000"/>
              </a:lnSpc>
            </a:pP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hosted the Asian Games in </a:t>
            </a:r>
            <a:r>
              <a:rPr dirty="0" sz="1400" spc="-5">
                <a:latin typeface="Georgia"/>
                <a:cs typeface="Georgia"/>
              </a:rPr>
              <a:t>1951 </a:t>
            </a:r>
            <a:r>
              <a:rPr dirty="0" sz="1400">
                <a:latin typeface="Georgia"/>
                <a:cs typeface="Georgia"/>
              </a:rPr>
              <a:t>and </a:t>
            </a:r>
            <a:r>
              <a:rPr dirty="0" sz="1400" spc="-5">
                <a:latin typeface="Georgia"/>
                <a:cs typeface="Georgia"/>
              </a:rPr>
              <a:t>1982 </a:t>
            </a:r>
            <a:r>
              <a:rPr dirty="0" sz="1400">
                <a:latin typeface="Georgia"/>
                <a:cs typeface="Georgia"/>
              </a:rPr>
              <a:t>at New </a:t>
            </a:r>
            <a:r>
              <a:rPr dirty="0" sz="1400" spc="-5">
                <a:latin typeface="Georgia"/>
                <a:cs typeface="Georgia"/>
              </a:rPr>
              <a:t>Delhi. India </a:t>
            </a:r>
            <a:r>
              <a:rPr dirty="0" sz="1400">
                <a:latin typeface="Georgia"/>
                <a:cs typeface="Georgia"/>
              </a:rPr>
              <a:t>is the </a:t>
            </a:r>
            <a:r>
              <a:rPr dirty="0" sz="1400" spc="-5">
                <a:latin typeface="Georgia"/>
                <a:cs typeface="Georgia"/>
              </a:rPr>
              <a:t>sixth </a:t>
            </a:r>
            <a:r>
              <a:rPr dirty="0" sz="1400">
                <a:latin typeface="Georgia"/>
                <a:cs typeface="Georgia"/>
              </a:rPr>
              <a:t>most </a:t>
            </a:r>
            <a:r>
              <a:rPr dirty="0" sz="1400" spc="-5">
                <a:latin typeface="Georgia"/>
                <a:cs typeface="Georgia"/>
              </a:rPr>
              <a:t>successful country  winning </a:t>
            </a:r>
            <a:r>
              <a:rPr dirty="0" sz="1400">
                <a:latin typeface="Georgia"/>
                <a:cs typeface="Georgia"/>
              </a:rPr>
              <a:t>602 medals </a:t>
            </a:r>
            <a:r>
              <a:rPr dirty="0" sz="1400" spc="-5">
                <a:latin typeface="Georgia"/>
                <a:cs typeface="Georgia"/>
              </a:rPr>
              <a:t>including 139 gold. India </a:t>
            </a:r>
            <a:r>
              <a:rPr dirty="0" sz="1400">
                <a:latin typeface="Georgia"/>
                <a:cs typeface="Georgia"/>
              </a:rPr>
              <a:t>has </a:t>
            </a:r>
            <a:r>
              <a:rPr dirty="0" sz="1400" spc="-5">
                <a:latin typeface="Georgia"/>
                <a:cs typeface="Georgia"/>
              </a:rPr>
              <a:t>won the gold </a:t>
            </a:r>
            <a:r>
              <a:rPr dirty="0" sz="1400">
                <a:latin typeface="Georgia"/>
                <a:cs typeface="Georgia"/>
              </a:rPr>
              <a:t>medal in Kabbadi ever </a:t>
            </a:r>
            <a:r>
              <a:rPr dirty="0" sz="1400" spc="-5">
                <a:latin typeface="Georgia"/>
                <a:cs typeface="Georgia"/>
              </a:rPr>
              <a:t>since its</a:t>
            </a:r>
            <a:r>
              <a:rPr dirty="0" sz="1400" spc="-100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inception</a:t>
            </a:r>
            <a:endParaRPr sz="1400">
              <a:latin typeface="Georgia"/>
              <a:cs typeface="Georgia"/>
            </a:endParaRPr>
          </a:p>
          <a:p>
            <a:pPr marL="102870">
              <a:lnSpc>
                <a:spcPct val="100000"/>
              </a:lnSpc>
            </a:pPr>
            <a:r>
              <a:rPr dirty="0" sz="1400">
                <a:latin typeface="Georgia"/>
                <a:cs typeface="Georgia"/>
              </a:rPr>
              <a:t>.</a:t>
            </a:r>
            <a:endParaRPr sz="1400">
              <a:latin typeface="Georgia"/>
              <a:cs typeface="Georgia"/>
            </a:endParaRPr>
          </a:p>
          <a:p>
            <a:pPr marL="102870" marR="4318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is a member </a:t>
            </a:r>
            <a:r>
              <a:rPr dirty="0" sz="1400" spc="-5">
                <a:latin typeface="Georgia"/>
                <a:cs typeface="Georgia"/>
              </a:rPr>
              <a:t>of the South </a:t>
            </a:r>
            <a:r>
              <a:rPr dirty="0" sz="1400">
                <a:latin typeface="Georgia"/>
                <a:cs typeface="Georgia"/>
              </a:rPr>
              <a:t>Asian </a:t>
            </a:r>
            <a:r>
              <a:rPr dirty="0" sz="1400" spc="-5">
                <a:latin typeface="Georgia"/>
                <a:cs typeface="Georgia"/>
              </a:rPr>
              <a:t>Zone of </a:t>
            </a:r>
            <a:r>
              <a:rPr dirty="0" sz="1400">
                <a:latin typeface="Georgia"/>
                <a:cs typeface="Georgia"/>
              </a:rPr>
              <a:t>the Olympic </a:t>
            </a:r>
            <a:r>
              <a:rPr dirty="0" sz="1400" spc="-5">
                <a:latin typeface="Georgia"/>
                <a:cs typeface="Georgia"/>
              </a:rPr>
              <a:t>Council of Asia </a:t>
            </a:r>
            <a:r>
              <a:rPr dirty="0" sz="1400">
                <a:latin typeface="Georgia"/>
                <a:cs typeface="Georgia"/>
              </a:rPr>
              <a:t>(OCA), and has </a:t>
            </a:r>
            <a:r>
              <a:rPr dirty="0" sz="1400" spc="-5">
                <a:latin typeface="Georgia"/>
                <a:cs typeface="Georgia"/>
              </a:rPr>
              <a:t>participated </a:t>
            </a:r>
            <a:r>
              <a:rPr dirty="0" sz="1400">
                <a:latin typeface="Georgia"/>
                <a:cs typeface="Georgia"/>
              </a:rPr>
              <a:t>in  the Asian Games </a:t>
            </a:r>
            <a:r>
              <a:rPr dirty="0" sz="1400" spc="-5">
                <a:latin typeface="Georgia"/>
                <a:cs typeface="Georgia"/>
              </a:rPr>
              <a:t>since </a:t>
            </a:r>
            <a:r>
              <a:rPr dirty="0" sz="1400">
                <a:latin typeface="Georgia"/>
                <a:cs typeface="Georgia"/>
              </a:rPr>
              <a:t>their </a:t>
            </a:r>
            <a:r>
              <a:rPr dirty="0" sz="1400" spc="-5">
                <a:latin typeface="Georgia"/>
                <a:cs typeface="Georgia"/>
              </a:rPr>
              <a:t>inception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1951. The </a:t>
            </a:r>
            <a:r>
              <a:rPr dirty="0" sz="1400">
                <a:latin typeface="Georgia"/>
                <a:cs typeface="Georgia"/>
              </a:rPr>
              <a:t>Indian Olympic </a:t>
            </a:r>
            <a:r>
              <a:rPr dirty="0" sz="1400" spc="-5">
                <a:latin typeface="Georgia"/>
                <a:cs typeface="Georgia"/>
              </a:rPr>
              <a:t>Association, established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1927, </a:t>
            </a:r>
            <a:r>
              <a:rPr dirty="0" sz="1400">
                <a:latin typeface="Georgia"/>
                <a:cs typeface="Georgia"/>
              </a:rPr>
              <a:t>and  </a:t>
            </a:r>
            <a:r>
              <a:rPr dirty="0" sz="1400" spc="-5">
                <a:latin typeface="Georgia"/>
                <a:cs typeface="Georgia"/>
              </a:rPr>
              <a:t>recognised </a:t>
            </a:r>
            <a:r>
              <a:rPr dirty="0" sz="1400">
                <a:latin typeface="Georgia"/>
                <a:cs typeface="Georgia"/>
              </a:rPr>
              <a:t>in the same year by the </a:t>
            </a:r>
            <a:r>
              <a:rPr dirty="0" sz="1400" spc="-5">
                <a:latin typeface="Georgia"/>
                <a:cs typeface="Georgia"/>
              </a:rPr>
              <a:t>International </a:t>
            </a:r>
            <a:r>
              <a:rPr dirty="0" sz="1400">
                <a:latin typeface="Georgia"/>
                <a:cs typeface="Georgia"/>
              </a:rPr>
              <a:t>Olympic </a:t>
            </a:r>
            <a:r>
              <a:rPr dirty="0" sz="1400" spc="-5">
                <a:latin typeface="Georgia"/>
                <a:cs typeface="Georgia"/>
              </a:rPr>
              <a:t>Committee, </a:t>
            </a:r>
            <a:r>
              <a:rPr dirty="0" sz="1400">
                <a:latin typeface="Georgia"/>
                <a:cs typeface="Georgia"/>
              </a:rPr>
              <a:t>is the </a:t>
            </a:r>
            <a:r>
              <a:rPr dirty="0" sz="1400" spc="-5">
                <a:latin typeface="Georgia"/>
                <a:cs typeface="Georgia"/>
              </a:rPr>
              <a:t>National </a:t>
            </a:r>
            <a:r>
              <a:rPr dirty="0" sz="1400">
                <a:latin typeface="Georgia"/>
                <a:cs typeface="Georgia"/>
              </a:rPr>
              <a:t>Olympic </a:t>
            </a:r>
            <a:r>
              <a:rPr dirty="0" sz="1400" spc="-5">
                <a:latin typeface="Georgia"/>
                <a:cs typeface="Georgia"/>
              </a:rPr>
              <a:t>Committe  </a:t>
            </a:r>
            <a:r>
              <a:rPr dirty="0" sz="1400">
                <a:latin typeface="Georgia"/>
                <a:cs typeface="Georgia"/>
              </a:rPr>
              <a:t>e </a:t>
            </a:r>
            <a:r>
              <a:rPr dirty="0" sz="1400" spc="-5">
                <a:latin typeface="Georgia"/>
                <a:cs typeface="Georgia"/>
              </a:rPr>
              <a:t>for</a:t>
            </a:r>
            <a:r>
              <a:rPr dirty="0" sz="1400" spc="-35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India.</a:t>
            </a:r>
            <a:endParaRPr sz="1400">
              <a:latin typeface="Georgia"/>
              <a:cs typeface="Georgia"/>
            </a:endParaRPr>
          </a:p>
          <a:p>
            <a:pPr marL="10287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Georgia"/>
                <a:cs typeface="Georgia"/>
              </a:rPr>
              <a:t>Medals by</a:t>
            </a:r>
            <a:r>
              <a:rPr dirty="0" sz="1400" spc="-5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Games</a:t>
            </a:r>
            <a:endParaRPr sz="1400">
              <a:latin typeface="Georgia"/>
              <a:cs typeface="Georgia"/>
            </a:endParaRPr>
          </a:p>
          <a:p>
            <a:pPr algn="just" marL="102870" marR="508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Georgia"/>
                <a:cs typeface="Georgia"/>
              </a:rPr>
              <a:t>India </a:t>
            </a:r>
            <a:r>
              <a:rPr dirty="0" sz="1400">
                <a:latin typeface="Georgia"/>
                <a:cs typeface="Georgia"/>
              </a:rPr>
              <a:t>is </a:t>
            </a:r>
            <a:r>
              <a:rPr dirty="0" sz="1400" spc="-5">
                <a:latin typeface="Georgia"/>
                <a:cs typeface="Georgia"/>
              </a:rPr>
              <a:t>one of </a:t>
            </a:r>
            <a:r>
              <a:rPr dirty="0" sz="1400">
                <a:latin typeface="Georgia"/>
                <a:cs typeface="Georgia"/>
              </a:rPr>
              <a:t>the </a:t>
            </a:r>
            <a:r>
              <a:rPr dirty="0" sz="1400" spc="-5">
                <a:latin typeface="Georgia"/>
                <a:cs typeface="Georgia"/>
              </a:rPr>
              <a:t>only </a:t>
            </a:r>
            <a:r>
              <a:rPr dirty="0" sz="1400">
                <a:latin typeface="Georgia"/>
                <a:cs typeface="Georgia"/>
              </a:rPr>
              <a:t>seven </a:t>
            </a:r>
            <a:r>
              <a:rPr dirty="0" sz="1400" spc="-5">
                <a:latin typeface="Georgia"/>
                <a:cs typeface="Georgia"/>
              </a:rPr>
              <a:t>countries </a:t>
            </a:r>
            <a:r>
              <a:rPr dirty="0" sz="1400">
                <a:latin typeface="Georgia"/>
                <a:cs typeface="Georgia"/>
              </a:rPr>
              <a:t>that </a:t>
            </a:r>
            <a:r>
              <a:rPr dirty="0" sz="1400" spc="-5">
                <a:latin typeface="Georgia"/>
                <a:cs typeface="Georgia"/>
              </a:rPr>
              <a:t>have competed </a:t>
            </a:r>
            <a:r>
              <a:rPr dirty="0" sz="1400">
                <a:latin typeface="Georgia"/>
                <a:cs typeface="Georgia"/>
              </a:rPr>
              <a:t>in </a:t>
            </a:r>
            <a:r>
              <a:rPr dirty="0" sz="1400" spc="-5">
                <a:latin typeface="Georgia"/>
                <a:cs typeface="Georgia"/>
              </a:rPr>
              <a:t>all the editions of </a:t>
            </a:r>
            <a:r>
              <a:rPr dirty="0" sz="1400">
                <a:latin typeface="Georgia"/>
                <a:cs typeface="Georgia"/>
              </a:rPr>
              <a:t>the Asian Games. </a:t>
            </a:r>
            <a:r>
              <a:rPr dirty="0" sz="1400" spc="-5">
                <a:latin typeface="Georgia"/>
                <a:cs typeface="Georgia"/>
              </a:rPr>
              <a:t>The ot  </a:t>
            </a:r>
            <a:r>
              <a:rPr dirty="0" sz="1400">
                <a:latin typeface="Georgia"/>
                <a:cs typeface="Georgia"/>
              </a:rPr>
              <a:t>her six are Indonesia, Japan, the Philippines, Sri Lanka, Singapore</a:t>
            </a:r>
            <a:r>
              <a:rPr dirty="0" sz="1400" spc="-245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and </a:t>
            </a:r>
            <a:r>
              <a:rPr dirty="0" sz="1400" spc="-5">
                <a:latin typeface="Georgia"/>
                <a:cs typeface="Georgia"/>
              </a:rPr>
              <a:t>Thailand. India </a:t>
            </a:r>
            <a:r>
              <a:rPr dirty="0" sz="1400">
                <a:latin typeface="Georgia"/>
                <a:cs typeface="Georgia"/>
              </a:rPr>
              <a:t>has </a:t>
            </a:r>
            <a:r>
              <a:rPr dirty="0" sz="1400" spc="-5">
                <a:latin typeface="Georgia"/>
                <a:cs typeface="Georgia"/>
              </a:rPr>
              <a:t>won </a:t>
            </a:r>
            <a:r>
              <a:rPr dirty="0" sz="1400">
                <a:latin typeface="Georgia"/>
                <a:cs typeface="Georgia"/>
              </a:rPr>
              <a:t>at </a:t>
            </a:r>
            <a:r>
              <a:rPr dirty="0" sz="1400" spc="-5">
                <a:latin typeface="Georgia"/>
                <a:cs typeface="Georgia"/>
              </a:rPr>
              <a:t>least </a:t>
            </a:r>
            <a:r>
              <a:rPr dirty="0" sz="1400">
                <a:latin typeface="Georgia"/>
                <a:cs typeface="Georgia"/>
              </a:rPr>
              <a:t>o  ne </a:t>
            </a:r>
            <a:r>
              <a:rPr dirty="0" sz="1400" spc="-5">
                <a:latin typeface="Georgia"/>
                <a:cs typeface="Georgia"/>
              </a:rPr>
              <a:t>gold </a:t>
            </a:r>
            <a:r>
              <a:rPr dirty="0" sz="1400">
                <a:latin typeface="Georgia"/>
                <a:cs typeface="Georgia"/>
              </a:rPr>
              <a:t>medal at every Asian Games, and </a:t>
            </a:r>
            <a:r>
              <a:rPr dirty="0" sz="1400" spc="-5">
                <a:latin typeface="Georgia"/>
                <a:cs typeface="Georgia"/>
              </a:rPr>
              <a:t>always </a:t>
            </a:r>
            <a:r>
              <a:rPr dirty="0" sz="1400">
                <a:latin typeface="Georgia"/>
                <a:cs typeface="Georgia"/>
              </a:rPr>
              <a:t>ranked </a:t>
            </a:r>
            <a:r>
              <a:rPr dirty="0" sz="1400" spc="-5">
                <a:latin typeface="Georgia"/>
                <a:cs typeface="Georgia"/>
              </a:rPr>
              <a:t>within </a:t>
            </a:r>
            <a:r>
              <a:rPr dirty="0" sz="1400">
                <a:latin typeface="Georgia"/>
                <a:cs typeface="Georgia"/>
              </a:rPr>
              <a:t>the </a:t>
            </a:r>
            <a:r>
              <a:rPr dirty="0" sz="1400" spc="-5">
                <a:latin typeface="Georgia"/>
                <a:cs typeface="Georgia"/>
              </a:rPr>
              <a:t>top 10 nations of </a:t>
            </a:r>
            <a:r>
              <a:rPr dirty="0" sz="1400">
                <a:latin typeface="Georgia"/>
                <a:cs typeface="Georgia"/>
              </a:rPr>
              <a:t>the medal </a:t>
            </a:r>
            <a:r>
              <a:rPr dirty="0" sz="1400" spc="-5">
                <a:latin typeface="Georgia"/>
                <a:cs typeface="Georgia"/>
              </a:rPr>
              <a:t>table </a:t>
            </a:r>
            <a:r>
              <a:rPr dirty="0" sz="1400">
                <a:latin typeface="Georgia"/>
                <a:cs typeface="Georgia"/>
              </a:rPr>
              <a:t>exce  </a:t>
            </a:r>
            <a:r>
              <a:rPr dirty="0" sz="1400" spc="-5">
                <a:latin typeface="Georgia"/>
                <a:cs typeface="Georgia"/>
              </a:rPr>
              <a:t>pt </a:t>
            </a:r>
            <a:r>
              <a:rPr dirty="0" sz="1400">
                <a:latin typeface="Georgia"/>
                <a:cs typeface="Georgia"/>
              </a:rPr>
              <a:t>in the </a:t>
            </a:r>
            <a:r>
              <a:rPr dirty="0" sz="1400" spc="-5">
                <a:latin typeface="Georgia"/>
                <a:cs typeface="Georgia"/>
              </a:rPr>
              <a:t>1990 </a:t>
            </a:r>
            <a:r>
              <a:rPr dirty="0" sz="1400">
                <a:latin typeface="Georgia"/>
                <a:cs typeface="Georgia"/>
              </a:rPr>
              <a:t>Asian</a:t>
            </a:r>
            <a:r>
              <a:rPr dirty="0" sz="1400" spc="-45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Games.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9755" y="999744"/>
            <a:ext cx="2570988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78148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9616" y="0"/>
              <a:ext cx="7644383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751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670" y="861187"/>
            <a:ext cx="6764020" cy="38500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5"/>
              </a:spcBef>
              <a:buSzPct val="95000"/>
              <a:buAutoNum type="arabicPeriod" startAt="2"/>
              <a:tabLst>
                <a:tab pos="257175" algn="l"/>
              </a:tabLst>
            </a:pP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IMPORTANCE 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AND </a:t>
            </a: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BENEFITS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OF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SPORTS</a:t>
            </a:r>
            <a:r>
              <a:rPr dirty="0" sz="2000" spc="-5" b="1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371475">
              <a:lnSpc>
                <a:spcPct val="100000"/>
              </a:lnSpc>
              <a:spcBef>
                <a:spcPts val="1155"/>
              </a:spcBef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Have you ever thought why people 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do</a:t>
            </a:r>
            <a:r>
              <a:rPr dirty="0" sz="1400" spc="-12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sports?</a:t>
            </a:r>
            <a:endParaRPr sz="1400">
              <a:latin typeface="Georgia"/>
              <a:cs typeface="Georgia"/>
            </a:endParaRPr>
          </a:p>
          <a:p>
            <a:pPr marL="327660" marR="5080" indent="4254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Absolutely, many people </a:t>
            </a:r>
            <a:r>
              <a:rPr dirty="0" sz="1400" spc="5">
                <a:solidFill>
                  <a:srgbClr val="FFFFFF"/>
                </a:solidFill>
                <a:latin typeface="Georgia"/>
                <a:cs typeface="Georgia"/>
              </a:rPr>
              <a:t>seem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know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reasons. As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 anecdote, there are  many people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who do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sports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nothing around us. Every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day we can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encounter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wi  th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these people. They regularly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do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sports; however, none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them realizes the</a:t>
            </a:r>
            <a:r>
              <a:rPr dirty="0" sz="14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bene 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fits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importance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sports. In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fact,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vice versa, some people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want 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fit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at 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tractive, look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smart.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Unfortunately,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these people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can’t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consider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benefits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  ports. In my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opinion,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there are </a:t>
            </a:r>
            <a:r>
              <a:rPr dirty="0" sz="1400" spc="5">
                <a:solidFill>
                  <a:srgbClr val="FFFFFF"/>
                </a:solidFill>
                <a:latin typeface="Georgia"/>
                <a:cs typeface="Georgia"/>
              </a:rPr>
              <a:t>several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benefits of sports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people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often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do not  consider: sports are required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be healthy people, are needed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enjoyment, and  are great market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 countries’</a:t>
            </a:r>
            <a:r>
              <a:rPr dirty="0" sz="14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economies.</a:t>
            </a:r>
            <a:endParaRPr sz="1400">
              <a:latin typeface="Georgia"/>
              <a:cs typeface="Georgia"/>
            </a:endParaRPr>
          </a:p>
          <a:p>
            <a:pPr lvl="1" marL="327660" marR="135255">
              <a:lnSpc>
                <a:spcPct val="100000"/>
              </a:lnSpc>
              <a:spcBef>
                <a:spcPts val="345"/>
              </a:spcBef>
              <a:buSzPct val="92857"/>
              <a:buAutoNum type="arabicPeriod"/>
              <a:tabLst>
                <a:tab pos="453390" algn="l"/>
              </a:tabLst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first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advantage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sports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people is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they help people be healthy,</a:t>
            </a:r>
            <a:r>
              <a:rPr dirty="0" sz="14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 be</a:t>
            </a:r>
            <a:r>
              <a:rPr dirty="0" sz="1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fit.</a:t>
            </a:r>
            <a:endParaRPr sz="1400">
              <a:latin typeface="Georgia"/>
              <a:cs typeface="Georgia"/>
            </a:endParaRPr>
          </a:p>
          <a:p>
            <a:pPr lvl="1" marL="518159" indent="-1911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18795" algn="l"/>
              </a:tabLst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second advantage of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sports for people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is that they are required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 our</a:t>
            </a:r>
            <a:r>
              <a:rPr dirty="0" sz="1400" spc="-2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daily</a:t>
            </a:r>
            <a:endParaRPr sz="1400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lives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competing at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international area because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enjoyment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4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sports.</a:t>
            </a:r>
            <a:endParaRPr sz="1400">
              <a:latin typeface="Georgia"/>
              <a:cs typeface="Georgia"/>
            </a:endParaRPr>
          </a:p>
          <a:p>
            <a:pPr lvl="1" marL="327660" marR="17145">
              <a:lnSpc>
                <a:spcPct val="100000"/>
              </a:lnSpc>
              <a:spcBef>
                <a:spcPts val="340"/>
              </a:spcBef>
              <a:buAutoNum type="arabicPeriod" startAt="3"/>
              <a:tabLst>
                <a:tab pos="516890" algn="l"/>
              </a:tabLst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final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least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advantage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of sports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is that they are the huge market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400" spc="-2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coun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try’s</a:t>
            </a:r>
            <a:r>
              <a:rPr dirty="0" sz="140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economy.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6486"/>
            <a:ext cx="9144000" cy="4287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latin typeface="Georgia"/>
                <a:cs typeface="Georgia"/>
              </a:rPr>
              <a:t>SPORTS	</a:t>
            </a:r>
            <a:r>
              <a:rPr dirty="0" sz="3600">
                <a:latin typeface="Georgia"/>
                <a:cs typeface="Georgia"/>
              </a:rPr>
              <a:t>IN OUR</a:t>
            </a:r>
            <a:r>
              <a:rPr dirty="0" sz="3600" spc="-95">
                <a:latin typeface="Georgia"/>
                <a:cs typeface="Georgia"/>
              </a:rPr>
              <a:t> </a:t>
            </a:r>
            <a:r>
              <a:rPr dirty="0" sz="3600"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848" y="1402080"/>
            <a:ext cx="2025395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370" y="775176"/>
            <a:ext cx="8428990" cy="2713355"/>
          </a:xfrm>
          <a:prstGeom prst="rect">
            <a:avLst/>
          </a:prstGeom>
        </p:spPr>
        <p:txBody>
          <a:bodyPr wrap="square" lIns="0" tIns="2114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3.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CATEGORIZATION OF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SPORTS</a:t>
            </a:r>
            <a:endParaRPr sz="2400">
              <a:latin typeface="Georgia"/>
              <a:cs typeface="Georgia"/>
            </a:endParaRPr>
          </a:p>
          <a:p>
            <a:pPr algn="just" marL="327025">
              <a:lnSpc>
                <a:spcPct val="100000"/>
              </a:lnSpc>
              <a:spcBef>
                <a:spcPts val="919"/>
              </a:spcBef>
            </a:pP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INDOOR</a:t>
            </a:r>
            <a:r>
              <a:rPr dirty="0" sz="1400" spc="31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Georgia"/>
                <a:cs typeface="Georgia"/>
              </a:rPr>
              <a:t>SPORTS:</a:t>
            </a:r>
            <a:endParaRPr sz="1400">
              <a:latin typeface="Georgia"/>
              <a:cs typeface="Georgia"/>
            </a:endParaRPr>
          </a:p>
          <a:p>
            <a:pPr algn="just" marL="327025" marR="508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Whenever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one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uses 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phrase “sports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games” it is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common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human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mentality 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associate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it with th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e likes of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Football,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Tennis,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Baseball, etc. Especially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 a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country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like India, where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spectrum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sports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occupied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cricket alone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(leaving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little space for recognition of other sports)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recognition of indoo 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r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and games is almost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absent. The only indoor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game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we have to boast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about is Chess and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Badmin  ton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(to an</a:t>
            </a:r>
            <a:r>
              <a:rPr dirty="0" sz="140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extent!).</a:t>
            </a:r>
            <a:endParaRPr sz="1400">
              <a:latin typeface="Georgia"/>
              <a:cs typeface="Georgia"/>
            </a:endParaRPr>
          </a:p>
          <a:p>
            <a:pPr marL="327025" marR="8509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However, when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comes to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world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at large,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indoor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games are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just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important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outdoor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games an  d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sports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are.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Be it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Olympics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or other international tournaments, indoor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games are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held </a:t>
            </a: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in great  regard</a:t>
            </a:r>
            <a:r>
              <a:rPr dirty="0" sz="140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worldwide.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0883" y="3285744"/>
            <a:ext cx="6428232" cy="158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78148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9616" y="0"/>
              <a:ext cx="7644383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751" y="141173"/>
            <a:ext cx="5321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</a:tabLst>
            </a:pPr>
            <a:r>
              <a:rPr dirty="0" sz="3600" spc="-5">
                <a:solidFill>
                  <a:srgbClr val="000000"/>
                </a:solidFill>
                <a:latin typeface="Georgia"/>
                <a:cs typeface="Georgia"/>
              </a:rPr>
              <a:t>SPORTS	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IN OUR</a:t>
            </a:r>
            <a:r>
              <a:rPr dirty="0" sz="3600" spc="-95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LIFE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761489">
              <a:lnSpc>
                <a:spcPct val="100000"/>
              </a:lnSpc>
              <a:spcBef>
                <a:spcPts val="610"/>
              </a:spcBef>
            </a:pPr>
            <a:r>
              <a:rPr dirty="0" spc="-5"/>
              <a:t>OUTDOOR</a:t>
            </a:r>
            <a:r>
              <a:rPr dirty="0" spc="30"/>
              <a:t> </a:t>
            </a:r>
            <a:r>
              <a:rPr dirty="0" spc="-5"/>
              <a:t>SPORTS:</a:t>
            </a:r>
          </a:p>
          <a:p>
            <a:pPr marL="2076450" marR="5080">
              <a:lnSpc>
                <a:spcPct val="100000"/>
              </a:lnSpc>
              <a:spcBef>
                <a:spcPts val="455"/>
              </a:spcBef>
            </a:pPr>
            <a:r>
              <a:rPr dirty="0" sz="1400" b="0">
                <a:latin typeface="Georgia"/>
                <a:cs typeface="Georgia"/>
              </a:rPr>
              <a:t>We </a:t>
            </a:r>
            <a:r>
              <a:rPr dirty="0" sz="1400" spc="-5" b="0">
                <a:latin typeface="Georgia"/>
                <a:cs typeface="Georgia"/>
              </a:rPr>
              <a:t>play </a:t>
            </a:r>
            <a:r>
              <a:rPr dirty="0" sz="1400" b="0">
                <a:latin typeface="Georgia"/>
                <a:cs typeface="Georgia"/>
              </a:rPr>
              <a:t>some games in the open air. These are </a:t>
            </a:r>
            <a:r>
              <a:rPr dirty="0" sz="1400" spc="-5" b="0">
                <a:latin typeface="Georgia"/>
                <a:cs typeface="Georgia"/>
              </a:rPr>
              <a:t>called outdoor </a:t>
            </a:r>
            <a:r>
              <a:rPr dirty="0" sz="1400" b="0">
                <a:latin typeface="Georgia"/>
                <a:cs typeface="Georgia"/>
              </a:rPr>
              <a:t>games. The Indian  </a:t>
            </a:r>
            <a:r>
              <a:rPr dirty="0" sz="1400" spc="5" b="0">
                <a:latin typeface="Georgia"/>
                <a:cs typeface="Georgia"/>
              </a:rPr>
              <a:t>games </a:t>
            </a:r>
            <a:r>
              <a:rPr dirty="0" sz="1400" b="0">
                <a:latin typeface="Georgia"/>
                <a:cs typeface="Georgia"/>
              </a:rPr>
              <a:t>like </a:t>
            </a:r>
            <a:r>
              <a:rPr dirty="0" sz="1400" spc="-5" b="0">
                <a:latin typeface="Georgia"/>
                <a:cs typeface="Georgia"/>
              </a:rPr>
              <a:t>Hadu-du </a:t>
            </a:r>
            <a:r>
              <a:rPr dirty="0" sz="1400" b="0">
                <a:latin typeface="Georgia"/>
                <a:cs typeface="Georgia"/>
              </a:rPr>
              <a:t>also </a:t>
            </a:r>
            <a:r>
              <a:rPr dirty="0" sz="1400" spc="-5" b="0">
                <a:latin typeface="Georgia"/>
                <a:cs typeface="Georgia"/>
              </a:rPr>
              <a:t>called </a:t>
            </a:r>
            <a:r>
              <a:rPr dirty="0" sz="1400" b="0">
                <a:latin typeface="Georgia"/>
                <a:cs typeface="Georgia"/>
              </a:rPr>
              <a:t>Kabadi, Dandaguli, </a:t>
            </a:r>
            <a:r>
              <a:rPr dirty="0" sz="1400" spc="-5" b="0">
                <a:latin typeface="Georgia"/>
                <a:cs typeface="Georgia"/>
              </a:rPr>
              <a:t>etc. </a:t>
            </a:r>
            <a:r>
              <a:rPr dirty="0" sz="1400" b="0">
                <a:latin typeface="Georgia"/>
                <a:cs typeface="Georgia"/>
              </a:rPr>
              <a:t>are </a:t>
            </a:r>
            <a:r>
              <a:rPr dirty="0" sz="1400" spc="-5" b="0">
                <a:latin typeface="Georgia"/>
                <a:cs typeface="Georgia"/>
              </a:rPr>
              <a:t>outdoor </a:t>
            </a:r>
            <a:r>
              <a:rPr dirty="0" sz="1400" b="0">
                <a:latin typeface="Georgia"/>
                <a:cs typeface="Georgia"/>
              </a:rPr>
              <a:t>games. </a:t>
            </a:r>
            <a:r>
              <a:rPr dirty="0" sz="1400" spc="-5" b="0">
                <a:latin typeface="Georgia"/>
                <a:cs typeface="Georgia"/>
              </a:rPr>
              <a:t>We pl  </a:t>
            </a:r>
            <a:r>
              <a:rPr dirty="0" sz="1400" b="0">
                <a:latin typeface="Georgia"/>
                <a:cs typeface="Georgia"/>
              </a:rPr>
              <a:t>ay these games in an open </a:t>
            </a:r>
            <a:r>
              <a:rPr dirty="0" sz="1400" spc="-5" b="0">
                <a:latin typeface="Georgia"/>
                <a:cs typeface="Georgia"/>
              </a:rPr>
              <a:t>field. Football, cricket, </a:t>
            </a:r>
            <a:r>
              <a:rPr dirty="0" sz="1400" b="0">
                <a:latin typeface="Georgia"/>
                <a:cs typeface="Georgia"/>
              </a:rPr>
              <a:t>hockey, tennis, etc. are also </a:t>
            </a:r>
            <a:r>
              <a:rPr dirty="0" sz="1400" spc="-5" b="0">
                <a:latin typeface="Georgia"/>
                <a:cs typeface="Georgia"/>
              </a:rPr>
              <a:t>outd  oor </a:t>
            </a:r>
            <a:r>
              <a:rPr dirty="0" sz="1400" b="0">
                <a:latin typeface="Georgia"/>
                <a:cs typeface="Georgia"/>
              </a:rPr>
              <a:t>games. These are western games. These games were </a:t>
            </a:r>
            <a:r>
              <a:rPr dirty="0" sz="1400" spc="-5" b="0">
                <a:latin typeface="Georgia"/>
                <a:cs typeface="Georgia"/>
              </a:rPr>
              <a:t>introduced into our count  </a:t>
            </a:r>
            <a:r>
              <a:rPr dirty="0" sz="1400" b="0">
                <a:latin typeface="Georgia"/>
                <a:cs typeface="Georgia"/>
              </a:rPr>
              <a:t>ry by the English. We have learnt </a:t>
            </a:r>
            <a:r>
              <a:rPr dirty="0" sz="1400" spc="-5" b="0">
                <a:latin typeface="Georgia"/>
                <a:cs typeface="Georgia"/>
              </a:rPr>
              <a:t>to play </a:t>
            </a:r>
            <a:r>
              <a:rPr dirty="0" sz="1400" b="0">
                <a:latin typeface="Georgia"/>
                <a:cs typeface="Georgia"/>
              </a:rPr>
              <a:t>these games </a:t>
            </a:r>
            <a:r>
              <a:rPr dirty="0" sz="1400" spc="-5" b="0">
                <a:latin typeface="Georgia"/>
                <a:cs typeface="Georgia"/>
              </a:rPr>
              <a:t>quite</a:t>
            </a:r>
            <a:r>
              <a:rPr dirty="0" sz="1400" spc="-110" b="0">
                <a:latin typeface="Georgia"/>
                <a:cs typeface="Georgia"/>
              </a:rPr>
              <a:t> </a:t>
            </a:r>
            <a:r>
              <a:rPr dirty="0" sz="1400" spc="-5" b="0">
                <a:latin typeface="Georgia"/>
                <a:cs typeface="Georgia"/>
              </a:rPr>
              <a:t>well.</a:t>
            </a:r>
            <a:endParaRPr sz="1400">
              <a:latin typeface="Georgia"/>
              <a:cs typeface="Georgia"/>
            </a:endParaRPr>
          </a:p>
          <a:p>
            <a:pPr marL="2076450">
              <a:lnSpc>
                <a:spcPct val="100000"/>
              </a:lnSpc>
              <a:spcBef>
                <a:spcPts val="340"/>
              </a:spcBef>
            </a:pPr>
            <a:r>
              <a:rPr dirty="0" sz="1400" spc="-5" b="0">
                <a:latin typeface="Georgia"/>
                <a:cs typeface="Georgia"/>
              </a:rPr>
              <a:t>Outdoor </a:t>
            </a:r>
            <a:r>
              <a:rPr dirty="0" sz="1400" b="0">
                <a:latin typeface="Georgia"/>
                <a:cs typeface="Georgia"/>
              </a:rPr>
              <a:t>games are now part </a:t>
            </a:r>
            <a:r>
              <a:rPr dirty="0" sz="1400" spc="-5" b="0">
                <a:latin typeface="Georgia"/>
                <a:cs typeface="Georgia"/>
              </a:rPr>
              <a:t>of our education </a:t>
            </a:r>
            <a:r>
              <a:rPr dirty="0" sz="1400" b="0">
                <a:latin typeface="Georgia"/>
                <a:cs typeface="Georgia"/>
              </a:rPr>
              <a:t>in the </a:t>
            </a:r>
            <a:r>
              <a:rPr dirty="0" sz="1400" spc="-5" b="0">
                <a:latin typeface="Georgia"/>
                <a:cs typeface="Georgia"/>
              </a:rPr>
              <a:t>school. </a:t>
            </a:r>
            <a:r>
              <a:rPr dirty="0" sz="1400" b="0">
                <a:latin typeface="Georgia"/>
                <a:cs typeface="Georgia"/>
              </a:rPr>
              <a:t>Formerly it </a:t>
            </a:r>
            <a:r>
              <a:rPr dirty="0" sz="1400" spc="-5" b="0">
                <a:latin typeface="Georgia"/>
                <a:cs typeface="Georgia"/>
              </a:rPr>
              <a:t>was </a:t>
            </a:r>
            <a:r>
              <a:rPr dirty="0" sz="1400" b="0">
                <a:latin typeface="Georgia"/>
                <a:cs typeface="Georgia"/>
              </a:rPr>
              <a:t>not</a:t>
            </a:r>
            <a:r>
              <a:rPr dirty="0" sz="1400" spc="-100" b="0">
                <a:latin typeface="Georgia"/>
                <a:cs typeface="Georgia"/>
              </a:rPr>
              <a:t> </a:t>
            </a:r>
            <a:r>
              <a:rPr dirty="0" sz="1400" b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  <a:p>
            <a:pPr marL="2076450" marR="21590">
              <a:lnSpc>
                <a:spcPct val="100000"/>
              </a:lnSpc>
            </a:pPr>
            <a:r>
              <a:rPr dirty="0" sz="1400" b="0">
                <a:latin typeface="Georgia"/>
                <a:cs typeface="Georgia"/>
              </a:rPr>
              <a:t>o. </a:t>
            </a:r>
            <a:r>
              <a:rPr dirty="0" sz="1400" spc="-5" b="0">
                <a:latin typeface="Georgia"/>
                <a:cs typeface="Georgia"/>
              </a:rPr>
              <a:t>At </a:t>
            </a:r>
            <a:r>
              <a:rPr dirty="0" sz="1400" b="0">
                <a:latin typeface="Georgia"/>
                <a:cs typeface="Georgia"/>
              </a:rPr>
              <a:t>present many </a:t>
            </a:r>
            <a:r>
              <a:rPr dirty="0" sz="1400" spc="-5" b="0">
                <a:latin typeface="Georgia"/>
                <a:cs typeface="Georgia"/>
              </a:rPr>
              <a:t>schools </a:t>
            </a:r>
            <a:r>
              <a:rPr dirty="0" sz="1400" b="0">
                <a:latin typeface="Georgia"/>
                <a:cs typeface="Georgia"/>
              </a:rPr>
              <a:t>have their own playgrounds. The </a:t>
            </a:r>
            <a:r>
              <a:rPr dirty="0" sz="1400" spc="-5" b="0">
                <a:latin typeface="Georgia"/>
                <a:cs typeface="Georgia"/>
              </a:rPr>
              <a:t>students </a:t>
            </a:r>
            <a:r>
              <a:rPr dirty="0" sz="1400" b="0">
                <a:latin typeface="Georgia"/>
                <a:cs typeface="Georgia"/>
              </a:rPr>
              <a:t>of </a:t>
            </a:r>
            <a:r>
              <a:rPr dirty="0" sz="1400" spc="-5" b="0">
                <a:latin typeface="Georgia"/>
                <a:cs typeface="Georgia"/>
              </a:rPr>
              <a:t>the </a:t>
            </a:r>
            <a:r>
              <a:rPr dirty="0" sz="1400" b="0">
                <a:latin typeface="Georgia"/>
                <a:cs typeface="Georgia"/>
              </a:rPr>
              <a:t>schoo  </a:t>
            </a:r>
            <a:r>
              <a:rPr dirty="0" sz="1400" spc="-5" b="0">
                <a:latin typeface="Georgia"/>
                <a:cs typeface="Georgia"/>
              </a:rPr>
              <a:t>ls </a:t>
            </a:r>
            <a:r>
              <a:rPr dirty="0" sz="1400" b="0">
                <a:latin typeface="Georgia"/>
                <a:cs typeface="Georgia"/>
              </a:rPr>
              <a:t>take part </a:t>
            </a:r>
            <a:r>
              <a:rPr dirty="0" sz="1400" spc="-5" b="0">
                <a:latin typeface="Georgia"/>
                <a:cs typeface="Georgia"/>
              </a:rPr>
              <a:t>in outdoor </a:t>
            </a:r>
            <a:r>
              <a:rPr dirty="0" sz="1400" b="0">
                <a:latin typeface="Georgia"/>
                <a:cs typeface="Georgia"/>
              </a:rPr>
              <a:t>games. Youngman </a:t>
            </a:r>
            <a:r>
              <a:rPr dirty="0" sz="1400" spc="-5" b="0">
                <a:latin typeface="Georgia"/>
                <a:cs typeface="Georgia"/>
              </a:rPr>
              <a:t>of </a:t>
            </a:r>
            <a:r>
              <a:rPr dirty="0" sz="1400" b="0">
                <a:latin typeface="Georgia"/>
                <a:cs typeface="Georgia"/>
              </a:rPr>
              <a:t>India is now taking great interest in  </a:t>
            </a:r>
            <a:r>
              <a:rPr dirty="0" sz="1400" spc="-5" b="0">
                <a:latin typeface="Georgia"/>
                <a:cs typeface="Georgia"/>
              </a:rPr>
              <a:t>outdoor</a:t>
            </a:r>
            <a:r>
              <a:rPr dirty="0" sz="1400" spc="-30" b="0">
                <a:latin typeface="Georgia"/>
                <a:cs typeface="Georgia"/>
              </a:rPr>
              <a:t> </a:t>
            </a:r>
            <a:r>
              <a:rPr dirty="0" sz="1400" b="0">
                <a:latin typeface="Georgia"/>
                <a:cs typeface="Georgia"/>
              </a:rPr>
              <a:t>games.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8871" y="3144011"/>
            <a:ext cx="4858512" cy="164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2020-02-29T16:14:33Z</dcterms:created>
  <dcterms:modified xsi:type="dcterms:W3CDTF">2020-02-29T16:14:33Z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2020-02-29T00:00:00Z</vt:filetime>
  </property>
</Properties>
</file>