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365" y="186893"/>
            <a:ext cx="7621269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9144000" y="0"/>
                </a:moveTo>
                <a:lnTo>
                  <a:pt x="0" y="0"/>
                </a:lnTo>
                <a:lnTo>
                  <a:pt x="0" y="50291"/>
                </a:lnTo>
                <a:lnTo>
                  <a:pt x="9144000" y="50291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77328" y="4151376"/>
            <a:ext cx="1566672" cy="992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72400" y="4346448"/>
            <a:ext cx="1213103" cy="626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9140952" y="0"/>
                </a:moveTo>
                <a:lnTo>
                  <a:pt x="0" y="0"/>
                </a:lnTo>
                <a:lnTo>
                  <a:pt x="0" y="342900"/>
                </a:lnTo>
                <a:lnTo>
                  <a:pt x="9140952" y="342900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9140952" y="0"/>
                </a:moveTo>
                <a:lnTo>
                  <a:pt x="0" y="0"/>
                </a:lnTo>
                <a:lnTo>
                  <a:pt x="0" y="48767"/>
                </a:lnTo>
                <a:lnTo>
                  <a:pt x="9140952" y="48767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9140952" y="0"/>
                </a:moveTo>
                <a:lnTo>
                  <a:pt x="0" y="0"/>
                </a:lnTo>
                <a:lnTo>
                  <a:pt x="0" y="342900"/>
                </a:lnTo>
                <a:lnTo>
                  <a:pt x="9140952" y="342900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9140952" y="0"/>
                </a:moveTo>
                <a:lnTo>
                  <a:pt x="0" y="0"/>
                </a:lnTo>
                <a:lnTo>
                  <a:pt x="0" y="48767"/>
                </a:lnTo>
                <a:lnTo>
                  <a:pt x="9140952" y="48767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9144000" y="0"/>
                </a:moveTo>
                <a:lnTo>
                  <a:pt x="0" y="0"/>
                </a:lnTo>
                <a:lnTo>
                  <a:pt x="0" y="342900"/>
                </a:lnTo>
                <a:lnTo>
                  <a:pt x="9144000" y="3429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9144000" y="0"/>
                </a:moveTo>
                <a:lnTo>
                  <a:pt x="0" y="0"/>
                </a:lnTo>
                <a:lnTo>
                  <a:pt x="0" y="50291"/>
                </a:lnTo>
                <a:lnTo>
                  <a:pt x="9144000" y="50291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196" y="-16052"/>
            <a:ext cx="7468870" cy="134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283969"/>
            <a:ext cx="8492490" cy="349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Relationship Id="rId9" Type="http://schemas.openxmlformats.org/officeDocument/2006/relationships/image" Target="../media/image25.jpg"/><Relationship Id="rId10" Type="http://schemas.openxmlformats.org/officeDocument/2006/relationships/image" Target="../media/image26.jpg"/><Relationship Id="rId11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3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308"/>
            <a:ext cx="9144000" cy="393700"/>
            <a:chOff x="0" y="4750308"/>
            <a:chExt cx="9144000" cy="393700"/>
          </a:xfrm>
        </p:grpSpPr>
        <p:sp>
          <p:nvSpPr>
            <p:cNvPr id="3" name="object 3"/>
            <p:cNvSpPr/>
            <p:nvPr/>
          </p:nvSpPr>
          <p:spPr>
            <a:xfrm>
              <a:off x="3047" y="4800599"/>
              <a:ext cx="9141460" cy="342900"/>
            </a:xfrm>
            <a:custGeom>
              <a:avLst/>
              <a:gdLst/>
              <a:ahLst/>
              <a:cxnLst/>
              <a:rect l="l" t="t" r="r" b="b"/>
              <a:pathLst>
                <a:path w="9141460" h="342900">
                  <a:moveTo>
                    <a:pt x="914095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0952" y="342900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1460" cy="48895"/>
            </a:xfrm>
            <a:custGeom>
              <a:avLst/>
              <a:gdLst/>
              <a:ahLst/>
              <a:cxnLst/>
              <a:rect l="l" t="t" r="r" b="b"/>
              <a:pathLst>
                <a:path w="9141460" h="48895">
                  <a:moveTo>
                    <a:pt x="9140952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9140952" y="4876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57094" y="1937715"/>
            <a:ext cx="415671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50">
                <a:solidFill>
                  <a:srgbClr val="252525"/>
                </a:solidFill>
                <a:latin typeface="Arial"/>
                <a:cs typeface="Arial"/>
              </a:rPr>
              <a:t>SP</a:t>
            </a:r>
            <a:r>
              <a:rPr dirty="0" sz="8000" spc="-45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dirty="0" sz="8000" spc="-195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dirty="0" sz="8000" spc="-55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dirty="0" sz="800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9392" y="3348354"/>
            <a:ext cx="3144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375" algn="l"/>
              </a:tabLst>
            </a:pPr>
            <a:r>
              <a:rPr dirty="0" sz="2400" spc="140" b="1">
                <a:solidFill>
                  <a:srgbClr val="626F52"/>
                </a:solidFill>
                <a:latin typeface="Trebuchet MS"/>
                <a:cs typeface="Trebuchet MS"/>
              </a:rPr>
              <a:t>AN	</a:t>
            </a:r>
            <a:r>
              <a:rPr dirty="0" sz="2400" spc="250" b="1">
                <a:solidFill>
                  <a:srgbClr val="626F52"/>
                </a:solidFill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228600"/>
            <a:ext cx="4108704" cy="2116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422147"/>
            <a:ext cx="1504188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2235" y="435409"/>
            <a:ext cx="2169637" cy="1876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0663" y="476927"/>
            <a:ext cx="2245625" cy="1917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7711" y="2667000"/>
            <a:ext cx="1522476" cy="1813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3300" y="2667000"/>
            <a:ext cx="2045207" cy="1533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4736" y="2828544"/>
            <a:ext cx="2438400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748093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dirty="0" u="sng" sz="4800" spc="-95">
                <a:uFill>
                  <a:solidFill>
                    <a:srgbClr val="7E7E7E"/>
                  </a:solidFill>
                </a:uFill>
              </a:rPr>
              <a:t>Badminton	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64668" y="1370152"/>
            <a:ext cx="4709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  <a:tab pos="4467860" algn="l"/>
              </a:tabLst>
            </a:pPr>
            <a:r>
              <a:rPr dirty="0" sz="2400" spc="-5">
                <a:solidFill>
                  <a:srgbClr val="E38312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E38312"/>
                </a:solidFill>
                <a:latin typeface="Times New Roman"/>
                <a:cs typeface="Times New Roman"/>
              </a:rPr>
              <a:t>.</a:t>
            </a:r>
            <a:r>
              <a:rPr dirty="0" sz="2400">
                <a:solidFill>
                  <a:srgbClr val="E38312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Grip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E38312"/>
                </a:solidFill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48" y="1776222"/>
            <a:ext cx="397446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Handshake Grip (forehand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 backhand)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668" y="2470628"/>
            <a:ext cx="254000" cy="8375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400" spc="-5">
                <a:solidFill>
                  <a:srgbClr val="E38312"/>
                </a:solidFill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>
                <a:solidFill>
                  <a:srgbClr val="E38312"/>
                </a:solidFill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2470628"/>
            <a:ext cx="3587115" cy="8375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Ready Position and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footwork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Serve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548" y="3282531"/>
            <a:ext cx="3364865" cy="11658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Long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serve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310"/>
              </a:spcBef>
              <a:buClr>
                <a:srgbClr val="E38312"/>
              </a:buClr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Short serve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(forehand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ts val="2735"/>
              </a:lnSpc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backhand)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9954" y="1370152"/>
            <a:ext cx="4272915" cy="267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Forehand and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Backhand</a:t>
            </a:r>
            <a:endParaRPr sz="2400">
              <a:latin typeface="Times New Roman"/>
              <a:cs typeface="Times New Roman"/>
            </a:endParaRPr>
          </a:p>
          <a:p>
            <a:pPr marL="527685">
              <a:lnSpc>
                <a:spcPts val="2735"/>
              </a:lnSpc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Overhead Stroke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AutoNum type="arabicPeriod" startAt="5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Forehand and Backhand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Clear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AutoNum type="arabicPeriod" startAt="5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Forehand and Backhand</a:t>
            </a:r>
            <a:r>
              <a:rPr dirty="0" sz="24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Drop</a:t>
            </a:r>
            <a:endParaRPr sz="2400">
              <a:latin typeface="Times New Roman"/>
              <a:cs typeface="Times New Roman"/>
            </a:endParaRPr>
          </a:p>
          <a:p>
            <a:pPr marL="527685" marR="774700" indent="-51562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AutoNum type="arabicPeriod" startAt="5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Forehand and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Backhand 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Smash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80"/>
              </a:spcBef>
              <a:buClr>
                <a:srgbClr val="E38312"/>
              </a:buClr>
              <a:buAutoNum type="arabicPeriod" startAt="5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Forehand and Backhand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Drive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7406" y="3288377"/>
            <a:ext cx="2193247" cy="1351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96924" y="3253740"/>
            <a:ext cx="24384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7903" y="591312"/>
            <a:ext cx="2209800" cy="2215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85588" y="591312"/>
            <a:ext cx="2209800" cy="2215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48" y="1937715"/>
            <a:ext cx="566801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260" b="0">
                <a:solidFill>
                  <a:srgbClr val="252525"/>
                </a:solidFill>
                <a:latin typeface="Arial"/>
                <a:cs typeface="Arial"/>
              </a:rPr>
              <a:t>Team</a:t>
            </a:r>
            <a:r>
              <a:rPr dirty="0" sz="8000" spc="-170" b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8000" spc="-45" b="0">
                <a:solidFill>
                  <a:srgbClr val="252525"/>
                </a:solidFill>
                <a:latin typeface="Arial"/>
                <a:cs typeface="Arial"/>
              </a:rPr>
              <a:t>Sports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124200" y="286511"/>
            <a:ext cx="2807207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30130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5"/>
              <a:t>Basketball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10259" y="1235964"/>
            <a:ext cx="2670810" cy="30645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4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Footwork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Pivoting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Catching the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Ball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Dribbling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Passing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Shooting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Rebounding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22066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60"/>
              <a:t>Softball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10259" y="1235964"/>
            <a:ext cx="4839970" cy="34988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4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Throwing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Catching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Fielding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Flyballs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Ground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Balls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Playing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Catcher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Pitching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Batting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Baserunning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4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Sliding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252984"/>
            <a:ext cx="2520695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38928" y="1847088"/>
            <a:ext cx="2124455" cy="141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324" y="3261359"/>
            <a:ext cx="2414016" cy="15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00543" y="252984"/>
            <a:ext cx="1362455" cy="2046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1200" y="3340608"/>
            <a:ext cx="2290572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8188" y="1847088"/>
            <a:ext cx="1997964" cy="1328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5788" y="252984"/>
            <a:ext cx="2011680" cy="13670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8188" y="3340608"/>
            <a:ext cx="2508504" cy="1470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2984" y="1810511"/>
            <a:ext cx="2592324" cy="1331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6152" y="266700"/>
            <a:ext cx="2089403" cy="1386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29095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5"/>
              <a:t>Volleyball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10259" y="1228344"/>
            <a:ext cx="6910070" cy="361315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3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Stance (ready position of the body and</a:t>
            </a:r>
            <a:r>
              <a:rPr dirty="0" sz="24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foot)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3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Service (Underhand,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sidearm,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and overhand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serve)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1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Tossing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(underhand and overhand or finger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toss)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2300"/>
              </a:lnSpc>
              <a:spcBef>
                <a:spcPts val="139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Passing/receiving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(Forearm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pass,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Overhand, and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dig 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pass)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5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Attacking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1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Blocking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3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Defensive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skills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(Rolling/Sliding)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39" y="505968"/>
            <a:ext cx="1664208" cy="199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3389" y="2765235"/>
            <a:ext cx="2460752" cy="1919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438912"/>
            <a:ext cx="2983992" cy="197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5535" y="2916935"/>
            <a:ext cx="2362200" cy="1559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1491" y="2781300"/>
            <a:ext cx="2753867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438912"/>
            <a:ext cx="1452372" cy="213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1376"/>
            <a:ext cx="9144000" cy="992505"/>
            <a:chOff x="0" y="4151376"/>
            <a:chExt cx="9144000" cy="992505"/>
          </a:xfrm>
        </p:grpSpPr>
        <p:sp>
          <p:nvSpPr>
            <p:cNvPr id="3" name="object 3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555" y="487121"/>
            <a:ext cx="7432040" cy="2701925"/>
          </a:xfrm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algn="ctr" marL="868044" marR="882650">
              <a:lnSpc>
                <a:spcPts val="6640"/>
              </a:lnSpc>
              <a:spcBef>
                <a:spcPts val="1295"/>
              </a:spcBef>
            </a:pPr>
            <a:r>
              <a:rPr dirty="0" sz="6500" spc="-130" b="0">
                <a:solidFill>
                  <a:srgbClr val="252525"/>
                </a:solidFill>
                <a:latin typeface="Arial"/>
                <a:cs typeface="Arial"/>
              </a:rPr>
              <a:t>Technical </a:t>
            </a:r>
            <a:r>
              <a:rPr dirty="0" sz="6500" spc="-35" b="0">
                <a:solidFill>
                  <a:srgbClr val="252525"/>
                </a:solidFill>
                <a:latin typeface="Arial"/>
                <a:cs typeface="Arial"/>
              </a:rPr>
              <a:t>and  </a:t>
            </a:r>
            <a:r>
              <a:rPr dirty="0" sz="6500" spc="-135" b="0">
                <a:solidFill>
                  <a:srgbClr val="252525"/>
                </a:solidFill>
                <a:latin typeface="Arial"/>
                <a:cs typeface="Arial"/>
              </a:rPr>
              <a:t>Tactical </a:t>
            </a:r>
            <a:r>
              <a:rPr dirty="0" sz="6500" spc="-45" b="0">
                <a:solidFill>
                  <a:srgbClr val="252525"/>
                </a:solidFill>
                <a:latin typeface="Arial"/>
                <a:cs typeface="Arial"/>
              </a:rPr>
              <a:t>Skills</a:t>
            </a:r>
            <a:r>
              <a:rPr dirty="0" sz="6500" spc="-165" b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6500" spc="-30" b="0">
                <a:solidFill>
                  <a:srgbClr val="252525"/>
                </a:solidFill>
                <a:latin typeface="Arial"/>
                <a:cs typeface="Arial"/>
              </a:rPr>
              <a:t>in</a:t>
            </a:r>
            <a:endParaRPr sz="6500">
              <a:latin typeface="Arial"/>
              <a:cs typeface="Arial"/>
            </a:endParaRPr>
          </a:p>
          <a:p>
            <a:pPr algn="ctr">
              <a:lnSpc>
                <a:spcPts val="6595"/>
              </a:lnSpc>
              <a:tabLst>
                <a:tab pos="1070610" algn="l"/>
                <a:tab pos="7406005" algn="l"/>
              </a:tabLst>
            </a:pPr>
            <a:r>
              <a:rPr dirty="0" u="sng" sz="6500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500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500" spc="-45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Playing</a:t>
            </a:r>
            <a:r>
              <a:rPr dirty="0" u="sng" sz="6500" spc="-185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500" spc="-45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Sports	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308"/>
            <a:ext cx="9144000" cy="393700"/>
            <a:chOff x="0" y="4750308"/>
            <a:chExt cx="9144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4800599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91440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4000" y="342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4000" cy="50800"/>
            </a:xfrm>
            <a:custGeom>
              <a:avLst/>
              <a:gdLst/>
              <a:ahLst/>
              <a:cxnLst/>
              <a:rect l="l" t="t" r="r" b="b"/>
              <a:pathLst>
                <a:path w="9144000" h="50800">
                  <a:moveTo>
                    <a:pt x="9144000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9144000" y="502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dirty="0" spc="-225"/>
              <a:t>Sports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1563750"/>
            <a:ext cx="7331709" cy="12204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 indent="7620">
              <a:lnSpc>
                <a:spcPts val="3030"/>
              </a:lnSpc>
              <a:spcBef>
                <a:spcPts val="470"/>
              </a:spcBef>
            </a:pPr>
            <a:r>
              <a:rPr dirty="0" sz="2800" spc="-80" b="1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800" spc="-165" b="1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800" spc="50" b="1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800" spc="-10" b="1">
                <a:solidFill>
                  <a:srgbClr val="404040"/>
                </a:solidFill>
                <a:latin typeface="Arial"/>
                <a:cs typeface="Arial"/>
              </a:rPr>
              <a:t>activity </a:t>
            </a:r>
            <a:r>
              <a:rPr dirty="0" sz="2800" spc="15" b="1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2800" spc="-25" b="1">
                <a:solidFill>
                  <a:srgbClr val="404040"/>
                </a:solidFill>
                <a:latin typeface="Arial"/>
                <a:cs typeface="Arial"/>
              </a:rPr>
              <a:t>requires </a:t>
            </a:r>
            <a:r>
              <a:rPr dirty="0" sz="2800" spc="-60" b="1">
                <a:solidFill>
                  <a:srgbClr val="404040"/>
                </a:solidFill>
                <a:latin typeface="Arial"/>
                <a:cs typeface="Arial"/>
              </a:rPr>
              <a:t>physical </a:t>
            </a:r>
            <a:r>
              <a:rPr dirty="0" sz="2800" spc="-85" b="1">
                <a:solidFill>
                  <a:srgbClr val="404040"/>
                </a:solidFill>
                <a:latin typeface="Arial"/>
                <a:cs typeface="Arial"/>
              </a:rPr>
              <a:t>actions  </a:t>
            </a:r>
            <a:r>
              <a:rPr dirty="0" sz="2800" spc="4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800" spc="-85" b="1">
                <a:solidFill>
                  <a:srgbClr val="404040"/>
                </a:solidFill>
                <a:latin typeface="Arial"/>
                <a:cs typeface="Arial"/>
              </a:rPr>
              <a:t>skills </a:t>
            </a:r>
            <a:r>
              <a:rPr dirty="0" sz="2800" spc="85" b="1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dirty="0" sz="2800" spc="-25" b="1">
                <a:solidFill>
                  <a:srgbClr val="404040"/>
                </a:solidFill>
                <a:latin typeface="Arial"/>
                <a:cs typeface="Arial"/>
              </a:rPr>
              <a:t>individuals </a:t>
            </a:r>
            <a:r>
              <a:rPr dirty="0" sz="2800" spc="35" b="1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800" spc="-30" b="1">
                <a:solidFill>
                  <a:srgbClr val="404040"/>
                </a:solidFill>
                <a:latin typeface="Arial"/>
                <a:cs typeface="Arial"/>
              </a:rPr>
              <a:t>teams  </a:t>
            </a:r>
            <a:r>
              <a:rPr dirty="0" sz="2800" spc="-45" b="1">
                <a:solidFill>
                  <a:srgbClr val="404040"/>
                </a:solidFill>
                <a:latin typeface="Arial"/>
                <a:cs typeface="Arial"/>
              </a:rPr>
              <a:t>compete </a:t>
            </a:r>
            <a:r>
              <a:rPr dirty="0" sz="2800" b="1">
                <a:solidFill>
                  <a:srgbClr val="404040"/>
                </a:solidFill>
                <a:latin typeface="Arial"/>
                <a:cs typeface="Arial"/>
              </a:rPr>
              <a:t>under </a:t>
            </a:r>
            <a:r>
              <a:rPr dirty="0" sz="2800" spc="175" b="1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800" spc="-95" b="1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800" spc="25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8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404040"/>
                </a:solidFill>
                <a:latin typeface="Arial"/>
                <a:cs typeface="Arial"/>
              </a:rPr>
              <a:t>rules.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2877311"/>
            <a:ext cx="3581400" cy="178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748093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dirty="0" u="sng" sz="4800" spc="-245">
                <a:uFill>
                  <a:solidFill>
                    <a:srgbClr val="7E7E7E"/>
                  </a:solidFill>
                </a:uFill>
              </a:rPr>
              <a:t>Technical</a:t>
            </a:r>
            <a:r>
              <a:rPr dirty="0" u="sng" sz="4800" spc="-130">
                <a:uFill>
                  <a:solidFill>
                    <a:srgbClr val="7E7E7E"/>
                  </a:solidFill>
                </a:uFill>
              </a:rPr>
              <a:t> </a:t>
            </a:r>
            <a:r>
              <a:rPr dirty="0" u="sng" sz="4800" spc="-175">
                <a:uFill>
                  <a:solidFill>
                    <a:srgbClr val="7E7E7E"/>
                  </a:solidFill>
                </a:uFill>
              </a:rPr>
              <a:t>Skills	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10259" y="1353388"/>
            <a:ext cx="6393815" cy="36550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04139" marR="5080" indent="-91440">
              <a:lnSpc>
                <a:spcPts val="3570"/>
              </a:lnSpc>
              <a:spcBef>
                <a:spcPts val="545"/>
              </a:spcBef>
            </a:pPr>
            <a:r>
              <a:rPr dirty="0" sz="3300">
                <a:solidFill>
                  <a:srgbClr val="E38312"/>
                </a:solidFill>
                <a:latin typeface="Times New Roman"/>
                <a:cs typeface="Times New Roman"/>
              </a:rPr>
              <a:t>-</a:t>
            </a:r>
            <a:r>
              <a:rPr dirty="0" sz="3300">
                <a:solidFill>
                  <a:srgbClr val="404040"/>
                </a:solidFill>
                <a:latin typeface="Times New Roman"/>
                <a:cs typeface="Times New Roman"/>
              </a:rPr>
              <a:t>These are basic or fundamental</a:t>
            </a:r>
            <a:r>
              <a:rPr dirty="0" sz="33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404040"/>
                </a:solidFill>
                <a:latin typeface="Times New Roman"/>
                <a:cs typeface="Times New Roman"/>
              </a:rPr>
              <a:t>skills  needed to play the</a:t>
            </a:r>
            <a:r>
              <a:rPr dirty="0" sz="33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300" spc="-5">
                <a:solidFill>
                  <a:srgbClr val="404040"/>
                </a:solidFill>
                <a:latin typeface="Times New Roman"/>
                <a:cs typeface="Times New Roman"/>
              </a:rPr>
              <a:t>game</a:t>
            </a:r>
            <a:r>
              <a:rPr dirty="0" sz="3100" spc="-5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3200" b="1">
                <a:solidFill>
                  <a:srgbClr val="AB610D"/>
                </a:solidFill>
                <a:latin typeface="Times New Roman"/>
                <a:cs typeface="Times New Roman"/>
              </a:rPr>
              <a:t>Examples of </a:t>
            </a:r>
            <a:r>
              <a:rPr dirty="0" sz="3200" spc="-30" b="1">
                <a:solidFill>
                  <a:srgbClr val="AB610D"/>
                </a:solidFill>
                <a:latin typeface="Times New Roman"/>
                <a:cs typeface="Times New Roman"/>
              </a:rPr>
              <a:t>Technical</a:t>
            </a:r>
            <a:r>
              <a:rPr dirty="0" sz="3200" spc="-135" b="1">
                <a:solidFill>
                  <a:srgbClr val="AB610D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AB610D"/>
                </a:solidFill>
                <a:latin typeface="Times New Roman"/>
                <a:cs typeface="Times New Roman"/>
              </a:rPr>
              <a:t>Skills:</a:t>
            </a:r>
            <a:endParaRPr sz="3200">
              <a:latin typeface="Times New Roman"/>
              <a:cs typeface="Times New Roman"/>
            </a:endParaRPr>
          </a:p>
          <a:p>
            <a:pPr marL="104139" marR="295275" indent="-91440">
              <a:lnSpc>
                <a:spcPts val="3350"/>
              </a:lnSpc>
              <a:spcBef>
                <a:spcPts val="1460"/>
              </a:spcBef>
              <a:buClr>
                <a:srgbClr val="E38312"/>
              </a:buClr>
              <a:buFont typeface="Arial"/>
              <a:buChar char="•"/>
              <a:tabLst>
                <a:tab pos="250825" algn="l"/>
              </a:tabLst>
            </a:pPr>
            <a:r>
              <a:rPr dirty="0" sz="3100" spc="-5">
                <a:solidFill>
                  <a:srgbClr val="404040"/>
                </a:solidFill>
                <a:latin typeface="Times New Roman"/>
                <a:cs typeface="Times New Roman"/>
              </a:rPr>
              <a:t>In basketball (dribbling, passing, and  shooting)</a:t>
            </a:r>
            <a:endParaRPr sz="3100">
              <a:latin typeface="Times New Roman"/>
              <a:cs typeface="Times New Roman"/>
            </a:endParaRPr>
          </a:p>
          <a:p>
            <a:pPr marL="104139" marR="1522095" indent="-91440">
              <a:lnSpc>
                <a:spcPts val="3350"/>
              </a:lnSpc>
              <a:spcBef>
                <a:spcPts val="1390"/>
              </a:spcBef>
              <a:buClr>
                <a:srgbClr val="E38312"/>
              </a:buClr>
              <a:buFont typeface="Arial"/>
              <a:buChar char="•"/>
              <a:tabLst>
                <a:tab pos="250825" algn="l"/>
              </a:tabLst>
            </a:pPr>
            <a:r>
              <a:rPr dirty="0" sz="3100" spc="-5">
                <a:solidFill>
                  <a:srgbClr val="404040"/>
                </a:solidFill>
                <a:latin typeface="Times New Roman"/>
                <a:cs typeface="Times New Roman"/>
              </a:rPr>
              <a:t>In volleyball (ball reception,  </a:t>
            </a:r>
            <a:r>
              <a:rPr dirty="0" sz="3100">
                <a:solidFill>
                  <a:srgbClr val="404040"/>
                </a:solidFill>
                <a:latin typeface="Times New Roman"/>
                <a:cs typeface="Times New Roman"/>
              </a:rPr>
              <a:t>attacking/spiking, </a:t>
            </a:r>
            <a:r>
              <a:rPr dirty="0" sz="3100" spc="-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31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404040"/>
                </a:solidFill>
                <a:latin typeface="Times New Roman"/>
                <a:cs typeface="Times New Roman"/>
              </a:rPr>
              <a:t>setting)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37045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10"/>
              <a:t>Tactical</a:t>
            </a:r>
            <a:r>
              <a:rPr dirty="0" sz="4800" spc="-180"/>
              <a:t> </a:t>
            </a:r>
            <a:r>
              <a:rPr dirty="0" sz="4800" spc="-175"/>
              <a:t>Skills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697865" marR="5080" indent="-91440">
              <a:lnSpc>
                <a:spcPts val="2790"/>
              </a:lnSpc>
              <a:spcBef>
                <a:spcPts val="775"/>
              </a:spcBef>
            </a:pPr>
            <a:r>
              <a:rPr dirty="0" sz="2900">
                <a:solidFill>
                  <a:srgbClr val="E38312"/>
                </a:solidFill>
              </a:rPr>
              <a:t>-</a:t>
            </a:r>
            <a:r>
              <a:rPr dirty="0" sz="2900"/>
              <a:t>These are the </a:t>
            </a:r>
            <a:r>
              <a:rPr dirty="0" sz="2900" spc="-5"/>
              <a:t>decision-making </a:t>
            </a:r>
            <a:r>
              <a:rPr dirty="0" sz="2900"/>
              <a:t>skills or</a:t>
            </a:r>
            <a:r>
              <a:rPr dirty="0" sz="2900" spc="-90"/>
              <a:t> </a:t>
            </a:r>
            <a:r>
              <a:rPr dirty="0" sz="2900" spc="-5"/>
              <a:t>strategies  </a:t>
            </a:r>
            <a:r>
              <a:rPr dirty="0" sz="2900"/>
              <a:t>used in </a:t>
            </a:r>
            <a:r>
              <a:rPr dirty="0" sz="2900" spc="-5"/>
              <a:t>different </a:t>
            </a:r>
            <a:r>
              <a:rPr dirty="0" sz="2900"/>
              <a:t>situations during the</a:t>
            </a:r>
            <a:r>
              <a:rPr dirty="0" sz="2900" spc="-110"/>
              <a:t> </a:t>
            </a:r>
            <a:r>
              <a:rPr dirty="0" sz="2900" spc="-10"/>
              <a:t>game</a:t>
            </a:r>
            <a:endParaRPr sz="2900"/>
          </a:p>
          <a:p>
            <a:pPr marL="697865" marR="17145" indent="-91440">
              <a:lnSpc>
                <a:spcPct val="80000"/>
              </a:lnSpc>
              <a:spcBef>
                <a:spcPts val="1420"/>
              </a:spcBef>
            </a:pPr>
            <a:r>
              <a:rPr dirty="0" sz="2900" spc="-5">
                <a:solidFill>
                  <a:srgbClr val="E38312"/>
                </a:solidFill>
              </a:rPr>
              <a:t>-</a:t>
            </a:r>
            <a:r>
              <a:rPr dirty="0" sz="2900" spc="-5"/>
              <a:t>A basic example </a:t>
            </a:r>
            <a:r>
              <a:rPr dirty="0" sz="2900"/>
              <a:t>is </a:t>
            </a:r>
            <a:r>
              <a:rPr dirty="0" sz="2900" spc="-5"/>
              <a:t>the </a:t>
            </a:r>
            <a:r>
              <a:rPr dirty="0" sz="2900"/>
              <a:t>use of quick pass and  </a:t>
            </a:r>
            <a:r>
              <a:rPr dirty="0" sz="2900" spc="-10"/>
              <a:t>movement </a:t>
            </a:r>
            <a:r>
              <a:rPr dirty="0" sz="2900"/>
              <a:t>against a </a:t>
            </a:r>
            <a:r>
              <a:rPr dirty="0" sz="2900" spc="-5"/>
              <a:t>taller </a:t>
            </a:r>
            <a:r>
              <a:rPr dirty="0" sz="2900"/>
              <a:t>but slower opponent in  basketball</a:t>
            </a:r>
            <a:endParaRPr sz="2900"/>
          </a:p>
          <a:p>
            <a:pPr marL="697865" marR="690880" indent="-91440">
              <a:lnSpc>
                <a:spcPts val="2790"/>
              </a:lnSpc>
              <a:spcBef>
                <a:spcPts val="1375"/>
              </a:spcBef>
            </a:pPr>
            <a:r>
              <a:rPr dirty="0" sz="2900">
                <a:solidFill>
                  <a:srgbClr val="E38312"/>
                </a:solidFill>
              </a:rPr>
              <a:t>-</a:t>
            </a:r>
            <a:r>
              <a:rPr dirty="0" sz="2900"/>
              <a:t>The use of </a:t>
            </a:r>
            <a:r>
              <a:rPr dirty="0" sz="2900" spc="-5"/>
              <a:t>tactical </a:t>
            </a:r>
            <a:r>
              <a:rPr dirty="0" sz="2900"/>
              <a:t>decision during a </a:t>
            </a:r>
            <a:r>
              <a:rPr dirty="0" sz="2900" spc="-10"/>
              <a:t>game </a:t>
            </a:r>
            <a:r>
              <a:rPr dirty="0" sz="2900"/>
              <a:t>is  </a:t>
            </a:r>
            <a:r>
              <a:rPr dirty="0" sz="2900" spc="-5"/>
              <a:t>called </a:t>
            </a:r>
            <a:r>
              <a:rPr dirty="0" sz="2900" b="1">
                <a:latin typeface="Times New Roman"/>
                <a:cs typeface="Times New Roman"/>
              </a:rPr>
              <a:t>game</a:t>
            </a:r>
            <a:r>
              <a:rPr dirty="0" sz="2900" spc="-20" b="1">
                <a:latin typeface="Times New Roman"/>
                <a:cs typeface="Times New Roman"/>
              </a:rPr>
              <a:t> </a:t>
            </a:r>
            <a:r>
              <a:rPr dirty="0" sz="2900" spc="-5" b="1">
                <a:latin typeface="Times New Roman"/>
                <a:cs typeface="Times New Roman"/>
              </a:rPr>
              <a:t>sense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3030" rIns="0" bIns="0" rtlCol="0" vert="horz">
            <a:spAutoFit/>
          </a:bodyPr>
          <a:lstStyle/>
          <a:p>
            <a:pPr marL="2078355" marR="5080" indent="-1139190">
              <a:lnSpc>
                <a:spcPts val="4380"/>
              </a:lnSpc>
              <a:spcBef>
                <a:spcPts val="890"/>
              </a:spcBef>
            </a:pPr>
            <a:r>
              <a:rPr dirty="0" sz="4300" spc="-150"/>
              <a:t>Five </a:t>
            </a:r>
            <a:r>
              <a:rPr dirty="0" sz="4300" spc="-200"/>
              <a:t>Steps </a:t>
            </a:r>
            <a:r>
              <a:rPr dirty="0" sz="4300" spc="-100"/>
              <a:t>in </a:t>
            </a:r>
            <a:r>
              <a:rPr dirty="0" sz="4300" spc="-175"/>
              <a:t>Teaching  </a:t>
            </a:r>
            <a:r>
              <a:rPr dirty="0" sz="4300" spc="-195"/>
              <a:t>Tactical</a:t>
            </a:r>
            <a:r>
              <a:rPr dirty="0" sz="4300" spc="-120"/>
              <a:t> </a:t>
            </a:r>
            <a:r>
              <a:rPr dirty="0" sz="4300" spc="-175"/>
              <a:t>skills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609600" y="3886200"/>
            <a:ext cx="7924800" cy="502284"/>
          </a:xfrm>
          <a:custGeom>
            <a:avLst/>
            <a:gdLst/>
            <a:ahLst/>
            <a:cxnLst/>
            <a:rect l="l" t="t" r="r" b="b"/>
            <a:pathLst>
              <a:path w="7924800" h="502285">
                <a:moveTo>
                  <a:pt x="7924800" y="0"/>
                </a:moveTo>
                <a:lnTo>
                  <a:pt x="0" y="0"/>
                </a:lnTo>
                <a:lnTo>
                  <a:pt x="0" y="502018"/>
                </a:lnTo>
                <a:lnTo>
                  <a:pt x="7924800" y="502018"/>
                </a:lnTo>
                <a:lnTo>
                  <a:pt x="7924800" y="0"/>
                </a:lnTo>
                <a:close/>
              </a:path>
            </a:pathLst>
          </a:custGeom>
          <a:solidFill>
            <a:srgbClr val="F9EC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422400"/>
          <a:ext cx="7943850" cy="297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0"/>
              </a:tblGrid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1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Distinguishing </a:t>
                      </a:r>
                      <a:r>
                        <a:rPr dirty="0" sz="2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2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dirty="0" sz="21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100" spc="-70" b="1">
                          <a:latin typeface="Arial"/>
                          <a:cs typeface="Arial"/>
                        </a:rPr>
                        <a:t>Establishing </a:t>
                      </a:r>
                      <a:r>
                        <a:rPr dirty="0" sz="2100" spc="-40" b="1">
                          <a:latin typeface="Arial"/>
                          <a:cs typeface="Arial"/>
                        </a:rPr>
                        <a:t>essential </a:t>
                      </a:r>
                      <a:r>
                        <a:rPr dirty="0" sz="2100" spc="45" b="1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2100" spc="25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1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20" b="1">
                          <a:latin typeface="Arial"/>
                          <a:cs typeface="Arial"/>
                        </a:rPr>
                        <a:t>athletes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100" spc="-45" b="1">
                          <a:latin typeface="Arial"/>
                          <a:cs typeface="Arial"/>
                        </a:rPr>
                        <a:t>Recognizing </a:t>
                      </a:r>
                      <a:r>
                        <a:rPr dirty="0" sz="2100" spc="-1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2100" spc="-60" b="1">
                          <a:latin typeface="Arial"/>
                          <a:cs typeface="Arial"/>
                        </a:rPr>
                        <a:t>signals </a:t>
                      </a:r>
                      <a:r>
                        <a:rPr dirty="0" sz="2100" spc="-35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100" spc="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50" b="1">
                          <a:latin typeface="Arial"/>
                          <a:cs typeface="Arial"/>
                        </a:rPr>
                        <a:t>situations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100" spc="-10" b="1">
                          <a:latin typeface="Arial"/>
                          <a:cs typeface="Arial"/>
                        </a:rPr>
                        <a:t>Giving </a:t>
                      </a:r>
                      <a:r>
                        <a:rPr dirty="0" sz="2100" spc="40" b="1">
                          <a:latin typeface="Arial"/>
                          <a:cs typeface="Arial"/>
                        </a:rPr>
                        <a:t>appropriate </a:t>
                      </a:r>
                      <a:r>
                        <a:rPr dirty="0" sz="2100" spc="-40" b="1">
                          <a:latin typeface="Arial"/>
                          <a:cs typeface="Arial"/>
                        </a:rPr>
                        <a:t>tactical</a:t>
                      </a:r>
                      <a:r>
                        <a:rPr dirty="0" sz="21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35" b="1">
                          <a:latin typeface="Arial"/>
                          <a:cs typeface="Arial"/>
                        </a:rPr>
                        <a:t>options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5020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100" spc="-30" b="1">
                          <a:latin typeface="Arial"/>
                          <a:cs typeface="Arial"/>
                        </a:rPr>
                        <a:t>Planning </a:t>
                      </a:r>
                      <a:r>
                        <a:rPr dirty="0" sz="2100" spc="135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2100" spc="-65" b="1">
                          <a:latin typeface="Arial"/>
                          <a:cs typeface="Arial"/>
                        </a:rPr>
                        <a:t>Practice</a:t>
                      </a:r>
                      <a:r>
                        <a:rPr dirty="0" sz="2100" spc="-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35" b="1">
                          <a:latin typeface="Arial"/>
                          <a:cs typeface="Arial"/>
                        </a:rPr>
                        <a:t>Game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7" name="object 7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72675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5"/>
              <a:t>Planning </a:t>
            </a:r>
            <a:r>
              <a:rPr dirty="0" sz="4800" spc="305"/>
              <a:t>a </a:t>
            </a:r>
            <a:r>
              <a:rPr dirty="0" sz="4800" spc="-180"/>
              <a:t>Practice</a:t>
            </a:r>
            <a:r>
              <a:rPr dirty="0" sz="4800" spc="-585"/>
              <a:t> </a:t>
            </a:r>
            <a:r>
              <a:rPr dirty="0" sz="4800" spc="45"/>
              <a:t>Game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810259" y="1286332"/>
            <a:ext cx="7491095" cy="332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45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2800" spc="-5" b="1">
                <a:solidFill>
                  <a:srgbClr val="E38312"/>
                </a:solidFill>
                <a:latin typeface="Times New Roman"/>
                <a:cs typeface="Times New Roman"/>
              </a:rPr>
              <a:t>1.	</a:t>
            </a: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Preparation/Planning</a:t>
            </a:r>
            <a:endParaRPr sz="2800">
              <a:latin typeface="Times New Roman"/>
              <a:cs typeface="Times New Roman"/>
            </a:endParaRPr>
          </a:p>
          <a:p>
            <a:pPr marL="478790" indent="-265430">
              <a:lnSpc>
                <a:spcPts val="2650"/>
              </a:lnSpc>
              <a:buClr>
                <a:srgbClr val="E38312"/>
              </a:buClr>
              <a:buSzPct val="104000"/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Date, 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time,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and duration of</a:t>
            </a:r>
            <a:r>
              <a:rPr dirty="0" sz="25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training/practice</a:t>
            </a:r>
            <a:endParaRPr sz="2500">
              <a:latin typeface="Times New Roman"/>
              <a:cs typeface="Times New Roman"/>
            </a:endParaRPr>
          </a:p>
          <a:p>
            <a:pPr marL="476250" indent="-262255">
              <a:lnSpc>
                <a:spcPts val="2710"/>
              </a:lnSpc>
              <a:buClr>
                <a:srgbClr val="E38312"/>
              </a:buClr>
              <a:buFont typeface="Arial"/>
              <a:buChar char="•"/>
              <a:tabLst>
                <a:tab pos="475615" algn="l"/>
                <a:tab pos="476250" algn="l"/>
              </a:tabLst>
            </a:pP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Objectives/Goals</a:t>
            </a:r>
            <a:endParaRPr sz="2500">
              <a:latin typeface="Times New Roman"/>
              <a:cs typeface="Times New Roman"/>
            </a:endParaRPr>
          </a:p>
          <a:p>
            <a:pPr marL="476250" indent="-262255">
              <a:lnSpc>
                <a:spcPts val="2850"/>
              </a:lnSpc>
              <a:buClr>
                <a:srgbClr val="E38312"/>
              </a:buClr>
              <a:buFont typeface="Arial"/>
              <a:buChar char="•"/>
              <a:tabLst>
                <a:tab pos="475615" algn="l"/>
                <a:tab pos="476250" algn="l"/>
              </a:tabLst>
            </a:pP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Equipment needed during</a:t>
            </a:r>
            <a:r>
              <a:rPr dirty="0" sz="2500" spc="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training/practice</a:t>
            </a:r>
            <a:endParaRPr sz="2500">
              <a:latin typeface="Times New Roman"/>
              <a:cs typeface="Times New Roman"/>
            </a:endParaRPr>
          </a:p>
          <a:p>
            <a:pPr algn="r" marR="4491990">
              <a:lnSpc>
                <a:spcPts val="3145"/>
              </a:lnSpc>
              <a:spcBef>
                <a:spcPts val="590"/>
              </a:spcBef>
              <a:tabLst>
                <a:tab pos="514984" algn="l"/>
              </a:tabLst>
            </a:pPr>
            <a:r>
              <a:rPr dirty="0" sz="2800" b="1">
                <a:solidFill>
                  <a:srgbClr val="E38312"/>
                </a:solidFill>
                <a:latin typeface="Times New Roman"/>
                <a:cs typeface="Times New Roman"/>
              </a:rPr>
              <a:t>2.	</a:t>
            </a:r>
            <a:r>
              <a:rPr dirty="0" sz="2800" spc="-30" b="1">
                <a:solidFill>
                  <a:srgbClr val="404040"/>
                </a:solidFill>
                <a:latin typeface="Times New Roman"/>
                <a:cs typeface="Times New Roman"/>
              </a:rPr>
              <a:t>Training</a:t>
            </a:r>
            <a:r>
              <a:rPr dirty="0" sz="2800" spc="-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5" b="1">
                <a:solidFill>
                  <a:srgbClr val="404040"/>
                </a:solidFill>
                <a:latin typeface="Times New Roman"/>
                <a:cs typeface="Times New Roman"/>
              </a:rPr>
              <a:t>Proper</a:t>
            </a:r>
            <a:endParaRPr sz="2800">
              <a:latin typeface="Times New Roman"/>
              <a:cs typeface="Times New Roman"/>
            </a:endParaRPr>
          </a:p>
          <a:p>
            <a:pPr algn="r" marL="264795" marR="4422140" indent="-264795">
              <a:lnSpc>
                <a:spcPts val="2640"/>
              </a:lnSpc>
              <a:buClr>
                <a:srgbClr val="E38312"/>
              </a:buClr>
              <a:buSzPct val="104000"/>
              <a:buFont typeface="Arial"/>
              <a:buChar char="•"/>
              <a:tabLst>
                <a:tab pos="264795" algn="l"/>
                <a:tab pos="265430" algn="l"/>
              </a:tabLst>
            </a:pPr>
            <a:r>
              <a:rPr dirty="0" sz="2500" spc="-215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z="2500" spc="-2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500" spc="5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/S</a:t>
            </a:r>
            <a:r>
              <a:rPr dirty="0" sz="2500" spc="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ret</a:t>
            </a:r>
            <a:r>
              <a:rPr dirty="0" sz="2500" spc="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hing</a:t>
            </a:r>
            <a:endParaRPr sz="2500">
              <a:latin typeface="Times New Roman"/>
              <a:cs typeface="Times New Roman"/>
            </a:endParaRPr>
          </a:p>
          <a:p>
            <a:pPr marL="469900" indent="-256540">
              <a:lnSpc>
                <a:spcPts val="2705"/>
              </a:lnSpc>
              <a:buClr>
                <a:srgbClr val="E38312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500" spc="-30">
                <a:solidFill>
                  <a:srgbClr val="404040"/>
                </a:solidFill>
                <a:latin typeface="Times New Roman"/>
                <a:cs typeface="Times New Roman"/>
              </a:rPr>
              <a:t>Teaching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new skills/practice of previously taught</a:t>
            </a:r>
            <a:r>
              <a:rPr dirty="0" sz="2500" spc="2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skills</a:t>
            </a:r>
            <a:endParaRPr sz="2500">
              <a:latin typeface="Times New Roman"/>
              <a:cs typeface="Times New Roman"/>
            </a:endParaRPr>
          </a:p>
          <a:p>
            <a:pPr marL="476250" indent="-262255">
              <a:lnSpc>
                <a:spcPts val="2700"/>
              </a:lnSpc>
              <a:buClr>
                <a:srgbClr val="E38312"/>
              </a:buClr>
              <a:buFont typeface="Arial"/>
              <a:buChar char="•"/>
              <a:tabLst>
                <a:tab pos="475615" algn="l"/>
                <a:tab pos="476250" algn="l"/>
              </a:tabLst>
            </a:pP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Scrimmage/Practice</a:t>
            </a:r>
            <a:r>
              <a:rPr dirty="0" sz="25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game</a:t>
            </a:r>
            <a:endParaRPr sz="2500">
              <a:latin typeface="Times New Roman"/>
              <a:cs typeface="Times New Roman"/>
            </a:endParaRPr>
          </a:p>
          <a:p>
            <a:pPr marL="476250" indent="-262255">
              <a:lnSpc>
                <a:spcPts val="2850"/>
              </a:lnSpc>
              <a:buClr>
                <a:srgbClr val="E38312"/>
              </a:buClr>
              <a:buFont typeface="Arial"/>
              <a:buChar char="•"/>
              <a:tabLst>
                <a:tab pos="475615" algn="l"/>
                <a:tab pos="476250" algn="l"/>
              </a:tabLst>
            </a:pP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Cool down and</a:t>
            </a:r>
            <a:r>
              <a:rPr dirty="0" sz="2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assessment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1376"/>
            <a:ext cx="9144000" cy="992505"/>
            <a:chOff x="0" y="4151376"/>
            <a:chExt cx="9144000" cy="992505"/>
          </a:xfrm>
        </p:grpSpPr>
        <p:sp>
          <p:nvSpPr>
            <p:cNvPr id="3" name="object 3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555" y="1143457"/>
            <a:ext cx="7432040" cy="2056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85725">
              <a:lnSpc>
                <a:spcPts val="7995"/>
              </a:lnSpc>
              <a:spcBef>
                <a:spcPts val="100"/>
              </a:spcBef>
            </a:pPr>
            <a:r>
              <a:rPr dirty="0" sz="7200" spc="-50" b="0">
                <a:solidFill>
                  <a:srgbClr val="252525"/>
                </a:solidFill>
                <a:latin typeface="Arial"/>
                <a:cs typeface="Arial"/>
              </a:rPr>
              <a:t>CHOOSING</a:t>
            </a:r>
            <a:r>
              <a:rPr dirty="0" sz="7200" spc="-535" b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7200" b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endParaRPr sz="7200">
              <a:latin typeface="Arial"/>
              <a:cs typeface="Arial"/>
            </a:endParaRPr>
          </a:p>
          <a:p>
            <a:pPr algn="ctr">
              <a:lnSpc>
                <a:spcPts val="7995"/>
              </a:lnSpc>
              <a:tabLst>
                <a:tab pos="2085975" algn="l"/>
                <a:tab pos="7406005" algn="l"/>
              </a:tabLst>
            </a:pPr>
            <a:r>
              <a:rPr dirty="0" u="sng" sz="7200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200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r>
              <a:rPr dirty="0" u="sng" sz="7200" spc="-70" b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SPORT	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551" y="73533"/>
            <a:ext cx="7319645" cy="126047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640"/>
              </a:spcBef>
            </a:pPr>
            <a:r>
              <a:rPr dirty="0" sz="3000" spc="-100"/>
              <a:t>Some </a:t>
            </a:r>
            <a:r>
              <a:rPr dirty="0" sz="3000" spc="5"/>
              <a:t>of </a:t>
            </a:r>
            <a:r>
              <a:rPr dirty="0" sz="3000" spc="-50"/>
              <a:t>the </a:t>
            </a:r>
            <a:r>
              <a:rPr dirty="0" sz="3000" spc="-110"/>
              <a:t>considerations </a:t>
            </a:r>
            <a:r>
              <a:rPr dirty="0" sz="3000" spc="-15"/>
              <a:t>that </a:t>
            </a:r>
            <a:r>
              <a:rPr dirty="0" sz="3000" spc="35"/>
              <a:t>will</a:t>
            </a:r>
            <a:r>
              <a:rPr dirty="0" sz="3000" spc="-450"/>
              <a:t> </a:t>
            </a:r>
            <a:r>
              <a:rPr dirty="0" sz="3000" spc="-40"/>
              <a:t>guide  </a:t>
            </a:r>
            <a:r>
              <a:rPr dirty="0" sz="3000" spc="35"/>
              <a:t>an </a:t>
            </a:r>
            <a:r>
              <a:rPr dirty="0" sz="3000" spc="-40"/>
              <a:t>individual </a:t>
            </a:r>
            <a:r>
              <a:rPr dirty="0" sz="3000" spc="-75"/>
              <a:t>in </a:t>
            </a:r>
            <a:r>
              <a:rPr dirty="0" sz="3000" spc="-40"/>
              <a:t>their </a:t>
            </a:r>
            <a:r>
              <a:rPr dirty="0" sz="3000" spc="-170"/>
              <a:t>choice </a:t>
            </a:r>
            <a:r>
              <a:rPr dirty="0" sz="3000" spc="5"/>
              <a:t>of </a:t>
            </a:r>
            <a:r>
              <a:rPr dirty="0" sz="3000" spc="-130"/>
              <a:t>sports  include: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31140" y="1464691"/>
            <a:ext cx="6015355" cy="19608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61950" marR="5080" indent="-361950">
              <a:lnSpc>
                <a:spcPts val="3020"/>
              </a:lnSpc>
              <a:spcBef>
                <a:spcPts val="480"/>
              </a:spcBef>
              <a:buClr>
                <a:srgbClr val="F3B56C"/>
              </a:buClr>
              <a:buAutoNum type="arabicPeriod"/>
              <a:tabLst>
                <a:tab pos="361950" algn="l"/>
              </a:tabLst>
            </a:pP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Weather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extremities(hot or cold) for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am 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030"/>
              </a:spcBef>
              <a:buClr>
                <a:srgbClr val="F3B56C"/>
              </a:buClr>
              <a:buAutoNum type="arabicPeriod"/>
              <a:tabLst>
                <a:tab pos="36830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Enjoyment derived from he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065"/>
              </a:spcBef>
              <a:buClr>
                <a:srgbClr val="F3B56C"/>
              </a:buClr>
              <a:buAutoNum type="arabicPeriod"/>
              <a:tabLst>
                <a:tab pos="368300" algn="l"/>
              </a:tabLst>
            </a:pP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Previous activities tried and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enjoyed.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1389" y="1464691"/>
            <a:ext cx="20694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outdoor</a:t>
            </a:r>
            <a:r>
              <a:rPr dirty="0" sz="28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sports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534867"/>
            <a:ext cx="8751570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835660" marR="5080" indent="-823594">
              <a:lnSpc>
                <a:spcPts val="3020"/>
              </a:lnSpc>
              <a:spcBef>
                <a:spcPts val="480"/>
              </a:spcBef>
              <a:tabLst>
                <a:tab pos="3578860" algn="l"/>
                <a:tab pos="5408295" algn="l"/>
                <a:tab pos="7237095" algn="l"/>
              </a:tabLst>
            </a:pPr>
            <a:r>
              <a:rPr dirty="0" sz="2800" spc="-5">
                <a:solidFill>
                  <a:srgbClr val="F3B56C"/>
                </a:solidFill>
                <a:latin typeface="Times New Roman"/>
                <a:cs typeface="Times New Roman"/>
              </a:rPr>
              <a:t>4.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Financial capacity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or budget.</a:t>
            </a:r>
            <a:r>
              <a:rPr dirty="0" sz="2800" spc="-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like	skating,  golf, and scuba</a:t>
            </a:r>
            <a:r>
              <a:rPr dirty="0" sz="2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diving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require	financial investment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on  equipment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and	actual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59623" y="4151376"/>
            <a:ext cx="1484630" cy="992505"/>
            <a:chOff x="7659623" y="4151376"/>
            <a:chExt cx="1484630" cy="992505"/>
          </a:xfrm>
        </p:grpSpPr>
        <p:sp>
          <p:nvSpPr>
            <p:cNvPr id="8" name="object 8"/>
            <p:cNvSpPr/>
            <p:nvPr/>
          </p:nvSpPr>
          <p:spPr>
            <a:xfrm>
              <a:off x="7659623" y="4151376"/>
              <a:ext cx="1484376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54695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1376"/>
            <a:ext cx="9144000" cy="992505"/>
            <a:chOff x="0" y="4151376"/>
            <a:chExt cx="9144000" cy="992505"/>
          </a:xfrm>
        </p:grpSpPr>
        <p:sp>
          <p:nvSpPr>
            <p:cNvPr id="3" name="object 3"/>
            <p:cNvSpPr/>
            <p:nvPr/>
          </p:nvSpPr>
          <p:spPr>
            <a:xfrm>
              <a:off x="3047" y="4800599"/>
              <a:ext cx="9141460" cy="342900"/>
            </a:xfrm>
            <a:custGeom>
              <a:avLst/>
              <a:gdLst/>
              <a:ahLst/>
              <a:cxnLst/>
              <a:rect l="l" t="t" r="r" b="b"/>
              <a:pathLst>
                <a:path w="9141460" h="342900">
                  <a:moveTo>
                    <a:pt x="914095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0952" y="342900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1460" cy="48895"/>
            </a:xfrm>
            <a:custGeom>
              <a:avLst/>
              <a:gdLst/>
              <a:ahLst/>
              <a:cxnLst/>
              <a:rect l="l" t="t" r="r" b="b"/>
              <a:pathLst>
                <a:path w="9141460" h="48895">
                  <a:moveTo>
                    <a:pt x="9140952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9140952" y="4876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821181"/>
            <a:ext cx="785177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2287905" algn="l"/>
                <a:tab pos="2755900" algn="l"/>
                <a:tab pos="5499735" algn="l"/>
              </a:tabLst>
            </a:pPr>
            <a:r>
              <a:rPr dirty="0" sz="2800" spc="-5" b="0">
                <a:solidFill>
                  <a:srgbClr val="F3B56C"/>
                </a:solidFill>
                <a:latin typeface="Times New Roman"/>
                <a:cs typeface="Times New Roman"/>
              </a:rPr>
              <a:t>5.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State of health 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level</a:t>
            </a:r>
            <a:r>
              <a:rPr dirty="0" sz="2800" spc="9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80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fitness.	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Demand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of  physical	activity 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may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be excessive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for the </a:t>
            </a:r>
            <a:r>
              <a:rPr dirty="0" sz="2800" spc="-35" b="0">
                <a:solidFill>
                  <a:srgbClr val="000000"/>
                </a:solidFill>
                <a:latin typeface="Times New Roman"/>
                <a:cs typeface="Times New Roman"/>
              </a:rPr>
              <a:t>body, 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having</a:t>
            </a:r>
            <a:r>
              <a:rPr dirty="0" sz="2800" spc="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a		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conditioning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280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recommended.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528697"/>
            <a:ext cx="8057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14135" algn="l"/>
              </a:tabLst>
            </a:pPr>
            <a:r>
              <a:rPr dirty="0" sz="2800">
                <a:solidFill>
                  <a:srgbClr val="F3B56C"/>
                </a:solidFill>
                <a:latin typeface="Times New Roman"/>
                <a:cs typeface="Times New Roman"/>
              </a:rPr>
              <a:t>6. </a:t>
            </a:r>
            <a:r>
              <a:rPr dirty="0" sz="2800" spc="-5">
                <a:latin typeface="Times New Roman"/>
                <a:cs typeface="Times New Roman"/>
              </a:rPr>
              <a:t>Other alternative activities that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give	</a:t>
            </a:r>
            <a:r>
              <a:rPr dirty="0" sz="2800" spc="-5">
                <a:latin typeface="Times New Roman"/>
                <a:cs typeface="Times New Roman"/>
              </a:rPr>
              <a:t>motivation.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1376"/>
            <a:ext cx="9144000" cy="992505"/>
            <a:chOff x="0" y="4151376"/>
            <a:chExt cx="9144000" cy="992505"/>
          </a:xfrm>
        </p:grpSpPr>
        <p:sp>
          <p:nvSpPr>
            <p:cNvPr id="3" name="object 3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90"/>
              </a:spcBef>
              <a:tabLst>
                <a:tab pos="7455534" algn="l"/>
              </a:tabLst>
            </a:pPr>
            <a:r>
              <a:rPr dirty="0" spc="50"/>
              <a:t>What </a:t>
            </a:r>
            <a:r>
              <a:rPr dirty="0" spc="80"/>
              <a:t>are </a:t>
            </a:r>
            <a:r>
              <a:rPr dirty="0" spc="-45"/>
              <a:t>the </a:t>
            </a:r>
            <a:r>
              <a:rPr dirty="0" spc="-25"/>
              <a:t>health-related </a:t>
            </a:r>
            <a:r>
              <a:rPr dirty="0" spc="20"/>
              <a:t>and </a:t>
            </a:r>
            <a:r>
              <a:rPr dirty="0" spc="-95"/>
              <a:t>skill-  </a:t>
            </a:r>
            <a:r>
              <a:rPr dirty="0" spc="10"/>
              <a:t>related </a:t>
            </a:r>
            <a:r>
              <a:rPr dirty="0" spc="-145"/>
              <a:t>fitness </a:t>
            </a:r>
            <a:r>
              <a:rPr dirty="0" spc="-75"/>
              <a:t>in </a:t>
            </a:r>
            <a:r>
              <a:rPr dirty="0" spc="-105"/>
              <a:t>sports/physical  </a:t>
            </a:r>
            <a:r>
              <a:rPr dirty="0" u="sng" spc="-45">
                <a:uFill>
                  <a:solidFill>
                    <a:srgbClr val="7E7E7E"/>
                  </a:solidFill>
                </a:uFill>
              </a:rPr>
              <a:t>activity</a:t>
            </a:r>
            <a:r>
              <a:rPr dirty="0" u="sng" spc="-229">
                <a:uFill>
                  <a:solidFill>
                    <a:srgbClr val="7E7E7E"/>
                  </a:solidFill>
                </a:uFill>
              </a:rPr>
              <a:t> </a:t>
            </a:r>
            <a:r>
              <a:rPr dirty="0" u="sng" spc="-445">
                <a:uFill>
                  <a:solidFill>
                    <a:srgbClr val="7E7E7E"/>
                  </a:solidFill>
                </a:uFill>
              </a:rPr>
              <a:t>?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104139" marR="1040130" indent="-91440">
              <a:lnSpc>
                <a:spcPts val="3030"/>
              </a:lnSpc>
              <a:spcBef>
                <a:spcPts val="470"/>
              </a:spcBef>
              <a:buClr>
                <a:srgbClr val="E38312"/>
              </a:buClr>
              <a:buFont typeface="Arial"/>
              <a:buChar char="•"/>
              <a:tabLst>
                <a:tab pos="224790" algn="l"/>
                <a:tab pos="5354955" algn="l"/>
              </a:tabLst>
            </a:pPr>
            <a:r>
              <a:rPr dirty="0" spc="-5" b="1">
                <a:latin typeface="Times New Roman"/>
                <a:cs typeface="Times New Roman"/>
              </a:rPr>
              <a:t>Health-related physical</a:t>
            </a:r>
            <a:r>
              <a:rPr dirty="0" spc="3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fitness</a:t>
            </a:r>
            <a:r>
              <a:rPr dirty="0" spc="20" b="1">
                <a:latin typeface="Times New Roman"/>
                <a:cs typeface="Times New Roman"/>
              </a:rPr>
              <a:t> </a:t>
            </a:r>
            <a:r>
              <a:rPr dirty="0" spc="-5"/>
              <a:t>–	are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 spc="-5"/>
              <a:t>aerobic  </a:t>
            </a:r>
            <a:r>
              <a:rPr dirty="0" spc="-25"/>
              <a:t>capacity, </a:t>
            </a:r>
            <a:r>
              <a:rPr dirty="0" spc="-5"/>
              <a:t>muscular </a:t>
            </a:r>
            <a:r>
              <a:rPr dirty="0"/>
              <a:t>strength, </a:t>
            </a:r>
            <a:r>
              <a:rPr dirty="0" spc="-5"/>
              <a:t>muscular endurance,  </a:t>
            </a:r>
            <a:r>
              <a:rPr dirty="0" spc="-15"/>
              <a:t>flexibility, </a:t>
            </a:r>
            <a:r>
              <a:rPr dirty="0" spc="-5"/>
              <a:t>and </a:t>
            </a:r>
            <a:r>
              <a:rPr dirty="0"/>
              <a:t>body </a:t>
            </a:r>
            <a:r>
              <a:rPr dirty="0" spc="-5"/>
              <a:t>composition of an individual</a:t>
            </a:r>
            <a:r>
              <a:rPr dirty="0" spc="-70"/>
              <a:t> </a:t>
            </a:r>
            <a:r>
              <a:rPr dirty="0" spc="-5"/>
              <a:t>.</a:t>
            </a:r>
          </a:p>
          <a:p>
            <a:pPr marL="104139" marR="398780" indent="-91440">
              <a:lnSpc>
                <a:spcPts val="3030"/>
              </a:lnSpc>
              <a:spcBef>
                <a:spcPts val="1390"/>
              </a:spcBef>
              <a:buClr>
                <a:srgbClr val="E38312"/>
              </a:buClr>
              <a:buFont typeface="Arial"/>
              <a:buChar char="•"/>
              <a:tabLst>
                <a:tab pos="224790" algn="l"/>
              </a:tabLst>
            </a:pPr>
            <a:r>
              <a:rPr dirty="0" spc="-10" b="1">
                <a:latin typeface="Times New Roman"/>
                <a:cs typeface="Times New Roman"/>
              </a:rPr>
              <a:t>Skill-related </a:t>
            </a:r>
            <a:r>
              <a:rPr dirty="0" b="1">
                <a:latin typeface="Times New Roman"/>
                <a:cs typeface="Times New Roman"/>
              </a:rPr>
              <a:t>physical fitness- </a:t>
            </a:r>
            <a:r>
              <a:rPr dirty="0" spc="-5"/>
              <a:t>sometimes called </a:t>
            </a:r>
            <a:r>
              <a:rPr dirty="0"/>
              <a:t>sports  </a:t>
            </a:r>
            <a:r>
              <a:rPr dirty="0" spc="-5"/>
              <a:t>fitness or motor</a:t>
            </a:r>
            <a:r>
              <a:rPr dirty="0" spc="5"/>
              <a:t> </a:t>
            </a:r>
            <a:r>
              <a:rPr dirty="0" spc="-5"/>
              <a:t>fitness.</a:t>
            </a:r>
          </a:p>
          <a:p>
            <a:pPr marL="104139" marR="5080" indent="-91440">
              <a:lnSpc>
                <a:spcPct val="90000"/>
              </a:lnSpc>
              <a:spcBef>
                <a:spcPts val="1340"/>
              </a:spcBef>
              <a:buClr>
                <a:srgbClr val="E38312"/>
              </a:buClr>
              <a:buFont typeface="Arial"/>
              <a:buChar char="•"/>
              <a:tabLst>
                <a:tab pos="224790" algn="l"/>
              </a:tabLst>
            </a:pPr>
            <a:r>
              <a:rPr dirty="0" spc="-5"/>
              <a:t>One </a:t>
            </a:r>
            <a:r>
              <a:rPr dirty="0"/>
              <a:t>of the </a:t>
            </a:r>
            <a:r>
              <a:rPr dirty="0" spc="-5"/>
              <a:t>factors that </a:t>
            </a:r>
            <a:r>
              <a:rPr dirty="0"/>
              <a:t>influence skill-related</a:t>
            </a:r>
            <a:r>
              <a:rPr dirty="0" spc="-80"/>
              <a:t> </a:t>
            </a:r>
            <a:r>
              <a:rPr dirty="0" spc="-5"/>
              <a:t>performance  is </a:t>
            </a:r>
            <a:r>
              <a:rPr dirty="0" spc="-10" b="1">
                <a:latin typeface="Times New Roman"/>
                <a:cs typeface="Times New Roman"/>
              </a:rPr>
              <a:t>heredity</a:t>
            </a:r>
            <a:r>
              <a:rPr dirty="0" spc="-10"/>
              <a:t>; </a:t>
            </a:r>
            <a:r>
              <a:rPr dirty="0" spc="-20"/>
              <a:t>however, </a:t>
            </a:r>
            <a:r>
              <a:rPr dirty="0" spc="-5"/>
              <a:t>most fitness skills </a:t>
            </a:r>
            <a:r>
              <a:rPr dirty="0" spc="-10"/>
              <a:t>can </a:t>
            </a:r>
            <a:r>
              <a:rPr dirty="0"/>
              <a:t>be </a:t>
            </a:r>
            <a:r>
              <a:rPr dirty="0" spc="-5"/>
              <a:t>developed  and</a:t>
            </a:r>
            <a:r>
              <a:rPr dirty="0" spc="-10"/>
              <a:t> </a:t>
            </a:r>
            <a:r>
              <a:rPr dirty="0" spc="-5"/>
              <a:t>improved.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3473335"/>
            <a:ext cx="4114800" cy="1122680"/>
          </a:xfrm>
          <a:custGeom>
            <a:avLst/>
            <a:gdLst/>
            <a:ahLst/>
            <a:cxnLst/>
            <a:rect l="l" t="t" r="r" b="b"/>
            <a:pathLst>
              <a:path w="4114800" h="1122679">
                <a:moveTo>
                  <a:pt x="4114800" y="0"/>
                </a:moveTo>
                <a:lnTo>
                  <a:pt x="0" y="0"/>
                </a:lnTo>
                <a:lnTo>
                  <a:pt x="0" y="1122451"/>
                </a:lnTo>
                <a:lnTo>
                  <a:pt x="4114800" y="1122451"/>
                </a:lnTo>
                <a:lnTo>
                  <a:pt x="411480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22250"/>
          <a:ext cx="8553450" cy="438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2209800"/>
                <a:gridCol w="4114800"/>
              </a:tblGrid>
              <a:tr h="927988">
                <a:tc>
                  <a:txBody>
                    <a:bodyPr/>
                    <a:lstStyle/>
                    <a:p>
                      <a:pPr marL="96520" marR="88900" indent="2997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Skill-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Related  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Fitness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Component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761365" marR="434975" indent="-3187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Examples 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Sports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1388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Agility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Basketball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90" b="1">
                          <a:latin typeface="Arial"/>
                          <a:cs typeface="Arial"/>
                        </a:rPr>
                        <a:t>Tennis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35" b="1">
                          <a:latin typeface="Arial"/>
                          <a:cs typeface="Arial"/>
                        </a:rPr>
                        <a:t>Changing 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directions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escape</a:t>
                      </a:r>
                      <a:r>
                        <a:rPr dirty="0" sz="18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10" b="1">
                          <a:latin typeface="Arial"/>
                          <a:cs typeface="Arial"/>
                        </a:rPr>
                        <a:t>defender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40" b="1">
                          <a:latin typeface="Arial"/>
                          <a:cs typeface="Arial"/>
                        </a:rPr>
                        <a:t>Changing 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directions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hit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ball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9279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35" b="1"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70" b="1">
                          <a:latin typeface="Arial"/>
                          <a:cs typeface="Arial"/>
                        </a:rPr>
                        <a:t>Cycling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5" b="1">
                          <a:latin typeface="Arial"/>
                          <a:cs typeface="Arial"/>
                        </a:rPr>
                        <a:t>Gymnastics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45" b="1">
                          <a:latin typeface="Arial"/>
                          <a:cs typeface="Arial"/>
                        </a:rPr>
                        <a:t>Riding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bicycle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Performing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on the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balance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beam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1122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Coordination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2834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0200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Tab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Tenn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Baseball  </a:t>
                      </a:r>
                      <a:r>
                        <a:rPr dirty="0" sz="1800" spc="-95" b="1">
                          <a:latin typeface="Arial"/>
                          <a:cs typeface="Arial"/>
                        </a:rPr>
                        <a:t>Soccer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12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Hitting the 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ball  </a:t>
                      </a:r>
                      <a:r>
                        <a:rPr dirty="0" sz="1800" spc="-65" b="1">
                          <a:latin typeface="Arial"/>
                          <a:cs typeface="Arial"/>
                        </a:rPr>
                        <a:t>Catching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ball  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Kicking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95" b="1">
                          <a:latin typeface="Arial"/>
                          <a:cs typeface="Arial"/>
                        </a:rPr>
                        <a:t>soccer</a:t>
                      </a:r>
                      <a:r>
                        <a:rPr dirty="0" sz="1800" spc="-1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ball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5919" y="3391636"/>
            <a:ext cx="4077335" cy="1123315"/>
          </a:xfrm>
          <a:custGeom>
            <a:avLst/>
            <a:gdLst/>
            <a:ahLst/>
            <a:cxnLst/>
            <a:rect l="l" t="t" r="r" b="b"/>
            <a:pathLst>
              <a:path w="4077334" h="1123314">
                <a:moveTo>
                  <a:pt x="4077080" y="0"/>
                </a:moveTo>
                <a:lnTo>
                  <a:pt x="0" y="0"/>
                </a:lnTo>
                <a:lnTo>
                  <a:pt x="0" y="1123213"/>
                </a:lnTo>
                <a:lnTo>
                  <a:pt x="4077080" y="1123213"/>
                </a:lnTo>
                <a:lnTo>
                  <a:pt x="4077080" y="0"/>
                </a:lnTo>
                <a:close/>
              </a:path>
            </a:pathLst>
          </a:custGeom>
          <a:solidFill>
            <a:srgbClr val="F9EC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336550"/>
          <a:ext cx="8248650" cy="418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785"/>
                <a:gridCol w="2189480"/>
                <a:gridCol w="4077334"/>
              </a:tblGrid>
              <a:tr h="16847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Reaction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Swimming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Basketball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jump/dive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signal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 the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rebound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13639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Speed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9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65" b="1">
                          <a:latin typeface="Arial"/>
                          <a:cs typeface="Arial"/>
                        </a:rPr>
                        <a:t>Athletics 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Badm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on  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Baseball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3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800" spc="-55" b="1">
                          <a:latin typeface="Arial"/>
                          <a:cs typeface="Arial"/>
                        </a:rPr>
                        <a:t>Running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204" b="1">
                          <a:latin typeface="Arial"/>
                          <a:cs typeface="Arial"/>
                        </a:rPr>
                        <a:t>100m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event  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Receiving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drop </a:t>
                      </a:r>
                      <a:r>
                        <a:rPr dirty="0" sz="1800" spc="-60" b="1">
                          <a:latin typeface="Arial"/>
                          <a:cs typeface="Arial"/>
                        </a:rPr>
                        <a:t>shot 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Stealing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base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11231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35" b="1">
                          <a:latin typeface="Arial"/>
                          <a:cs typeface="Arial"/>
                        </a:rPr>
                        <a:t>Power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Baseball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5" b="1">
                          <a:latin typeface="Arial"/>
                          <a:cs typeface="Arial"/>
                        </a:rPr>
                        <a:t>Powerlifting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Throwing </a:t>
                      </a:r>
                      <a:r>
                        <a:rPr dirty="0" sz="1800" spc="114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fast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latin typeface="Arial"/>
                          <a:cs typeface="Arial"/>
                        </a:rPr>
                        <a:t>ball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Lifting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weights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9144000" cy="451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555" y="2528138"/>
            <a:ext cx="74320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8705" algn="l"/>
              </a:tabLst>
            </a:pPr>
            <a:r>
              <a:rPr dirty="0" sz="7200" spc="305" strike="sngStrike">
                <a:solidFill>
                  <a:srgbClr val="FFFFFF"/>
                </a:solidFill>
              </a:rPr>
              <a:t> </a:t>
            </a:r>
            <a:r>
              <a:rPr dirty="0" sz="7200" spc="-145" strike="sngStrike">
                <a:solidFill>
                  <a:srgbClr val="FFFFFF"/>
                </a:solidFill>
              </a:rPr>
              <a:t>Types </a:t>
            </a:r>
            <a:r>
              <a:rPr dirty="0" sz="7200" spc="-25" strike="sngStrike">
                <a:solidFill>
                  <a:srgbClr val="FFFFFF"/>
                </a:solidFill>
              </a:rPr>
              <a:t>of</a:t>
            </a:r>
            <a:r>
              <a:rPr dirty="0" sz="7200" spc="-175" strike="sngStrike">
                <a:solidFill>
                  <a:srgbClr val="FFFFFF"/>
                </a:solidFill>
              </a:rPr>
              <a:t> </a:t>
            </a:r>
            <a:r>
              <a:rPr dirty="0" sz="7200" spc="-40" strike="sngStrike">
                <a:solidFill>
                  <a:srgbClr val="FFFFFF"/>
                </a:solidFill>
              </a:rPr>
              <a:t>Sports	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308"/>
            <a:ext cx="9144000" cy="393700"/>
            <a:chOff x="0" y="4750308"/>
            <a:chExt cx="9144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4800599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91440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144000" y="3429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750308"/>
              <a:ext cx="9144000" cy="50800"/>
            </a:xfrm>
            <a:custGeom>
              <a:avLst/>
              <a:gdLst/>
              <a:ahLst/>
              <a:cxnLst/>
              <a:rect l="l" t="t" r="r" b="b"/>
              <a:pathLst>
                <a:path w="9144000" h="50800">
                  <a:moveTo>
                    <a:pt x="9144000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9144000" y="502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259" y="0"/>
            <a:ext cx="6977380" cy="43662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43180" marR="5080">
              <a:lnSpc>
                <a:spcPct val="85000"/>
              </a:lnSpc>
              <a:spcBef>
                <a:spcPts val="680"/>
              </a:spcBef>
              <a:tabLst>
                <a:tab pos="2009139" algn="l"/>
              </a:tabLst>
            </a:pP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dirty="0" sz="3200" spc="-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80" b="1">
                <a:solidFill>
                  <a:srgbClr val="404040"/>
                </a:solidFill>
                <a:latin typeface="Arial"/>
                <a:cs typeface="Arial"/>
              </a:rPr>
              <a:t>are	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safety 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measures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avoid </a:t>
            </a:r>
            <a:r>
              <a:rPr dirty="0" sz="3200" spc="-110" b="1">
                <a:solidFill>
                  <a:srgbClr val="404040"/>
                </a:solidFill>
                <a:latin typeface="Arial"/>
                <a:cs typeface="Arial"/>
              </a:rPr>
              <a:t>unnecessary </a:t>
            </a:r>
            <a:r>
              <a:rPr dirty="0" sz="3200" spc="-100" b="1">
                <a:solidFill>
                  <a:srgbClr val="404040"/>
                </a:solidFill>
                <a:latin typeface="Arial"/>
                <a:cs typeface="Arial"/>
              </a:rPr>
              <a:t>injuries </a:t>
            </a:r>
            <a:r>
              <a:rPr dirty="0" sz="3200" spc="-75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3200" spc="-3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playing  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games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200" spc="-185" b="1">
                <a:solidFill>
                  <a:srgbClr val="404040"/>
                </a:solidFill>
                <a:latin typeface="Arial"/>
                <a:cs typeface="Arial"/>
              </a:rPr>
              <a:t> sports?</a:t>
            </a:r>
            <a:endParaRPr sz="3200">
              <a:latin typeface="Arial"/>
              <a:cs typeface="Arial"/>
            </a:endParaRPr>
          </a:p>
          <a:p>
            <a:pPr marL="520065" indent="-406400">
              <a:lnSpc>
                <a:spcPct val="100000"/>
              </a:lnSpc>
              <a:spcBef>
                <a:spcPts val="1930"/>
              </a:spcBef>
              <a:buAutoNum type="arabicPeriod"/>
              <a:tabLst>
                <a:tab pos="520700" algn="l"/>
              </a:tabLst>
            </a:pP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Safety</a:t>
            </a:r>
            <a:r>
              <a:rPr dirty="0" sz="3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Equipment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19734" algn="l"/>
              </a:tabLst>
            </a:pP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Hydration</a:t>
            </a:r>
            <a:endParaRPr sz="3200">
              <a:latin typeface="Times New Roman"/>
              <a:cs typeface="Times New Roman"/>
            </a:endParaRPr>
          </a:p>
          <a:p>
            <a:pPr marL="12700" marR="610235">
              <a:lnSpc>
                <a:spcPts val="3460"/>
              </a:lnSpc>
              <a:spcBef>
                <a:spcPts val="1450"/>
              </a:spcBef>
              <a:buAutoNum type="arabicPeriod"/>
              <a:tabLst>
                <a:tab pos="420370" algn="l"/>
              </a:tabLst>
            </a:pP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Perform moderate-intensity</a:t>
            </a:r>
            <a:r>
              <a:rPr dirty="0" sz="32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physical  activity</a:t>
            </a:r>
            <a:endParaRPr sz="3200">
              <a:latin typeface="Times New Roman"/>
              <a:cs typeface="Times New Roman"/>
            </a:endParaRPr>
          </a:p>
          <a:p>
            <a:pPr marL="412115" indent="-40005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12750" algn="l"/>
              </a:tabLst>
            </a:pPr>
            <a:r>
              <a:rPr dirty="0" sz="3200" spc="-35">
                <a:solidFill>
                  <a:srgbClr val="404040"/>
                </a:solidFill>
                <a:latin typeface="Times New Roman"/>
                <a:cs typeface="Times New Roman"/>
              </a:rPr>
              <a:t>Weather </a:t>
            </a:r>
            <a:r>
              <a:rPr dirty="0" sz="3200">
                <a:solidFill>
                  <a:srgbClr val="404040"/>
                </a:solidFill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8" name="object 8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378917"/>
            <a:ext cx="70624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10"/>
              <a:t>Sport </a:t>
            </a:r>
            <a:r>
              <a:rPr dirty="0" sz="5400" spc="-340"/>
              <a:t>is </a:t>
            </a:r>
            <a:r>
              <a:rPr dirty="0" sz="5400" spc="-185"/>
              <a:t>classified</a:t>
            </a:r>
            <a:r>
              <a:rPr dirty="0" sz="5400" spc="50"/>
              <a:t> </a:t>
            </a:r>
            <a:r>
              <a:rPr dirty="0" sz="5400" spc="-135"/>
              <a:t>into: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810259" y="1217193"/>
            <a:ext cx="2844800" cy="171005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Arial"/>
              <a:buChar char="•"/>
              <a:tabLst>
                <a:tab pos="235585" algn="l"/>
              </a:tabLst>
            </a:pP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dirty="0" sz="2800" spc="-9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sports</a:t>
            </a:r>
            <a:endParaRPr sz="2800">
              <a:latin typeface="Times New Roman"/>
              <a:cs typeface="Times New Roman"/>
            </a:endParaRPr>
          </a:p>
          <a:p>
            <a:pPr marL="224790" indent="-212725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Font typeface="Arial"/>
              <a:buChar char="•"/>
              <a:tabLst>
                <a:tab pos="225425" algn="l"/>
              </a:tabLst>
            </a:pP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Dual sports</a:t>
            </a:r>
            <a:endParaRPr sz="2800">
              <a:latin typeface="Times New Roman"/>
              <a:cs typeface="Times New Roman"/>
            </a:endParaRPr>
          </a:p>
          <a:p>
            <a:pPr marL="218440" indent="-20637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Font typeface="Arial"/>
              <a:buChar char="•"/>
              <a:tabLst>
                <a:tab pos="219075" algn="l"/>
              </a:tabLst>
            </a:pPr>
            <a:r>
              <a:rPr dirty="0" sz="2800" spc="-70" b="1">
                <a:solidFill>
                  <a:srgbClr val="404040"/>
                </a:solidFill>
                <a:latin typeface="Times New Roman"/>
                <a:cs typeface="Times New Roman"/>
              </a:rPr>
              <a:t>Team</a:t>
            </a:r>
            <a:r>
              <a:rPr dirty="0" sz="2800" spc="-5" b="1">
                <a:solidFill>
                  <a:srgbClr val="404040"/>
                </a:solidFill>
                <a:latin typeface="Times New Roman"/>
                <a:cs typeface="Times New Roman"/>
              </a:rPr>
              <a:t> sports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4705" y="4101287"/>
            <a:ext cx="5375275" cy="414020"/>
          </a:xfrm>
          <a:custGeom>
            <a:avLst/>
            <a:gdLst/>
            <a:ahLst/>
            <a:cxnLst/>
            <a:rect l="l" t="t" r="r" b="b"/>
            <a:pathLst>
              <a:path w="5375275" h="414020">
                <a:moveTo>
                  <a:pt x="5375021" y="0"/>
                </a:moveTo>
                <a:lnTo>
                  <a:pt x="0" y="0"/>
                </a:lnTo>
                <a:lnTo>
                  <a:pt x="0" y="413562"/>
                </a:lnTo>
                <a:lnTo>
                  <a:pt x="5375021" y="413562"/>
                </a:lnTo>
                <a:lnTo>
                  <a:pt x="5375021" y="0"/>
                </a:lnTo>
                <a:close/>
              </a:path>
            </a:pathLst>
          </a:custGeom>
          <a:solidFill>
            <a:srgbClr val="F9EC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450" y="2908300"/>
          <a:ext cx="7562850" cy="16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/>
                <a:gridCol w="5375274"/>
              </a:tblGrid>
              <a:tr h="711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Individual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sports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62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700" spc="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7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played </a:t>
                      </a:r>
                      <a:r>
                        <a:rPr dirty="0" sz="17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17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participant </a:t>
                      </a:r>
                      <a:r>
                        <a:rPr dirty="0" sz="17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7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1700" spc="-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competing  </a:t>
                      </a:r>
                      <a:r>
                        <a:rPr dirty="0" sz="17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474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Dual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Sports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700" spc="55" b="1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700" spc="35" b="1">
                          <a:latin typeface="Arial"/>
                          <a:cs typeface="Arial"/>
                        </a:rPr>
                        <a:t>played </a:t>
                      </a:r>
                      <a:r>
                        <a:rPr dirty="0" sz="1700" spc="50" b="1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700" spc="75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1700" spc="-25" b="1">
                          <a:latin typeface="Arial"/>
                          <a:cs typeface="Arial"/>
                        </a:rPr>
                        <a:t>competing</a:t>
                      </a:r>
                      <a:r>
                        <a:rPr dirty="0" sz="1700" spc="-2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15" b="1">
                          <a:latin typeface="Arial"/>
                          <a:cs typeface="Arial"/>
                        </a:rPr>
                        <a:t>pairs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35" b="1"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Sports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700" spc="55" b="1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1700" spc="35" b="1">
                          <a:latin typeface="Arial"/>
                          <a:cs typeface="Arial"/>
                        </a:rPr>
                        <a:t>played </a:t>
                      </a:r>
                      <a:r>
                        <a:rPr dirty="0" sz="1700" spc="50" b="1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700" spc="5" b="1">
                          <a:latin typeface="Arial"/>
                          <a:cs typeface="Arial"/>
                        </a:rPr>
                        <a:t>three </a:t>
                      </a:r>
                      <a:r>
                        <a:rPr dirty="0" sz="1700" spc="25" b="1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700" spc="10" b="1">
                          <a:latin typeface="Arial"/>
                          <a:cs typeface="Arial"/>
                        </a:rPr>
                        <a:t>more</a:t>
                      </a:r>
                      <a:r>
                        <a:rPr dirty="0" sz="1700" spc="-2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5" b="1">
                          <a:latin typeface="Arial"/>
                          <a:cs typeface="Arial"/>
                        </a:rPr>
                        <a:t>players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8" name="object 8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316738"/>
            <a:ext cx="7159625" cy="928369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dirty="0" spc="50"/>
              <a:t>What </a:t>
            </a:r>
            <a:r>
              <a:rPr dirty="0" spc="-210"/>
              <a:t>is </a:t>
            </a:r>
            <a:r>
              <a:rPr dirty="0" spc="-45"/>
              <a:t>the </a:t>
            </a:r>
            <a:r>
              <a:rPr dirty="0" spc="-60"/>
              <a:t>difference </a:t>
            </a:r>
            <a:r>
              <a:rPr dirty="0" spc="5"/>
              <a:t>of  </a:t>
            </a:r>
            <a:r>
              <a:rPr dirty="0" spc="-20"/>
              <a:t>individual/dual </a:t>
            </a:r>
            <a:r>
              <a:rPr dirty="0" spc="-135"/>
              <a:t>sports </a:t>
            </a:r>
            <a:r>
              <a:rPr dirty="0" spc="-185"/>
              <a:t>vs. </a:t>
            </a:r>
            <a:r>
              <a:rPr dirty="0" spc="15"/>
              <a:t>team</a:t>
            </a:r>
            <a:r>
              <a:rPr dirty="0" spc="-160"/>
              <a:t> </a:t>
            </a:r>
            <a:r>
              <a:rPr dirty="0" spc="-185"/>
              <a:t>sports?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382445"/>
            <a:ext cx="7474584" cy="304609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869"/>
              </a:spcBef>
              <a:buClr>
                <a:srgbClr val="E38312"/>
              </a:buClr>
              <a:buFont typeface="Arial"/>
              <a:buChar char="•"/>
              <a:tabLst>
                <a:tab pos="227965" algn="l"/>
              </a:tabLst>
            </a:pPr>
            <a:r>
              <a:rPr dirty="0" u="heavy" sz="2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Individual</a:t>
            </a:r>
            <a:r>
              <a:rPr dirty="0" u="heavy" sz="2700" spc="-3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sports</a:t>
            </a:r>
            <a:endParaRPr sz="2700">
              <a:latin typeface="Times New Roman"/>
              <a:cs typeface="Times New Roman"/>
            </a:endParaRPr>
          </a:p>
          <a:p>
            <a:pPr marL="12700" marR="544195" indent="1828800">
              <a:lnSpc>
                <a:spcPts val="2590"/>
              </a:lnSpc>
              <a:spcBef>
                <a:spcPts val="1400"/>
              </a:spcBef>
              <a:tabLst>
                <a:tab pos="4585335" algn="l"/>
                <a:tab pos="5499735" algn="l"/>
              </a:tabLst>
            </a:pP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ter a 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her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nt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of	d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sc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ine,  self-confidence,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focus,</a:t>
            </a:r>
            <a:r>
              <a:rPr dirty="0" sz="27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and	passion</a:t>
            </a:r>
            <a:endParaRPr sz="2700">
              <a:latin typeface="Times New Roman"/>
              <a:cs typeface="Times New Roman"/>
            </a:endParaRPr>
          </a:p>
          <a:p>
            <a:pPr marL="212090" indent="-200025">
              <a:lnSpc>
                <a:spcPct val="100000"/>
              </a:lnSpc>
              <a:spcBef>
                <a:spcPts val="780"/>
              </a:spcBef>
              <a:buClr>
                <a:srgbClr val="E38312"/>
              </a:buClr>
              <a:buFont typeface="Arial"/>
              <a:buChar char="•"/>
              <a:tabLst>
                <a:tab pos="212725" algn="l"/>
              </a:tabLst>
            </a:pPr>
            <a:r>
              <a:rPr dirty="0" u="heavy" sz="2700" spc="-6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dirty="0" u="heavy" sz="27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sports</a:t>
            </a:r>
            <a:endParaRPr sz="2700">
              <a:latin typeface="Times New Roman"/>
              <a:cs typeface="Times New Roman"/>
            </a:endParaRPr>
          </a:p>
          <a:p>
            <a:pPr marL="927100" marR="5080" indent="914400">
              <a:lnSpc>
                <a:spcPts val="2590"/>
              </a:lnSpc>
              <a:spcBef>
                <a:spcPts val="1375"/>
              </a:spcBef>
              <a:tabLst>
                <a:tab pos="6414135" algn="l"/>
              </a:tabLst>
            </a:pP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variables are considered to  determine the success or </a:t>
            </a: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failure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7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dirty="0" sz="2700" spc="-5">
                <a:solidFill>
                  <a:srgbClr val="404040"/>
                </a:solidFill>
                <a:latin typeface="Times New Roman"/>
                <a:cs typeface="Times New Roman"/>
              </a:rPr>
              <a:t>team.</a:t>
            </a:r>
            <a:r>
              <a:rPr dirty="0" sz="27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  <a:tabLst>
                <a:tab pos="5499735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depends on the collective</a:t>
            </a:r>
            <a:r>
              <a:rPr dirty="0" sz="27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effort</a:t>
            </a:r>
            <a:r>
              <a:rPr dirty="0" sz="27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of	all its</a:t>
            </a:r>
            <a:r>
              <a:rPr dirty="0" sz="27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players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1376"/>
            <a:ext cx="9144000" cy="992505"/>
            <a:chOff x="0" y="4151376"/>
            <a:chExt cx="9144000" cy="992505"/>
          </a:xfrm>
        </p:grpSpPr>
        <p:sp>
          <p:nvSpPr>
            <p:cNvPr id="3" name="object 3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6246" y="450341"/>
            <a:ext cx="705739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8475" marR="5080" indent="-486409">
              <a:lnSpc>
                <a:spcPct val="100000"/>
              </a:lnSpc>
              <a:spcBef>
                <a:spcPts val="100"/>
              </a:spcBef>
            </a:pPr>
            <a:r>
              <a:rPr dirty="0" sz="6000" b="0">
                <a:solidFill>
                  <a:srgbClr val="000000"/>
                </a:solidFill>
                <a:latin typeface="Arial"/>
                <a:cs typeface="Arial"/>
              </a:rPr>
              <a:t>What </a:t>
            </a:r>
            <a:r>
              <a:rPr dirty="0" sz="6000" spc="-5" b="0">
                <a:solidFill>
                  <a:srgbClr val="000000"/>
                </a:solidFill>
                <a:latin typeface="Arial"/>
                <a:cs typeface="Arial"/>
              </a:rPr>
              <a:t>does one</a:t>
            </a:r>
            <a:r>
              <a:rPr dirty="0" sz="6000" spc="-5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000" spc="-5" b="0">
                <a:solidFill>
                  <a:srgbClr val="000000"/>
                </a:solidFill>
                <a:latin typeface="Arial"/>
                <a:cs typeface="Arial"/>
              </a:rPr>
              <a:t>need  </a:t>
            </a:r>
            <a:r>
              <a:rPr dirty="0" sz="6000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6000" spc="-5" b="0">
                <a:solidFill>
                  <a:srgbClr val="000000"/>
                </a:solidFill>
                <a:latin typeface="Arial"/>
                <a:cs typeface="Arial"/>
              </a:rPr>
              <a:t>know in</a:t>
            </a:r>
            <a:r>
              <a:rPr dirty="0" sz="60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6000" spc="-5" b="0">
                <a:solidFill>
                  <a:srgbClr val="000000"/>
                </a:solidFill>
                <a:latin typeface="Arial"/>
                <a:cs typeface="Arial"/>
              </a:rPr>
              <a:t>playing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2279091"/>
            <a:ext cx="74320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0775" algn="l"/>
                <a:tab pos="7418705" algn="l"/>
              </a:tabLst>
            </a:pPr>
            <a:r>
              <a:rPr dirty="0" u="sng" sz="600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sports?	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487" rIns="0" bIns="0" rtlCol="0" vert="horz">
            <a:spAutoFit/>
          </a:bodyPr>
          <a:lstStyle/>
          <a:p>
            <a:pPr marR="5080">
              <a:lnSpc>
                <a:spcPts val="3670"/>
              </a:lnSpc>
              <a:spcBef>
                <a:spcPts val="760"/>
              </a:spcBef>
            </a:pPr>
            <a:r>
              <a:rPr dirty="0" sz="3600" spc="-114"/>
              <a:t>Some </a:t>
            </a:r>
            <a:r>
              <a:rPr dirty="0" sz="3600" spc="10"/>
              <a:t>of </a:t>
            </a:r>
            <a:r>
              <a:rPr dirty="0" sz="3600" spc="-50"/>
              <a:t>the </a:t>
            </a:r>
            <a:r>
              <a:rPr dirty="0" sz="3600" spc="-25"/>
              <a:t>important </a:t>
            </a:r>
            <a:r>
              <a:rPr dirty="0" sz="3600" spc="-170"/>
              <a:t>aspects</a:t>
            </a:r>
            <a:r>
              <a:rPr dirty="0" sz="3600" spc="-375"/>
              <a:t> </a:t>
            </a:r>
            <a:r>
              <a:rPr dirty="0" sz="3600" spc="-20"/>
              <a:t>to  </a:t>
            </a:r>
            <a:r>
              <a:rPr dirty="0" sz="3600" spc="-135"/>
              <a:t>consider </a:t>
            </a:r>
            <a:r>
              <a:rPr dirty="0" sz="3600" spc="-85"/>
              <a:t>in </a:t>
            </a:r>
            <a:r>
              <a:rPr dirty="0" sz="3600" spc="-25"/>
              <a:t>learning </a:t>
            </a:r>
            <a:r>
              <a:rPr dirty="0" sz="3600" spc="229"/>
              <a:t>a</a:t>
            </a:r>
            <a:r>
              <a:rPr dirty="0" sz="3600" spc="-190"/>
              <a:t> </a:t>
            </a:r>
            <a:r>
              <a:rPr dirty="0" sz="3600" spc="-120"/>
              <a:t>sport: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259" y="1119733"/>
            <a:ext cx="5460365" cy="372554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11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History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Court Dimensions/</a:t>
            </a:r>
            <a:r>
              <a:rPr dirty="0" sz="3200" spc="-1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spc="-60" b="1">
                <a:solidFill>
                  <a:srgbClr val="404040"/>
                </a:solidFill>
                <a:latin typeface="Times New Roman"/>
                <a:cs typeface="Times New Roman"/>
              </a:rPr>
              <a:t>Venue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2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5" b="1">
                <a:solidFill>
                  <a:srgbClr val="404040"/>
                </a:solidFill>
                <a:latin typeface="Times New Roman"/>
                <a:cs typeface="Times New Roman"/>
              </a:rPr>
              <a:t>Equipment </a:t>
            </a: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Gear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spc="-35" b="1">
                <a:solidFill>
                  <a:srgbClr val="404040"/>
                </a:solidFill>
                <a:latin typeface="Times New Roman"/>
                <a:cs typeface="Times New Roman"/>
              </a:rPr>
              <a:t>Technical </a:t>
            </a: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3200" spc="-35" b="1">
                <a:solidFill>
                  <a:srgbClr val="404040"/>
                </a:solidFill>
                <a:latin typeface="Times New Roman"/>
                <a:cs typeface="Times New Roman"/>
              </a:rPr>
              <a:t>Tactical</a:t>
            </a:r>
            <a:r>
              <a:rPr dirty="0" sz="32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Times New Roman"/>
                <a:cs typeface="Times New Roman"/>
              </a:rPr>
              <a:t>Skills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Rules of </a:t>
            </a:r>
            <a:r>
              <a:rPr dirty="0" sz="3200" spc="-5" b="1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3200" spc="-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Game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3200" b="1">
                <a:solidFill>
                  <a:srgbClr val="404040"/>
                </a:solidFill>
                <a:latin typeface="Times New Roman"/>
                <a:cs typeface="Times New Roman"/>
              </a:rPr>
              <a:t>Officiating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8994" y="1627003"/>
            <a:ext cx="1789899" cy="131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358128" y="3372611"/>
            <a:ext cx="2786380" cy="1771014"/>
            <a:chOff x="6358128" y="3372611"/>
            <a:chExt cx="2786380" cy="1771014"/>
          </a:xfrm>
        </p:grpSpPr>
        <p:sp>
          <p:nvSpPr>
            <p:cNvPr id="7" name="object 7"/>
            <p:cNvSpPr/>
            <p:nvPr/>
          </p:nvSpPr>
          <p:spPr>
            <a:xfrm>
              <a:off x="7577328" y="4151375"/>
              <a:ext cx="1566672" cy="9921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72400" y="4346447"/>
              <a:ext cx="1213103" cy="626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58128" y="3372611"/>
              <a:ext cx="1568196" cy="1039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1769" y="901141"/>
            <a:ext cx="5271135" cy="2282190"/>
          </a:xfrm>
          <a:prstGeom prst="rect"/>
        </p:spPr>
        <p:txBody>
          <a:bodyPr wrap="square" lIns="0" tIns="200025" rIns="0" bIns="0" rtlCol="0" vert="horz">
            <a:spAutoFit/>
          </a:bodyPr>
          <a:lstStyle/>
          <a:p>
            <a:pPr marL="12700" marR="5080" indent="365760">
              <a:lnSpc>
                <a:spcPts val="8159"/>
              </a:lnSpc>
              <a:spcBef>
                <a:spcPts val="1575"/>
              </a:spcBef>
            </a:pPr>
            <a:r>
              <a:rPr dirty="0" sz="8000" spc="-45" b="0">
                <a:solidFill>
                  <a:srgbClr val="252525"/>
                </a:solidFill>
                <a:latin typeface="Arial"/>
                <a:cs typeface="Arial"/>
              </a:rPr>
              <a:t>Individual/  </a:t>
            </a:r>
            <a:r>
              <a:rPr dirty="0" sz="8000" spc="-40" b="0">
                <a:solidFill>
                  <a:srgbClr val="252525"/>
                </a:solidFill>
                <a:latin typeface="Arial"/>
                <a:cs typeface="Arial"/>
              </a:rPr>
              <a:t>Dual</a:t>
            </a:r>
            <a:r>
              <a:rPr dirty="0" sz="8000" spc="-180" b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8000" spc="-45" b="0">
                <a:solidFill>
                  <a:srgbClr val="252525"/>
                </a:solidFill>
                <a:latin typeface="Arial"/>
                <a:cs typeface="Arial"/>
              </a:rPr>
              <a:t>Sports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5" name="object 5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921369" y="3568153"/>
            <a:ext cx="1753772" cy="1080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74929"/>
            <a:ext cx="34759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0"/>
              <a:t>Table</a:t>
            </a:r>
            <a:r>
              <a:rPr dirty="0" sz="4800" spc="-175"/>
              <a:t> </a:t>
            </a:r>
            <a:r>
              <a:rPr dirty="0" sz="4800" spc="-270"/>
              <a:t>Tennis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11732" y="1295781"/>
            <a:ext cx="6650990" cy="3188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5620">
              <a:lnSpc>
                <a:spcPts val="3005"/>
              </a:lnSpc>
              <a:spcBef>
                <a:spcPts val="10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Grip</a:t>
            </a:r>
            <a:endParaRPr sz="2600">
              <a:latin typeface="Times New Roman"/>
              <a:cs typeface="Times New Roman"/>
            </a:endParaRPr>
          </a:p>
          <a:p>
            <a:pPr lvl="1" marL="377825" indent="-183515">
              <a:lnSpc>
                <a:spcPts val="2535"/>
              </a:lnSpc>
              <a:buClr>
                <a:srgbClr val="E38312"/>
              </a:buClr>
              <a:buFont typeface="Arial"/>
              <a:buChar char="•"/>
              <a:tabLst>
                <a:tab pos="378460" algn="l"/>
              </a:tabLst>
            </a:pPr>
            <a:r>
              <a:rPr dirty="0" sz="2300">
                <a:solidFill>
                  <a:srgbClr val="404040"/>
                </a:solidFill>
                <a:latin typeface="Times New Roman"/>
                <a:cs typeface="Times New Roman"/>
              </a:rPr>
              <a:t>Shakehand</a:t>
            </a:r>
            <a:r>
              <a:rPr dirty="0" sz="23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404040"/>
                </a:solidFill>
                <a:latin typeface="Times New Roman"/>
                <a:cs typeface="Times New Roman"/>
              </a:rPr>
              <a:t>Grip</a:t>
            </a:r>
            <a:endParaRPr sz="2300">
              <a:latin typeface="Times New Roman"/>
              <a:cs typeface="Times New Roman"/>
            </a:endParaRPr>
          </a:p>
          <a:p>
            <a:pPr lvl="1" marL="377825" indent="-183515">
              <a:lnSpc>
                <a:spcPts val="2480"/>
              </a:lnSpc>
              <a:buClr>
                <a:srgbClr val="E38312"/>
              </a:buClr>
              <a:buFont typeface="Arial"/>
              <a:buChar char="•"/>
              <a:tabLst>
                <a:tab pos="378460" algn="l"/>
              </a:tabLst>
            </a:pPr>
            <a:r>
              <a:rPr dirty="0" sz="2300">
                <a:solidFill>
                  <a:srgbClr val="404040"/>
                </a:solidFill>
                <a:latin typeface="Times New Roman"/>
                <a:cs typeface="Times New Roman"/>
              </a:rPr>
              <a:t>Penhold</a:t>
            </a:r>
            <a:r>
              <a:rPr dirty="0" sz="23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404040"/>
                </a:solidFill>
                <a:latin typeface="Times New Roman"/>
                <a:cs typeface="Times New Roman"/>
              </a:rPr>
              <a:t>Grip</a:t>
            </a:r>
            <a:endParaRPr sz="2300">
              <a:latin typeface="Times New Roman"/>
              <a:cs typeface="Times New Roman"/>
            </a:endParaRPr>
          </a:p>
          <a:p>
            <a:pPr marL="527685" indent="-515620">
              <a:lnSpc>
                <a:spcPts val="278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Position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278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Forehand and</a:t>
            </a:r>
            <a:r>
              <a:rPr dirty="0" sz="26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Backhand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278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Basic hitting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278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Topsin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Serve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278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Basic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Position, Forehand and Backhand</a:t>
            </a:r>
            <a:r>
              <a:rPr dirty="0" sz="26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Drive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2955"/>
              </a:lnSpc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Forehand and Backhand</a:t>
            </a:r>
            <a:r>
              <a:rPr dirty="0" sz="26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Push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7328" y="4151376"/>
            <a:ext cx="1567180" cy="992505"/>
            <a:chOff x="7577328" y="4151376"/>
            <a:chExt cx="1567180" cy="992505"/>
          </a:xfrm>
        </p:grpSpPr>
        <p:sp>
          <p:nvSpPr>
            <p:cNvPr id="6" name="object 6"/>
            <p:cNvSpPr/>
            <p:nvPr/>
          </p:nvSpPr>
          <p:spPr>
            <a:xfrm>
              <a:off x="7577328" y="4151376"/>
              <a:ext cx="1566672" cy="9921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2400" y="4346448"/>
              <a:ext cx="1213103" cy="626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2020-02-29T16:15:07Z</dcterms:created>
  <dcterms:modified xsi:type="dcterms:W3CDTF">2020-02-29T16:15:07Z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2020-02-29T00:00:00Z</vt:filetime>
  </property>
</Properties>
</file>