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F07C"/>
    <a:srgbClr val="6DDAFE"/>
    <a:srgbClr val="7FB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C496E4-8993-4547-B983-6D54441DCC45}" v="6" dt="2024-11-07T18:27:55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21B8-C7C3-3229-A5C7-320D87D7B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A8EC5-72E0-3113-8972-13C00AC44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D46B1-23D8-0C56-7C50-44809E46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62F9-7364-46BE-98E8-3B398DBB9F3F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EF1EB-BA96-6E83-BC0B-105627A9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D0907-19AC-39D6-73CD-6117E540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A8CF-078E-426A-8435-CBB5CBAA8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73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3376-70BF-06DD-5D96-283302A3F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8CBEE-881F-4D50-EB5E-B33281FC5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CA401-BE5D-67F0-8217-37614E45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62F9-7364-46BE-98E8-3B398DBB9F3F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2903F-457B-1C46-EAD4-6B24A8FB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0AD77-5919-0C13-D93D-5D5E15E5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A8CF-078E-426A-8435-CBB5CBAA8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02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D90F92-4C0A-B6E9-3A80-D20C7395D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F6F95-F1A8-C6DC-4874-FAB494574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DB430-E748-8C90-C503-D16AAB18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62F9-7364-46BE-98E8-3B398DBB9F3F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F5926-4129-DB28-8615-04469BA6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ACC6A-E560-945E-9B57-76D5D26B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A8CF-078E-426A-8435-CBB5CBAA8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05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5FC8-55BD-FD8A-462D-19079129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1812F-242E-AAA1-8571-94335FD1C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D6A4A-DE7B-90EA-C8CB-9CB6DD4C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62F9-7364-46BE-98E8-3B398DBB9F3F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002F5-BE8F-F240-D18A-6273C4CB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3C9CB-20AB-E974-8A1F-36D70E28D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A8CF-078E-426A-8435-CBB5CBAA8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64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52EB-41B0-F906-5E99-33342985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7A4E6-73B9-90A9-D571-6E0806471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FABD6-4E75-F4A9-44D9-32A79252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62F9-7364-46BE-98E8-3B398DBB9F3F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F7DA4-53C9-1729-DBBE-1CF1C36A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C8DC1-8FD7-8818-4BCB-16A58942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A8CF-078E-426A-8435-CBB5CBAA8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08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CD6B-8FE3-0685-B9A1-584134A6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59CA2-EF1E-F6EC-33D0-C2032EC8D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04FBC-4CA8-5977-1C39-F2BEE34CD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AA113-5019-E77F-7163-54D44446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62F9-7364-46BE-98E8-3B398DBB9F3F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4DCBA-D8BA-F959-DF12-F8D842A1C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AC107-E75C-6E57-97B7-7ADE7CE0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A8CF-078E-426A-8435-CBB5CBAA8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1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CF8E-6565-8585-3FCC-FE0AA32DA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D9A85-8AE9-CEB1-5475-5F158F5FD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27565-FEE7-D3A9-1F9D-225AA1D39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36407B-0E11-846E-B7B0-7F8B8B1AC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B6B131-5B30-60AC-781A-F952A22E4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6ACFB-14FB-4BEA-F34F-541E5705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62F9-7364-46BE-98E8-3B398DBB9F3F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3EA56-2EA7-1B09-3989-86371F3E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68C9F5-B23D-BB7D-327E-F9FFAF2D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A8CF-078E-426A-8435-CBB5CBAA8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30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030D-B4EA-C6DD-CA04-D704AAEA9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0C2F2D-BC38-83B1-3827-E4EB66D6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62F9-7364-46BE-98E8-3B398DBB9F3F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FB927-5E15-FC65-EBC6-0E2143F5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D0B73-AFFC-3353-E033-2E3FA120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A8CF-078E-426A-8435-CBB5CBAA8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38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68CA1-49B6-C98B-F4D0-EDEB9FCD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62F9-7364-46BE-98E8-3B398DBB9F3F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AAAAB2-A821-04C8-350F-CAAF79B6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9E572-E7FF-B6EF-E676-B91F8CCB9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A8CF-078E-426A-8435-CBB5CBAA8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57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0C860-F1D3-5797-039A-25331D23C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EACF-11A8-6943-9C6C-A186131E1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E79F2-E040-81CE-78BC-AFD8D9462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764C2-5F36-4FED-6FDC-1C56B724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62F9-7364-46BE-98E8-3B398DBB9F3F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A3767-FEAB-0921-E5D7-D0060D31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5D3DE-EC3D-3456-AE20-C4D522AA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A8CF-078E-426A-8435-CBB5CBAA8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49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3A74-673D-0F50-D03C-B9EF084A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BA75F4-18C4-2A9A-C911-36FC48AD6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25B48-7CC6-D72F-3FB6-A13E65FC9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A20E4-8078-0180-8881-4C7B18E9D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62F9-7364-46BE-98E8-3B398DBB9F3F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B4F6F-35A3-FDF6-9E3D-E2959AA0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29357-E954-BB66-DAE1-96814FD0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A8CF-078E-426A-8435-CBB5CBAA8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70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D547EE-C5C5-0B4D-E1C5-F0F547EE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A3CE9-E08B-6604-5E86-8719C4BE2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F32AC-5293-3FBD-E836-B03D7F9D3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362F9-7364-46BE-98E8-3B398DBB9F3F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463A9-8EA9-3A6F-68A0-BC11BC4B1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23D2D-C31B-65B5-F9DB-99AEEE2DA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6A8CF-078E-426A-8435-CBB5CBAA8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24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182B9F6D-8772-7109-0863-651B3D6FC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4087" y="2610971"/>
            <a:ext cx="6023825" cy="907602"/>
          </a:xfrm>
        </p:spPr>
        <p:txBody>
          <a:bodyPr>
            <a:normAutofit fontScale="90000"/>
          </a:bodyPr>
          <a:lstStyle/>
          <a:p>
            <a:r>
              <a:rPr lang="en-US" sz="5200" b="1" dirty="0">
                <a:solidFill>
                  <a:schemeClr val="tx2"/>
                </a:solidFill>
                <a:latin typeface="+mn-lt"/>
              </a:rPr>
              <a:t>AZURE DATA PIPELINE</a:t>
            </a:r>
            <a:endParaRPr lang="en-IN" sz="52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188FEEE-7E8A-93CE-C36A-18C01C5CF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3537623"/>
            <a:ext cx="5760846" cy="6820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For </a:t>
            </a:r>
            <a:r>
              <a:rPr lang="en-US" b="1" dirty="0" err="1">
                <a:solidFill>
                  <a:schemeClr val="tx2"/>
                </a:solidFill>
              </a:rPr>
              <a:t>TechRetail</a:t>
            </a:r>
            <a:endParaRPr lang="en-IN" b="1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4AE7B5-BB18-0579-9C75-38B06F14FD8A}"/>
              </a:ext>
            </a:extLst>
          </p:cNvPr>
          <p:cNvCxnSpPr/>
          <p:nvPr/>
        </p:nvCxnSpPr>
        <p:spPr>
          <a:xfrm>
            <a:off x="3215729" y="3447190"/>
            <a:ext cx="5760846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76692B-09E1-A641-79DA-7D24C365589D}"/>
              </a:ext>
            </a:extLst>
          </p:cNvPr>
          <p:cNvSpPr txBox="1"/>
          <p:nvPr/>
        </p:nvSpPr>
        <p:spPr>
          <a:xfrm>
            <a:off x="8705851" y="4791075"/>
            <a:ext cx="2612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2"/>
                </a:solidFill>
              </a:rPr>
              <a:t>Group 4: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Arnab Saha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Debadrita</a:t>
            </a:r>
            <a:r>
              <a:rPr lang="en-US" dirty="0"/>
              <a:t> </a:t>
            </a:r>
            <a:r>
              <a:rPr lang="en-US" dirty="0" err="1"/>
              <a:t>Acharjee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Kumkum </a:t>
            </a:r>
            <a:r>
              <a:rPr lang="en-US" dirty="0" err="1"/>
              <a:t>Baswal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6017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6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3" name="Freeform: Shape 10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12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5" name="Freeform: Shape 13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14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15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16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17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043066-B426-E544-8841-FEC65FA9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87" y="1741337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>
                <a:solidFill>
                  <a:schemeClr val="tx2"/>
                </a:solidFill>
                <a:latin typeface="+mn-lt"/>
                <a:ea typeface="+mj-ea"/>
                <a:cs typeface="+mj-cs"/>
              </a:rPr>
              <a:t>THANK YOU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8563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602FBC1C-5DB7-89A8-76A3-FD6946082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80"/>
            <a:ext cx="2639739" cy="566050"/>
          </a:xfrm>
        </p:spPr>
        <p:txBody>
          <a:bodyPr anchor="b">
            <a:no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Background:</a:t>
            </a:r>
            <a:endParaRPr lang="en-IN" sz="3600" b="1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EFA4F9-B873-B5D4-8068-2ACDFD4D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671" y="1846730"/>
            <a:ext cx="9316929" cy="1816925"/>
          </a:xfrm>
        </p:spPr>
        <p:txBody>
          <a:bodyPr>
            <a:normAutofit fontScale="92500"/>
          </a:bodyPr>
          <a:lstStyle/>
          <a:p>
            <a:pPr algn="just"/>
            <a:endParaRPr lang="en-IN" sz="20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sz="20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TechRetail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a mid-sized retail company, wants to create a data pipeline to collect retail data from various sources, process it using advanced analytics, and visualize the results in a dashboard. The goal is to gain insights into sales trends and improve decision-making. The company wants to leverage Azure Databricks for data processing and Microsoft Fabric for data integration and visualization.</a:t>
            </a:r>
          </a:p>
          <a:p>
            <a:pPr algn="just"/>
            <a:endParaRPr lang="en-IN" sz="2000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F6F598-C483-F2D7-6EC7-50200A813CC9}"/>
              </a:ext>
            </a:extLst>
          </p:cNvPr>
          <p:cNvCxnSpPr>
            <a:cxnSpLocks/>
          </p:cNvCxnSpPr>
          <p:nvPr/>
        </p:nvCxnSpPr>
        <p:spPr>
          <a:xfrm>
            <a:off x="1353671" y="1846730"/>
            <a:ext cx="2312894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0555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6" descr="A red and black cloud&#10;&#10;Description automatically generated">
            <a:extLst>
              <a:ext uri="{FF2B5EF4-FFF2-40B4-BE49-F238E27FC236}">
                <a16:creationId xmlns:a16="http://schemas.microsoft.com/office/drawing/2014/main" id="{1EE661BB-F1EB-9D19-63A8-67ABD79F7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26" y="1897477"/>
            <a:ext cx="1226773" cy="1226773"/>
          </a:xfr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5BCF05F-E5A0-921A-B4E1-F51FB9AEC624}"/>
              </a:ext>
            </a:extLst>
          </p:cNvPr>
          <p:cNvGrpSpPr/>
          <p:nvPr/>
        </p:nvGrpSpPr>
        <p:grpSpPr>
          <a:xfrm>
            <a:off x="822318" y="897159"/>
            <a:ext cx="2639739" cy="566050"/>
            <a:chOff x="1179226" y="1280680"/>
            <a:chExt cx="2639739" cy="566050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F596CACD-2CD8-3CA0-AE86-EF551A4929DD}"/>
                </a:ext>
              </a:extLst>
            </p:cNvPr>
            <p:cNvSpPr txBox="1">
              <a:spLocks/>
            </p:cNvSpPr>
            <p:nvPr/>
          </p:nvSpPr>
          <p:spPr>
            <a:xfrm>
              <a:off x="1179226" y="1280680"/>
              <a:ext cx="2639739" cy="5660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tx2"/>
                  </a:solidFill>
                </a:rPr>
                <a:t>Objectives:</a:t>
              </a:r>
              <a:endParaRPr lang="en-IN" sz="3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C12E65E-A4B0-EDBF-23BA-2D5990BF9597}"/>
                </a:ext>
              </a:extLst>
            </p:cNvPr>
            <p:cNvCxnSpPr>
              <a:cxnSpLocks/>
            </p:cNvCxnSpPr>
            <p:nvPr/>
          </p:nvCxnSpPr>
          <p:spPr>
            <a:xfrm>
              <a:off x="1440715" y="1846730"/>
              <a:ext cx="2127238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 descr="A circular orange and yellow logo with a circular arrow pointing to a gear&#10;&#10;Description automatically generated">
            <a:extLst>
              <a:ext uri="{FF2B5EF4-FFF2-40B4-BE49-F238E27FC236}">
                <a16:creationId xmlns:a16="http://schemas.microsoft.com/office/drawing/2014/main" id="{27C8E8D5-A12E-0B48-C1B3-8321A9654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086" y="1897479"/>
            <a:ext cx="1226772" cy="1226772"/>
          </a:xfrm>
          <a:prstGeom prst="rect">
            <a:avLst/>
          </a:prstGeom>
        </p:spPr>
      </p:pic>
      <p:pic>
        <p:nvPicPr>
          <p:cNvPr id="11" name="Picture 10" descr="A blue circular object with black background&#10;&#10;Description automatically generated">
            <a:extLst>
              <a:ext uri="{FF2B5EF4-FFF2-40B4-BE49-F238E27FC236}">
                <a16:creationId xmlns:a16="http://schemas.microsoft.com/office/drawing/2014/main" id="{2419B74E-81F2-D78F-D32F-B94E8D6F5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336" y="1897478"/>
            <a:ext cx="1226773" cy="1226773"/>
          </a:xfrm>
          <a:prstGeom prst="rect">
            <a:avLst/>
          </a:prstGeom>
        </p:spPr>
      </p:pic>
      <p:pic>
        <p:nvPicPr>
          <p:cNvPr id="17" name="Picture 16" descr="A computer with a graph on it&#10;&#10;Description automatically generated">
            <a:extLst>
              <a:ext uri="{FF2B5EF4-FFF2-40B4-BE49-F238E27FC236}">
                <a16:creationId xmlns:a16="http://schemas.microsoft.com/office/drawing/2014/main" id="{D0FBE137-DD7D-2615-DA5E-400D9A8BED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360" y="1783978"/>
            <a:ext cx="1226773" cy="133131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88F50DD-5D0A-CBCF-F957-00FECDA1EF31}"/>
              </a:ext>
            </a:extLst>
          </p:cNvPr>
          <p:cNvSpPr txBox="1"/>
          <p:nvPr/>
        </p:nvSpPr>
        <p:spPr>
          <a:xfrm flipH="1">
            <a:off x="1277837" y="3374782"/>
            <a:ext cx="162112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Data Ingestion</a:t>
            </a:r>
            <a:endParaRPr lang="en-IN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39E552-33A1-8F11-030D-51E8B82A518A}"/>
              </a:ext>
            </a:extLst>
          </p:cNvPr>
          <p:cNvSpPr txBox="1"/>
          <p:nvPr/>
        </p:nvSpPr>
        <p:spPr>
          <a:xfrm flipH="1">
            <a:off x="3852764" y="3368993"/>
            <a:ext cx="178603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Data Processing</a:t>
            </a:r>
            <a:endParaRPr lang="en-IN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EE9AA3-B3C3-6121-827E-CA6824E88061}"/>
              </a:ext>
            </a:extLst>
          </p:cNvPr>
          <p:cNvSpPr txBox="1"/>
          <p:nvPr/>
        </p:nvSpPr>
        <p:spPr>
          <a:xfrm flipH="1">
            <a:off x="9337199" y="3306238"/>
            <a:ext cx="193615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Data Visualization</a:t>
            </a:r>
            <a:endParaRPr lang="en-IN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C65D63-3422-71F2-537E-334DD2257B7D}"/>
              </a:ext>
            </a:extLst>
          </p:cNvPr>
          <p:cNvSpPr txBox="1"/>
          <p:nvPr/>
        </p:nvSpPr>
        <p:spPr>
          <a:xfrm flipH="1">
            <a:off x="6751420" y="3333174"/>
            <a:ext cx="153908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Data Storage</a:t>
            </a:r>
            <a:endParaRPr lang="en-IN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751C6C-261A-2F22-D7C8-CB23BF2C9804}"/>
              </a:ext>
            </a:extLst>
          </p:cNvPr>
          <p:cNvSpPr txBox="1"/>
          <p:nvPr/>
        </p:nvSpPr>
        <p:spPr>
          <a:xfrm>
            <a:off x="1058482" y="4071107"/>
            <a:ext cx="2183872" cy="307777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Azure Data Factory (ADF)</a:t>
            </a:r>
            <a:endParaRPr lang="en-IN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FBF2F4-3DE8-B25C-F49A-29A686E814FF}"/>
              </a:ext>
            </a:extLst>
          </p:cNvPr>
          <p:cNvSpPr txBox="1"/>
          <p:nvPr/>
        </p:nvSpPr>
        <p:spPr>
          <a:xfrm>
            <a:off x="3732937" y="4052219"/>
            <a:ext cx="2056241" cy="307777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Synapse Data Engineering</a:t>
            </a:r>
            <a:endParaRPr lang="en-IN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1D05365-DE38-8426-E89B-F92D2FDCB463}"/>
              </a:ext>
            </a:extLst>
          </p:cNvPr>
          <p:cNvCxnSpPr>
            <a:cxnSpLocks/>
          </p:cNvCxnSpPr>
          <p:nvPr/>
        </p:nvCxnSpPr>
        <p:spPr>
          <a:xfrm>
            <a:off x="2967318" y="2590800"/>
            <a:ext cx="681317" cy="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A8FCBE-212D-8CAE-9CCB-B3D127BBA5A8}"/>
              </a:ext>
            </a:extLst>
          </p:cNvPr>
          <p:cNvCxnSpPr>
            <a:cxnSpLocks/>
          </p:cNvCxnSpPr>
          <p:nvPr/>
        </p:nvCxnSpPr>
        <p:spPr>
          <a:xfrm>
            <a:off x="8524199" y="2519828"/>
            <a:ext cx="681317" cy="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639629-D2D2-317F-13A8-FEFBBDB4DBD0}"/>
              </a:ext>
            </a:extLst>
          </p:cNvPr>
          <p:cNvCxnSpPr>
            <a:cxnSpLocks/>
          </p:cNvCxnSpPr>
          <p:nvPr/>
        </p:nvCxnSpPr>
        <p:spPr>
          <a:xfrm>
            <a:off x="5755188" y="2590800"/>
            <a:ext cx="681317" cy="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C445728-CF1F-69E9-47B1-FBA2A44FC639}"/>
              </a:ext>
            </a:extLst>
          </p:cNvPr>
          <p:cNvSpPr txBox="1"/>
          <p:nvPr/>
        </p:nvSpPr>
        <p:spPr>
          <a:xfrm>
            <a:off x="1182963" y="4419216"/>
            <a:ext cx="1918447" cy="307777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ADLS Gen2</a:t>
            </a:r>
            <a:endParaRPr lang="en-IN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34C016-CB42-7A01-951D-D5F6CAE7147E}"/>
              </a:ext>
            </a:extLst>
          </p:cNvPr>
          <p:cNvSpPr txBox="1"/>
          <p:nvPr/>
        </p:nvSpPr>
        <p:spPr>
          <a:xfrm>
            <a:off x="3852764" y="4400060"/>
            <a:ext cx="1785343" cy="307777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Databricks</a:t>
            </a:r>
            <a:endParaRPr lang="en-IN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15B70-4DFA-B5D4-8196-5E2D7D82BBC2}"/>
              </a:ext>
            </a:extLst>
          </p:cNvPr>
          <p:cNvSpPr txBox="1"/>
          <p:nvPr/>
        </p:nvSpPr>
        <p:spPr>
          <a:xfrm>
            <a:off x="6627993" y="4021441"/>
            <a:ext cx="1899720" cy="307777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ADLS Delta Table</a:t>
            </a:r>
            <a:endParaRPr lang="en-IN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2CE380-4B0F-D4EB-C884-ABB6A2B14C04}"/>
              </a:ext>
            </a:extLst>
          </p:cNvPr>
          <p:cNvSpPr txBox="1"/>
          <p:nvPr/>
        </p:nvSpPr>
        <p:spPr>
          <a:xfrm>
            <a:off x="9327113" y="3965238"/>
            <a:ext cx="1945422" cy="307777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Microsoft </a:t>
            </a:r>
            <a:r>
              <a:rPr lang="en-US" sz="1400" dirty="0" err="1"/>
              <a:t>PowerBI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06929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1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58BDCC2-5D50-3D12-9483-D15850385C0E}"/>
              </a:ext>
            </a:extLst>
          </p:cNvPr>
          <p:cNvGrpSpPr/>
          <p:nvPr/>
        </p:nvGrpSpPr>
        <p:grpSpPr>
          <a:xfrm>
            <a:off x="1150394" y="815373"/>
            <a:ext cx="10051017" cy="581816"/>
            <a:chOff x="1179226" y="1264914"/>
            <a:chExt cx="2639739" cy="581816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2F67974E-A3B7-5A51-1179-586AA837F4C6}"/>
                </a:ext>
              </a:extLst>
            </p:cNvPr>
            <p:cNvSpPr txBox="1">
              <a:spLocks/>
            </p:cNvSpPr>
            <p:nvPr/>
          </p:nvSpPr>
          <p:spPr>
            <a:xfrm>
              <a:off x="1179226" y="1264914"/>
              <a:ext cx="2639739" cy="5660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tx2"/>
                  </a:solidFill>
                </a:rPr>
                <a:t>Architectural Process Flow:</a:t>
              </a:r>
              <a:endParaRPr lang="en-IN" sz="3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24EF8AE-341D-E229-002E-EC6AD674F18C}"/>
                </a:ext>
              </a:extLst>
            </p:cNvPr>
            <p:cNvCxnSpPr>
              <a:cxnSpLocks/>
            </p:cNvCxnSpPr>
            <p:nvPr/>
          </p:nvCxnSpPr>
          <p:spPr>
            <a:xfrm>
              <a:off x="1440715" y="1846730"/>
              <a:ext cx="2127238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>
            <a:extLst>
              <a:ext uri="{FF2B5EF4-FFF2-40B4-BE49-F238E27FC236}">
                <a16:creationId xmlns:a16="http://schemas.microsoft.com/office/drawing/2014/main" id="{6D83ECB0-4475-B7B8-64AF-DA112BCB07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6"/>
          <a:stretch/>
        </p:blipFill>
        <p:spPr bwMode="auto">
          <a:xfrm>
            <a:off x="1207824" y="1622871"/>
            <a:ext cx="9820155" cy="433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1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77B8DC2A-A532-BC75-CBCF-796A044A3AFD}"/>
              </a:ext>
            </a:extLst>
          </p:cNvPr>
          <p:cNvSpPr txBox="1">
            <a:spLocks/>
          </p:cNvSpPr>
          <p:nvPr/>
        </p:nvSpPr>
        <p:spPr>
          <a:xfrm>
            <a:off x="3084087" y="2610971"/>
            <a:ext cx="6023825" cy="907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b="1" dirty="0">
                <a:solidFill>
                  <a:schemeClr val="tx2"/>
                </a:solidFill>
                <a:latin typeface="+mn-lt"/>
              </a:rPr>
              <a:t>KNOW YOUR DATA</a:t>
            </a:r>
            <a:endParaRPr lang="en-IN" sz="52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F8D74FA0-8D10-5590-4843-B0CAB9467E24}"/>
              </a:ext>
            </a:extLst>
          </p:cNvPr>
          <p:cNvSpPr txBox="1">
            <a:spLocks/>
          </p:cNvSpPr>
          <p:nvPr/>
        </p:nvSpPr>
        <p:spPr>
          <a:xfrm>
            <a:off x="3215729" y="3537623"/>
            <a:ext cx="5760846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2"/>
                </a:solidFill>
              </a:rPr>
              <a:t>Dataset Insights</a:t>
            </a:r>
            <a:endParaRPr lang="en-IN" b="1" dirty="0">
              <a:solidFill>
                <a:schemeClr val="tx2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1E9323E-FA31-2A52-2B8B-7192F86299A7}"/>
              </a:ext>
            </a:extLst>
          </p:cNvPr>
          <p:cNvCxnSpPr>
            <a:cxnSpLocks/>
          </p:cNvCxnSpPr>
          <p:nvPr/>
        </p:nvCxnSpPr>
        <p:spPr>
          <a:xfrm>
            <a:off x="3476625" y="3429000"/>
            <a:ext cx="5334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667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2" name="Rectangle 1052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63" name="Freeform: Shape 1054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57" name="Freeform: Shape 1056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B3CE7-0DE4-FB65-0537-CB44F3A4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5019074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/>
              <a:t>DATASET OVERVIEW</a:t>
            </a: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7438634-A18E-B82E-1973-515E91C55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0607" y="771988"/>
            <a:ext cx="5461025" cy="53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ED37732-2180-F9DC-9FE7-E4BE435633FE}"/>
              </a:ext>
            </a:extLst>
          </p:cNvPr>
          <p:cNvGrpSpPr/>
          <p:nvPr/>
        </p:nvGrpSpPr>
        <p:grpSpPr>
          <a:xfrm>
            <a:off x="3507673" y="2349538"/>
            <a:ext cx="2003157" cy="2158922"/>
            <a:chOff x="1161706" y="2180742"/>
            <a:chExt cx="3284787" cy="3429154"/>
          </a:xfrm>
        </p:grpSpPr>
        <p:pic>
          <p:nvPicPr>
            <p:cNvPr id="18" name="Graphic 17" descr="Database">
              <a:extLst>
                <a:ext uri="{FF2B5EF4-FFF2-40B4-BE49-F238E27FC236}">
                  <a16:creationId xmlns:a16="http://schemas.microsoft.com/office/drawing/2014/main" id="{FB1664B1-E02F-69C3-23C9-29CC6E026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61706" y="2180742"/>
              <a:ext cx="3126364" cy="3126364"/>
            </a:xfrm>
            <a:prstGeom prst="rect">
              <a:avLst/>
            </a:prstGeom>
          </p:spPr>
        </p:pic>
        <p:pic>
          <p:nvPicPr>
            <p:cNvPr id="5" name="Graphic 4" descr="Document with solid fill">
              <a:extLst>
                <a:ext uri="{FF2B5EF4-FFF2-40B4-BE49-F238E27FC236}">
                  <a16:creationId xmlns:a16="http://schemas.microsoft.com/office/drawing/2014/main" id="{696E6341-F41D-C499-3A0A-033F25F60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08728" y="3810000"/>
              <a:ext cx="1837765" cy="1799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0425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Rectangle 207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5" name="Freeform: Shape 207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6" name="Rectangle 207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7" name="Rectangle 207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8" name="Freeform: Shape 207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82" name="Isosceles Triangle 208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F1AE1C0-0247-CE08-E34D-BD9B68F32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6425" y="351824"/>
            <a:ext cx="8134351" cy="5932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4" name="Isosceles Triangle 208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92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6F2A6-E297-46E3-DA89-1B17D93F7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/>
              <a:t>Dataset Insights Visualization</a:t>
            </a:r>
          </a:p>
        </p:txBody>
      </p:sp>
      <p:sp>
        <p:nvSpPr>
          <p:cNvPr id="3085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1C217A-01DC-5F6E-785F-D00E30AE1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82" y="3080951"/>
            <a:ext cx="3409210" cy="2983058"/>
          </a:xfrm>
          <a:prstGeom prst="rect">
            <a:avLst/>
          </a:prstGeom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4B99CD8-EC7A-8465-27DA-3EA9E6D88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6908" y="2907135"/>
            <a:ext cx="3758184" cy="30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2DE1EB5-7972-887B-466A-86FE09BEA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1208" y="3080951"/>
            <a:ext cx="3758184" cy="267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445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9A91D-8B0D-2577-3DC7-5D287BDF0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045" y="1909893"/>
            <a:ext cx="2728555" cy="2604631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Distributions In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5E3F2-B6A7-FB17-6D9A-BBE28558C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84"/>
          <a:stretch/>
        </p:blipFill>
        <p:spPr>
          <a:xfrm>
            <a:off x="4216526" y="744131"/>
            <a:ext cx="7593354" cy="511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65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131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AZURE DATA PIPELINE</vt:lpstr>
      <vt:lpstr>Background:</vt:lpstr>
      <vt:lpstr>PowerPoint Presentation</vt:lpstr>
      <vt:lpstr>PowerPoint Presentation</vt:lpstr>
      <vt:lpstr>PowerPoint Presentation</vt:lpstr>
      <vt:lpstr>DATASET OVERVIEW</vt:lpstr>
      <vt:lpstr>PowerPoint Presentation</vt:lpstr>
      <vt:lpstr>Dataset Insights Visualization</vt:lpstr>
      <vt:lpstr>Key Distributions In The Data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DATA PIPELINE</dc:title>
  <dc:creator>Saha, Arnab</dc:creator>
  <cp:lastModifiedBy>Saha, Arnab</cp:lastModifiedBy>
  <cp:revision>2</cp:revision>
  <dcterms:created xsi:type="dcterms:W3CDTF">2024-11-07T16:57:43Z</dcterms:created>
  <dcterms:modified xsi:type="dcterms:W3CDTF">2024-11-07T18:29:21Z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89256c7-9946-44df-b379-51beb93fd2d9_Enabled">
    <vt:lpwstr>true</vt:lpwstr>
  </property>
  <property fmtid="{D5CDD505-2E9C-101B-9397-08002B2CF9AE}" pid="3" name="MSIP_Label_589256c7-9946-44df-b379-51beb93fd2d9_SetDate">
    <vt:lpwstr>2024-11-07T18:05:20Z</vt:lpwstr>
  </property>
  <property fmtid="{D5CDD505-2E9C-101B-9397-08002B2CF9AE}" pid="4" name="MSIP_Label_589256c7-9946-44df-b379-51beb93fd2d9_Method">
    <vt:lpwstr>Privileged</vt:lpwstr>
  </property>
  <property fmtid="{D5CDD505-2E9C-101B-9397-08002B2CF9AE}" pid="5" name="MSIP_Label_589256c7-9946-44df-b379-51beb93fd2d9_Name">
    <vt:lpwstr>589256c7-9946-44df-b379-51beb93fd2d9</vt:lpwstr>
  </property>
  <property fmtid="{D5CDD505-2E9C-101B-9397-08002B2CF9AE}" pid="6" name="MSIP_Label_589256c7-9946-44df-b379-51beb93fd2d9_SiteId">
    <vt:lpwstr>36da45f1-dd2c-4d1f-af13-5abe46b99921</vt:lpwstr>
  </property>
  <property fmtid="{D5CDD505-2E9C-101B-9397-08002B2CF9AE}" pid="7" name="MSIP_Label_589256c7-9946-44df-b379-51beb93fd2d9_ActionId">
    <vt:lpwstr>c514d3e5-d895-422c-ab7e-4dcb582f4ebe</vt:lpwstr>
  </property>
  <property fmtid="{D5CDD505-2E9C-101B-9397-08002B2CF9AE}" pid="8" name="MSIP_Label_589256c7-9946-44df-b379-51beb93fd2d9_ContentBits">
    <vt:lpwstr>0</vt:lpwstr>
  </property>
</Properties>
</file>