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4"/>
  </p:notesMasterIdLst>
  <p:sldIdLst>
    <p:sldId id="256" r:id="rId3"/>
    <p:sldId id="257" r:id="rId4"/>
    <p:sldId id="278" r:id="rId5"/>
    <p:sldId id="279" r:id="rId6"/>
    <p:sldId id="258" r:id="rId7"/>
    <p:sldId id="280" r:id="rId8"/>
    <p:sldId id="259" r:id="rId9"/>
    <p:sldId id="281" r:id="rId10"/>
    <p:sldId id="260" r:id="rId11"/>
    <p:sldId id="282" r:id="rId12"/>
    <p:sldId id="261" r:id="rId13"/>
    <p:sldId id="283" r:id="rId14"/>
    <p:sldId id="262" r:id="rId15"/>
    <p:sldId id="263" r:id="rId16"/>
    <p:sldId id="267" r:id="rId17"/>
    <p:sldId id="284" r:id="rId18"/>
    <p:sldId id="264" r:id="rId19"/>
    <p:sldId id="285" r:id="rId20"/>
    <p:sldId id="265" r:id="rId21"/>
    <p:sldId id="286" r:id="rId22"/>
    <p:sldId id="266" r:id="rId23"/>
    <p:sldId id="287" r:id="rId24"/>
    <p:sldId id="268" r:id="rId25"/>
    <p:sldId id="269" r:id="rId26"/>
    <p:sldId id="270" r:id="rId27"/>
    <p:sldId id="271" r:id="rId28"/>
    <p:sldId id="272" r:id="rId29"/>
    <p:sldId id="273" r:id="rId30"/>
    <p:sldId id="274" r:id="rId31"/>
    <p:sldId id="275" r:id="rId32"/>
    <p:sldId id="276"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60"/>
  </p:normalViewPr>
  <p:slideViewPr>
    <p:cSldViewPr snapToGrid="0" snapToObjects="1">
      <p:cViewPr varScale="1">
        <p:scale>
          <a:sx n="70" d="100"/>
          <a:sy n="70" d="100"/>
        </p:scale>
        <p:origin x="1781"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4AD48-FA4D-4CDA-A273-E734446A17F9}" type="datetimeFigureOut">
              <a:rPr lang="en-IN" smtClean="0"/>
              <a:t>23-07-2025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639C2-75D8-45E7-AA07-61BD6C13D402}" type="slidenum">
              <a:rPr lang="en-IN" smtClean="0"/>
              <a:t>‹#›</a:t>
            </a:fld>
            <a:endParaRPr lang="en-IN"/>
          </a:p>
        </p:txBody>
      </p:sp>
    </p:spTree>
    <p:extLst>
      <p:ext uri="{BB962C8B-B14F-4D97-AF65-F5344CB8AC3E}">
        <p14:creationId xmlns:p14="http://schemas.microsoft.com/office/powerpoint/2010/main" val="2031752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9639C2-75D8-45E7-AA07-61BD6C13D402}" type="slidenum">
              <a:rPr lang="en-IN" smtClean="0"/>
              <a:t>9</a:t>
            </a:fld>
            <a:endParaRPr lang="en-IN"/>
          </a:p>
        </p:txBody>
      </p:sp>
    </p:spTree>
    <p:extLst>
      <p:ext uri="{BB962C8B-B14F-4D97-AF65-F5344CB8AC3E}">
        <p14:creationId xmlns:p14="http://schemas.microsoft.com/office/powerpoint/2010/main" val="363431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244362"/>
          </a:xfrm>
          <a:prstGeom prst="rect">
            <a:avLst/>
          </a:prstGeom>
        </p:spPr>
        <p:txBody>
          <a:bodyPr wrap="square" lIns="0" tIns="0" rIns="0" bIns="0">
            <a:spAutoFit/>
          </a:bodyPr>
          <a:lstStyle>
            <a:lvl1pPr>
              <a:defRPr sz="1588"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62993"/>
          </a:xfrm>
          <a:prstGeom prst="rect">
            <a:avLst/>
          </a:prstGeom>
        </p:spPr>
        <p:txBody>
          <a:bodyPr wrap="square" lIns="0" tIns="0" rIns="0" bIns="0">
            <a:spAutoFit/>
          </a:bodyPr>
          <a:lstStyle>
            <a:lvl1pPr>
              <a:defRPr sz="1059"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67054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19727" y="782395"/>
            <a:ext cx="917864" cy="244362"/>
          </a:xfrm>
        </p:spPr>
        <p:txBody>
          <a:bodyPr lIns="0" tIns="0" rIns="0" bIns="0"/>
          <a:lstStyle>
            <a:lvl1pPr>
              <a:defRPr sz="1588"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19727" y="1118572"/>
            <a:ext cx="7483764" cy="162993"/>
          </a:xfrm>
        </p:spPr>
        <p:txBody>
          <a:bodyPr lIns="0" tIns="0" rIns="0" bIns="0"/>
          <a:lstStyle>
            <a:lvl1pPr>
              <a:defRPr sz="1059"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42500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19727" y="782395"/>
            <a:ext cx="917864" cy="244362"/>
          </a:xfrm>
        </p:spPr>
        <p:txBody>
          <a:bodyPr lIns="0" tIns="0" rIns="0" bIns="0"/>
          <a:lstStyle>
            <a:lvl1pPr>
              <a:defRPr sz="1588"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18466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18466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08542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19727" y="782395"/>
            <a:ext cx="917864" cy="244362"/>
          </a:xfrm>
        </p:spPr>
        <p:txBody>
          <a:bodyPr lIns="0" tIns="0" rIns="0" bIns="0"/>
          <a:lstStyle>
            <a:lvl1pPr>
              <a:defRPr sz="1588"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3242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41314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9727" y="782395"/>
            <a:ext cx="917864" cy="276999"/>
          </a:xfrm>
          <a:prstGeom prst="rect">
            <a:avLst/>
          </a:prstGeom>
        </p:spPr>
        <p:txBody>
          <a:bodyPr wrap="square" lIns="0" tIns="0" rIns="0" bIns="0">
            <a:spAutoFit/>
          </a:bodyPr>
          <a:lstStyle>
            <a:lvl1pPr>
              <a:defRPr sz="1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19727" y="1118572"/>
            <a:ext cx="7483764" cy="184666"/>
          </a:xfrm>
          <a:prstGeom prst="rect">
            <a:avLst/>
          </a:prstGeom>
        </p:spPr>
        <p:txBody>
          <a:bodyPr wrap="square" lIns="0" tIns="0" rIns="0" bIns="0">
            <a:spAutoFit/>
          </a:bodyPr>
          <a:lstStyle>
            <a:lvl1pPr>
              <a:defRPr sz="1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7/28/2025</a:t>
            </a:fld>
            <a:endParaRPr lang="en-US"/>
          </a:p>
        </p:txBody>
      </p:sp>
      <p:sp>
        <p:nvSpPr>
          <p:cNvPr id="6" name="Holder 6"/>
          <p:cNvSpPr>
            <a:spLocks noGrp="1"/>
          </p:cNvSpPr>
          <p:nvPr>
            <p:ph type="sldNum" sz="quarter" idx="7"/>
          </p:nvPr>
        </p:nvSpPr>
        <p:spPr>
          <a:xfrm>
            <a:off x="6583680" y="6377940"/>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26675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bodyStyle>
    <p:other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ctrTitle"/>
          </p:nvPr>
        </p:nvSpPr>
        <p:spPr>
          <a:xfrm>
            <a:off x="1143000" y="4364662"/>
            <a:ext cx="6858000" cy="1152663"/>
          </a:xfrm>
        </p:spPr>
        <p:txBody>
          <a:bodyPr anchor="ctr">
            <a:normAutofit/>
          </a:bodyPr>
          <a:lstStyle/>
          <a:p>
            <a:pPr>
              <a:lnSpc>
                <a:spcPct val="90000"/>
              </a:lnSpc>
            </a:pPr>
            <a:r>
              <a:rPr lang="en-IN" sz="3800" dirty="0">
                <a:latin typeface="Times New Roman" panose="02020603050405020304" pitchFamily="18" charset="0"/>
                <a:cs typeface="Times New Roman" panose="02020603050405020304" pitchFamily="18" charset="0"/>
              </a:rPr>
              <a:t>Truth, Lies, and p-values</a:t>
            </a:r>
            <a:br>
              <a:rPr lang="en-IN" sz="3800" dirty="0">
                <a:latin typeface="Times New Roman" panose="02020603050405020304" pitchFamily="18" charset="0"/>
                <a:cs typeface="Times New Roman" panose="02020603050405020304" pitchFamily="18" charset="0"/>
              </a:rPr>
            </a:br>
            <a:endParaRPr lang="en-IN" sz="3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59219" y="5411902"/>
            <a:ext cx="6858000" cy="646785"/>
          </a:xfrm>
        </p:spPr>
        <p:txBody>
          <a:bodyPr>
            <a:noAutofit/>
          </a:bodyPr>
          <a:lstStyle/>
          <a:p>
            <a:pPr>
              <a:lnSpc>
                <a:spcPct val="90000"/>
              </a:lnSpc>
            </a:pP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Arnab Samanta</a:t>
            </a:r>
          </a:p>
        </p:txBody>
      </p:sp>
      <p:sp>
        <p:nvSpPr>
          <p:cNvPr id="6" name="TextBox 5">
            <a:extLst>
              <a:ext uri="{FF2B5EF4-FFF2-40B4-BE49-F238E27FC236}">
                <a16:creationId xmlns:a16="http://schemas.microsoft.com/office/drawing/2014/main" id="{BF277072-36B4-E516-3F0F-DBF1B915526E}"/>
              </a:ext>
            </a:extLst>
          </p:cNvPr>
          <p:cNvSpPr txBox="1"/>
          <p:nvPr/>
        </p:nvSpPr>
        <p:spPr>
          <a:xfrm>
            <a:off x="2718440" y="1862371"/>
            <a:ext cx="4139559" cy="338554"/>
          </a:xfrm>
          <a:prstGeom prst="rect">
            <a:avLst/>
          </a:prstGeom>
          <a:noFill/>
        </p:spPr>
        <p:txBody>
          <a:bodyPr wrap="square" rtlCol="0">
            <a:spAutoFit/>
          </a:bodyPr>
          <a:lstStyle/>
          <a:p>
            <a:r>
              <a:rPr lang="en-IN" sz="1600" dirty="0">
                <a:solidFill>
                  <a:schemeClr val="bg1">
                    <a:lumMod val="75000"/>
                  </a:schemeClr>
                </a:solidFill>
                <a:latin typeface="Times New Roman" panose="02020603050405020304" pitchFamily="18" charset="0"/>
                <a:cs typeface="Times New Roman" panose="02020603050405020304" pitchFamily="18" charset="0"/>
              </a:rPr>
              <a:t>Numbers don’t lie but statisticians might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0089" y="839537"/>
            <a:ext cx="2077010" cy="282355"/>
          </a:xfrm>
          <a:prstGeom prst="rect">
            <a:avLst/>
          </a:prstGeom>
        </p:spPr>
        <p:txBody>
          <a:bodyPr vert="horz" wrap="square" lIns="0" tIns="131669" rIns="0" bIns="0" rtlCol="0">
            <a:spAutoFit/>
          </a:bodyPr>
          <a:lstStyle/>
          <a:p>
            <a:pPr marL="11206">
              <a:spcBef>
                <a:spcPts val="666"/>
              </a:spcBef>
            </a:pPr>
            <a:r>
              <a:rPr sz="971" b="1" dirty="0">
                <a:latin typeface="Times New Roman"/>
                <a:cs typeface="Times New Roman"/>
              </a:rPr>
              <a:t>Model</a:t>
            </a:r>
            <a:r>
              <a:rPr sz="971" b="1" spc="-18" dirty="0">
                <a:latin typeface="Times New Roman"/>
                <a:cs typeface="Times New Roman"/>
              </a:rPr>
              <a:t> </a:t>
            </a:r>
            <a:r>
              <a:rPr sz="971" b="1" dirty="0">
                <a:latin typeface="Times New Roman"/>
                <a:cs typeface="Times New Roman"/>
              </a:rPr>
              <a:t>and</a:t>
            </a:r>
            <a:r>
              <a:rPr sz="971" b="1" spc="-18" dirty="0">
                <a:latin typeface="Times New Roman"/>
                <a:cs typeface="Times New Roman"/>
              </a:rPr>
              <a:t> </a:t>
            </a:r>
            <a:r>
              <a:rPr sz="971" b="1" dirty="0">
                <a:latin typeface="Times New Roman"/>
                <a:cs typeface="Times New Roman"/>
              </a:rPr>
              <a:t>notation</a:t>
            </a:r>
            <a:r>
              <a:rPr sz="971" b="1" spc="-13" dirty="0">
                <a:latin typeface="Times New Roman"/>
                <a:cs typeface="Times New Roman"/>
              </a:rPr>
              <a:t> </a:t>
            </a:r>
            <a:r>
              <a:rPr sz="971" b="1" dirty="0">
                <a:latin typeface="Times New Roman"/>
                <a:cs typeface="Times New Roman"/>
              </a:rPr>
              <a:t>(multinomial</a:t>
            </a:r>
            <a:r>
              <a:rPr sz="971" b="1" spc="-9" dirty="0">
                <a:latin typeface="Times New Roman"/>
                <a:cs typeface="Times New Roman"/>
              </a:rPr>
              <a:t> logit)</a:t>
            </a:r>
            <a:endParaRPr sz="971" dirty="0">
              <a:latin typeface="Times New Roman"/>
              <a:cs typeface="Times New Roman"/>
            </a:endParaRPr>
          </a:p>
        </p:txBody>
      </p:sp>
      <p:sp>
        <p:nvSpPr>
          <p:cNvPr id="3" name="object 3"/>
          <p:cNvSpPr txBox="1"/>
          <p:nvPr/>
        </p:nvSpPr>
        <p:spPr>
          <a:xfrm>
            <a:off x="3533999" y="1423820"/>
            <a:ext cx="860051" cy="161281"/>
          </a:xfrm>
          <a:prstGeom prst="rect">
            <a:avLst/>
          </a:prstGeom>
        </p:spPr>
        <p:txBody>
          <a:bodyPr vert="horz" wrap="square" lIns="0" tIns="11766" rIns="0" bIns="0" rtlCol="0">
            <a:spAutoFit/>
          </a:bodyPr>
          <a:lstStyle/>
          <a:p>
            <a:pPr marL="11206">
              <a:spcBef>
                <a:spcPts val="93"/>
              </a:spcBef>
            </a:pPr>
            <a:r>
              <a:rPr sz="971" dirty="0">
                <a:latin typeface="Cambria Math"/>
                <a:cs typeface="Cambria Math"/>
              </a:rPr>
              <a:t>𝑃𝑟</a:t>
            </a:r>
            <a:r>
              <a:rPr sz="1456" baseline="2525" dirty="0">
                <a:latin typeface="Cambria Math"/>
                <a:cs typeface="Cambria Math"/>
              </a:rPr>
              <a:t>(</a:t>
            </a:r>
            <a:r>
              <a:rPr sz="971" dirty="0">
                <a:latin typeface="Cambria Math"/>
                <a:cs typeface="Cambria Math"/>
              </a:rPr>
              <a:t>𝑌</a:t>
            </a:r>
            <a:r>
              <a:rPr sz="971" spc="66" dirty="0">
                <a:latin typeface="Cambria Math"/>
                <a:cs typeface="Cambria Math"/>
              </a:rPr>
              <a:t> </a:t>
            </a:r>
            <a:r>
              <a:rPr sz="971" dirty="0">
                <a:latin typeface="Cambria Math"/>
                <a:cs typeface="Cambria Math"/>
              </a:rPr>
              <a:t>=</a:t>
            </a:r>
            <a:r>
              <a:rPr sz="971" spc="53" dirty="0">
                <a:latin typeface="Cambria Math"/>
                <a:cs typeface="Cambria Math"/>
              </a:rPr>
              <a:t> </a:t>
            </a:r>
            <a:r>
              <a:rPr sz="971" dirty="0">
                <a:latin typeface="Cambria Math"/>
                <a:cs typeface="Cambria Math"/>
              </a:rPr>
              <a:t>𝑗</a:t>
            </a:r>
            <a:r>
              <a:rPr sz="971" spc="66" dirty="0">
                <a:latin typeface="Cambria Math"/>
                <a:cs typeface="Cambria Math"/>
              </a:rPr>
              <a:t> </a:t>
            </a:r>
            <a:r>
              <a:rPr sz="971" dirty="0">
                <a:latin typeface="Cambria Math"/>
                <a:cs typeface="Cambria Math"/>
              </a:rPr>
              <a:t>∣</a:t>
            </a:r>
            <a:r>
              <a:rPr sz="971" spc="44" dirty="0">
                <a:latin typeface="Cambria Math"/>
                <a:cs typeface="Cambria Math"/>
              </a:rPr>
              <a:t> </a:t>
            </a:r>
            <a:r>
              <a:rPr sz="971" dirty="0">
                <a:latin typeface="Cambria Math"/>
                <a:cs typeface="Cambria Math"/>
              </a:rPr>
              <a:t>𝑋</a:t>
            </a:r>
            <a:r>
              <a:rPr sz="1456" baseline="2525" dirty="0">
                <a:latin typeface="Cambria Math"/>
                <a:cs typeface="Cambria Math"/>
              </a:rPr>
              <a:t>)</a:t>
            </a:r>
            <a:r>
              <a:rPr sz="1456" spc="79" baseline="2525" dirty="0">
                <a:latin typeface="Cambria Math"/>
                <a:cs typeface="Cambria Math"/>
              </a:rPr>
              <a:t> </a:t>
            </a:r>
            <a:r>
              <a:rPr sz="971" spc="-44" dirty="0">
                <a:latin typeface="Cambria Math"/>
                <a:cs typeface="Cambria Math"/>
              </a:rPr>
              <a:t>=</a:t>
            </a:r>
            <a:endParaRPr sz="971">
              <a:latin typeface="Cambria Math"/>
              <a:cs typeface="Cambria Math"/>
            </a:endParaRPr>
          </a:p>
        </p:txBody>
      </p:sp>
      <p:sp>
        <p:nvSpPr>
          <p:cNvPr id="4" name="object 4"/>
          <p:cNvSpPr txBox="1"/>
          <p:nvPr/>
        </p:nvSpPr>
        <p:spPr>
          <a:xfrm>
            <a:off x="4548356" y="1327000"/>
            <a:ext cx="895350" cy="161281"/>
          </a:xfrm>
          <a:prstGeom prst="rect">
            <a:avLst/>
          </a:prstGeom>
        </p:spPr>
        <p:txBody>
          <a:bodyPr vert="horz" wrap="square" lIns="0" tIns="11766" rIns="0" bIns="0" rtlCol="0">
            <a:spAutoFit/>
          </a:bodyPr>
          <a:lstStyle/>
          <a:p>
            <a:pPr marL="33619">
              <a:spcBef>
                <a:spcPts val="93"/>
              </a:spcBef>
            </a:pPr>
            <a:r>
              <a:rPr sz="971" dirty="0">
                <a:latin typeface="Cambria Math"/>
                <a:cs typeface="Cambria Math"/>
              </a:rPr>
              <a:t>exp(𝛼</a:t>
            </a:r>
            <a:r>
              <a:rPr sz="1059" baseline="-13888" dirty="0">
                <a:latin typeface="Cambria Math"/>
                <a:cs typeface="Cambria Math"/>
              </a:rPr>
              <a:t>𝑗</a:t>
            </a:r>
            <a:r>
              <a:rPr sz="1059" spc="172" baseline="-13888" dirty="0">
                <a:latin typeface="Cambria Math"/>
                <a:cs typeface="Cambria Math"/>
              </a:rPr>
              <a:t> </a:t>
            </a:r>
            <a:r>
              <a:rPr sz="971" dirty="0">
                <a:latin typeface="Cambria Math"/>
                <a:cs typeface="Cambria Math"/>
              </a:rPr>
              <a:t>+</a:t>
            </a:r>
            <a:r>
              <a:rPr sz="971" spc="-13" dirty="0">
                <a:latin typeface="Cambria Math"/>
                <a:cs typeface="Cambria Math"/>
              </a:rPr>
              <a:t> </a:t>
            </a:r>
            <a:r>
              <a:rPr sz="971" spc="44" dirty="0">
                <a:latin typeface="Cambria Math"/>
                <a:cs typeface="Cambria Math"/>
              </a:rPr>
              <a:t>𝑋</a:t>
            </a:r>
            <a:r>
              <a:rPr sz="1059" spc="66" baseline="27777" dirty="0">
                <a:latin typeface="Cambria Math"/>
                <a:cs typeface="Cambria Math"/>
              </a:rPr>
              <a:t>𝖳</a:t>
            </a:r>
            <a:r>
              <a:rPr sz="971" spc="44" dirty="0">
                <a:latin typeface="Cambria Math"/>
                <a:cs typeface="Cambria Math"/>
              </a:rPr>
              <a:t>𝛽</a:t>
            </a:r>
            <a:r>
              <a:rPr sz="1059" spc="66" baseline="-13888" dirty="0">
                <a:latin typeface="Cambria Math"/>
                <a:cs typeface="Cambria Math"/>
              </a:rPr>
              <a:t>𝑗</a:t>
            </a:r>
            <a:r>
              <a:rPr sz="971" spc="44" dirty="0">
                <a:latin typeface="Cambria Math"/>
                <a:cs typeface="Cambria Math"/>
              </a:rPr>
              <a:t>)</a:t>
            </a:r>
            <a:endParaRPr sz="971">
              <a:latin typeface="Cambria Math"/>
              <a:cs typeface="Cambria Math"/>
            </a:endParaRPr>
          </a:p>
        </p:txBody>
      </p:sp>
      <p:sp>
        <p:nvSpPr>
          <p:cNvPr id="5" name="object 5"/>
          <p:cNvSpPr txBox="1"/>
          <p:nvPr/>
        </p:nvSpPr>
        <p:spPr>
          <a:xfrm>
            <a:off x="4492774" y="1507192"/>
            <a:ext cx="908237" cy="120500"/>
          </a:xfrm>
          <a:prstGeom prst="rect">
            <a:avLst/>
          </a:prstGeom>
        </p:spPr>
        <p:txBody>
          <a:bodyPr vert="horz" wrap="square" lIns="0" tIns="11766" rIns="0" bIns="0" rtlCol="0">
            <a:spAutoFit/>
          </a:bodyPr>
          <a:lstStyle/>
          <a:p>
            <a:pPr marL="11206">
              <a:spcBef>
                <a:spcPts val="93"/>
              </a:spcBef>
              <a:tabLst>
                <a:tab pos="832641" algn="l"/>
              </a:tabLst>
            </a:pPr>
            <a:r>
              <a:rPr sz="1059" spc="-66" baseline="3472" dirty="0">
                <a:latin typeface="Cambria Math"/>
                <a:cs typeface="Cambria Math"/>
              </a:rPr>
              <a:t>𝐾</a:t>
            </a:r>
            <a:r>
              <a:rPr sz="1059" baseline="3472" dirty="0">
                <a:latin typeface="Cambria Math"/>
                <a:cs typeface="Cambria Math"/>
              </a:rPr>
              <a:t>	</a:t>
            </a:r>
            <a:r>
              <a:rPr sz="706" spc="88" dirty="0">
                <a:latin typeface="Cambria Math"/>
                <a:cs typeface="Cambria Math"/>
              </a:rPr>
              <a:t>𝖳</a:t>
            </a:r>
            <a:endParaRPr sz="706">
              <a:latin typeface="Cambria Math"/>
              <a:cs typeface="Cambria Math"/>
            </a:endParaRPr>
          </a:p>
        </p:txBody>
      </p:sp>
      <p:sp>
        <p:nvSpPr>
          <p:cNvPr id="6" name="object 6"/>
          <p:cNvSpPr txBox="1"/>
          <p:nvPr/>
        </p:nvSpPr>
        <p:spPr>
          <a:xfrm>
            <a:off x="4382957" y="1511226"/>
            <a:ext cx="1249456" cy="161281"/>
          </a:xfrm>
          <a:prstGeom prst="rect">
            <a:avLst/>
          </a:prstGeom>
        </p:spPr>
        <p:txBody>
          <a:bodyPr vert="horz" wrap="square" lIns="0" tIns="11766" rIns="0" bIns="0" rtlCol="0">
            <a:spAutoFit/>
          </a:bodyPr>
          <a:lstStyle/>
          <a:p>
            <a:pPr marL="33619">
              <a:spcBef>
                <a:spcPts val="93"/>
              </a:spcBef>
            </a:pPr>
            <a:r>
              <a:rPr sz="1456" baseline="2525" dirty="0">
                <a:latin typeface="Cambria Math"/>
                <a:cs typeface="Cambria Math"/>
              </a:rPr>
              <a:t>∑</a:t>
            </a:r>
            <a:r>
              <a:rPr sz="1059" baseline="-20833" dirty="0">
                <a:latin typeface="Cambria Math"/>
                <a:cs typeface="Cambria Math"/>
              </a:rPr>
              <a:t>𝑘=1</a:t>
            </a:r>
            <a:r>
              <a:rPr sz="1059" spc="19" baseline="-20833" dirty="0">
                <a:latin typeface="Cambria Math"/>
                <a:cs typeface="Cambria Math"/>
              </a:rPr>
              <a:t> </a:t>
            </a:r>
            <a:r>
              <a:rPr sz="971" spc="-9" dirty="0">
                <a:latin typeface="Cambria Math"/>
                <a:cs typeface="Cambria Math"/>
              </a:rPr>
              <a:t>exp</a:t>
            </a:r>
            <a:r>
              <a:rPr sz="971" spc="-53" dirty="0">
                <a:latin typeface="Cambria Math"/>
                <a:cs typeface="Cambria Math"/>
              </a:rPr>
              <a:t> </a:t>
            </a:r>
            <a:r>
              <a:rPr sz="1456" baseline="2525" dirty="0">
                <a:latin typeface="Cambria Math"/>
                <a:cs typeface="Cambria Math"/>
              </a:rPr>
              <a:t>(</a:t>
            </a:r>
            <a:r>
              <a:rPr sz="971" dirty="0">
                <a:latin typeface="Cambria Math"/>
                <a:cs typeface="Cambria Math"/>
              </a:rPr>
              <a:t>𝛼</a:t>
            </a:r>
            <a:r>
              <a:rPr sz="1059" baseline="-17361" dirty="0">
                <a:latin typeface="Cambria Math"/>
                <a:cs typeface="Cambria Math"/>
              </a:rPr>
              <a:t>𝑘</a:t>
            </a:r>
            <a:r>
              <a:rPr sz="1059" spc="191" baseline="-17361" dirty="0">
                <a:latin typeface="Cambria Math"/>
                <a:cs typeface="Cambria Math"/>
              </a:rPr>
              <a:t> </a:t>
            </a:r>
            <a:r>
              <a:rPr sz="971" dirty="0">
                <a:latin typeface="Cambria Math"/>
                <a:cs typeface="Cambria Math"/>
              </a:rPr>
              <a:t>+</a:t>
            </a:r>
            <a:r>
              <a:rPr sz="971" spc="13" dirty="0">
                <a:latin typeface="Cambria Math"/>
                <a:cs typeface="Cambria Math"/>
              </a:rPr>
              <a:t> </a:t>
            </a:r>
            <a:r>
              <a:rPr sz="971" dirty="0">
                <a:latin typeface="Cambria Math"/>
                <a:cs typeface="Cambria Math"/>
              </a:rPr>
              <a:t>𝑋</a:t>
            </a:r>
            <a:r>
              <a:rPr sz="971" spc="397" dirty="0">
                <a:latin typeface="Cambria Math"/>
                <a:cs typeface="Cambria Math"/>
              </a:rPr>
              <a:t> </a:t>
            </a:r>
            <a:r>
              <a:rPr sz="971" spc="-22" dirty="0">
                <a:latin typeface="Cambria Math"/>
                <a:cs typeface="Cambria Math"/>
              </a:rPr>
              <a:t>𝛽</a:t>
            </a:r>
            <a:r>
              <a:rPr sz="1059" spc="-33" baseline="-17361" dirty="0">
                <a:latin typeface="Cambria Math"/>
                <a:cs typeface="Cambria Math"/>
              </a:rPr>
              <a:t>𝑘</a:t>
            </a:r>
            <a:r>
              <a:rPr sz="1456" spc="-33" baseline="2525" dirty="0">
                <a:latin typeface="Cambria Math"/>
                <a:cs typeface="Cambria Math"/>
              </a:rPr>
              <a:t>)</a:t>
            </a:r>
            <a:endParaRPr sz="1456" baseline="2525">
              <a:latin typeface="Cambria Math"/>
              <a:cs typeface="Cambria Math"/>
            </a:endParaRPr>
          </a:p>
        </p:txBody>
      </p:sp>
      <p:sp>
        <p:nvSpPr>
          <p:cNvPr id="7" name="object 7"/>
          <p:cNvSpPr/>
          <p:nvPr/>
        </p:nvSpPr>
        <p:spPr>
          <a:xfrm>
            <a:off x="4416575" y="1519742"/>
            <a:ext cx="1158128" cy="8404"/>
          </a:xfrm>
          <a:custGeom>
            <a:avLst/>
            <a:gdLst/>
            <a:ahLst/>
            <a:cxnLst/>
            <a:rect l="l" t="t" r="r" b="b"/>
            <a:pathLst>
              <a:path w="1312545" h="9525">
                <a:moveTo>
                  <a:pt x="1312418" y="0"/>
                </a:moveTo>
                <a:lnTo>
                  <a:pt x="0" y="0"/>
                </a:lnTo>
                <a:lnTo>
                  <a:pt x="0" y="9143"/>
                </a:lnTo>
                <a:lnTo>
                  <a:pt x="1312418" y="9143"/>
                </a:lnTo>
                <a:lnTo>
                  <a:pt x="1312418" y="0"/>
                </a:lnTo>
                <a:close/>
              </a:path>
            </a:pathLst>
          </a:custGeom>
          <a:solidFill>
            <a:srgbClr val="000000"/>
          </a:solidFill>
        </p:spPr>
        <p:txBody>
          <a:bodyPr wrap="square" lIns="0" tIns="0" rIns="0" bIns="0" rtlCol="0"/>
          <a:lstStyle/>
          <a:p>
            <a:endParaRPr sz="1588"/>
          </a:p>
        </p:txBody>
      </p:sp>
      <p:sp>
        <p:nvSpPr>
          <p:cNvPr id="8" name="object 8"/>
          <p:cNvSpPr txBox="1"/>
          <p:nvPr/>
        </p:nvSpPr>
        <p:spPr>
          <a:xfrm>
            <a:off x="5564728" y="1423820"/>
            <a:ext cx="48185" cy="161281"/>
          </a:xfrm>
          <a:prstGeom prst="rect">
            <a:avLst/>
          </a:prstGeom>
        </p:spPr>
        <p:txBody>
          <a:bodyPr vert="horz" wrap="square" lIns="0" tIns="11766" rIns="0" bIns="0" rtlCol="0">
            <a:spAutoFit/>
          </a:bodyPr>
          <a:lstStyle/>
          <a:p>
            <a:pPr marL="11206">
              <a:spcBef>
                <a:spcPts val="93"/>
              </a:spcBef>
            </a:pPr>
            <a:r>
              <a:rPr sz="971" spc="-44" dirty="0">
                <a:latin typeface="Cambria Math"/>
                <a:cs typeface="Cambria Math"/>
              </a:rPr>
              <a:t>.</a:t>
            </a:r>
            <a:endParaRPr sz="971">
              <a:latin typeface="Cambria Math"/>
              <a:cs typeface="Cambria Math"/>
            </a:endParaRPr>
          </a:p>
        </p:txBody>
      </p:sp>
      <p:sp>
        <p:nvSpPr>
          <p:cNvPr id="9" name="object 9"/>
          <p:cNvSpPr txBox="1"/>
          <p:nvPr/>
        </p:nvSpPr>
        <p:spPr>
          <a:xfrm>
            <a:off x="930089" y="1750583"/>
            <a:ext cx="6787963" cy="438408"/>
          </a:xfrm>
          <a:prstGeom prst="rect">
            <a:avLst/>
          </a:prstGeom>
        </p:spPr>
        <p:txBody>
          <a:bodyPr vert="horz" wrap="square" lIns="0" tIns="11766" rIns="0" bIns="0" rtlCol="0">
            <a:spAutoFit/>
          </a:bodyPr>
          <a:lstStyle/>
          <a:p>
            <a:pPr marL="11206">
              <a:lnSpc>
                <a:spcPts val="1147"/>
              </a:lnSpc>
              <a:spcBef>
                <a:spcPts val="93"/>
              </a:spcBef>
            </a:pPr>
            <a:r>
              <a:rPr sz="971" b="1" dirty="0">
                <a:latin typeface="Times New Roman"/>
                <a:cs typeface="Times New Roman"/>
              </a:rPr>
              <a:t>Omitted‑variable</a:t>
            </a:r>
            <a:r>
              <a:rPr sz="971" b="1" spc="-18" dirty="0">
                <a:latin typeface="Times New Roman"/>
                <a:cs typeface="Times New Roman"/>
              </a:rPr>
              <a:t> </a:t>
            </a:r>
            <a:r>
              <a:rPr sz="971" b="1" dirty="0">
                <a:latin typeface="Times New Roman"/>
                <a:cs typeface="Times New Roman"/>
              </a:rPr>
              <a:t>bias</a:t>
            </a:r>
            <a:r>
              <a:rPr sz="971" b="1" spc="-13" dirty="0">
                <a:latin typeface="Times New Roman"/>
                <a:cs typeface="Times New Roman"/>
              </a:rPr>
              <a:t> </a:t>
            </a:r>
            <a:r>
              <a:rPr sz="971" b="1" dirty="0">
                <a:latin typeface="Times New Roman"/>
                <a:cs typeface="Times New Roman"/>
              </a:rPr>
              <a:t>(sign</a:t>
            </a:r>
            <a:r>
              <a:rPr sz="971" b="1" spc="-13" dirty="0">
                <a:latin typeface="Times New Roman"/>
                <a:cs typeface="Times New Roman"/>
              </a:rPr>
              <a:t> </a:t>
            </a:r>
            <a:r>
              <a:rPr sz="971" b="1" dirty="0">
                <a:latin typeface="Times New Roman"/>
                <a:cs typeface="Times New Roman"/>
              </a:rPr>
              <a:t>and</a:t>
            </a:r>
            <a:r>
              <a:rPr sz="971" b="1" spc="-13" dirty="0">
                <a:latin typeface="Times New Roman"/>
                <a:cs typeface="Times New Roman"/>
              </a:rPr>
              <a:t> </a:t>
            </a:r>
            <a:r>
              <a:rPr sz="971" b="1" spc="-9" dirty="0">
                <a:latin typeface="Times New Roman"/>
                <a:cs typeface="Times New Roman"/>
              </a:rPr>
              <a:t>mechanism)</a:t>
            </a:r>
            <a:endParaRPr sz="971">
              <a:latin typeface="Times New Roman"/>
              <a:cs typeface="Times New Roman"/>
            </a:endParaRPr>
          </a:p>
          <a:p>
            <a:pPr marL="11206">
              <a:lnSpc>
                <a:spcPts val="1134"/>
              </a:lnSpc>
            </a:pPr>
            <a:r>
              <a:rPr sz="971" dirty="0">
                <a:latin typeface="Times New Roman"/>
                <a:cs typeface="Times New Roman"/>
              </a:rPr>
              <a:t>If a</a:t>
            </a:r>
            <a:r>
              <a:rPr sz="971" spc="4" dirty="0">
                <a:latin typeface="Times New Roman"/>
                <a:cs typeface="Times New Roman"/>
              </a:rPr>
              <a:t> </a:t>
            </a:r>
            <a:r>
              <a:rPr sz="971" dirty="0">
                <a:latin typeface="Times New Roman"/>
                <a:cs typeface="Times New Roman"/>
              </a:rPr>
              <a:t>relevant</a:t>
            </a:r>
            <a:r>
              <a:rPr sz="971" spc="-9" dirty="0">
                <a:latin typeface="Times New Roman"/>
                <a:cs typeface="Times New Roman"/>
              </a:rPr>
              <a:t> </a:t>
            </a:r>
            <a:r>
              <a:rPr sz="971" dirty="0">
                <a:latin typeface="Times New Roman"/>
                <a:cs typeface="Times New Roman"/>
              </a:rPr>
              <a:t>covariate </a:t>
            </a:r>
            <a:r>
              <a:rPr sz="971" dirty="0">
                <a:latin typeface="Cambria Math"/>
                <a:cs typeface="Cambria Math"/>
              </a:rPr>
              <a:t>𝑍</a:t>
            </a:r>
            <a:r>
              <a:rPr sz="971" spc="53" dirty="0">
                <a:latin typeface="Cambria Math"/>
                <a:cs typeface="Cambria Math"/>
              </a:rPr>
              <a:t> </a:t>
            </a:r>
            <a:r>
              <a:rPr sz="971" dirty="0">
                <a:latin typeface="Times New Roman"/>
                <a:cs typeface="Times New Roman"/>
              </a:rPr>
              <a:t>(e.g.,</a:t>
            </a:r>
            <a:r>
              <a:rPr sz="971" spc="4" dirty="0">
                <a:latin typeface="Times New Roman"/>
                <a:cs typeface="Times New Roman"/>
              </a:rPr>
              <a:t> </a:t>
            </a:r>
            <a:r>
              <a:rPr sz="971" dirty="0">
                <a:latin typeface="Times New Roman"/>
                <a:cs typeface="Times New Roman"/>
              </a:rPr>
              <a:t>applicant’s city</a:t>
            </a:r>
            <a:r>
              <a:rPr sz="971" spc="4" dirty="0">
                <a:latin typeface="Times New Roman"/>
                <a:cs typeface="Times New Roman"/>
              </a:rPr>
              <a:t> </a:t>
            </a:r>
            <a:r>
              <a:rPr sz="971" dirty="0">
                <a:latin typeface="Times New Roman"/>
                <a:cs typeface="Times New Roman"/>
              </a:rPr>
              <a:t>mix/quality routed</a:t>
            </a:r>
            <a:r>
              <a:rPr sz="971" spc="-4" dirty="0">
                <a:latin typeface="Times New Roman"/>
                <a:cs typeface="Times New Roman"/>
              </a:rPr>
              <a:t> </a:t>
            </a:r>
            <a:r>
              <a:rPr sz="971" dirty="0">
                <a:latin typeface="Times New Roman"/>
                <a:cs typeface="Times New Roman"/>
              </a:rPr>
              <a:t>to</a:t>
            </a:r>
            <a:r>
              <a:rPr sz="971" spc="4" dirty="0">
                <a:latin typeface="Times New Roman"/>
                <a:cs typeface="Times New Roman"/>
              </a:rPr>
              <a:t> </a:t>
            </a:r>
            <a:r>
              <a:rPr sz="971" dirty="0">
                <a:latin typeface="Times New Roman"/>
                <a:cs typeface="Times New Roman"/>
              </a:rPr>
              <a:t>a</a:t>
            </a:r>
            <a:r>
              <a:rPr sz="971" spc="-9" dirty="0">
                <a:latin typeface="Times New Roman"/>
                <a:cs typeface="Times New Roman"/>
              </a:rPr>
              <a:t> </a:t>
            </a:r>
            <a:r>
              <a:rPr sz="971" dirty="0">
                <a:latin typeface="Times New Roman"/>
                <a:cs typeface="Times New Roman"/>
              </a:rPr>
              <a:t>manager)</a:t>
            </a:r>
            <a:r>
              <a:rPr sz="971" spc="-4" dirty="0">
                <a:latin typeface="Times New Roman"/>
                <a:cs typeface="Times New Roman"/>
              </a:rPr>
              <a:t> </a:t>
            </a:r>
            <a:r>
              <a:rPr sz="971" dirty="0">
                <a:latin typeface="Times New Roman"/>
                <a:cs typeface="Times New Roman"/>
              </a:rPr>
              <a:t>is omitted</a:t>
            </a:r>
            <a:r>
              <a:rPr sz="971" spc="4" dirty="0">
                <a:latin typeface="Times New Roman"/>
                <a:cs typeface="Times New Roman"/>
              </a:rPr>
              <a:t> </a:t>
            </a:r>
            <a:r>
              <a:rPr sz="971" dirty="0">
                <a:latin typeface="Times New Roman"/>
                <a:cs typeface="Times New Roman"/>
              </a:rPr>
              <a:t>and</a:t>
            </a:r>
            <a:r>
              <a:rPr sz="971" spc="-4" dirty="0">
                <a:latin typeface="Times New Roman"/>
                <a:cs typeface="Times New Roman"/>
              </a:rPr>
              <a:t> </a:t>
            </a:r>
            <a:r>
              <a:rPr sz="971" spc="-9" dirty="0">
                <a:latin typeface="Cambria Math"/>
                <a:cs typeface="Cambria Math"/>
              </a:rPr>
              <a:t>𝐶𝑜𝑣</a:t>
            </a:r>
            <a:r>
              <a:rPr sz="1456" spc="-13" baseline="2525" dirty="0">
                <a:latin typeface="Cambria Math"/>
                <a:cs typeface="Cambria Math"/>
              </a:rPr>
              <a:t>(</a:t>
            </a:r>
            <a:r>
              <a:rPr sz="971" spc="-9" dirty="0">
                <a:latin typeface="Times New Roman"/>
                <a:cs typeface="Times New Roman"/>
              </a:rPr>
              <a:t>MgrC</a:t>
            </a:r>
            <a:r>
              <a:rPr sz="971" spc="-9" dirty="0">
                <a:latin typeface="Cambria Math"/>
                <a:cs typeface="Cambria Math"/>
              </a:rPr>
              <a:t>,</a:t>
            </a:r>
            <a:r>
              <a:rPr sz="971" spc="-62" dirty="0">
                <a:latin typeface="Cambria Math"/>
                <a:cs typeface="Cambria Math"/>
              </a:rPr>
              <a:t> </a:t>
            </a:r>
            <a:r>
              <a:rPr sz="971" dirty="0">
                <a:latin typeface="Cambria Math"/>
                <a:cs typeface="Cambria Math"/>
              </a:rPr>
              <a:t>𝑍</a:t>
            </a:r>
            <a:r>
              <a:rPr sz="1456" baseline="2525" dirty="0">
                <a:latin typeface="Cambria Math"/>
                <a:cs typeface="Cambria Math"/>
              </a:rPr>
              <a:t>)</a:t>
            </a:r>
            <a:r>
              <a:rPr sz="1456" spc="86" baseline="2525" dirty="0">
                <a:latin typeface="Cambria Math"/>
                <a:cs typeface="Cambria Math"/>
              </a:rPr>
              <a:t> </a:t>
            </a:r>
            <a:r>
              <a:rPr sz="971" dirty="0">
                <a:latin typeface="Cambria Math"/>
                <a:cs typeface="Cambria Math"/>
              </a:rPr>
              <a:t>≠</a:t>
            </a:r>
            <a:r>
              <a:rPr sz="971" spc="57" dirty="0">
                <a:latin typeface="Cambria Math"/>
                <a:cs typeface="Cambria Math"/>
              </a:rPr>
              <a:t> </a:t>
            </a:r>
            <a:r>
              <a:rPr sz="971" dirty="0">
                <a:latin typeface="Cambria Math"/>
                <a:cs typeface="Cambria Math"/>
              </a:rPr>
              <a:t>0</a:t>
            </a:r>
            <a:r>
              <a:rPr sz="971" dirty="0">
                <a:latin typeface="Times New Roman"/>
                <a:cs typeface="Times New Roman"/>
              </a:rPr>
              <a:t>, then</a:t>
            </a:r>
            <a:r>
              <a:rPr sz="971" spc="4" dirty="0">
                <a:latin typeface="Times New Roman"/>
                <a:cs typeface="Times New Roman"/>
              </a:rPr>
              <a:t> </a:t>
            </a:r>
            <a:r>
              <a:rPr sz="971" dirty="0">
                <a:latin typeface="Times New Roman"/>
                <a:cs typeface="Times New Roman"/>
              </a:rPr>
              <a:t>the </a:t>
            </a:r>
            <a:r>
              <a:rPr sz="971" spc="-9" dirty="0">
                <a:latin typeface="Times New Roman"/>
                <a:cs typeface="Times New Roman"/>
              </a:rPr>
              <a:t>“Manager</a:t>
            </a:r>
            <a:r>
              <a:rPr sz="971" spc="-44" dirty="0">
                <a:latin typeface="Times New Roman"/>
                <a:cs typeface="Times New Roman"/>
              </a:rPr>
              <a:t> </a:t>
            </a:r>
            <a:r>
              <a:rPr sz="971" spc="-22" dirty="0">
                <a:latin typeface="Times New Roman"/>
                <a:cs typeface="Times New Roman"/>
              </a:rPr>
              <a:t>C”</a:t>
            </a:r>
            <a:endParaRPr sz="971">
              <a:latin typeface="Times New Roman"/>
              <a:cs typeface="Times New Roman"/>
            </a:endParaRPr>
          </a:p>
          <a:p>
            <a:pPr marL="11206">
              <a:lnSpc>
                <a:spcPts val="1152"/>
              </a:lnSpc>
            </a:pPr>
            <a:r>
              <a:rPr sz="971" dirty="0">
                <a:latin typeface="Times New Roman"/>
                <a:cs typeface="Times New Roman"/>
              </a:rPr>
              <a:t>coefficient absorbs part</a:t>
            </a:r>
            <a:r>
              <a:rPr sz="971" spc="4" dirty="0">
                <a:latin typeface="Times New Roman"/>
                <a:cs typeface="Times New Roman"/>
              </a:rPr>
              <a:t> </a:t>
            </a:r>
            <a:r>
              <a:rPr sz="971" dirty="0">
                <a:latin typeface="Times New Roman"/>
                <a:cs typeface="Times New Roman"/>
              </a:rPr>
              <a:t>of </a:t>
            </a:r>
            <a:r>
              <a:rPr sz="971" dirty="0">
                <a:latin typeface="Cambria Math"/>
                <a:cs typeface="Cambria Math"/>
              </a:rPr>
              <a:t>𝑍</a:t>
            </a:r>
            <a:r>
              <a:rPr sz="971" dirty="0">
                <a:latin typeface="Times New Roman"/>
                <a:cs typeface="Times New Roman"/>
              </a:rPr>
              <a:t>’s </a:t>
            </a:r>
            <a:r>
              <a:rPr sz="971" spc="-9" dirty="0">
                <a:latin typeface="Times New Roman"/>
                <a:cs typeface="Times New Roman"/>
              </a:rPr>
              <a:t>effect:</a:t>
            </a:r>
            <a:endParaRPr sz="971">
              <a:latin typeface="Times New Roman"/>
              <a:cs typeface="Times New Roman"/>
            </a:endParaRPr>
          </a:p>
        </p:txBody>
      </p:sp>
      <p:sp>
        <p:nvSpPr>
          <p:cNvPr id="10" name="object 10"/>
          <p:cNvSpPr txBox="1"/>
          <p:nvPr/>
        </p:nvSpPr>
        <p:spPr>
          <a:xfrm>
            <a:off x="3537137" y="2333177"/>
            <a:ext cx="136151" cy="161281"/>
          </a:xfrm>
          <a:prstGeom prst="rect">
            <a:avLst/>
          </a:prstGeom>
        </p:spPr>
        <p:txBody>
          <a:bodyPr vert="horz" wrap="square" lIns="0" tIns="11766" rIns="0" bIns="0" rtlCol="0">
            <a:spAutoFit/>
          </a:bodyPr>
          <a:lstStyle/>
          <a:p>
            <a:pPr marL="33619">
              <a:spcBef>
                <a:spcPts val="93"/>
              </a:spcBef>
            </a:pPr>
            <a:r>
              <a:rPr sz="1456" spc="-72" baseline="-12626" dirty="0">
                <a:latin typeface="Cambria Math"/>
                <a:cs typeface="Cambria Math"/>
              </a:rPr>
              <a:t>𝛽</a:t>
            </a:r>
            <a:r>
              <a:rPr sz="971" spc="-49" dirty="0">
                <a:latin typeface="Cambria Math"/>
                <a:cs typeface="Cambria Math"/>
              </a:rPr>
              <a:t>̂</a:t>
            </a:r>
            <a:endParaRPr sz="971">
              <a:latin typeface="Cambria Math"/>
              <a:cs typeface="Cambria Math"/>
            </a:endParaRPr>
          </a:p>
        </p:txBody>
      </p:sp>
      <p:sp>
        <p:nvSpPr>
          <p:cNvPr id="11" name="object 11"/>
          <p:cNvSpPr txBox="1"/>
          <p:nvPr/>
        </p:nvSpPr>
        <p:spPr>
          <a:xfrm>
            <a:off x="3898862" y="2310316"/>
            <a:ext cx="453278" cy="161217"/>
          </a:xfrm>
          <a:prstGeom prst="rect">
            <a:avLst/>
          </a:prstGeom>
        </p:spPr>
        <p:txBody>
          <a:bodyPr vert="horz" wrap="square" lIns="0" tIns="11766" rIns="0" bIns="0" rtlCol="0">
            <a:spAutoFit/>
          </a:bodyPr>
          <a:lstStyle/>
          <a:p>
            <a:pPr marL="33619">
              <a:spcBef>
                <a:spcPts val="93"/>
              </a:spcBef>
            </a:pPr>
            <a:r>
              <a:rPr sz="1456" baseline="-22727" dirty="0">
                <a:latin typeface="Cambria Math"/>
                <a:cs typeface="Cambria Math"/>
              </a:rPr>
              <a:t>≈</a:t>
            </a:r>
            <a:r>
              <a:rPr sz="1456" spc="543" baseline="-22727" dirty="0">
                <a:latin typeface="Cambria Math"/>
                <a:cs typeface="Cambria Math"/>
              </a:rPr>
              <a:t> </a:t>
            </a:r>
            <a:r>
              <a:rPr sz="1456" spc="-13" baseline="-22727" dirty="0">
                <a:latin typeface="Cambria Math"/>
                <a:cs typeface="Cambria Math"/>
              </a:rPr>
              <a:t>𝛽</a:t>
            </a:r>
            <a:r>
              <a:rPr sz="706" spc="-9" dirty="0">
                <a:latin typeface="Times New Roman"/>
                <a:cs typeface="Times New Roman"/>
              </a:rPr>
              <a:t>true</a:t>
            </a:r>
            <a:endParaRPr sz="706">
              <a:latin typeface="Times New Roman"/>
              <a:cs typeface="Times New Roman"/>
            </a:endParaRPr>
          </a:p>
        </p:txBody>
      </p:sp>
      <p:sp>
        <p:nvSpPr>
          <p:cNvPr id="12" name="object 12"/>
          <p:cNvSpPr txBox="1"/>
          <p:nvPr/>
        </p:nvSpPr>
        <p:spPr>
          <a:xfrm>
            <a:off x="3626783" y="2423273"/>
            <a:ext cx="1121709" cy="120500"/>
          </a:xfrm>
          <a:prstGeom prst="rect">
            <a:avLst/>
          </a:prstGeom>
        </p:spPr>
        <p:txBody>
          <a:bodyPr vert="horz" wrap="square" lIns="0" tIns="11766" rIns="0" bIns="0" rtlCol="0">
            <a:spAutoFit/>
          </a:bodyPr>
          <a:lstStyle/>
          <a:p>
            <a:pPr marL="11206">
              <a:spcBef>
                <a:spcPts val="93"/>
              </a:spcBef>
              <a:tabLst>
                <a:tab pos="539592" algn="l"/>
                <a:tab pos="1054530" algn="l"/>
              </a:tabLst>
            </a:pPr>
            <a:r>
              <a:rPr sz="1059" spc="-26" baseline="3472" dirty="0">
                <a:latin typeface="Times New Roman"/>
                <a:cs typeface="Times New Roman"/>
              </a:rPr>
              <a:t>MgrC</a:t>
            </a:r>
            <a:r>
              <a:rPr sz="1059" baseline="3472" dirty="0">
                <a:latin typeface="Times New Roman"/>
                <a:cs typeface="Times New Roman"/>
              </a:rPr>
              <a:t>	</a:t>
            </a:r>
            <a:r>
              <a:rPr sz="706" spc="-18" dirty="0">
                <a:latin typeface="Times New Roman"/>
                <a:cs typeface="Times New Roman"/>
              </a:rPr>
              <a:t>MgrC</a:t>
            </a:r>
            <a:r>
              <a:rPr sz="706" dirty="0">
                <a:latin typeface="Times New Roman"/>
                <a:cs typeface="Times New Roman"/>
              </a:rPr>
              <a:t>	</a:t>
            </a:r>
            <a:r>
              <a:rPr sz="1059" spc="-66" baseline="3472" dirty="0">
                <a:latin typeface="Cambria Math"/>
                <a:cs typeface="Cambria Math"/>
              </a:rPr>
              <a:t>𝑍</a:t>
            </a:r>
            <a:endParaRPr sz="1059" baseline="3472">
              <a:latin typeface="Cambria Math"/>
              <a:cs typeface="Cambria Math"/>
            </a:endParaRPr>
          </a:p>
        </p:txBody>
      </p:sp>
      <p:sp>
        <p:nvSpPr>
          <p:cNvPr id="13" name="object 13"/>
          <p:cNvSpPr txBox="1"/>
          <p:nvPr/>
        </p:nvSpPr>
        <p:spPr>
          <a:xfrm>
            <a:off x="4888342" y="2443443"/>
            <a:ext cx="606799" cy="161281"/>
          </a:xfrm>
          <a:prstGeom prst="rect">
            <a:avLst/>
          </a:prstGeom>
        </p:spPr>
        <p:txBody>
          <a:bodyPr vert="horz" wrap="square" lIns="0" tIns="11766" rIns="0" bIns="0" rtlCol="0">
            <a:spAutoFit/>
          </a:bodyPr>
          <a:lstStyle/>
          <a:p>
            <a:pPr marL="11206">
              <a:spcBef>
                <a:spcPts val="93"/>
              </a:spcBef>
            </a:pPr>
            <a:r>
              <a:rPr sz="971" spc="-9" dirty="0">
                <a:latin typeface="Cambria Math"/>
                <a:cs typeface="Cambria Math"/>
              </a:rPr>
              <a:t>Var</a:t>
            </a:r>
            <a:r>
              <a:rPr sz="1456" spc="-13" baseline="2525" dirty="0">
                <a:latin typeface="Cambria Math"/>
                <a:cs typeface="Cambria Math"/>
              </a:rPr>
              <a:t>(</a:t>
            </a:r>
            <a:r>
              <a:rPr sz="971" spc="-9" dirty="0">
                <a:latin typeface="Times New Roman"/>
                <a:cs typeface="Times New Roman"/>
              </a:rPr>
              <a:t>MgrC</a:t>
            </a:r>
            <a:r>
              <a:rPr sz="1456" spc="-13" baseline="2525" dirty="0">
                <a:latin typeface="Cambria Math"/>
                <a:cs typeface="Cambria Math"/>
              </a:rPr>
              <a:t>)</a:t>
            </a:r>
            <a:endParaRPr sz="1456" baseline="2525">
              <a:latin typeface="Cambria Math"/>
              <a:cs typeface="Cambria Math"/>
            </a:endParaRPr>
          </a:p>
        </p:txBody>
      </p:sp>
      <p:sp>
        <p:nvSpPr>
          <p:cNvPr id="14" name="object 14"/>
          <p:cNvSpPr txBox="1"/>
          <p:nvPr/>
        </p:nvSpPr>
        <p:spPr>
          <a:xfrm>
            <a:off x="4441675" y="2265941"/>
            <a:ext cx="1144121" cy="268361"/>
          </a:xfrm>
          <a:prstGeom prst="rect">
            <a:avLst/>
          </a:prstGeom>
        </p:spPr>
        <p:txBody>
          <a:bodyPr vert="horz" wrap="square" lIns="0" tIns="11766" rIns="0" bIns="0" rtlCol="0">
            <a:spAutoFit/>
          </a:bodyPr>
          <a:lstStyle/>
          <a:p>
            <a:pPr marR="30818" algn="r">
              <a:lnSpc>
                <a:spcPts val="953"/>
              </a:lnSpc>
              <a:spcBef>
                <a:spcPts val="93"/>
              </a:spcBef>
            </a:pPr>
            <a:r>
              <a:rPr sz="971" u="sng" spc="-9" dirty="0">
                <a:uFill>
                  <a:solidFill>
                    <a:srgbClr val="000000"/>
                  </a:solidFill>
                </a:uFill>
                <a:latin typeface="Cambria Math"/>
                <a:cs typeface="Cambria Math"/>
              </a:rPr>
              <a:t>Cov</a:t>
            </a:r>
            <a:r>
              <a:rPr sz="1456" u="sng" spc="-13" baseline="2525" dirty="0">
                <a:uFill>
                  <a:solidFill>
                    <a:srgbClr val="000000"/>
                  </a:solidFill>
                </a:uFill>
                <a:latin typeface="Cambria Math"/>
                <a:cs typeface="Cambria Math"/>
              </a:rPr>
              <a:t>(</a:t>
            </a:r>
            <a:r>
              <a:rPr sz="971" u="sng" spc="-9" dirty="0">
                <a:uFill>
                  <a:solidFill>
                    <a:srgbClr val="000000"/>
                  </a:solidFill>
                </a:uFill>
                <a:latin typeface="Times New Roman"/>
                <a:cs typeface="Times New Roman"/>
              </a:rPr>
              <a:t>MgrC</a:t>
            </a:r>
            <a:r>
              <a:rPr sz="971" u="sng" spc="-9" dirty="0">
                <a:uFill>
                  <a:solidFill>
                    <a:srgbClr val="000000"/>
                  </a:solidFill>
                </a:uFill>
                <a:latin typeface="Cambria Math"/>
                <a:cs typeface="Cambria Math"/>
              </a:rPr>
              <a:t>,</a:t>
            </a:r>
            <a:r>
              <a:rPr sz="971" u="sng" spc="-22" dirty="0">
                <a:uFill>
                  <a:solidFill>
                    <a:srgbClr val="000000"/>
                  </a:solidFill>
                </a:uFill>
                <a:latin typeface="Cambria Math"/>
                <a:cs typeface="Cambria Math"/>
              </a:rPr>
              <a:t> 𝑍</a:t>
            </a:r>
            <a:r>
              <a:rPr sz="1456" u="sng" spc="-33" baseline="2525" dirty="0">
                <a:uFill>
                  <a:solidFill>
                    <a:srgbClr val="000000"/>
                  </a:solidFill>
                </a:uFill>
                <a:latin typeface="Cambria Math"/>
                <a:cs typeface="Cambria Math"/>
              </a:rPr>
              <a:t>)</a:t>
            </a:r>
            <a:endParaRPr sz="1456" baseline="2525">
              <a:latin typeface="Cambria Math"/>
              <a:cs typeface="Cambria Math"/>
            </a:endParaRPr>
          </a:p>
          <a:p>
            <a:pPr marR="4483" algn="r">
              <a:lnSpc>
                <a:spcPts val="953"/>
              </a:lnSpc>
              <a:tabLst>
                <a:tab pos="1095994" algn="l"/>
              </a:tabLst>
            </a:pPr>
            <a:r>
              <a:rPr sz="971" dirty="0">
                <a:latin typeface="Cambria Math"/>
                <a:cs typeface="Cambria Math"/>
              </a:rPr>
              <a:t>+</a:t>
            </a:r>
            <a:r>
              <a:rPr sz="971" spc="313" dirty="0">
                <a:latin typeface="Cambria Math"/>
                <a:cs typeface="Cambria Math"/>
              </a:rPr>
              <a:t> </a:t>
            </a:r>
            <a:r>
              <a:rPr sz="971" dirty="0">
                <a:latin typeface="Cambria Math"/>
                <a:cs typeface="Cambria Math"/>
              </a:rPr>
              <a:t>𝛽</a:t>
            </a:r>
            <a:r>
              <a:rPr sz="971" spc="410" dirty="0">
                <a:latin typeface="Cambria Math"/>
                <a:cs typeface="Cambria Math"/>
              </a:rPr>
              <a:t> </a:t>
            </a:r>
            <a:r>
              <a:rPr sz="971" spc="-44" dirty="0">
                <a:latin typeface="Cambria Math"/>
                <a:cs typeface="Cambria Math"/>
              </a:rPr>
              <a:t>⋅</a:t>
            </a:r>
            <a:r>
              <a:rPr sz="971" dirty="0">
                <a:latin typeface="Cambria Math"/>
                <a:cs typeface="Cambria Math"/>
              </a:rPr>
              <a:t>	</a:t>
            </a:r>
            <a:r>
              <a:rPr sz="971" spc="-44" dirty="0">
                <a:latin typeface="Cambria Math"/>
                <a:cs typeface="Cambria Math"/>
              </a:rPr>
              <a:t>.</a:t>
            </a:r>
            <a:endParaRPr sz="971">
              <a:latin typeface="Cambria Math"/>
              <a:cs typeface="Cambria Math"/>
            </a:endParaRPr>
          </a:p>
        </p:txBody>
      </p:sp>
      <p:sp>
        <p:nvSpPr>
          <p:cNvPr id="15" name="object 15"/>
          <p:cNvSpPr txBox="1"/>
          <p:nvPr/>
        </p:nvSpPr>
        <p:spPr>
          <a:xfrm>
            <a:off x="930088" y="2676077"/>
            <a:ext cx="7144871" cy="951369"/>
          </a:xfrm>
          <a:prstGeom prst="rect">
            <a:avLst/>
          </a:prstGeom>
        </p:spPr>
        <p:txBody>
          <a:bodyPr vert="horz" wrap="square" lIns="0" tIns="11766" rIns="0" bIns="0" rtlCol="0">
            <a:spAutoFit/>
          </a:bodyPr>
          <a:lstStyle/>
          <a:p>
            <a:pPr marL="11206">
              <a:lnSpc>
                <a:spcPts val="1138"/>
              </a:lnSpc>
              <a:spcBef>
                <a:spcPts val="93"/>
              </a:spcBef>
            </a:pPr>
            <a:r>
              <a:rPr sz="971" dirty="0">
                <a:latin typeface="Times New Roman"/>
                <a:cs typeface="Times New Roman"/>
              </a:rPr>
              <a:t>If</a:t>
            </a:r>
            <a:r>
              <a:rPr sz="971" spc="-9" dirty="0">
                <a:latin typeface="Times New Roman"/>
                <a:cs typeface="Times New Roman"/>
              </a:rPr>
              <a:t> </a:t>
            </a:r>
            <a:r>
              <a:rPr sz="971" dirty="0">
                <a:latin typeface="Times New Roman"/>
                <a:cs typeface="Times New Roman"/>
              </a:rPr>
              <a:t>Manager</a:t>
            </a:r>
            <a:r>
              <a:rPr sz="971" spc="-53" dirty="0">
                <a:latin typeface="Times New Roman"/>
                <a:cs typeface="Times New Roman"/>
              </a:rPr>
              <a:t> </a:t>
            </a:r>
            <a:r>
              <a:rPr sz="971" dirty="0">
                <a:latin typeface="Times New Roman"/>
                <a:cs typeface="Times New Roman"/>
              </a:rPr>
              <a:t>C</a:t>
            </a:r>
            <a:r>
              <a:rPr sz="971" spc="-9" dirty="0">
                <a:latin typeface="Times New Roman"/>
                <a:cs typeface="Times New Roman"/>
              </a:rPr>
              <a:t> </a:t>
            </a:r>
            <a:r>
              <a:rPr sz="971" dirty="0">
                <a:latin typeface="Times New Roman"/>
                <a:cs typeface="Times New Roman"/>
              </a:rPr>
              <a:t>disproportionately</a:t>
            </a:r>
            <a:r>
              <a:rPr sz="971" spc="4" dirty="0">
                <a:latin typeface="Times New Roman"/>
                <a:cs typeface="Times New Roman"/>
              </a:rPr>
              <a:t> </a:t>
            </a:r>
            <a:r>
              <a:rPr sz="971" b="1" dirty="0">
                <a:latin typeface="Times New Roman"/>
                <a:cs typeface="Times New Roman"/>
              </a:rPr>
              <a:t>receives</a:t>
            </a:r>
            <a:r>
              <a:rPr sz="971" b="1" spc="-13" dirty="0">
                <a:latin typeface="Times New Roman"/>
                <a:cs typeface="Times New Roman"/>
              </a:rPr>
              <a:t> </a:t>
            </a:r>
            <a:r>
              <a:rPr sz="971" b="1" spc="-9" dirty="0">
                <a:latin typeface="Times New Roman"/>
                <a:cs typeface="Times New Roman"/>
              </a:rPr>
              <a:t>City</a:t>
            </a:r>
            <a:r>
              <a:rPr sz="971" b="1" spc="-53" dirty="0">
                <a:latin typeface="Times New Roman"/>
                <a:cs typeface="Times New Roman"/>
              </a:rPr>
              <a:t> </a:t>
            </a:r>
            <a:r>
              <a:rPr sz="971" b="1" dirty="0">
                <a:latin typeface="Times New Roman"/>
                <a:cs typeface="Times New Roman"/>
              </a:rPr>
              <a:t>X</a:t>
            </a:r>
            <a:r>
              <a:rPr sz="971" b="1" spc="-9" dirty="0">
                <a:latin typeface="Times New Roman"/>
                <a:cs typeface="Times New Roman"/>
              </a:rPr>
              <a:t> </a:t>
            </a:r>
            <a:r>
              <a:rPr sz="971" b="1" dirty="0">
                <a:latin typeface="Times New Roman"/>
                <a:cs typeface="Times New Roman"/>
              </a:rPr>
              <a:t>applicants</a:t>
            </a:r>
            <a:r>
              <a:rPr sz="971" b="1" spc="-9" dirty="0">
                <a:latin typeface="Times New Roman"/>
                <a:cs typeface="Times New Roman"/>
              </a:rPr>
              <a:t> </a:t>
            </a:r>
            <a:r>
              <a:rPr sz="971" dirty="0">
                <a:latin typeface="Times New Roman"/>
                <a:cs typeface="Times New Roman"/>
              </a:rPr>
              <a:t>and</a:t>
            </a:r>
            <a:r>
              <a:rPr sz="971" spc="-4" dirty="0">
                <a:latin typeface="Times New Roman"/>
                <a:cs typeface="Times New Roman"/>
              </a:rPr>
              <a:t> </a:t>
            </a:r>
            <a:r>
              <a:rPr sz="971" dirty="0">
                <a:latin typeface="Times New Roman"/>
                <a:cs typeface="Times New Roman"/>
              </a:rPr>
              <a:t>City</a:t>
            </a:r>
            <a:r>
              <a:rPr sz="971" spc="-53" dirty="0">
                <a:latin typeface="Times New Roman"/>
                <a:cs typeface="Times New Roman"/>
              </a:rPr>
              <a:t> </a:t>
            </a:r>
            <a:r>
              <a:rPr sz="971" dirty="0">
                <a:latin typeface="Times New Roman"/>
                <a:cs typeface="Times New Roman"/>
              </a:rPr>
              <a:t>X</a:t>
            </a:r>
            <a:r>
              <a:rPr sz="971" spc="-9" dirty="0">
                <a:latin typeface="Times New Roman"/>
                <a:cs typeface="Times New Roman"/>
              </a:rPr>
              <a:t> </a:t>
            </a:r>
            <a:r>
              <a:rPr sz="971" dirty="0">
                <a:latin typeface="Times New Roman"/>
                <a:cs typeface="Times New Roman"/>
              </a:rPr>
              <a:t>applicants</a:t>
            </a:r>
            <a:r>
              <a:rPr sz="971" spc="-13" dirty="0">
                <a:latin typeface="Times New Roman"/>
                <a:cs typeface="Times New Roman"/>
              </a:rPr>
              <a:t> </a:t>
            </a:r>
            <a:r>
              <a:rPr sz="971" dirty="0">
                <a:latin typeface="Times New Roman"/>
                <a:cs typeface="Times New Roman"/>
              </a:rPr>
              <a:t>are</a:t>
            </a:r>
            <a:r>
              <a:rPr sz="971" spc="-13" dirty="0">
                <a:latin typeface="Times New Roman"/>
                <a:cs typeface="Times New Roman"/>
              </a:rPr>
              <a:t> </a:t>
            </a:r>
            <a:r>
              <a:rPr sz="971" dirty="0">
                <a:latin typeface="Times New Roman"/>
                <a:cs typeface="Times New Roman"/>
              </a:rPr>
              <a:t>more</a:t>
            </a:r>
            <a:r>
              <a:rPr sz="971" spc="-13" dirty="0">
                <a:latin typeface="Times New Roman"/>
                <a:cs typeface="Times New Roman"/>
              </a:rPr>
              <a:t> </a:t>
            </a:r>
            <a:r>
              <a:rPr sz="971" dirty="0">
                <a:latin typeface="Times New Roman"/>
                <a:cs typeface="Times New Roman"/>
              </a:rPr>
              <a:t>likely</a:t>
            </a:r>
            <a:r>
              <a:rPr sz="971" spc="-13" dirty="0">
                <a:latin typeface="Times New Roman"/>
                <a:cs typeface="Times New Roman"/>
              </a:rPr>
              <a:t> </a:t>
            </a:r>
            <a:r>
              <a:rPr sz="971" dirty="0">
                <a:latin typeface="Times New Roman"/>
                <a:cs typeface="Times New Roman"/>
              </a:rPr>
              <a:t>to</a:t>
            </a:r>
            <a:r>
              <a:rPr sz="971" spc="-4" dirty="0">
                <a:latin typeface="Times New Roman"/>
                <a:cs typeface="Times New Roman"/>
              </a:rPr>
              <a:t> </a:t>
            </a:r>
            <a:r>
              <a:rPr sz="971" dirty="0">
                <a:latin typeface="Times New Roman"/>
                <a:cs typeface="Times New Roman"/>
              </a:rPr>
              <a:t>be</a:t>
            </a:r>
            <a:r>
              <a:rPr sz="971" spc="-4" dirty="0">
                <a:latin typeface="Times New Roman"/>
                <a:cs typeface="Times New Roman"/>
              </a:rPr>
              <a:t> </a:t>
            </a:r>
            <a:r>
              <a:rPr sz="971" dirty="0">
                <a:latin typeface="Times New Roman"/>
                <a:cs typeface="Times New Roman"/>
              </a:rPr>
              <a:t>hired,</a:t>
            </a:r>
            <a:r>
              <a:rPr sz="971" spc="-13" dirty="0">
                <a:latin typeface="Times New Roman"/>
                <a:cs typeface="Times New Roman"/>
              </a:rPr>
              <a:t> </a:t>
            </a:r>
            <a:r>
              <a:rPr sz="971" dirty="0">
                <a:latin typeface="Times New Roman"/>
                <a:cs typeface="Times New Roman"/>
              </a:rPr>
              <a:t>the</a:t>
            </a:r>
            <a:r>
              <a:rPr sz="971" spc="-4" dirty="0">
                <a:latin typeface="Times New Roman"/>
                <a:cs typeface="Times New Roman"/>
              </a:rPr>
              <a:t> </a:t>
            </a:r>
            <a:r>
              <a:rPr sz="971" dirty="0">
                <a:latin typeface="Times New Roman"/>
                <a:cs typeface="Times New Roman"/>
              </a:rPr>
              <a:t>covariance</a:t>
            </a:r>
            <a:r>
              <a:rPr sz="971" spc="-13" dirty="0">
                <a:latin typeface="Times New Roman"/>
                <a:cs typeface="Times New Roman"/>
              </a:rPr>
              <a:t> </a:t>
            </a:r>
            <a:r>
              <a:rPr sz="971" dirty="0">
                <a:latin typeface="Times New Roman"/>
                <a:cs typeface="Times New Roman"/>
              </a:rPr>
              <a:t>term</a:t>
            </a:r>
            <a:r>
              <a:rPr sz="971" spc="-9" dirty="0">
                <a:latin typeface="Times New Roman"/>
                <a:cs typeface="Times New Roman"/>
              </a:rPr>
              <a:t> </a:t>
            </a:r>
            <a:r>
              <a:rPr sz="971" dirty="0">
                <a:latin typeface="Times New Roman"/>
                <a:cs typeface="Times New Roman"/>
              </a:rPr>
              <a:t>is</a:t>
            </a:r>
            <a:r>
              <a:rPr sz="971" spc="-4" dirty="0">
                <a:latin typeface="Times New Roman"/>
                <a:cs typeface="Times New Roman"/>
              </a:rPr>
              <a:t> </a:t>
            </a:r>
            <a:r>
              <a:rPr sz="971" dirty="0">
                <a:latin typeface="Times New Roman"/>
                <a:cs typeface="Times New Roman"/>
              </a:rPr>
              <a:t>positive</a:t>
            </a:r>
            <a:r>
              <a:rPr sz="971" spc="9" dirty="0">
                <a:latin typeface="Times New Roman"/>
                <a:cs typeface="Times New Roman"/>
              </a:rPr>
              <a:t> </a:t>
            </a:r>
            <a:r>
              <a:rPr sz="971" spc="-44" dirty="0">
                <a:latin typeface="Cambria Math"/>
                <a:cs typeface="Cambria Math"/>
              </a:rPr>
              <a:t>⇒</a:t>
            </a:r>
            <a:endParaRPr sz="971">
              <a:latin typeface="Cambria Math"/>
              <a:cs typeface="Cambria Math"/>
            </a:endParaRPr>
          </a:p>
          <a:p>
            <a:pPr marL="11206">
              <a:lnSpc>
                <a:spcPts val="1138"/>
              </a:lnSpc>
            </a:pPr>
            <a:r>
              <a:rPr sz="971" b="1" dirty="0">
                <a:latin typeface="Times New Roman"/>
                <a:cs typeface="Times New Roman"/>
              </a:rPr>
              <a:t>upward</a:t>
            </a:r>
            <a:r>
              <a:rPr sz="971" b="1" spc="-9" dirty="0">
                <a:latin typeface="Times New Roman"/>
                <a:cs typeface="Times New Roman"/>
              </a:rPr>
              <a:t> </a:t>
            </a:r>
            <a:r>
              <a:rPr sz="971" b="1" dirty="0">
                <a:latin typeface="Times New Roman"/>
                <a:cs typeface="Times New Roman"/>
              </a:rPr>
              <a:t>bias</a:t>
            </a:r>
            <a:r>
              <a:rPr sz="971" b="1" spc="-9" dirty="0">
                <a:latin typeface="Times New Roman"/>
                <a:cs typeface="Times New Roman"/>
              </a:rPr>
              <a:t> </a:t>
            </a:r>
            <a:r>
              <a:rPr sz="971" dirty="0">
                <a:latin typeface="Times New Roman"/>
                <a:cs typeface="Times New Roman"/>
              </a:rPr>
              <a:t>in</a:t>
            </a:r>
            <a:r>
              <a:rPr sz="971" spc="-18" dirty="0">
                <a:latin typeface="Times New Roman"/>
                <a:cs typeface="Times New Roman"/>
              </a:rPr>
              <a:t> </a:t>
            </a:r>
            <a:r>
              <a:rPr sz="971" dirty="0">
                <a:latin typeface="Times New Roman"/>
                <a:cs typeface="Times New Roman"/>
              </a:rPr>
              <a:t>the</a:t>
            </a:r>
            <a:r>
              <a:rPr sz="971" spc="-18" dirty="0">
                <a:latin typeface="Times New Roman"/>
                <a:cs typeface="Times New Roman"/>
              </a:rPr>
              <a:t> </a:t>
            </a:r>
            <a:r>
              <a:rPr sz="971" dirty="0">
                <a:latin typeface="Times New Roman"/>
                <a:cs typeface="Times New Roman"/>
              </a:rPr>
              <a:t>apparent </a:t>
            </a:r>
            <a:r>
              <a:rPr sz="971" spc="-9" dirty="0">
                <a:latin typeface="Times New Roman"/>
                <a:cs typeface="Times New Roman"/>
              </a:rPr>
              <a:t>“preference”.</a:t>
            </a:r>
            <a:endParaRPr sz="971">
              <a:latin typeface="Times New Roman"/>
              <a:cs typeface="Times New Roman"/>
            </a:endParaRPr>
          </a:p>
          <a:p>
            <a:pPr marL="11206">
              <a:lnSpc>
                <a:spcPts val="1138"/>
              </a:lnSpc>
              <a:spcBef>
                <a:spcPts val="653"/>
              </a:spcBef>
            </a:pPr>
            <a:r>
              <a:rPr sz="971" b="1" dirty="0">
                <a:latin typeface="Times New Roman"/>
                <a:cs typeface="Times New Roman"/>
              </a:rPr>
              <a:t>What</a:t>
            </a:r>
            <a:r>
              <a:rPr sz="971" b="1" spc="-18" dirty="0">
                <a:latin typeface="Times New Roman"/>
                <a:cs typeface="Times New Roman"/>
              </a:rPr>
              <a:t> </a:t>
            </a:r>
            <a:r>
              <a:rPr sz="971" b="1" dirty="0">
                <a:latin typeface="Times New Roman"/>
                <a:cs typeface="Times New Roman"/>
              </a:rPr>
              <a:t>to</a:t>
            </a:r>
            <a:r>
              <a:rPr sz="971" b="1" spc="-4" dirty="0">
                <a:latin typeface="Times New Roman"/>
                <a:cs typeface="Times New Roman"/>
              </a:rPr>
              <a:t> </a:t>
            </a:r>
            <a:r>
              <a:rPr sz="971" b="1" dirty="0">
                <a:latin typeface="Times New Roman"/>
                <a:cs typeface="Times New Roman"/>
              </a:rPr>
              <a:t>check</a:t>
            </a:r>
            <a:r>
              <a:rPr sz="971" b="1" spc="-4" dirty="0">
                <a:latin typeface="Times New Roman"/>
                <a:cs typeface="Times New Roman"/>
              </a:rPr>
              <a:t> </a:t>
            </a:r>
            <a:r>
              <a:rPr sz="971" b="1" dirty="0">
                <a:latin typeface="Times New Roman"/>
                <a:cs typeface="Times New Roman"/>
              </a:rPr>
              <a:t>(balance</a:t>
            </a:r>
            <a:r>
              <a:rPr sz="971" b="1" spc="-18" dirty="0">
                <a:latin typeface="Times New Roman"/>
                <a:cs typeface="Times New Roman"/>
              </a:rPr>
              <a:t> </a:t>
            </a:r>
            <a:r>
              <a:rPr sz="971" b="1" dirty="0">
                <a:latin typeface="Times New Roman"/>
                <a:cs typeface="Times New Roman"/>
              </a:rPr>
              <a:t>&amp;</a:t>
            </a:r>
            <a:r>
              <a:rPr sz="971" b="1" spc="-13" dirty="0">
                <a:latin typeface="Times New Roman"/>
                <a:cs typeface="Times New Roman"/>
              </a:rPr>
              <a:t> </a:t>
            </a:r>
            <a:r>
              <a:rPr sz="971" b="1" spc="-9" dirty="0">
                <a:latin typeface="Times New Roman"/>
                <a:cs typeface="Times New Roman"/>
              </a:rPr>
              <a:t>robustness)</a:t>
            </a:r>
            <a:endParaRPr sz="971">
              <a:latin typeface="Times New Roman"/>
              <a:cs typeface="Times New Roman"/>
            </a:endParaRPr>
          </a:p>
          <a:p>
            <a:pPr marL="145124" indent="-133917">
              <a:lnSpc>
                <a:spcPts val="1116"/>
              </a:lnSpc>
              <a:buFont typeface="Times New Roman"/>
              <a:buAutoNum type="arabicParenR"/>
              <a:tabLst>
                <a:tab pos="145124" algn="l"/>
              </a:tabLst>
            </a:pPr>
            <a:r>
              <a:rPr sz="971" b="1" dirty="0">
                <a:latin typeface="Times New Roman"/>
                <a:cs typeface="Times New Roman"/>
              </a:rPr>
              <a:t>Balancing</a:t>
            </a:r>
            <a:r>
              <a:rPr sz="971" b="1" spc="-26" dirty="0">
                <a:latin typeface="Times New Roman"/>
                <a:cs typeface="Times New Roman"/>
              </a:rPr>
              <a:t> </a:t>
            </a:r>
            <a:r>
              <a:rPr sz="971" b="1" dirty="0">
                <a:latin typeface="Times New Roman"/>
                <a:cs typeface="Times New Roman"/>
              </a:rPr>
              <a:t>table</a:t>
            </a:r>
            <a:r>
              <a:rPr sz="971" b="1" spc="-13" dirty="0">
                <a:latin typeface="Times New Roman"/>
                <a:cs typeface="Times New Roman"/>
              </a:rPr>
              <a:t> </a:t>
            </a:r>
            <a:r>
              <a:rPr sz="971" dirty="0">
                <a:latin typeface="Times New Roman"/>
                <a:cs typeface="Times New Roman"/>
              </a:rPr>
              <a:t>for</a:t>
            </a:r>
            <a:r>
              <a:rPr sz="971" spc="-18" dirty="0">
                <a:latin typeface="Times New Roman"/>
                <a:cs typeface="Times New Roman"/>
              </a:rPr>
              <a:t> </a:t>
            </a:r>
            <a:r>
              <a:rPr sz="971" dirty="0">
                <a:latin typeface="Times New Roman"/>
                <a:cs typeface="Times New Roman"/>
              </a:rPr>
              <a:t>applicant_city</a:t>
            </a:r>
            <a:r>
              <a:rPr sz="971" spc="-9" dirty="0">
                <a:latin typeface="Times New Roman"/>
                <a:cs typeface="Times New Roman"/>
              </a:rPr>
              <a:t> </a:t>
            </a:r>
            <a:r>
              <a:rPr sz="971" dirty="0">
                <a:latin typeface="Times New Roman"/>
                <a:cs typeface="Times New Roman"/>
              </a:rPr>
              <a:t>/</a:t>
            </a:r>
            <a:r>
              <a:rPr sz="971" spc="-9" dirty="0">
                <a:latin typeface="Times New Roman"/>
                <a:cs typeface="Times New Roman"/>
              </a:rPr>
              <a:t> </a:t>
            </a:r>
            <a:r>
              <a:rPr sz="971" dirty="0">
                <a:latin typeface="Times New Roman"/>
                <a:cs typeface="Times New Roman"/>
              </a:rPr>
              <a:t>quality</a:t>
            </a:r>
            <a:r>
              <a:rPr sz="971" spc="-9" dirty="0">
                <a:latin typeface="Times New Roman"/>
                <a:cs typeface="Times New Roman"/>
              </a:rPr>
              <a:t> </a:t>
            </a:r>
            <a:r>
              <a:rPr sz="971" dirty="0">
                <a:latin typeface="Times New Roman"/>
                <a:cs typeface="Times New Roman"/>
              </a:rPr>
              <a:t>across</a:t>
            </a:r>
            <a:r>
              <a:rPr sz="971" spc="-18" dirty="0">
                <a:latin typeface="Times New Roman"/>
                <a:cs typeface="Times New Roman"/>
              </a:rPr>
              <a:t> </a:t>
            </a:r>
            <a:r>
              <a:rPr sz="971" spc="-9" dirty="0">
                <a:latin typeface="Times New Roman"/>
                <a:cs typeface="Times New Roman"/>
              </a:rPr>
              <a:t>managers.</a:t>
            </a:r>
            <a:endParaRPr sz="971">
              <a:latin typeface="Times New Roman"/>
              <a:cs typeface="Times New Roman"/>
            </a:endParaRPr>
          </a:p>
          <a:p>
            <a:pPr marL="145124" indent="-133917">
              <a:lnSpc>
                <a:spcPts val="1129"/>
              </a:lnSpc>
              <a:buFont typeface="Times New Roman"/>
              <a:buAutoNum type="arabicParenR"/>
              <a:tabLst>
                <a:tab pos="145124" algn="l"/>
              </a:tabLst>
            </a:pPr>
            <a:r>
              <a:rPr sz="971" b="1" dirty="0">
                <a:latin typeface="Times New Roman"/>
                <a:cs typeface="Times New Roman"/>
              </a:rPr>
              <a:t>Augmented</a:t>
            </a:r>
            <a:r>
              <a:rPr sz="971" b="1" spc="-26" dirty="0">
                <a:latin typeface="Times New Roman"/>
                <a:cs typeface="Times New Roman"/>
              </a:rPr>
              <a:t> </a:t>
            </a:r>
            <a:r>
              <a:rPr sz="971" b="1" dirty="0">
                <a:latin typeface="Times New Roman"/>
                <a:cs typeface="Times New Roman"/>
              </a:rPr>
              <a:t>model</a:t>
            </a:r>
            <a:r>
              <a:rPr sz="971" b="1" spc="-13" dirty="0">
                <a:latin typeface="Times New Roman"/>
                <a:cs typeface="Times New Roman"/>
              </a:rPr>
              <a:t> </a:t>
            </a:r>
            <a:r>
              <a:rPr sz="971" dirty="0">
                <a:latin typeface="Times New Roman"/>
                <a:cs typeface="Times New Roman"/>
              </a:rPr>
              <a:t>adding</a:t>
            </a:r>
            <a:r>
              <a:rPr sz="971" spc="-9" dirty="0">
                <a:latin typeface="Times New Roman"/>
                <a:cs typeface="Times New Roman"/>
              </a:rPr>
              <a:t> </a:t>
            </a:r>
            <a:r>
              <a:rPr sz="971" dirty="0">
                <a:latin typeface="Times New Roman"/>
                <a:cs typeface="Times New Roman"/>
              </a:rPr>
              <a:t>applicant_city,</a:t>
            </a:r>
            <a:r>
              <a:rPr sz="971" spc="-26" dirty="0">
                <a:latin typeface="Times New Roman"/>
                <a:cs typeface="Times New Roman"/>
              </a:rPr>
              <a:t> </a:t>
            </a:r>
            <a:r>
              <a:rPr sz="971" dirty="0">
                <a:latin typeface="Times New Roman"/>
                <a:cs typeface="Times New Roman"/>
              </a:rPr>
              <a:t>experience,</a:t>
            </a:r>
            <a:r>
              <a:rPr sz="971" spc="-9" dirty="0">
                <a:latin typeface="Times New Roman"/>
                <a:cs typeface="Times New Roman"/>
              </a:rPr>
              <a:t> </a:t>
            </a:r>
            <a:r>
              <a:rPr sz="971" dirty="0">
                <a:latin typeface="Times New Roman"/>
                <a:cs typeface="Times New Roman"/>
              </a:rPr>
              <a:t>test</a:t>
            </a:r>
            <a:r>
              <a:rPr sz="971" spc="-18" dirty="0">
                <a:latin typeface="Times New Roman"/>
                <a:cs typeface="Times New Roman"/>
              </a:rPr>
              <a:t> </a:t>
            </a:r>
            <a:r>
              <a:rPr sz="971" dirty="0">
                <a:latin typeface="Times New Roman"/>
                <a:cs typeface="Times New Roman"/>
              </a:rPr>
              <a:t>scores,</a:t>
            </a:r>
            <a:r>
              <a:rPr sz="971" spc="-13" dirty="0">
                <a:latin typeface="Times New Roman"/>
                <a:cs typeface="Times New Roman"/>
              </a:rPr>
              <a:t> </a:t>
            </a:r>
            <a:r>
              <a:rPr sz="971" dirty="0">
                <a:latin typeface="Times New Roman"/>
                <a:cs typeface="Times New Roman"/>
              </a:rPr>
              <a:t>and</a:t>
            </a:r>
            <a:r>
              <a:rPr sz="971" spc="-18" dirty="0">
                <a:latin typeface="Times New Roman"/>
                <a:cs typeface="Times New Roman"/>
              </a:rPr>
              <a:t> </a:t>
            </a:r>
            <a:r>
              <a:rPr sz="971" dirty="0">
                <a:latin typeface="Times New Roman"/>
                <a:cs typeface="Times New Roman"/>
              </a:rPr>
              <a:t>the</a:t>
            </a:r>
            <a:r>
              <a:rPr sz="971" spc="-13" dirty="0">
                <a:latin typeface="Times New Roman"/>
                <a:cs typeface="Times New Roman"/>
              </a:rPr>
              <a:t> </a:t>
            </a:r>
            <a:r>
              <a:rPr sz="971" b="1" dirty="0">
                <a:latin typeface="Times New Roman"/>
                <a:cs typeface="Times New Roman"/>
              </a:rPr>
              <a:t>routing</a:t>
            </a:r>
            <a:r>
              <a:rPr sz="971" b="1" spc="-13" dirty="0">
                <a:latin typeface="Times New Roman"/>
                <a:cs typeface="Times New Roman"/>
              </a:rPr>
              <a:t> </a:t>
            </a:r>
            <a:r>
              <a:rPr sz="971" b="1" dirty="0">
                <a:latin typeface="Times New Roman"/>
                <a:cs typeface="Times New Roman"/>
              </a:rPr>
              <a:t>variable</a:t>
            </a:r>
            <a:r>
              <a:rPr sz="971" b="1" spc="-13" dirty="0">
                <a:latin typeface="Times New Roman"/>
                <a:cs typeface="Times New Roman"/>
              </a:rPr>
              <a:t> </a:t>
            </a:r>
            <a:r>
              <a:rPr sz="971" dirty="0">
                <a:latin typeface="Times New Roman"/>
                <a:cs typeface="Times New Roman"/>
              </a:rPr>
              <a:t>(which</a:t>
            </a:r>
            <a:r>
              <a:rPr sz="971" spc="-18" dirty="0">
                <a:latin typeface="Times New Roman"/>
                <a:cs typeface="Times New Roman"/>
              </a:rPr>
              <a:t> </a:t>
            </a:r>
            <a:r>
              <a:rPr sz="971" dirty="0">
                <a:latin typeface="Times New Roman"/>
                <a:cs typeface="Times New Roman"/>
              </a:rPr>
              <a:t>cities</a:t>
            </a:r>
            <a:r>
              <a:rPr sz="971" spc="-18" dirty="0">
                <a:latin typeface="Times New Roman"/>
                <a:cs typeface="Times New Roman"/>
              </a:rPr>
              <a:t> </a:t>
            </a:r>
            <a:r>
              <a:rPr sz="971" dirty="0">
                <a:latin typeface="Times New Roman"/>
                <a:cs typeface="Times New Roman"/>
              </a:rPr>
              <a:t>a</a:t>
            </a:r>
            <a:r>
              <a:rPr sz="971" spc="-22" dirty="0">
                <a:latin typeface="Times New Roman"/>
                <a:cs typeface="Times New Roman"/>
              </a:rPr>
              <a:t> </a:t>
            </a:r>
            <a:r>
              <a:rPr sz="971" dirty="0">
                <a:latin typeface="Times New Roman"/>
                <a:cs typeface="Times New Roman"/>
              </a:rPr>
              <a:t>manager</a:t>
            </a:r>
            <a:r>
              <a:rPr sz="971" spc="-9" dirty="0">
                <a:latin typeface="Times New Roman"/>
                <a:cs typeface="Times New Roman"/>
              </a:rPr>
              <a:t> </a:t>
            </a:r>
            <a:r>
              <a:rPr sz="971" dirty="0">
                <a:latin typeface="Times New Roman"/>
                <a:cs typeface="Times New Roman"/>
              </a:rPr>
              <a:t>was</a:t>
            </a:r>
            <a:r>
              <a:rPr sz="971" spc="-9" dirty="0">
                <a:latin typeface="Times New Roman"/>
                <a:cs typeface="Times New Roman"/>
              </a:rPr>
              <a:t> sent).</a:t>
            </a:r>
            <a:endParaRPr sz="971">
              <a:latin typeface="Times New Roman"/>
              <a:cs typeface="Times New Roman"/>
            </a:endParaRPr>
          </a:p>
          <a:p>
            <a:pPr marL="144564" indent="-133357">
              <a:lnSpc>
                <a:spcPts val="1152"/>
              </a:lnSpc>
              <a:buAutoNum type="arabicParenR"/>
              <a:tabLst>
                <a:tab pos="144564" algn="l"/>
              </a:tabLst>
            </a:pPr>
            <a:r>
              <a:rPr sz="971" dirty="0">
                <a:latin typeface="Times New Roman"/>
                <a:cs typeface="Times New Roman"/>
              </a:rPr>
              <a:t>Inspect</a:t>
            </a:r>
            <a:r>
              <a:rPr sz="971" spc="-13" dirty="0">
                <a:latin typeface="Times New Roman"/>
                <a:cs typeface="Times New Roman"/>
              </a:rPr>
              <a:t> </a:t>
            </a:r>
            <a:r>
              <a:rPr sz="971" dirty="0">
                <a:latin typeface="Times New Roman"/>
                <a:cs typeface="Times New Roman"/>
              </a:rPr>
              <a:t>how</a:t>
            </a:r>
            <a:r>
              <a:rPr sz="971" spc="-22" dirty="0">
                <a:latin typeface="Times New Roman"/>
                <a:cs typeface="Times New Roman"/>
              </a:rPr>
              <a:t> </a:t>
            </a:r>
            <a:r>
              <a:rPr sz="971" spc="-9" dirty="0">
                <a:latin typeface="Times New Roman"/>
                <a:cs typeface="Times New Roman"/>
              </a:rPr>
              <a:t>Manager</a:t>
            </a:r>
            <a:r>
              <a:rPr sz="971" spc="-53" dirty="0">
                <a:latin typeface="Times New Roman"/>
                <a:cs typeface="Times New Roman"/>
              </a:rPr>
              <a:t> </a:t>
            </a:r>
            <a:r>
              <a:rPr sz="971" dirty="0">
                <a:latin typeface="Times New Roman"/>
                <a:cs typeface="Times New Roman"/>
              </a:rPr>
              <a:t>C’s</a:t>
            </a:r>
            <a:r>
              <a:rPr sz="971" spc="-9" dirty="0">
                <a:latin typeface="Times New Roman"/>
                <a:cs typeface="Times New Roman"/>
              </a:rPr>
              <a:t> </a:t>
            </a:r>
            <a:r>
              <a:rPr sz="971" dirty="0">
                <a:latin typeface="Times New Roman"/>
                <a:cs typeface="Times New Roman"/>
              </a:rPr>
              <a:t>OR</a:t>
            </a:r>
            <a:r>
              <a:rPr sz="971" spc="-18" dirty="0">
                <a:latin typeface="Times New Roman"/>
                <a:cs typeface="Times New Roman"/>
              </a:rPr>
              <a:t> </a:t>
            </a:r>
            <a:r>
              <a:rPr sz="971" dirty="0">
                <a:latin typeface="Times New Roman"/>
                <a:cs typeface="Times New Roman"/>
              </a:rPr>
              <a:t>changes</a:t>
            </a:r>
            <a:r>
              <a:rPr sz="971" spc="-4" dirty="0">
                <a:latin typeface="Times New Roman"/>
                <a:cs typeface="Times New Roman"/>
              </a:rPr>
              <a:t> </a:t>
            </a:r>
            <a:r>
              <a:rPr sz="971" dirty="0">
                <a:latin typeface="Times New Roman"/>
                <a:cs typeface="Times New Roman"/>
              </a:rPr>
              <a:t>from</a:t>
            </a:r>
            <a:r>
              <a:rPr sz="971" spc="-4" dirty="0">
                <a:latin typeface="Times New Roman"/>
                <a:cs typeface="Times New Roman"/>
              </a:rPr>
              <a:t> </a:t>
            </a:r>
            <a:r>
              <a:rPr sz="971" dirty="0">
                <a:latin typeface="Times New Roman"/>
                <a:cs typeface="Times New Roman"/>
              </a:rPr>
              <a:t>crude</a:t>
            </a:r>
            <a:r>
              <a:rPr sz="971" spc="-4" dirty="0">
                <a:latin typeface="Times New Roman"/>
                <a:cs typeface="Times New Roman"/>
              </a:rPr>
              <a:t> </a:t>
            </a:r>
            <a:r>
              <a:rPr sz="971" dirty="0">
                <a:latin typeface="Cambria Math"/>
                <a:cs typeface="Cambria Math"/>
              </a:rPr>
              <a:t>→</a:t>
            </a:r>
            <a:r>
              <a:rPr sz="971" spc="18" dirty="0">
                <a:latin typeface="Cambria Math"/>
                <a:cs typeface="Cambria Math"/>
              </a:rPr>
              <a:t> </a:t>
            </a:r>
            <a:r>
              <a:rPr sz="971" dirty="0">
                <a:latin typeface="Times New Roman"/>
                <a:cs typeface="Times New Roman"/>
              </a:rPr>
              <a:t>adjusted; attenuation</a:t>
            </a:r>
            <a:r>
              <a:rPr sz="971" spc="-9" dirty="0">
                <a:latin typeface="Times New Roman"/>
                <a:cs typeface="Times New Roman"/>
              </a:rPr>
              <a:t> </a:t>
            </a:r>
            <a:r>
              <a:rPr sz="971" dirty="0">
                <a:latin typeface="Times New Roman"/>
                <a:cs typeface="Times New Roman"/>
              </a:rPr>
              <a:t>toward</a:t>
            </a:r>
            <a:r>
              <a:rPr sz="971" spc="-22" dirty="0">
                <a:latin typeface="Times New Roman"/>
                <a:cs typeface="Times New Roman"/>
              </a:rPr>
              <a:t> </a:t>
            </a:r>
            <a:r>
              <a:rPr sz="971" dirty="0">
                <a:latin typeface="Times New Roman"/>
                <a:cs typeface="Times New Roman"/>
              </a:rPr>
              <a:t>1</a:t>
            </a:r>
            <a:r>
              <a:rPr sz="971" spc="-9" dirty="0">
                <a:latin typeface="Times New Roman"/>
                <a:cs typeface="Times New Roman"/>
              </a:rPr>
              <a:t> </a:t>
            </a:r>
            <a:r>
              <a:rPr sz="971" dirty="0">
                <a:latin typeface="Times New Roman"/>
                <a:cs typeface="Times New Roman"/>
              </a:rPr>
              <a:t>suggests</a:t>
            </a:r>
            <a:r>
              <a:rPr sz="971" spc="-4" dirty="0">
                <a:latin typeface="Times New Roman"/>
                <a:cs typeface="Times New Roman"/>
              </a:rPr>
              <a:t> </a:t>
            </a:r>
            <a:r>
              <a:rPr sz="971" dirty="0">
                <a:latin typeface="Times New Roman"/>
                <a:cs typeface="Times New Roman"/>
              </a:rPr>
              <a:t>confounding/routing,</a:t>
            </a:r>
            <a:r>
              <a:rPr sz="971" spc="-22" dirty="0">
                <a:latin typeface="Times New Roman"/>
                <a:cs typeface="Times New Roman"/>
              </a:rPr>
              <a:t> </a:t>
            </a:r>
            <a:r>
              <a:rPr sz="971" dirty="0">
                <a:latin typeface="Times New Roman"/>
                <a:cs typeface="Times New Roman"/>
              </a:rPr>
              <a:t>not</a:t>
            </a:r>
            <a:r>
              <a:rPr sz="971" spc="-18" dirty="0">
                <a:latin typeface="Times New Roman"/>
                <a:cs typeface="Times New Roman"/>
              </a:rPr>
              <a:t> </a:t>
            </a:r>
            <a:r>
              <a:rPr sz="971" dirty="0">
                <a:latin typeface="Times New Roman"/>
                <a:cs typeface="Times New Roman"/>
              </a:rPr>
              <a:t>true</a:t>
            </a:r>
            <a:r>
              <a:rPr sz="971" spc="-4" dirty="0">
                <a:latin typeface="Times New Roman"/>
                <a:cs typeface="Times New Roman"/>
              </a:rPr>
              <a:t> </a:t>
            </a:r>
            <a:r>
              <a:rPr sz="971" spc="-9" dirty="0">
                <a:latin typeface="Times New Roman"/>
                <a:cs typeface="Times New Roman"/>
              </a:rPr>
              <a:t>bias.</a:t>
            </a:r>
            <a:endParaRPr sz="971">
              <a:latin typeface="Times New Roman"/>
              <a:cs typeface="Times New Roman"/>
            </a:endParaRPr>
          </a:p>
        </p:txBody>
      </p:sp>
      <p:sp>
        <p:nvSpPr>
          <p:cNvPr id="16" name="object 16"/>
          <p:cNvSpPr txBox="1"/>
          <p:nvPr/>
        </p:nvSpPr>
        <p:spPr>
          <a:xfrm>
            <a:off x="925157" y="3729653"/>
            <a:ext cx="7295029" cy="2147632"/>
          </a:xfrm>
          <a:prstGeom prst="rect">
            <a:avLst/>
          </a:prstGeom>
          <a:solidFill>
            <a:srgbClr val="F8F8F8"/>
          </a:solidFill>
        </p:spPr>
        <p:txBody>
          <a:bodyPr vert="horz" wrap="square" lIns="0" tIns="82924" rIns="0" bIns="0" rtlCol="0">
            <a:spAutoFit/>
          </a:bodyPr>
          <a:lstStyle/>
          <a:p>
            <a:pPr>
              <a:spcBef>
                <a:spcPts val="653"/>
              </a:spcBef>
            </a:pPr>
            <a:endParaRPr sz="706">
              <a:latin typeface="Times New Roman"/>
              <a:cs typeface="Times New Roman"/>
            </a:endParaRPr>
          </a:p>
          <a:p>
            <a:pPr marL="15689">
              <a:lnSpc>
                <a:spcPts val="829"/>
              </a:lnSpc>
            </a:pPr>
            <a:r>
              <a:rPr sz="706" dirty="0">
                <a:solidFill>
                  <a:srgbClr val="8F5801"/>
                </a:solidFill>
                <a:latin typeface="Times New Roman"/>
                <a:cs typeface="Times New Roman"/>
              </a:rPr>
              <a:t>#</a:t>
            </a:r>
            <a:r>
              <a:rPr sz="706" spc="-13" dirty="0">
                <a:solidFill>
                  <a:srgbClr val="8F5801"/>
                </a:solidFill>
                <a:latin typeface="Times New Roman"/>
                <a:cs typeface="Times New Roman"/>
              </a:rPr>
              <a:t> </a:t>
            </a:r>
            <a:r>
              <a:rPr sz="706" spc="-9" dirty="0">
                <a:solidFill>
                  <a:srgbClr val="8F5801"/>
                </a:solidFill>
                <a:latin typeface="Times New Roman"/>
                <a:cs typeface="Times New Roman"/>
              </a:rPr>
              <a:t>Multinomial</a:t>
            </a:r>
            <a:r>
              <a:rPr sz="706" dirty="0">
                <a:solidFill>
                  <a:srgbClr val="8F5801"/>
                </a:solidFill>
                <a:latin typeface="Times New Roman"/>
                <a:cs typeface="Times New Roman"/>
              </a:rPr>
              <a:t> models</a:t>
            </a:r>
            <a:r>
              <a:rPr sz="706" spc="-18" dirty="0">
                <a:solidFill>
                  <a:srgbClr val="8F5801"/>
                </a:solidFill>
                <a:latin typeface="Times New Roman"/>
                <a:cs typeface="Times New Roman"/>
              </a:rPr>
              <a:t> </a:t>
            </a:r>
            <a:r>
              <a:rPr sz="706" dirty="0">
                <a:solidFill>
                  <a:srgbClr val="8F5801"/>
                </a:solidFill>
                <a:latin typeface="Times New Roman"/>
                <a:cs typeface="Times New Roman"/>
              </a:rPr>
              <a:t>with</a:t>
            </a:r>
            <a:r>
              <a:rPr sz="706" spc="-9" dirty="0">
                <a:solidFill>
                  <a:srgbClr val="8F5801"/>
                </a:solidFill>
                <a:latin typeface="Times New Roman"/>
                <a:cs typeface="Times New Roman"/>
              </a:rPr>
              <a:t> </a:t>
            </a:r>
            <a:r>
              <a:rPr sz="706" dirty="0">
                <a:solidFill>
                  <a:srgbClr val="8F5801"/>
                </a:solidFill>
                <a:latin typeface="Times New Roman"/>
                <a:cs typeface="Times New Roman"/>
              </a:rPr>
              <a:t>and</a:t>
            </a:r>
            <a:r>
              <a:rPr sz="706" spc="-13" dirty="0">
                <a:solidFill>
                  <a:srgbClr val="8F5801"/>
                </a:solidFill>
                <a:latin typeface="Times New Roman"/>
                <a:cs typeface="Times New Roman"/>
              </a:rPr>
              <a:t> </a:t>
            </a:r>
            <a:r>
              <a:rPr sz="706" dirty="0">
                <a:solidFill>
                  <a:srgbClr val="8F5801"/>
                </a:solidFill>
                <a:latin typeface="Times New Roman"/>
                <a:cs typeface="Times New Roman"/>
              </a:rPr>
              <a:t>without</a:t>
            </a:r>
            <a:r>
              <a:rPr sz="706" spc="-9" dirty="0">
                <a:solidFill>
                  <a:srgbClr val="8F5801"/>
                </a:solidFill>
                <a:latin typeface="Times New Roman"/>
                <a:cs typeface="Times New Roman"/>
              </a:rPr>
              <a:t> </a:t>
            </a:r>
            <a:r>
              <a:rPr sz="706" dirty="0">
                <a:solidFill>
                  <a:srgbClr val="8F5801"/>
                </a:solidFill>
                <a:latin typeface="Times New Roman"/>
                <a:cs typeface="Times New Roman"/>
              </a:rPr>
              <a:t>key</a:t>
            </a:r>
            <a:r>
              <a:rPr sz="706" spc="-13" dirty="0">
                <a:solidFill>
                  <a:srgbClr val="8F5801"/>
                </a:solidFill>
                <a:latin typeface="Times New Roman"/>
                <a:cs typeface="Times New Roman"/>
              </a:rPr>
              <a:t> </a:t>
            </a:r>
            <a:r>
              <a:rPr sz="706" spc="-9" dirty="0">
                <a:solidFill>
                  <a:srgbClr val="8F5801"/>
                </a:solidFill>
                <a:latin typeface="Times New Roman"/>
                <a:cs typeface="Times New Roman"/>
              </a:rPr>
              <a:t>covariates</a:t>
            </a:r>
            <a:endParaRPr sz="706">
              <a:latin typeface="Times New Roman"/>
              <a:cs typeface="Times New Roman"/>
            </a:endParaRPr>
          </a:p>
          <a:p>
            <a:pPr marL="15689">
              <a:lnSpc>
                <a:spcPts val="829"/>
              </a:lnSpc>
            </a:pPr>
            <a:r>
              <a:rPr sz="706" b="1" spc="-9" dirty="0">
                <a:solidFill>
                  <a:srgbClr val="1F4986"/>
                </a:solidFill>
                <a:latin typeface="Times New Roman"/>
                <a:cs typeface="Times New Roman"/>
              </a:rPr>
              <a:t>library</a:t>
            </a:r>
            <a:r>
              <a:rPr sz="706" spc="-9" dirty="0">
                <a:latin typeface="Times New Roman"/>
                <a:cs typeface="Times New Roman"/>
              </a:rPr>
              <a:t>(nnet)</a:t>
            </a:r>
            <a:endParaRPr sz="706">
              <a:latin typeface="Times New Roman"/>
              <a:cs typeface="Times New Roman"/>
            </a:endParaRPr>
          </a:p>
          <a:p>
            <a:pPr marL="15689">
              <a:lnSpc>
                <a:spcPts val="829"/>
              </a:lnSpc>
              <a:spcBef>
                <a:spcPts val="772"/>
              </a:spcBef>
            </a:pPr>
            <a:r>
              <a:rPr sz="706" dirty="0">
                <a:solidFill>
                  <a:srgbClr val="8F5801"/>
                </a:solidFill>
                <a:latin typeface="Times New Roman"/>
                <a:cs typeface="Times New Roman"/>
              </a:rPr>
              <a:t>#</a:t>
            </a:r>
            <a:r>
              <a:rPr sz="706" spc="-9" dirty="0">
                <a:solidFill>
                  <a:srgbClr val="8F5801"/>
                </a:solidFill>
                <a:latin typeface="Times New Roman"/>
                <a:cs typeface="Times New Roman"/>
              </a:rPr>
              <a:t> </a:t>
            </a:r>
            <a:r>
              <a:rPr sz="706" dirty="0">
                <a:solidFill>
                  <a:srgbClr val="8F5801"/>
                </a:solidFill>
                <a:latin typeface="Times New Roman"/>
                <a:cs typeface="Times New Roman"/>
              </a:rPr>
              <a:t>crude</a:t>
            </a:r>
            <a:r>
              <a:rPr sz="706" spc="-4" dirty="0">
                <a:solidFill>
                  <a:srgbClr val="8F5801"/>
                </a:solidFill>
                <a:latin typeface="Times New Roman"/>
                <a:cs typeface="Times New Roman"/>
              </a:rPr>
              <a:t> </a:t>
            </a:r>
            <a:r>
              <a:rPr sz="706" spc="-9" dirty="0">
                <a:solidFill>
                  <a:srgbClr val="8F5801"/>
                </a:solidFill>
                <a:latin typeface="Times New Roman"/>
                <a:cs typeface="Times New Roman"/>
              </a:rPr>
              <a:t>model</a:t>
            </a:r>
            <a:endParaRPr sz="706">
              <a:latin typeface="Times New Roman"/>
              <a:cs typeface="Times New Roman"/>
            </a:endParaRPr>
          </a:p>
          <a:p>
            <a:pPr marL="15689">
              <a:lnSpc>
                <a:spcPts val="829"/>
              </a:lnSpc>
            </a:pPr>
            <a:r>
              <a:rPr sz="706" dirty="0">
                <a:latin typeface="Times New Roman"/>
                <a:cs typeface="Times New Roman"/>
              </a:rPr>
              <a:t>m0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b="1" spc="-9" dirty="0">
                <a:solidFill>
                  <a:srgbClr val="1F4986"/>
                </a:solidFill>
                <a:latin typeface="Times New Roman"/>
                <a:cs typeface="Times New Roman"/>
              </a:rPr>
              <a:t>multinom</a:t>
            </a:r>
            <a:r>
              <a:rPr sz="706" spc="-9" dirty="0">
                <a:latin typeface="Times New Roman"/>
                <a:cs typeface="Times New Roman"/>
              </a:rPr>
              <a:t>(hired_city</a:t>
            </a:r>
            <a:r>
              <a:rPr sz="706" spc="9" dirty="0">
                <a:latin typeface="Times New Roman"/>
                <a:cs typeface="Times New Roman"/>
              </a:rPr>
              <a:t> </a:t>
            </a:r>
            <a:r>
              <a:rPr sz="706" b="1" dirty="0">
                <a:solidFill>
                  <a:srgbClr val="CE5C00"/>
                </a:solidFill>
                <a:latin typeface="Times New Roman"/>
                <a:cs typeface="Times New Roman"/>
              </a:rPr>
              <a:t>~</a:t>
            </a:r>
            <a:r>
              <a:rPr sz="706" b="1" spc="13" dirty="0">
                <a:solidFill>
                  <a:srgbClr val="CE5C00"/>
                </a:solidFill>
                <a:latin typeface="Times New Roman"/>
                <a:cs typeface="Times New Roman"/>
              </a:rPr>
              <a:t> </a:t>
            </a:r>
            <a:r>
              <a:rPr sz="706" dirty="0">
                <a:latin typeface="Times New Roman"/>
                <a:cs typeface="Times New Roman"/>
              </a:rPr>
              <a:t>manager,</a:t>
            </a:r>
            <a:r>
              <a:rPr sz="706" spc="4" dirty="0">
                <a:latin typeface="Times New Roman"/>
                <a:cs typeface="Times New Roman"/>
              </a:rPr>
              <a:t> </a:t>
            </a:r>
            <a:r>
              <a:rPr sz="706" dirty="0">
                <a:solidFill>
                  <a:srgbClr val="1F4986"/>
                </a:solidFill>
                <a:latin typeface="Times New Roman"/>
                <a:cs typeface="Times New Roman"/>
              </a:rPr>
              <a:t>data =</a:t>
            </a:r>
            <a:r>
              <a:rPr sz="706" spc="4" dirty="0">
                <a:solidFill>
                  <a:srgbClr val="1F4986"/>
                </a:solidFill>
                <a:latin typeface="Times New Roman"/>
                <a:cs typeface="Times New Roman"/>
              </a:rPr>
              <a:t> </a:t>
            </a:r>
            <a:r>
              <a:rPr sz="706" spc="-22" dirty="0">
                <a:latin typeface="Times New Roman"/>
                <a:cs typeface="Times New Roman"/>
              </a:rPr>
              <a:t>df)</a:t>
            </a:r>
            <a:endParaRPr sz="706">
              <a:latin typeface="Times New Roman"/>
              <a:cs typeface="Times New Roman"/>
            </a:endParaRPr>
          </a:p>
          <a:p>
            <a:pPr marL="15689">
              <a:lnSpc>
                <a:spcPts val="829"/>
              </a:lnSpc>
              <a:spcBef>
                <a:spcPts val="772"/>
              </a:spcBef>
            </a:pPr>
            <a:r>
              <a:rPr sz="706" dirty="0">
                <a:solidFill>
                  <a:srgbClr val="8F5801"/>
                </a:solidFill>
                <a:latin typeface="Times New Roman"/>
                <a:cs typeface="Times New Roman"/>
              </a:rPr>
              <a:t>#</a:t>
            </a:r>
            <a:r>
              <a:rPr sz="706" spc="-13" dirty="0">
                <a:solidFill>
                  <a:srgbClr val="8F5801"/>
                </a:solidFill>
                <a:latin typeface="Times New Roman"/>
                <a:cs typeface="Times New Roman"/>
              </a:rPr>
              <a:t> </a:t>
            </a:r>
            <a:r>
              <a:rPr sz="706" dirty="0">
                <a:solidFill>
                  <a:srgbClr val="8F5801"/>
                </a:solidFill>
                <a:latin typeface="Times New Roman"/>
                <a:cs typeface="Times New Roman"/>
              </a:rPr>
              <a:t>adjust</a:t>
            </a:r>
            <a:r>
              <a:rPr sz="706" spc="-13" dirty="0">
                <a:solidFill>
                  <a:srgbClr val="8F5801"/>
                </a:solidFill>
                <a:latin typeface="Times New Roman"/>
                <a:cs typeface="Times New Roman"/>
              </a:rPr>
              <a:t> </a:t>
            </a:r>
            <a:r>
              <a:rPr sz="706" dirty="0">
                <a:solidFill>
                  <a:srgbClr val="8F5801"/>
                </a:solidFill>
                <a:latin typeface="Times New Roman"/>
                <a:cs typeface="Times New Roman"/>
              </a:rPr>
              <a:t>for</a:t>
            </a:r>
            <a:r>
              <a:rPr sz="706" spc="-22" dirty="0">
                <a:solidFill>
                  <a:srgbClr val="8F5801"/>
                </a:solidFill>
                <a:latin typeface="Times New Roman"/>
                <a:cs typeface="Times New Roman"/>
              </a:rPr>
              <a:t> </a:t>
            </a:r>
            <a:r>
              <a:rPr sz="706" dirty="0">
                <a:solidFill>
                  <a:srgbClr val="8F5801"/>
                </a:solidFill>
                <a:latin typeface="Times New Roman"/>
                <a:cs typeface="Times New Roman"/>
              </a:rPr>
              <a:t>applicant</a:t>
            </a:r>
            <a:r>
              <a:rPr sz="706" spc="-22" dirty="0">
                <a:solidFill>
                  <a:srgbClr val="8F5801"/>
                </a:solidFill>
                <a:latin typeface="Times New Roman"/>
                <a:cs typeface="Times New Roman"/>
              </a:rPr>
              <a:t> </a:t>
            </a:r>
            <a:r>
              <a:rPr sz="706" dirty="0">
                <a:solidFill>
                  <a:srgbClr val="8F5801"/>
                </a:solidFill>
                <a:latin typeface="Times New Roman"/>
                <a:cs typeface="Times New Roman"/>
              </a:rPr>
              <a:t>mix</a:t>
            </a:r>
            <a:r>
              <a:rPr sz="706" spc="-18" dirty="0">
                <a:solidFill>
                  <a:srgbClr val="8F5801"/>
                </a:solidFill>
                <a:latin typeface="Times New Roman"/>
                <a:cs typeface="Times New Roman"/>
              </a:rPr>
              <a:t> </a:t>
            </a:r>
            <a:r>
              <a:rPr sz="706" dirty="0">
                <a:solidFill>
                  <a:srgbClr val="8F5801"/>
                </a:solidFill>
                <a:latin typeface="Times New Roman"/>
                <a:cs typeface="Times New Roman"/>
              </a:rPr>
              <a:t>and</a:t>
            </a:r>
            <a:r>
              <a:rPr sz="706" spc="-22" dirty="0">
                <a:solidFill>
                  <a:srgbClr val="8F5801"/>
                </a:solidFill>
                <a:latin typeface="Times New Roman"/>
                <a:cs typeface="Times New Roman"/>
              </a:rPr>
              <a:t> </a:t>
            </a:r>
            <a:r>
              <a:rPr sz="706" spc="-9" dirty="0">
                <a:solidFill>
                  <a:srgbClr val="8F5801"/>
                </a:solidFill>
                <a:latin typeface="Times New Roman"/>
                <a:cs typeface="Times New Roman"/>
              </a:rPr>
              <a:t>quality</a:t>
            </a:r>
            <a:endParaRPr sz="706">
              <a:latin typeface="Times New Roman"/>
              <a:cs typeface="Times New Roman"/>
            </a:endParaRPr>
          </a:p>
          <a:p>
            <a:pPr marL="15689">
              <a:lnSpc>
                <a:spcPts val="829"/>
              </a:lnSpc>
            </a:pPr>
            <a:r>
              <a:rPr sz="706" dirty="0">
                <a:latin typeface="Times New Roman"/>
                <a:cs typeface="Times New Roman"/>
              </a:rPr>
              <a:t>m1 </a:t>
            </a:r>
            <a:r>
              <a:rPr sz="706" dirty="0">
                <a:solidFill>
                  <a:srgbClr val="8F5801"/>
                </a:solidFill>
                <a:latin typeface="Times New Roman"/>
                <a:cs typeface="Times New Roman"/>
              </a:rPr>
              <a:t>&lt;-</a:t>
            </a:r>
            <a:r>
              <a:rPr sz="706" spc="9" dirty="0">
                <a:solidFill>
                  <a:srgbClr val="8F5801"/>
                </a:solidFill>
                <a:latin typeface="Times New Roman"/>
                <a:cs typeface="Times New Roman"/>
              </a:rPr>
              <a:t> </a:t>
            </a:r>
            <a:r>
              <a:rPr sz="706" b="1" spc="-9" dirty="0">
                <a:solidFill>
                  <a:srgbClr val="1F4986"/>
                </a:solidFill>
                <a:latin typeface="Times New Roman"/>
                <a:cs typeface="Times New Roman"/>
              </a:rPr>
              <a:t>multinom</a:t>
            </a:r>
            <a:r>
              <a:rPr sz="706" spc="-9" dirty="0">
                <a:latin typeface="Times New Roman"/>
                <a:cs typeface="Times New Roman"/>
              </a:rPr>
              <a:t>(hired_city</a:t>
            </a:r>
            <a:r>
              <a:rPr sz="706" spc="9" dirty="0">
                <a:latin typeface="Times New Roman"/>
                <a:cs typeface="Times New Roman"/>
              </a:rPr>
              <a:t> </a:t>
            </a:r>
            <a:r>
              <a:rPr sz="706" b="1" dirty="0">
                <a:solidFill>
                  <a:srgbClr val="CE5C00"/>
                </a:solidFill>
                <a:latin typeface="Times New Roman"/>
                <a:cs typeface="Times New Roman"/>
              </a:rPr>
              <a:t>~</a:t>
            </a:r>
            <a:r>
              <a:rPr sz="706" b="1" spc="13" dirty="0">
                <a:solidFill>
                  <a:srgbClr val="CE5C00"/>
                </a:solidFill>
                <a:latin typeface="Times New Roman"/>
                <a:cs typeface="Times New Roman"/>
              </a:rPr>
              <a:t> </a:t>
            </a:r>
            <a:r>
              <a:rPr sz="706" dirty="0">
                <a:latin typeface="Times New Roman"/>
                <a:cs typeface="Times New Roman"/>
              </a:rPr>
              <a:t>manager</a:t>
            </a:r>
            <a:r>
              <a:rPr sz="706" spc="9" dirty="0">
                <a:latin typeface="Times New Roman"/>
                <a:cs typeface="Times New Roman"/>
              </a:rPr>
              <a:t> </a:t>
            </a:r>
            <a:r>
              <a:rPr sz="706" b="1" dirty="0">
                <a:solidFill>
                  <a:srgbClr val="CE5C00"/>
                </a:solidFill>
                <a:latin typeface="Times New Roman"/>
                <a:cs typeface="Times New Roman"/>
              </a:rPr>
              <a:t>+</a:t>
            </a:r>
            <a:r>
              <a:rPr sz="706" b="1" spc="9" dirty="0">
                <a:solidFill>
                  <a:srgbClr val="CE5C00"/>
                </a:solidFill>
                <a:latin typeface="Times New Roman"/>
                <a:cs typeface="Times New Roman"/>
              </a:rPr>
              <a:t> </a:t>
            </a:r>
            <a:r>
              <a:rPr sz="706" spc="-9" dirty="0">
                <a:latin typeface="Times New Roman"/>
                <a:cs typeface="Times New Roman"/>
              </a:rPr>
              <a:t>applicant_city</a:t>
            </a:r>
            <a:r>
              <a:rPr sz="706" spc="9" dirty="0">
                <a:latin typeface="Times New Roman"/>
                <a:cs typeface="Times New Roman"/>
              </a:rPr>
              <a:t> </a:t>
            </a:r>
            <a:r>
              <a:rPr sz="706" b="1" dirty="0">
                <a:solidFill>
                  <a:srgbClr val="CE5C00"/>
                </a:solidFill>
                <a:latin typeface="Times New Roman"/>
                <a:cs typeface="Times New Roman"/>
              </a:rPr>
              <a:t>+</a:t>
            </a:r>
            <a:r>
              <a:rPr sz="706" b="1" spc="9" dirty="0">
                <a:solidFill>
                  <a:srgbClr val="CE5C00"/>
                </a:solidFill>
                <a:latin typeface="Times New Roman"/>
                <a:cs typeface="Times New Roman"/>
              </a:rPr>
              <a:t> </a:t>
            </a:r>
            <a:r>
              <a:rPr sz="706" dirty="0">
                <a:latin typeface="Times New Roman"/>
                <a:cs typeface="Times New Roman"/>
              </a:rPr>
              <a:t>experience</a:t>
            </a:r>
            <a:r>
              <a:rPr sz="706" spc="4" dirty="0">
                <a:latin typeface="Times New Roman"/>
                <a:cs typeface="Times New Roman"/>
              </a:rPr>
              <a:t> </a:t>
            </a:r>
            <a:r>
              <a:rPr sz="706" b="1" dirty="0">
                <a:solidFill>
                  <a:srgbClr val="CE5C00"/>
                </a:solidFill>
                <a:latin typeface="Times New Roman"/>
                <a:cs typeface="Times New Roman"/>
              </a:rPr>
              <a:t>+</a:t>
            </a:r>
            <a:r>
              <a:rPr sz="706" b="1" spc="4" dirty="0">
                <a:solidFill>
                  <a:srgbClr val="CE5C00"/>
                </a:solidFill>
                <a:latin typeface="Times New Roman"/>
                <a:cs typeface="Times New Roman"/>
              </a:rPr>
              <a:t> </a:t>
            </a:r>
            <a:r>
              <a:rPr sz="706" dirty="0">
                <a:latin typeface="Times New Roman"/>
                <a:cs typeface="Times New Roman"/>
              </a:rPr>
              <a:t>score,</a:t>
            </a:r>
            <a:r>
              <a:rPr sz="706" spc="4" dirty="0">
                <a:latin typeface="Times New Roman"/>
                <a:cs typeface="Times New Roman"/>
              </a:rPr>
              <a:t> </a:t>
            </a:r>
            <a:r>
              <a:rPr sz="706" dirty="0">
                <a:solidFill>
                  <a:srgbClr val="1F4986"/>
                </a:solidFill>
                <a:latin typeface="Times New Roman"/>
                <a:cs typeface="Times New Roman"/>
              </a:rPr>
              <a:t>data =</a:t>
            </a:r>
            <a:r>
              <a:rPr sz="706" spc="4" dirty="0">
                <a:solidFill>
                  <a:srgbClr val="1F4986"/>
                </a:solidFill>
                <a:latin typeface="Times New Roman"/>
                <a:cs typeface="Times New Roman"/>
              </a:rPr>
              <a:t> </a:t>
            </a:r>
            <a:r>
              <a:rPr sz="706" spc="-22" dirty="0">
                <a:latin typeface="Times New Roman"/>
                <a:cs typeface="Times New Roman"/>
              </a:rPr>
              <a:t>df)</a:t>
            </a:r>
            <a:endParaRPr sz="706">
              <a:latin typeface="Times New Roman"/>
              <a:cs typeface="Times New Roman"/>
            </a:endParaRPr>
          </a:p>
          <a:p>
            <a:pPr marL="15689">
              <a:lnSpc>
                <a:spcPts val="833"/>
              </a:lnSpc>
              <a:spcBef>
                <a:spcPts val="772"/>
              </a:spcBef>
            </a:pPr>
            <a:r>
              <a:rPr sz="706" dirty="0">
                <a:solidFill>
                  <a:srgbClr val="8F5801"/>
                </a:solidFill>
                <a:latin typeface="Times New Roman"/>
                <a:cs typeface="Times New Roman"/>
              </a:rPr>
              <a:t>#</a:t>
            </a:r>
            <a:r>
              <a:rPr sz="706" spc="13" dirty="0">
                <a:solidFill>
                  <a:srgbClr val="8F5801"/>
                </a:solidFill>
                <a:latin typeface="Times New Roman"/>
                <a:cs typeface="Times New Roman"/>
              </a:rPr>
              <a:t> </a:t>
            </a:r>
            <a:r>
              <a:rPr sz="706" dirty="0">
                <a:solidFill>
                  <a:srgbClr val="8F5801"/>
                </a:solidFill>
                <a:latin typeface="Times New Roman"/>
                <a:cs typeface="Times New Roman"/>
              </a:rPr>
              <a:t>add</a:t>
            </a:r>
            <a:r>
              <a:rPr sz="706" spc="18" dirty="0">
                <a:solidFill>
                  <a:srgbClr val="8F5801"/>
                </a:solidFill>
                <a:latin typeface="Times New Roman"/>
                <a:cs typeface="Times New Roman"/>
              </a:rPr>
              <a:t> </a:t>
            </a:r>
            <a:r>
              <a:rPr sz="706" spc="-9" dirty="0">
                <a:solidFill>
                  <a:srgbClr val="8F5801"/>
                </a:solidFill>
                <a:latin typeface="Times New Roman"/>
                <a:cs typeface="Times New Roman"/>
              </a:rPr>
              <a:t>routing/assignment</a:t>
            </a:r>
            <a:r>
              <a:rPr sz="706" spc="9" dirty="0">
                <a:solidFill>
                  <a:srgbClr val="8F5801"/>
                </a:solidFill>
                <a:latin typeface="Times New Roman"/>
                <a:cs typeface="Times New Roman"/>
              </a:rPr>
              <a:t> </a:t>
            </a:r>
            <a:r>
              <a:rPr sz="706" dirty="0">
                <a:solidFill>
                  <a:srgbClr val="8F5801"/>
                </a:solidFill>
                <a:latin typeface="Times New Roman"/>
                <a:cs typeface="Times New Roman"/>
              </a:rPr>
              <a:t>+</a:t>
            </a:r>
            <a:r>
              <a:rPr sz="706" spc="18" dirty="0">
                <a:solidFill>
                  <a:srgbClr val="8F5801"/>
                </a:solidFill>
                <a:latin typeface="Times New Roman"/>
                <a:cs typeface="Times New Roman"/>
              </a:rPr>
              <a:t> </a:t>
            </a:r>
            <a:r>
              <a:rPr sz="706" spc="-9" dirty="0">
                <a:solidFill>
                  <a:srgbClr val="8F5801"/>
                </a:solidFill>
                <a:latin typeface="Times New Roman"/>
                <a:cs typeface="Times New Roman"/>
              </a:rPr>
              <a:t>recruiter</a:t>
            </a:r>
            <a:endParaRPr sz="706">
              <a:latin typeface="Times New Roman"/>
              <a:cs typeface="Times New Roman"/>
            </a:endParaRPr>
          </a:p>
          <a:p>
            <a:pPr marL="15689">
              <a:lnSpc>
                <a:spcPts val="816"/>
              </a:lnSpc>
            </a:pPr>
            <a:r>
              <a:rPr sz="706" dirty="0">
                <a:latin typeface="Times New Roman"/>
                <a:cs typeface="Times New Roman"/>
              </a:rPr>
              <a:t>m2</a:t>
            </a:r>
            <a:r>
              <a:rPr sz="706" spc="4" dirty="0">
                <a:latin typeface="Times New Roman"/>
                <a:cs typeface="Times New Roman"/>
              </a:rPr>
              <a:t> </a:t>
            </a:r>
            <a:r>
              <a:rPr sz="706" dirty="0">
                <a:solidFill>
                  <a:srgbClr val="8F5801"/>
                </a:solidFill>
                <a:latin typeface="Times New Roman"/>
                <a:cs typeface="Times New Roman"/>
              </a:rPr>
              <a:t>&lt;-</a:t>
            </a:r>
            <a:r>
              <a:rPr sz="706" spc="9" dirty="0">
                <a:solidFill>
                  <a:srgbClr val="8F5801"/>
                </a:solidFill>
                <a:latin typeface="Times New Roman"/>
                <a:cs typeface="Times New Roman"/>
              </a:rPr>
              <a:t> </a:t>
            </a:r>
            <a:r>
              <a:rPr sz="706" b="1" spc="-9" dirty="0">
                <a:solidFill>
                  <a:srgbClr val="1F4986"/>
                </a:solidFill>
                <a:latin typeface="Times New Roman"/>
                <a:cs typeface="Times New Roman"/>
              </a:rPr>
              <a:t>multinom</a:t>
            </a:r>
            <a:r>
              <a:rPr sz="706" spc="-9" dirty="0">
                <a:latin typeface="Times New Roman"/>
                <a:cs typeface="Times New Roman"/>
              </a:rPr>
              <a:t>(hired_city</a:t>
            </a:r>
            <a:r>
              <a:rPr sz="706" spc="9" dirty="0">
                <a:latin typeface="Times New Roman"/>
                <a:cs typeface="Times New Roman"/>
              </a:rPr>
              <a:t> </a:t>
            </a:r>
            <a:r>
              <a:rPr sz="706" b="1" dirty="0">
                <a:solidFill>
                  <a:srgbClr val="CE5C00"/>
                </a:solidFill>
                <a:latin typeface="Times New Roman"/>
                <a:cs typeface="Times New Roman"/>
              </a:rPr>
              <a:t>~</a:t>
            </a:r>
            <a:r>
              <a:rPr sz="706" b="1" spc="18" dirty="0">
                <a:solidFill>
                  <a:srgbClr val="CE5C00"/>
                </a:solidFill>
                <a:latin typeface="Times New Roman"/>
                <a:cs typeface="Times New Roman"/>
              </a:rPr>
              <a:t> </a:t>
            </a:r>
            <a:r>
              <a:rPr sz="706" dirty="0">
                <a:latin typeface="Times New Roman"/>
                <a:cs typeface="Times New Roman"/>
              </a:rPr>
              <a:t>manager</a:t>
            </a:r>
            <a:r>
              <a:rPr sz="706" spc="9" dirty="0">
                <a:latin typeface="Times New Roman"/>
                <a:cs typeface="Times New Roman"/>
              </a:rPr>
              <a:t> </a:t>
            </a:r>
            <a:r>
              <a:rPr sz="706" b="1" dirty="0">
                <a:solidFill>
                  <a:srgbClr val="CE5C00"/>
                </a:solidFill>
                <a:latin typeface="Times New Roman"/>
                <a:cs typeface="Times New Roman"/>
              </a:rPr>
              <a:t>+</a:t>
            </a:r>
            <a:r>
              <a:rPr sz="706" b="1" spc="9" dirty="0">
                <a:solidFill>
                  <a:srgbClr val="CE5C00"/>
                </a:solidFill>
                <a:latin typeface="Times New Roman"/>
                <a:cs typeface="Times New Roman"/>
              </a:rPr>
              <a:t> </a:t>
            </a:r>
            <a:r>
              <a:rPr sz="706" spc="-9" dirty="0">
                <a:latin typeface="Times New Roman"/>
                <a:cs typeface="Times New Roman"/>
              </a:rPr>
              <a:t>applicant_city</a:t>
            </a:r>
            <a:r>
              <a:rPr sz="706" spc="13" dirty="0">
                <a:latin typeface="Times New Roman"/>
                <a:cs typeface="Times New Roman"/>
              </a:rPr>
              <a:t> </a:t>
            </a:r>
            <a:r>
              <a:rPr sz="706" b="1" dirty="0">
                <a:solidFill>
                  <a:srgbClr val="CE5C00"/>
                </a:solidFill>
                <a:latin typeface="Times New Roman"/>
                <a:cs typeface="Times New Roman"/>
              </a:rPr>
              <a:t>+</a:t>
            </a:r>
            <a:r>
              <a:rPr sz="706" b="1" spc="9" dirty="0">
                <a:solidFill>
                  <a:srgbClr val="CE5C00"/>
                </a:solidFill>
                <a:latin typeface="Times New Roman"/>
                <a:cs typeface="Times New Roman"/>
              </a:rPr>
              <a:t> </a:t>
            </a:r>
            <a:r>
              <a:rPr sz="706" dirty="0">
                <a:latin typeface="Times New Roman"/>
                <a:cs typeface="Times New Roman"/>
              </a:rPr>
              <a:t>experience</a:t>
            </a:r>
            <a:r>
              <a:rPr sz="706" spc="4" dirty="0">
                <a:latin typeface="Times New Roman"/>
                <a:cs typeface="Times New Roman"/>
              </a:rPr>
              <a:t> </a:t>
            </a:r>
            <a:r>
              <a:rPr sz="706" b="1" dirty="0">
                <a:solidFill>
                  <a:srgbClr val="CE5C00"/>
                </a:solidFill>
                <a:latin typeface="Times New Roman"/>
                <a:cs typeface="Times New Roman"/>
              </a:rPr>
              <a:t>+</a:t>
            </a:r>
            <a:r>
              <a:rPr sz="706" b="1" spc="13" dirty="0">
                <a:solidFill>
                  <a:srgbClr val="CE5C00"/>
                </a:solidFill>
                <a:latin typeface="Times New Roman"/>
                <a:cs typeface="Times New Roman"/>
              </a:rPr>
              <a:t> </a:t>
            </a:r>
            <a:r>
              <a:rPr sz="706" dirty="0">
                <a:latin typeface="Times New Roman"/>
                <a:cs typeface="Times New Roman"/>
              </a:rPr>
              <a:t>score</a:t>
            </a:r>
            <a:r>
              <a:rPr sz="706" spc="13" dirty="0">
                <a:latin typeface="Times New Roman"/>
                <a:cs typeface="Times New Roman"/>
              </a:rPr>
              <a:t> </a:t>
            </a:r>
            <a:r>
              <a:rPr sz="706" b="1" spc="-44" dirty="0">
                <a:solidFill>
                  <a:srgbClr val="CE5C00"/>
                </a:solidFill>
                <a:latin typeface="Times New Roman"/>
                <a:cs typeface="Times New Roman"/>
              </a:rPr>
              <a:t>+</a:t>
            </a:r>
            <a:endParaRPr sz="706">
              <a:latin typeface="Times New Roman"/>
              <a:cs typeface="Times New Roman"/>
            </a:endParaRPr>
          </a:p>
          <a:p>
            <a:pPr marL="666786">
              <a:lnSpc>
                <a:spcPts val="829"/>
              </a:lnSpc>
            </a:pPr>
            <a:r>
              <a:rPr sz="706" dirty="0">
                <a:latin typeface="Times New Roman"/>
                <a:cs typeface="Times New Roman"/>
              </a:rPr>
              <a:t>sent_city</a:t>
            </a:r>
            <a:r>
              <a:rPr sz="706" spc="13" dirty="0">
                <a:latin typeface="Times New Roman"/>
                <a:cs typeface="Times New Roman"/>
              </a:rPr>
              <a:t> </a:t>
            </a:r>
            <a:r>
              <a:rPr sz="706" b="1" dirty="0">
                <a:solidFill>
                  <a:srgbClr val="CE5C00"/>
                </a:solidFill>
                <a:latin typeface="Times New Roman"/>
                <a:cs typeface="Times New Roman"/>
              </a:rPr>
              <a:t>+</a:t>
            </a:r>
            <a:r>
              <a:rPr sz="706" b="1" spc="-4" dirty="0">
                <a:solidFill>
                  <a:srgbClr val="CE5C00"/>
                </a:solidFill>
                <a:latin typeface="Times New Roman"/>
                <a:cs typeface="Times New Roman"/>
              </a:rPr>
              <a:t> </a:t>
            </a:r>
            <a:r>
              <a:rPr sz="706" spc="-9" dirty="0">
                <a:latin typeface="Times New Roman"/>
                <a:cs typeface="Times New Roman"/>
              </a:rPr>
              <a:t>recruiter_id,</a:t>
            </a:r>
            <a:r>
              <a:rPr sz="706" spc="4" dirty="0">
                <a:latin typeface="Times New Roman"/>
                <a:cs typeface="Times New Roman"/>
              </a:rPr>
              <a:t> </a:t>
            </a:r>
            <a:r>
              <a:rPr sz="706" dirty="0">
                <a:solidFill>
                  <a:srgbClr val="1F4986"/>
                </a:solidFill>
                <a:latin typeface="Times New Roman"/>
                <a:cs typeface="Times New Roman"/>
              </a:rPr>
              <a:t>data = </a:t>
            </a:r>
            <a:r>
              <a:rPr sz="706" spc="-22" dirty="0">
                <a:latin typeface="Times New Roman"/>
                <a:cs typeface="Times New Roman"/>
              </a:rPr>
              <a:t>df)</a:t>
            </a:r>
            <a:endParaRPr sz="706">
              <a:latin typeface="Times New Roman"/>
              <a:cs typeface="Times New Roman"/>
            </a:endParaRPr>
          </a:p>
          <a:p>
            <a:pPr>
              <a:spcBef>
                <a:spcPts val="18"/>
              </a:spcBef>
            </a:pPr>
            <a:endParaRPr sz="706">
              <a:latin typeface="Times New Roman"/>
              <a:cs typeface="Times New Roman"/>
            </a:endParaRPr>
          </a:p>
          <a:p>
            <a:pPr marL="15689" marR="5461478">
              <a:lnSpc>
                <a:spcPts val="811"/>
              </a:lnSpc>
            </a:pPr>
            <a:r>
              <a:rPr sz="706" dirty="0">
                <a:solidFill>
                  <a:srgbClr val="8F5801"/>
                </a:solidFill>
                <a:latin typeface="Times New Roman"/>
                <a:cs typeface="Times New Roman"/>
              </a:rPr>
              <a:t>#</a:t>
            </a:r>
            <a:r>
              <a:rPr sz="706" spc="-18" dirty="0">
                <a:solidFill>
                  <a:srgbClr val="8F5801"/>
                </a:solidFill>
                <a:latin typeface="Times New Roman"/>
                <a:cs typeface="Times New Roman"/>
              </a:rPr>
              <a:t> </a:t>
            </a:r>
            <a:r>
              <a:rPr sz="706" dirty="0">
                <a:solidFill>
                  <a:srgbClr val="8F5801"/>
                </a:solidFill>
                <a:latin typeface="Times New Roman"/>
                <a:cs typeface="Times New Roman"/>
              </a:rPr>
              <a:t>Compare</a:t>
            </a:r>
            <a:r>
              <a:rPr sz="706" spc="-22" dirty="0">
                <a:solidFill>
                  <a:srgbClr val="8F5801"/>
                </a:solidFill>
                <a:latin typeface="Times New Roman"/>
                <a:cs typeface="Times New Roman"/>
              </a:rPr>
              <a:t> </a:t>
            </a:r>
            <a:r>
              <a:rPr sz="706" dirty="0">
                <a:solidFill>
                  <a:srgbClr val="8F5801"/>
                </a:solidFill>
                <a:latin typeface="Times New Roman"/>
                <a:cs typeface="Times New Roman"/>
              </a:rPr>
              <a:t>Manager</a:t>
            </a:r>
            <a:r>
              <a:rPr sz="706" spc="-22" dirty="0">
                <a:solidFill>
                  <a:srgbClr val="8F5801"/>
                </a:solidFill>
                <a:latin typeface="Times New Roman"/>
                <a:cs typeface="Times New Roman"/>
              </a:rPr>
              <a:t> </a:t>
            </a:r>
            <a:r>
              <a:rPr sz="706" dirty="0">
                <a:solidFill>
                  <a:srgbClr val="8F5801"/>
                </a:solidFill>
                <a:latin typeface="Times New Roman"/>
                <a:cs typeface="Times New Roman"/>
              </a:rPr>
              <a:t>C's</a:t>
            </a:r>
            <a:r>
              <a:rPr sz="706" spc="-22" dirty="0">
                <a:solidFill>
                  <a:srgbClr val="8F5801"/>
                </a:solidFill>
                <a:latin typeface="Times New Roman"/>
                <a:cs typeface="Times New Roman"/>
              </a:rPr>
              <a:t> </a:t>
            </a:r>
            <a:r>
              <a:rPr sz="706" dirty="0">
                <a:solidFill>
                  <a:srgbClr val="8F5801"/>
                </a:solidFill>
                <a:latin typeface="Times New Roman"/>
                <a:cs typeface="Times New Roman"/>
              </a:rPr>
              <a:t>odds</a:t>
            </a:r>
            <a:r>
              <a:rPr sz="706" spc="-18" dirty="0">
                <a:solidFill>
                  <a:srgbClr val="8F5801"/>
                </a:solidFill>
                <a:latin typeface="Times New Roman"/>
                <a:cs typeface="Times New Roman"/>
              </a:rPr>
              <a:t> </a:t>
            </a:r>
            <a:r>
              <a:rPr sz="706" dirty="0">
                <a:solidFill>
                  <a:srgbClr val="8F5801"/>
                </a:solidFill>
                <a:latin typeface="Times New Roman"/>
                <a:cs typeface="Times New Roman"/>
              </a:rPr>
              <a:t>ratios</a:t>
            </a:r>
            <a:r>
              <a:rPr sz="706" spc="-22" dirty="0">
                <a:solidFill>
                  <a:srgbClr val="8F5801"/>
                </a:solidFill>
                <a:latin typeface="Times New Roman"/>
                <a:cs typeface="Times New Roman"/>
              </a:rPr>
              <a:t> </a:t>
            </a:r>
            <a:r>
              <a:rPr sz="706" dirty="0">
                <a:solidFill>
                  <a:srgbClr val="8F5801"/>
                </a:solidFill>
                <a:latin typeface="Times New Roman"/>
                <a:cs typeface="Times New Roman"/>
              </a:rPr>
              <a:t>across</a:t>
            </a:r>
            <a:r>
              <a:rPr sz="706" spc="-13" dirty="0">
                <a:solidFill>
                  <a:srgbClr val="8F5801"/>
                </a:solidFill>
                <a:latin typeface="Times New Roman"/>
                <a:cs typeface="Times New Roman"/>
              </a:rPr>
              <a:t> </a:t>
            </a:r>
            <a:r>
              <a:rPr sz="706" spc="-9" dirty="0">
                <a:solidFill>
                  <a:srgbClr val="8F5801"/>
                </a:solidFill>
                <a:latin typeface="Times New Roman"/>
                <a:cs typeface="Times New Roman"/>
              </a:rPr>
              <a:t>models</a:t>
            </a:r>
            <a:r>
              <a:rPr sz="706" spc="441" dirty="0">
                <a:solidFill>
                  <a:srgbClr val="8F5801"/>
                </a:solidFill>
                <a:latin typeface="Times New Roman"/>
                <a:cs typeface="Times New Roman"/>
              </a:rPr>
              <a:t> </a:t>
            </a:r>
            <a:r>
              <a:rPr sz="706" dirty="0">
                <a:latin typeface="Times New Roman"/>
                <a:cs typeface="Times New Roman"/>
              </a:rPr>
              <a:t>OR</a:t>
            </a:r>
            <a:r>
              <a:rPr sz="706" spc="26" dirty="0">
                <a:latin typeface="Times New Roman"/>
                <a:cs typeface="Times New Roman"/>
              </a:rPr>
              <a:t> </a:t>
            </a:r>
            <a:r>
              <a:rPr sz="706" dirty="0">
                <a:solidFill>
                  <a:srgbClr val="8F5801"/>
                </a:solidFill>
                <a:latin typeface="Times New Roman"/>
                <a:cs typeface="Times New Roman"/>
              </a:rPr>
              <a:t>&lt;-</a:t>
            </a:r>
            <a:r>
              <a:rPr sz="706" spc="18" dirty="0">
                <a:solidFill>
                  <a:srgbClr val="8F5801"/>
                </a:solidFill>
                <a:latin typeface="Times New Roman"/>
                <a:cs typeface="Times New Roman"/>
              </a:rPr>
              <a:t> </a:t>
            </a:r>
            <a:r>
              <a:rPr sz="706" b="1" spc="-9" dirty="0">
                <a:solidFill>
                  <a:srgbClr val="1F4986"/>
                </a:solidFill>
                <a:latin typeface="Times New Roman"/>
                <a:cs typeface="Times New Roman"/>
              </a:rPr>
              <a:t>function</a:t>
            </a:r>
            <a:r>
              <a:rPr sz="706" spc="-9" dirty="0">
                <a:latin typeface="Times New Roman"/>
                <a:cs typeface="Times New Roman"/>
              </a:rPr>
              <a:t>(mod)</a:t>
            </a:r>
            <a:r>
              <a:rPr sz="706" spc="9" dirty="0">
                <a:latin typeface="Times New Roman"/>
                <a:cs typeface="Times New Roman"/>
              </a:rPr>
              <a:t> </a:t>
            </a:r>
            <a:r>
              <a:rPr sz="706" b="1" spc="-9" dirty="0">
                <a:solidFill>
                  <a:srgbClr val="1F4986"/>
                </a:solidFill>
                <a:latin typeface="Times New Roman"/>
                <a:cs typeface="Times New Roman"/>
              </a:rPr>
              <a:t>exp</a:t>
            </a:r>
            <a:r>
              <a:rPr sz="706" spc="-9" dirty="0">
                <a:latin typeface="Times New Roman"/>
                <a:cs typeface="Times New Roman"/>
              </a:rPr>
              <a:t>(</a:t>
            </a:r>
            <a:r>
              <a:rPr sz="706" b="1" spc="-9" dirty="0">
                <a:solidFill>
                  <a:srgbClr val="1F4986"/>
                </a:solidFill>
                <a:latin typeface="Times New Roman"/>
                <a:cs typeface="Times New Roman"/>
              </a:rPr>
              <a:t>coef</a:t>
            </a:r>
            <a:r>
              <a:rPr sz="706" spc="-9" dirty="0">
                <a:latin typeface="Times New Roman"/>
                <a:cs typeface="Times New Roman"/>
              </a:rPr>
              <a:t>(mod))</a:t>
            </a:r>
            <a:endParaRPr sz="706">
              <a:latin typeface="Times New Roman"/>
              <a:cs typeface="Times New Roman"/>
            </a:endParaRPr>
          </a:p>
          <a:p>
            <a:pPr marL="15689">
              <a:lnSpc>
                <a:spcPts val="785"/>
              </a:lnSpc>
            </a:pPr>
            <a:r>
              <a:rPr sz="706" b="1" dirty="0">
                <a:solidFill>
                  <a:srgbClr val="1F4986"/>
                </a:solidFill>
                <a:latin typeface="Times New Roman"/>
                <a:cs typeface="Times New Roman"/>
              </a:rPr>
              <a:t>list</a:t>
            </a:r>
            <a:r>
              <a:rPr sz="706" dirty="0">
                <a:latin typeface="Times New Roman"/>
                <a:cs typeface="Times New Roman"/>
              </a:rPr>
              <a:t>(</a:t>
            </a:r>
            <a:r>
              <a:rPr sz="706" dirty="0">
                <a:solidFill>
                  <a:srgbClr val="1F4986"/>
                </a:solidFill>
                <a:latin typeface="Times New Roman"/>
                <a:cs typeface="Times New Roman"/>
              </a:rPr>
              <a:t>OR_m0</a:t>
            </a:r>
            <a:r>
              <a:rPr sz="706" spc="-22" dirty="0">
                <a:solidFill>
                  <a:srgbClr val="1F4986"/>
                </a:solidFill>
                <a:latin typeface="Times New Roman"/>
                <a:cs typeface="Times New Roman"/>
              </a:rPr>
              <a:t> </a:t>
            </a:r>
            <a:r>
              <a:rPr sz="706" dirty="0">
                <a:solidFill>
                  <a:srgbClr val="1F4986"/>
                </a:solidFill>
                <a:latin typeface="Times New Roman"/>
                <a:cs typeface="Times New Roman"/>
              </a:rPr>
              <a:t>=</a:t>
            </a:r>
            <a:r>
              <a:rPr sz="706" spc="-18" dirty="0">
                <a:solidFill>
                  <a:srgbClr val="1F4986"/>
                </a:solidFill>
                <a:latin typeface="Times New Roman"/>
                <a:cs typeface="Times New Roman"/>
              </a:rPr>
              <a:t> </a:t>
            </a:r>
            <a:r>
              <a:rPr sz="706" b="1" dirty="0">
                <a:solidFill>
                  <a:srgbClr val="1F4986"/>
                </a:solidFill>
                <a:latin typeface="Times New Roman"/>
                <a:cs typeface="Times New Roman"/>
              </a:rPr>
              <a:t>OR</a:t>
            </a:r>
            <a:r>
              <a:rPr sz="706" dirty="0">
                <a:latin typeface="Times New Roman"/>
                <a:cs typeface="Times New Roman"/>
              </a:rPr>
              <a:t>(m0),</a:t>
            </a:r>
            <a:r>
              <a:rPr sz="706" spc="-18" dirty="0">
                <a:latin typeface="Times New Roman"/>
                <a:cs typeface="Times New Roman"/>
              </a:rPr>
              <a:t> </a:t>
            </a:r>
            <a:r>
              <a:rPr sz="706" dirty="0">
                <a:solidFill>
                  <a:srgbClr val="1F4986"/>
                </a:solidFill>
                <a:latin typeface="Times New Roman"/>
                <a:cs typeface="Times New Roman"/>
              </a:rPr>
              <a:t>OR_m1</a:t>
            </a:r>
            <a:r>
              <a:rPr sz="706" spc="-18" dirty="0">
                <a:solidFill>
                  <a:srgbClr val="1F4986"/>
                </a:solidFill>
                <a:latin typeface="Times New Roman"/>
                <a:cs typeface="Times New Roman"/>
              </a:rPr>
              <a:t> </a:t>
            </a:r>
            <a:r>
              <a:rPr sz="706" dirty="0">
                <a:solidFill>
                  <a:srgbClr val="1F4986"/>
                </a:solidFill>
                <a:latin typeface="Times New Roman"/>
                <a:cs typeface="Times New Roman"/>
              </a:rPr>
              <a:t>=</a:t>
            </a:r>
            <a:r>
              <a:rPr sz="706" spc="-18" dirty="0">
                <a:solidFill>
                  <a:srgbClr val="1F4986"/>
                </a:solidFill>
                <a:latin typeface="Times New Roman"/>
                <a:cs typeface="Times New Roman"/>
              </a:rPr>
              <a:t> </a:t>
            </a:r>
            <a:r>
              <a:rPr sz="706" b="1" dirty="0">
                <a:solidFill>
                  <a:srgbClr val="1F4986"/>
                </a:solidFill>
                <a:latin typeface="Times New Roman"/>
                <a:cs typeface="Times New Roman"/>
              </a:rPr>
              <a:t>OR</a:t>
            </a:r>
            <a:r>
              <a:rPr sz="706" dirty="0">
                <a:latin typeface="Times New Roman"/>
                <a:cs typeface="Times New Roman"/>
              </a:rPr>
              <a:t>(m1),</a:t>
            </a:r>
            <a:r>
              <a:rPr sz="706" spc="-9" dirty="0">
                <a:latin typeface="Times New Roman"/>
                <a:cs typeface="Times New Roman"/>
              </a:rPr>
              <a:t> </a:t>
            </a:r>
            <a:r>
              <a:rPr sz="706" dirty="0">
                <a:solidFill>
                  <a:srgbClr val="1F4986"/>
                </a:solidFill>
                <a:latin typeface="Times New Roman"/>
                <a:cs typeface="Times New Roman"/>
              </a:rPr>
              <a:t>OR_m2</a:t>
            </a:r>
            <a:r>
              <a:rPr sz="706" spc="-13" dirty="0">
                <a:solidFill>
                  <a:srgbClr val="1F4986"/>
                </a:solidFill>
                <a:latin typeface="Times New Roman"/>
                <a:cs typeface="Times New Roman"/>
              </a:rPr>
              <a:t> </a:t>
            </a:r>
            <a:r>
              <a:rPr sz="706" dirty="0">
                <a:solidFill>
                  <a:srgbClr val="1F4986"/>
                </a:solidFill>
                <a:latin typeface="Times New Roman"/>
                <a:cs typeface="Times New Roman"/>
              </a:rPr>
              <a:t>=</a:t>
            </a:r>
            <a:r>
              <a:rPr sz="706" spc="-13" dirty="0">
                <a:solidFill>
                  <a:srgbClr val="1F4986"/>
                </a:solidFill>
                <a:latin typeface="Times New Roman"/>
                <a:cs typeface="Times New Roman"/>
              </a:rPr>
              <a:t> </a:t>
            </a:r>
            <a:r>
              <a:rPr sz="706" b="1" spc="-9" dirty="0">
                <a:solidFill>
                  <a:srgbClr val="1F4986"/>
                </a:solidFill>
                <a:latin typeface="Times New Roman"/>
                <a:cs typeface="Times New Roman"/>
              </a:rPr>
              <a:t>OR</a:t>
            </a:r>
            <a:r>
              <a:rPr sz="706" spc="-9" dirty="0">
                <a:latin typeface="Times New Roman"/>
                <a:cs typeface="Times New Roman"/>
              </a:rPr>
              <a:t>(m2))</a:t>
            </a:r>
            <a:endParaRPr sz="706">
              <a:latin typeface="Times New Roman"/>
              <a:cs typeface="Times New Roman"/>
            </a:endParaRPr>
          </a:p>
          <a:p>
            <a:pPr marL="15689">
              <a:lnSpc>
                <a:spcPts val="825"/>
              </a:lnSpc>
              <a:spcBef>
                <a:spcPts val="785"/>
              </a:spcBef>
            </a:pPr>
            <a:r>
              <a:rPr sz="706" dirty="0">
                <a:solidFill>
                  <a:srgbClr val="8F5801"/>
                </a:solidFill>
                <a:latin typeface="Times New Roman"/>
                <a:cs typeface="Times New Roman"/>
              </a:rPr>
              <a:t>#</a:t>
            </a:r>
            <a:r>
              <a:rPr sz="706" spc="4" dirty="0">
                <a:solidFill>
                  <a:srgbClr val="8F5801"/>
                </a:solidFill>
                <a:latin typeface="Times New Roman"/>
                <a:cs typeface="Times New Roman"/>
              </a:rPr>
              <a:t> </a:t>
            </a:r>
            <a:r>
              <a:rPr sz="706" dirty="0">
                <a:solidFill>
                  <a:srgbClr val="8F5801"/>
                </a:solidFill>
                <a:latin typeface="Times New Roman"/>
                <a:cs typeface="Times New Roman"/>
              </a:rPr>
              <a:t>Balance check:</a:t>
            </a:r>
            <a:r>
              <a:rPr sz="706" spc="4" dirty="0">
                <a:solidFill>
                  <a:srgbClr val="8F5801"/>
                </a:solidFill>
                <a:latin typeface="Times New Roman"/>
                <a:cs typeface="Times New Roman"/>
              </a:rPr>
              <a:t> </a:t>
            </a:r>
            <a:r>
              <a:rPr sz="706" spc="-9" dirty="0">
                <a:solidFill>
                  <a:srgbClr val="8F5801"/>
                </a:solidFill>
                <a:latin typeface="Times New Roman"/>
                <a:cs typeface="Times New Roman"/>
              </a:rPr>
              <a:t>distribution</a:t>
            </a:r>
            <a:r>
              <a:rPr sz="706" spc="9" dirty="0">
                <a:solidFill>
                  <a:srgbClr val="8F5801"/>
                </a:solidFill>
                <a:latin typeface="Times New Roman"/>
                <a:cs typeface="Times New Roman"/>
              </a:rPr>
              <a:t> </a:t>
            </a:r>
            <a:r>
              <a:rPr sz="706" dirty="0">
                <a:solidFill>
                  <a:srgbClr val="8F5801"/>
                </a:solidFill>
                <a:latin typeface="Times New Roman"/>
                <a:cs typeface="Times New Roman"/>
              </a:rPr>
              <a:t>of</a:t>
            </a:r>
            <a:r>
              <a:rPr sz="706" spc="4" dirty="0">
                <a:solidFill>
                  <a:srgbClr val="8F5801"/>
                </a:solidFill>
                <a:latin typeface="Times New Roman"/>
                <a:cs typeface="Times New Roman"/>
              </a:rPr>
              <a:t> </a:t>
            </a:r>
            <a:r>
              <a:rPr sz="706" spc="-9" dirty="0">
                <a:solidFill>
                  <a:srgbClr val="8F5801"/>
                </a:solidFill>
                <a:latin typeface="Times New Roman"/>
                <a:cs typeface="Times New Roman"/>
              </a:rPr>
              <a:t>applicant_city</a:t>
            </a:r>
            <a:r>
              <a:rPr sz="706" spc="18" dirty="0">
                <a:solidFill>
                  <a:srgbClr val="8F5801"/>
                </a:solidFill>
                <a:latin typeface="Times New Roman"/>
                <a:cs typeface="Times New Roman"/>
              </a:rPr>
              <a:t> </a:t>
            </a:r>
            <a:r>
              <a:rPr sz="706" dirty="0">
                <a:solidFill>
                  <a:srgbClr val="8F5801"/>
                </a:solidFill>
                <a:latin typeface="Times New Roman"/>
                <a:cs typeface="Times New Roman"/>
              </a:rPr>
              <a:t>across</a:t>
            </a:r>
            <a:r>
              <a:rPr sz="706" spc="-4" dirty="0">
                <a:solidFill>
                  <a:srgbClr val="8F5801"/>
                </a:solidFill>
                <a:latin typeface="Times New Roman"/>
                <a:cs typeface="Times New Roman"/>
              </a:rPr>
              <a:t> </a:t>
            </a:r>
            <a:r>
              <a:rPr sz="706" spc="-9" dirty="0">
                <a:solidFill>
                  <a:srgbClr val="8F5801"/>
                </a:solidFill>
                <a:latin typeface="Times New Roman"/>
                <a:cs typeface="Times New Roman"/>
              </a:rPr>
              <a:t>managers</a:t>
            </a:r>
            <a:endParaRPr sz="706">
              <a:latin typeface="Times New Roman"/>
              <a:cs typeface="Times New Roman"/>
            </a:endParaRPr>
          </a:p>
          <a:p>
            <a:pPr marL="15689">
              <a:lnSpc>
                <a:spcPts val="825"/>
              </a:lnSpc>
            </a:pPr>
            <a:r>
              <a:rPr sz="706" b="1" dirty="0">
                <a:solidFill>
                  <a:srgbClr val="1F4986"/>
                </a:solidFill>
                <a:latin typeface="Times New Roman"/>
                <a:cs typeface="Times New Roman"/>
              </a:rPr>
              <a:t>with</a:t>
            </a:r>
            <a:r>
              <a:rPr sz="706" dirty="0">
                <a:latin typeface="Times New Roman"/>
                <a:cs typeface="Times New Roman"/>
              </a:rPr>
              <a:t>(df,</a:t>
            </a:r>
            <a:r>
              <a:rPr sz="706" spc="57" dirty="0">
                <a:latin typeface="Times New Roman"/>
                <a:cs typeface="Times New Roman"/>
              </a:rPr>
              <a:t> </a:t>
            </a:r>
            <a:r>
              <a:rPr sz="706" b="1" spc="-9" dirty="0">
                <a:solidFill>
                  <a:srgbClr val="1F4986"/>
                </a:solidFill>
                <a:latin typeface="Times New Roman"/>
                <a:cs typeface="Times New Roman"/>
              </a:rPr>
              <a:t>round</a:t>
            </a:r>
            <a:r>
              <a:rPr sz="706" spc="-9" dirty="0">
                <a:latin typeface="Times New Roman"/>
                <a:cs typeface="Times New Roman"/>
              </a:rPr>
              <a:t>(</a:t>
            </a:r>
            <a:r>
              <a:rPr sz="706" b="1" spc="-9" dirty="0">
                <a:solidFill>
                  <a:srgbClr val="1F4986"/>
                </a:solidFill>
                <a:latin typeface="Times New Roman"/>
                <a:cs typeface="Times New Roman"/>
              </a:rPr>
              <a:t>prop.table</a:t>
            </a:r>
            <a:r>
              <a:rPr sz="706" spc="-9" dirty="0">
                <a:latin typeface="Times New Roman"/>
                <a:cs typeface="Times New Roman"/>
              </a:rPr>
              <a:t>(</a:t>
            </a:r>
            <a:r>
              <a:rPr sz="706" b="1" spc="-9" dirty="0">
                <a:solidFill>
                  <a:srgbClr val="1F4986"/>
                </a:solidFill>
                <a:latin typeface="Times New Roman"/>
                <a:cs typeface="Times New Roman"/>
              </a:rPr>
              <a:t>table</a:t>
            </a:r>
            <a:r>
              <a:rPr sz="706" spc="-9" dirty="0">
                <a:latin typeface="Times New Roman"/>
                <a:cs typeface="Times New Roman"/>
              </a:rPr>
              <a:t>(manager,</a:t>
            </a:r>
            <a:r>
              <a:rPr sz="706" spc="44" dirty="0">
                <a:latin typeface="Times New Roman"/>
                <a:cs typeface="Times New Roman"/>
              </a:rPr>
              <a:t> </a:t>
            </a:r>
            <a:r>
              <a:rPr sz="706" spc="-9" dirty="0">
                <a:latin typeface="Times New Roman"/>
                <a:cs typeface="Times New Roman"/>
              </a:rPr>
              <a:t>applicant_city),</a:t>
            </a:r>
            <a:r>
              <a:rPr sz="706" spc="62" dirty="0">
                <a:latin typeface="Times New Roman"/>
                <a:cs typeface="Times New Roman"/>
              </a:rPr>
              <a:t> </a:t>
            </a:r>
            <a:r>
              <a:rPr sz="706" dirty="0">
                <a:solidFill>
                  <a:srgbClr val="0000CF"/>
                </a:solidFill>
                <a:latin typeface="Times New Roman"/>
                <a:cs typeface="Times New Roman"/>
              </a:rPr>
              <a:t>1</a:t>
            </a:r>
            <a:r>
              <a:rPr sz="706" dirty="0">
                <a:latin typeface="Times New Roman"/>
                <a:cs typeface="Times New Roman"/>
              </a:rPr>
              <a:t>),</a:t>
            </a:r>
            <a:r>
              <a:rPr sz="706" spc="49" dirty="0">
                <a:latin typeface="Times New Roman"/>
                <a:cs typeface="Times New Roman"/>
              </a:rPr>
              <a:t> </a:t>
            </a:r>
            <a:r>
              <a:rPr sz="706" spc="-22" dirty="0">
                <a:solidFill>
                  <a:srgbClr val="0000CF"/>
                </a:solidFill>
                <a:latin typeface="Times New Roman"/>
                <a:cs typeface="Times New Roman"/>
              </a:rPr>
              <a:t>3</a:t>
            </a:r>
            <a:r>
              <a:rPr sz="706" spc="-22" dirty="0">
                <a:latin typeface="Times New Roman"/>
                <a:cs typeface="Times New Roman"/>
              </a:rPr>
              <a:t>))</a:t>
            </a:r>
            <a:endParaRPr sz="706">
              <a:latin typeface="Times New Roman"/>
              <a:cs typeface="Times New Roman"/>
            </a:endParaRPr>
          </a:p>
        </p:txBody>
      </p:sp>
      <p:sp>
        <p:nvSpPr>
          <p:cNvPr id="17" name="TextBox 16">
            <a:extLst>
              <a:ext uri="{FF2B5EF4-FFF2-40B4-BE49-F238E27FC236}">
                <a16:creationId xmlns:a16="http://schemas.microsoft.com/office/drawing/2014/main" id="{A1A96877-1F91-0DE5-5619-434DACC0D1D8}"/>
              </a:ext>
            </a:extLst>
          </p:cNvPr>
          <p:cNvSpPr txBox="1"/>
          <p:nvPr/>
        </p:nvSpPr>
        <p:spPr>
          <a:xfrm>
            <a:off x="3146911" y="294282"/>
            <a:ext cx="2850177" cy="584775"/>
          </a:xfrm>
          <a:prstGeom prst="rect">
            <a:avLst/>
          </a:prstGeom>
          <a:noFill/>
        </p:spPr>
        <p:txBody>
          <a:bodyPr wrap="square" rtlCol="0">
            <a:spAutoFit/>
          </a:bodyPr>
          <a:lstStyle/>
          <a:p>
            <a:pPr algn="ctr"/>
            <a:r>
              <a:rPr lang="en-IN" sz="3200" b="1" dirty="0">
                <a:latin typeface="Times New Roman"/>
                <a:cs typeface="Times New Roman"/>
              </a:rPr>
              <a:t>Solution 4</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615553"/>
          </a:xfrm>
          <a:prstGeom prst="rect">
            <a:avLst/>
          </a:prstGeom>
          <a:noFill/>
        </p:spPr>
        <p:txBody>
          <a:bodyPr wrap="square">
            <a:spAutoFit/>
          </a:bodyPr>
          <a:lstStyle/>
          <a:p>
            <a:pPr>
              <a:defRPr sz="2400" b="1"/>
            </a:pPr>
            <a:r>
              <a:rPr sz="3400" dirty="0">
                <a:latin typeface="Times New Roman" panose="02020603050405020304" pitchFamily="18" charset="0"/>
                <a:cs typeface="Times New Roman" panose="02020603050405020304" pitchFamily="18" charset="0"/>
              </a:rPr>
              <a:t>Heteroscedasticity and Its Impact on SEs</a:t>
            </a:r>
          </a:p>
        </p:txBody>
      </p:sp>
      <p:sp>
        <p:nvSpPr>
          <p:cNvPr id="3" name="TextBox 2"/>
          <p:cNvSpPr txBox="1"/>
          <p:nvPr/>
        </p:nvSpPr>
        <p:spPr>
          <a:xfrm>
            <a:off x="274320" y="822960"/>
            <a:ext cx="8595360" cy="5078313"/>
          </a:xfrm>
          <a:prstGeom prst="rect">
            <a:avLst/>
          </a:prstGeom>
          <a:noFill/>
        </p:spPr>
        <p:txBody>
          <a:bodyPr wrap="square">
            <a:spAutoFit/>
          </a:bodyPr>
          <a:lstStyle/>
          <a:p>
            <a:endParaRPr sz="1600" dirty="0">
              <a:latin typeface="Times New Roman" panose="02020603050405020304" pitchFamily="18" charset="0"/>
              <a:cs typeface="Times New Roman" panose="02020603050405020304" pitchFamily="18" charset="0"/>
            </a:endParaRPr>
          </a:p>
          <a:p>
            <a:pPr>
              <a:spcAft>
                <a:spcPts val="0"/>
              </a:spcAft>
              <a:defRPr sz="1200"/>
            </a:pPr>
            <a:r>
              <a:rPr sz="1600" dirty="0">
                <a:latin typeface="Times New Roman" panose="02020603050405020304" pitchFamily="18" charset="0"/>
                <a:cs typeface="Times New Roman" panose="02020603050405020304" pitchFamily="18" charset="0"/>
              </a:rPr>
              <a:t>Topic: When Residual Variance Grows with the Predictor</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ride-hailing analyst regresses fare (₹) on trip distance (km). Residuals vs. fitted values plot shows a funnel shape: short trips cluster tightly, long trips have widely scattered errors.</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does this pattern indicate?</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If the analyst keeps plain OLS, how will SEs, CIs, and p-values be affected?</a:t>
            </a:r>
          </a:p>
          <a:p>
            <a:pPr>
              <a:spcAft>
                <a:spcPts val="0"/>
              </a:spcAft>
              <a:defRPr sz="1200"/>
            </a:pPr>
            <a:r>
              <a:rPr lang="en-IN" dirty="0">
                <a:latin typeface="Times New Roman" panose="02020603050405020304" pitchFamily="18" charset="0"/>
                <a:cs typeface="Times New Roman" panose="02020603050405020304" pitchFamily="18" charset="0"/>
              </a:rPr>
              <a:t>Q.3)</a:t>
            </a:r>
            <a:r>
              <a:rPr dirty="0">
                <a:latin typeface="Times New Roman" panose="02020603050405020304" pitchFamily="18" charset="0"/>
                <a:cs typeface="Times New Roman" panose="02020603050405020304" pitchFamily="18" charset="0"/>
              </a:rPr>
              <a:t> What modeling remedies are available?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Key Definitions:</a:t>
            </a:r>
          </a:p>
          <a:p>
            <a:pPr>
              <a:spcAft>
                <a:spcPts val="0"/>
              </a:spcAft>
              <a:defRPr sz="1200"/>
            </a:pPr>
            <a:endParaRPr lang="en-IN" sz="1600" dirty="0">
              <a:latin typeface="Times New Roman" panose="02020603050405020304" pitchFamily="18" charset="0"/>
              <a:cs typeface="Times New Roman" panose="02020603050405020304" pitchFamily="18" charset="0"/>
            </a:endParaRPr>
          </a:p>
          <a:p>
            <a:pPr>
              <a:spcAft>
                <a:spcPts val="0"/>
              </a:spcAft>
              <a:defRPr sz="1200"/>
            </a:pPr>
            <a:r>
              <a:rPr sz="1600" b="1" dirty="0">
                <a:latin typeface="Times New Roman" panose="02020603050405020304" pitchFamily="18" charset="0"/>
                <a:cs typeface="Times New Roman" panose="02020603050405020304" pitchFamily="18" charset="0"/>
              </a:rPr>
              <a:t>Heteroscedasticity: </a:t>
            </a:r>
            <a:r>
              <a:rPr sz="1600" dirty="0">
                <a:latin typeface="Times New Roman" panose="02020603050405020304" pitchFamily="18" charset="0"/>
                <a:cs typeface="Times New Roman" panose="02020603050405020304" pitchFamily="18" charset="0"/>
              </a:rPr>
              <a:t>Var(eᵢ | X) not constant.</a:t>
            </a:r>
          </a:p>
          <a:p>
            <a:pPr>
              <a:spcAft>
                <a:spcPts val="0"/>
              </a:spcAft>
              <a:defRPr sz="1200"/>
            </a:pPr>
            <a:r>
              <a:rPr sz="1600" b="1" dirty="0">
                <a:latin typeface="Times New Roman" panose="02020603050405020304" pitchFamily="18" charset="0"/>
                <a:cs typeface="Times New Roman" panose="02020603050405020304" pitchFamily="18" charset="0"/>
              </a:rPr>
              <a:t>Unbiasedness of β̂: </a:t>
            </a:r>
            <a:r>
              <a:rPr sz="1600" dirty="0">
                <a:latin typeface="Times New Roman" panose="02020603050405020304" pitchFamily="18" charset="0"/>
                <a:cs typeface="Times New Roman" panose="02020603050405020304" pitchFamily="18" charset="0"/>
              </a:rPr>
              <a:t>OLS slope estimates remain </a:t>
            </a:r>
            <a:r>
              <a:rPr sz="1600" dirty="0" err="1">
                <a:latin typeface="Times New Roman" panose="02020603050405020304" pitchFamily="18" charset="0"/>
                <a:cs typeface="Times New Roman" panose="02020603050405020304" pitchFamily="18" charset="0"/>
              </a:rPr>
              <a:t>centred</a:t>
            </a:r>
            <a:r>
              <a:rPr sz="1600" dirty="0">
                <a:latin typeface="Times New Roman" panose="02020603050405020304" pitchFamily="18" charset="0"/>
                <a:cs typeface="Times New Roman" panose="02020603050405020304" pitchFamily="18" charset="0"/>
              </a:rPr>
              <a:t> on true β if X exogenous.</a:t>
            </a:r>
          </a:p>
          <a:p>
            <a:pPr>
              <a:spcAft>
                <a:spcPts val="0"/>
              </a:spcAft>
              <a:defRPr sz="1200"/>
            </a:pPr>
            <a:r>
              <a:rPr sz="1600" b="1" dirty="0">
                <a:latin typeface="Times New Roman" panose="02020603050405020304" pitchFamily="18" charset="0"/>
                <a:cs typeface="Times New Roman" panose="02020603050405020304" pitchFamily="18" charset="0"/>
              </a:rPr>
              <a:t>Biased SEs: </a:t>
            </a:r>
            <a:r>
              <a:rPr sz="1600" dirty="0">
                <a:latin typeface="Times New Roman" panose="02020603050405020304" pitchFamily="18" charset="0"/>
                <a:cs typeface="Times New Roman" panose="02020603050405020304" pitchFamily="18" charset="0"/>
              </a:rPr>
              <a:t>The usual OLS SE formula is wrong under heteroscedasticity.</a:t>
            </a:r>
          </a:p>
          <a:p>
            <a:pPr>
              <a:spcAft>
                <a:spcPts val="0"/>
              </a:spcAft>
              <a:defRPr sz="1200"/>
            </a:pPr>
            <a:r>
              <a:rPr sz="1600" b="1" dirty="0">
                <a:latin typeface="Times New Roman" panose="02020603050405020304" pitchFamily="18" charset="0"/>
                <a:cs typeface="Times New Roman" panose="02020603050405020304" pitchFamily="18" charset="0"/>
              </a:rPr>
              <a:t>White/Huber Robust SE: </a:t>
            </a:r>
            <a:r>
              <a:rPr sz="1600" dirty="0">
                <a:latin typeface="Times New Roman" panose="02020603050405020304" pitchFamily="18" charset="0"/>
                <a:cs typeface="Times New Roman" panose="02020603050405020304" pitchFamily="18" charset="0"/>
              </a:rPr>
              <a:t>Sandwich estimator that remains consistent when heteroscedasticity is present.</a:t>
            </a:r>
          </a:p>
          <a:p>
            <a:pPr>
              <a:spcAft>
                <a:spcPts val="0"/>
              </a:spcAft>
              <a:defRPr sz="1200"/>
            </a:pPr>
            <a:r>
              <a:rPr sz="1600" b="1" dirty="0">
                <a:latin typeface="Times New Roman" panose="02020603050405020304" pitchFamily="18" charset="0"/>
                <a:cs typeface="Times New Roman" panose="02020603050405020304" pitchFamily="18" charset="0"/>
              </a:rPr>
              <a:t>Weighted Least Squares (WLS): </a:t>
            </a:r>
            <a:r>
              <a:rPr sz="1600" dirty="0">
                <a:latin typeface="Times New Roman" panose="02020603050405020304" pitchFamily="18" charset="0"/>
                <a:cs typeface="Times New Roman" panose="02020603050405020304" pitchFamily="18" charset="0"/>
              </a:rPr>
              <a:t>Re-estimates β using weights ≈ 1/Varᵢ.</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In a weight‑loss RCT, variance of ΔBMI is larger among heavier patients. If investigators ignore this and run simple ANCOVA, how will inference suffer, and what corrections (robust SEs, log scale, stratification) are allowed?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7677" y="892073"/>
            <a:ext cx="7210985" cy="803651"/>
          </a:xfrm>
          <a:prstGeom prst="rect">
            <a:avLst/>
          </a:prstGeom>
        </p:spPr>
        <p:txBody>
          <a:bodyPr vert="horz" wrap="square" lIns="0" tIns="131669" rIns="0" bIns="0" rtlCol="0">
            <a:spAutoFit/>
          </a:bodyPr>
          <a:lstStyle/>
          <a:p>
            <a:pPr marL="33619">
              <a:spcBef>
                <a:spcPts val="666"/>
              </a:spcBef>
            </a:pPr>
            <a:r>
              <a:rPr sz="971" b="1" dirty="0">
                <a:latin typeface="Times New Roman"/>
                <a:cs typeface="Times New Roman"/>
              </a:rPr>
              <a:t>Diagnosis</a:t>
            </a:r>
            <a:r>
              <a:rPr sz="971" b="1" spc="-22" dirty="0">
                <a:latin typeface="Times New Roman"/>
                <a:cs typeface="Times New Roman"/>
              </a:rPr>
              <a:t> </a:t>
            </a:r>
            <a:r>
              <a:rPr sz="971" b="1" dirty="0">
                <a:latin typeface="Times New Roman"/>
                <a:cs typeface="Times New Roman"/>
              </a:rPr>
              <a:t>and</a:t>
            </a:r>
            <a:r>
              <a:rPr sz="971" b="1" spc="-35" dirty="0">
                <a:latin typeface="Times New Roman"/>
                <a:cs typeface="Times New Roman"/>
              </a:rPr>
              <a:t> </a:t>
            </a:r>
            <a:r>
              <a:rPr sz="971" b="1" spc="-9" dirty="0">
                <a:latin typeface="Times New Roman"/>
                <a:cs typeface="Times New Roman"/>
              </a:rPr>
              <a:t>consequences</a:t>
            </a:r>
            <a:endParaRPr sz="971" dirty="0">
              <a:latin typeface="Times New Roman"/>
              <a:cs typeface="Times New Roman"/>
            </a:endParaRPr>
          </a:p>
          <a:p>
            <a:pPr marL="33619" marR="26896">
              <a:lnSpc>
                <a:spcPts val="1112"/>
              </a:lnSpc>
              <a:spcBef>
                <a:spcPts val="146"/>
              </a:spcBef>
            </a:pPr>
            <a:r>
              <a:rPr sz="971" dirty="0">
                <a:latin typeface="Times New Roman"/>
                <a:cs typeface="Times New Roman"/>
              </a:rPr>
              <a:t>A</a:t>
            </a:r>
            <a:r>
              <a:rPr sz="971" spc="-22" dirty="0">
                <a:latin typeface="Times New Roman"/>
                <a:cs typeface="Times New Roman"/>
              </a:rPr>
              <a:t> </a:t>
            </a:r>
            <a:r>
              <a:rPr sz="971" dirty="0">
                <a:latin typeface="Times New Roman"/>
                <a:cs typeface="Times New Roman"/>
              </a:rPr>
              <a:t>funnel in</a:t>
            </a:r>
            <a:r>
              <a:rPr sz="971" spc="-22" dirty="0">
                <a:latin typeface="Times New Roman"/>
                <a:cs typeface="Times New Roman"/>
              </a:rPr>
              <a:t> </a:t>
            </a:r>
            <a:r>
              <a:rPr sz="971" dirty="0">
                <a:latin typeface="Times New Roman"/>
                <a:cs typeface="Times New Roman"/>
              </a:rPr>
              <a:t>residuals</a:t>
            </a:r>
            <a:r>
              <a:rPr sz="971" spc="-4" dirty="0">
                <a:latin typeface="Times New Roman"/>
                <a:cs typeface="Times New Roman"/>
              </a:rPr>
              <a:t> </a:t>
            </a:r>
            <a:r>
              <a:rPr sz="971" dirty="0">
                <a:latin typeface="Times New Roman"/>
                <a:cs typeface="Times New Roman"/>
              </a:rPr>
              <a:t>vs</a:t>
            </a:r>
            <a:r>
              <a:rPr sz="971" spc="-13" dirty="0">
                <a:latin typeface="Times New Roman"/>
                <a:cs typeface="Times New Roman"/>
              </a:rPr>
              <a:t> </a:t>
            </a:r>
            <a:r>
              <a:rPr sz="971" dirty="0">
                <a:latin typeface="Times New Roman"/>
                <a:cs typeface="Times New Roman"/>
              </a:rPr>
              <a:t>fitted</a:t>
            </a:r>
            <a:r>
              <a:rPr sz="971" spc="-9" dirty="0">
                <a:latin typeface="Times New Roman"/>
                <a:cs typeface="Times New Roman"/>
              </a:rPr>
              <a:t> </a:t>
            </a:r>
            <a:r>
              <a:rPr sz="971" dirty="0">
                <a:latin typeface="Times New Roman"/>
                <a:cs typeface="Times New Roman"/>
              </a:rPr>
              <a:t>implies</a:t>
            </a:r>
            <a:r>
              <a:rPr sz="971" spc="4" dirty="0">
                <a:latin typeface="Times New Roman"/>
                <a:cs typeface="Times New Roman"/>
              </a:rPr>
              <a:t> </a:t>
            </a:r>
            <a:r>
              <a:rPr sz="971" b="1" dirty="0">
                <a:latin typeface="Times New Roman"/>
                <a:cs typeface="Times New Roman"/>
              </a:rPr>
              <a:t>heteroscedasticity</a:t>
            </a:r>
            <a:r>
              <a:rPr sz="971" dirty="0">
                <a:latin typeface="Times New Roman"/>
                <a:cs typeface="Times New Roman"/>
              </a:rPr>
              <a:t>:</a:t>
            </a:r>
            <a:r>
              <a:rPr sz="971" spc="-18" dirty="0">
                <a:latin typeface="Times New Roman"/>
                <a:cs typeface="Times New Roman"/>
              </a:rPr>
              <a:t> </a:t>
            </a:r>
            <a:r>
              <a:rPr sz="971" dirty="0">
                <a:latin typeface="Cambria Math"/>
                <a:cs typeface="Cambria Math"/>
              </a:rPr>
              <a:t>𝑉𝑎𝑟</a:t>
            </a:r>
            <a:r>
              <a:rPr sz="1456" baseline="2525" dirty="0">
                <a:latin typeface="Cambria Math"/>
                <a:cs typeface="Cambria Math"/>
              </a:rPr>
              <a:t>(</a:t>
            </a:r>
            <a:r>
              <a:rPr sz="971" dirty="0">
                <a:latin typeface="Cambria Math"/>
                <a:cs typeface="Cambria Math"/>
              </a:rPr>
              <a:t>𝜀</a:t>
            </a:r>
            <a:r>
              <a:rPr sz="1059" baseline="-17361" dirty="0">
                <a:latin typeface="Cambria Math"/>
                <a:cs typeface="Cambria Math"/>
              </a:rPr>
              <a:t>𝑖</a:t>
            </a:r>
            <a:r>
              <a:rPr sz="1059" spc="251" baseline="-17361" dirty="0">
                <a:latin typeface="Cambria Math"/>
                <a:cs typeface="Cambria Math"/>
              </a:rPr>
              <a:t> </a:t>
            </a:r>
            <a:r>
              <a:rPr sz="971" dirty="0">
                <a:latin typeface="Cambria Math"/>
                <a:cs typeface="Cambria Math"/>
              </a:rPr>
              <a:t>∣</a:t>
            </a:r>
            <a:r>
              <a:rPr sz="971" spc="44" dirty="0">
                <a:latin typeface="Cambria Math"/>
                <a:cs typeface="Cambria Math"/>
              </a:rPr>
              <a:t> </a:t>
            </a:r>
            <a:r>
              <a:rPr sz="971" dirty="0">
                <a:latin typeface="Cambria Math"/>
                <a:cs typeface="Cambria Math"/>
              </a:rPr>
              <a:t>𝑋</a:t>
            </a:r>
            <a:r>
              <a:rPr sz="1456" baseline="2525" dirty="0">
                <a:latin typeface="Cambria Math"/>
                <a:cs typeface="Cambria Math"/>
              </a:rPr>
              <a:t>)</a:t>
            </a:r>
            <a:r>
              <a:rPr sz="1456" spc="39" baseline="2525" dirty="0">
                <a:latin typeface="Cambria Math"/>
                <a:cs typeface="Cambria Math"/>
              </a:rPr>
              <a:t> </a:t>
            </a:r>
            <a:r>
              <a:rPr sz="971" dirty="0">
                <a:latin typeface="Times New Roman"/>
                <a:cs typeface="Times New Roman"/>
              </a:rPr>
              <a:t>is</a:t>
            </a:r>
            <a:r>
              <a:rPr sz="971" spc="-4" dirty="0">
                <a:latin typeface="Times New Roman"/>
                <a:cs typeface="Times New Roman"/>
              </a:rPr>
              <a:t> </a:t>
            </a:r>
            <a:r>
              <a:rPr sz="971" dirty="0">
                <a:latin typeface="Times New Roman"/>
                <a:cs typeface="Times New Roman"/>
              </a:rPr>
              <a:t>not</a:t>
            </a:r>
            <a:r>
              <a:rPr sz="971" spc="-18" dirty="0">
                <a:latin typeface="Times New Roman"/>
                <a:cs typeface="Times New Roman"/>
              </a:rPr>
              <a:t> </a:t>
            </a:r>
            <a:r>
              <a:rPr sz="971" dirty="0">
                <a:latin typeface="Times New Roman"/>
                <a:cs typeface="Times New Roman"/>
              </a:rPr>
              <a:t>constant.</a:t>
            </a:r>
            <a:r>
              <a:rPr sz="971" spc="-4" dirty="0">
                <a:latin typeface="Times New Roman"/>
                <a:cs typeface="Times New Roman"/>
              </a:rPr>
              <a:t> </a:t>
            </a:r>
            <a:r>
              <a:rPr sz="971" dirty="0">
                <a:latin typeface="Times New Roman"/>
                <a:cs typeface="Times New Roman"/>
              </a:rPr>
              <a:t>Under</a:t>
            </a:r>
            <a:r>
              <a:rPr sz="971" spc="-13" dirty="0">
                <a:latin typeface="Times New Roman"/>
                <a:cs typeface="Times New Roman"/>
              </a:rPr>
              <a:t> </a:t>
            </a:r>
            <a:r>
              <a:rPr sz="971" dirty="0">
                <a:latin typeface="Times New Roman"/>
                <a:cs typeface="Times New Roman"/>
              </a:rPr>
              <a:t>OLS,</a:t>
            </a:r>
            <a:r>
              <a:rPr sz="971" spc="-4" dirty="0">
                <a:latin typeface="Times New Roman"/>
                <a:cs typeface="Times New Roman"/>
              </a:rPr>
              <a:t> </a:t>
            </a:r>
            <a:r>
              <a:rPr sz="971" spc="-340" dirty="0">
                <a:latin typeface="Cambria Math"/>
                <a:cs typeface="Cambria Math"/>
              </a:rPr>
              <a:t>𝛽</a:t>
            </a:r>
            <a:r>
              <a:rPr sz="1456" spc="-509" baseline="12626" dirty="0">
                <a:latin typeface="Cambria Math"/>
                <a:cs typeface="Cambria Math"/>
              </a:rPr>
              <a:t>̂</a:t>
            </a:r>
            <a:r>
              <a:rPr sz="1456" spc="152" baseline="12626" dirty="0">
                <a:latin typeface="Cambria Math"/>
                <a:cs typeface="Cambria Math"/>
              </a:rPr>
              <a:t> </a:t>
            </a:r>
            <a:r>
              <a:rPr sz="971" dirty="0">
                <a:latin typeface="Times New Roman"/>
                <a:cs typeface="Times New Roman"/>
              </a:rPr>
              <a:t>remains </a:t>
            </a:r>
            <a:r>
              <a:rPr sz="971" b="1" dirty="0">
                <a:latin typeface="Times New Roman"/>
                <a:cs typeface="Times New Roman"/>
              </a:rPr>
              <a:t>unbiased</a:t>
            </a:r>
            <a:r>
              <a:rPr sz="971" b="1" spc="-18" dirty="0">
                <a:latin typeface="Times New Roman"/>
                <a:cs typeface="Times New Roman"/>
              </a:rPr>
              <a:t> </a:t>
            </a:r>
            <a:r>
              <a:rPr sz="971" dirty="0">
                <a:latin typeface="Times New Roman"/>
                <a:cs typeface="Times New Roman"/>
              </a:rPr>
              <a:t>(with</a:t>
            </a:r>
            <a:r>
              <a:rPr sz="971" spc="-4" dirty="0">
                <a:latin typeface="Times New Roman"/>
                <a:cs typeface="Times New Roman"/>
              </a:rPr>
              <a:t> </a:t>
            </a:r>
            <a:r>
              <a:rPr sz="971" dirty="0">
                <a:latin typeface="Times New Roman"/>
                <a:cs typeface="Times New Roman"/>
              </a:rPr>
              <a:t>exogenous</a:t>
            </a:r>
            <a:r>
              <a:rPr sz="971" spc="-18" dirty="0">
                <a:latin typeface="Times New Roman"/>
                <a:cs typeface="Times New Roman"/>
              </a:rPr>
              <a:t> </a:t>
            </a:r>
            <a:r>
              <a:rPr sz="971" dirty="0">
                <a:latin typeface="Cambria Math"/>
                <a:cs typeface="Cambria Math"/>
              </a:rPr>
              <a:t>𝑋</a:t>
            </a:r>
            <a:r>
              <a:rPr sz="971" dirty="0">
                <a:latin typeface="Times New Roman"/>
                <a:cs typeface="Times New Roman"/>
              </a:rPr>
              <a:t>),</a:t>
            </a:r>
            <a:r>
              <a:rPr sz="971" spc="-4" dirty="0">
                <a:latin typeface="Times New Roman"/>
                <a:cs typeface="Times New Roman"/>
              </a:rPr>
              <a:t> </a:t>
            </a:r>
            <a:r>
              <a:rPr sz="971" spc="-22" dirty="0">
                <a:latin typeface="Times New Roman"/>
                <a:cs typeface="Times New Roman"/>
              </a:rPr>
              <a:t>but </a:t>
            </a:r>
            <a:r>
              <a:rPr sz="971" dirty="0">
                <a:latin typeface="Times New Roman"/>
                <a:cs typeface="Times New Roman"/>
              </a:rPr>
              <a:t>the</a:t>
            </a:r>
            <a:r>
              <a:rPr sz="971" spc="-4" dirty="0">
                <a:latin typeface="Times New Roman"/>
                <a:cs typeface="Times New Roman"/>
              </a:rPr>
              <a:t> </a:t>
            </a:r>
            <a:r>
              <a:rPr sz="971" b="1" dirty="0">
                <a:latin typeface="Times New Roman"/>
                <a:cs typeface="Times New Roman"/>
              </a:rPr>
              <a:t>usual SEs</a:t>
            </a:r>
            <a:r>
              <a:rPr sz="971" b="1" spc="-18" dirty="0">
                <a:latin typeface="Times New Roman"/>
                <a:cs typeface="Times New Roman"/>
              </a:rPr>
              <a:t> </a:t>
            </a:r>
            <a:r>
              <a:rPr sz="971" b="1" dirty="0">
                <a:latin typeface="Times New Roman"/>
                <a:cs typeface="Times New Roman"/>
              </a:rPr>
              <a:t>are</a:t>
            </a:r>
            <a:r>
              <a:rPr sz="971" b="1" spc="-13" dirty="0">
                <a:latin typeface="Times New Roman"/>
                <a:cs typeface="Times New Roman"/>
              </a:rPr>
              <a:t> </a:t>
            </a:r>
            <a:r>
              <a:rPr sz="971" b="1" dirty="0">
                <a:latin typeface="Times New Roman"/>
                <a:cs typeface="Times New Roman"/>
              </a:rPr>
              <a:t>wrong</a:t>
            </a:r>
            <a:r>
              <a:rPr sz="971" dirty="0">
                <a:latin typeface="Times New Roman"/>
                <a:cs typeface="Times New Roman"/>
              </a:rPr>
              <a:t>,</a:t>
            </a:r>
            <a:r>
              <a:rPr sz="971" spc="-22" dirty="0">
                <a:latin typeface="Times New Roman"/>
                <a:cs typeface="Times New Roman"/>
              </a:rPr>
              <a:t> </a:t>
            </a:r>
            <a:r>
              <a:rPr sz="971" dirty="0">
                <a:latin typeface="Times New Roman"/>
                <a:cs typeface="Times New Roman"/>
              </a:rPr>
              <a:t>CIs</a:t>
            </a:r>
            <a:r>
              <a:rPr sz="971" spc="-4" dirty="0">
                <a:latin typeface="Times New Roman"/>
                <a:cs typeface="Times New Roman"/>
              </a:rPr>
              <a:t> </a:t>
            </a:r>
            <a:r>
              <a:rPr sz="971" dirty="0">
                <a:latin typeface="Times New Roman"/>
                <a:cs typeface="Times New Roman"/>
              </a:rPr>
              <a:t>often</a:t>
            </a:r>
            <a:r>
              <a:rPr sz="971" spc="-13" dirty="0">
                <a:latin typeface="Times New Roman"/>
                <a:cs typeface="Times New Roman"/>
              </a:rPr>
              <a:t> </a:t>
            </a:r>
            <a:r>
              <a:rPr sz="971" dirty="0">
                <a:latin typeface="Times New Roman"/>
                <a:cs typeface="Times New Roman"/>
              </a:rPr>
              <a:t>too</a:t>
            </a:r>
            <a:r>
              <a:rPr sz="971" spc="-22" dirty="0">
                <a:latin typeface="Times New Roman"/>
                <a:cs typeface="Times New Roman"/>
              </a:rPr>
              <a:t> </a:t>
            </a:r>
            <a:r>
              <a:rPr sz="971" dirty="0">
                <a:latin typeface="Times New Roman"/>
                <a:cs typeface="Times New Roman"/>
              </a:rPr>
              <a:t>narrow,</a:t>
            </a:r>
            <a:r>
              <a:rPr sz="971" spc="-4" dirty="0">
                <a:latin typeface="Times New Roman"/>
                <a:cs typeface="Times New Roman"/>
              </a:rPr>
              <a:t> </a:t>
            </a:r>
            <a:r>
              <a:rPr sz="971" dirty="0">
                <a:latin typeface="Times New Roman"/>
                <a:cs typeface="Times New Roman"/>
              </a:rPr>
              <a:t>and</a:t>
            </a:r>
            <a:r>
              <a:rPr sz="971" spc="-18" dirty="0">
                <a:latin typeface="Times New Roman"/>
                <a:cs typeface="Times New Roman"/>
              </a:rPr>
              <a:t> </a:t>
            </a:r>
            <a:r>
              <a:rPr sz="971" dirty="0">
                <a:latin typeface="Times New Roman"/>
                <a:cs typeface="Times New Roman"/>
              </a:rPr>
              <a:t>OLS</a:t>
            </a:r>
            <a:r>
              <a:rPr sz="971" spc="-13" dirty="0">
                <a:latin typeface="Times New Roman"/>
                <a:cs typeface="Times New Roman"/>
              </a:rPr>
              <a:t> </a:t>
            </a:r>
            <a:r>
              <a:rPr sz="971" dirty="0">
                <a:latin typeface="Times New Roman"/>
                <a:cs typeface="Times New Roman"/>
              </a:rPr>
              <a:t>is</a:t>
            </a:r>
            <a:r>
              <a:rPr sz="971" spc="4" dirty="0">
                <a:latin typeface="Times New Roman"/>
                <a:cs typeface="Times New Roman"/>
              </a:rPr>
              <a:t> </a:t>
            </a:r>
            <a:r>
              <a:rPr sz="971" b="1" spc="-9" dirty="0">
                <a:latin typeface="Times New Roman"/>
                <a:cs typeface="Times New Roman"/>
              </a:rPr>
              <a:t>inefficient</a:t>
            </a:r>
            <a:r>
              <a:rPr sz="971" spc="-9" dirty="0">
                <a:latin typeface="Times New Roman"/>
                <a:cs typeface="Times New Roman"/>
              </a:rPr>
              <a:t>.</a:t>
            </a:r>
            <a:endParaRPr sz="971" dirty="0">
              <a:latin typeface="Times New Roman"/>
              <a:cs typeface="Times New Roman"/>
            </a:endParaRPr>
          </a:p>
          <a:p>
            <a:pPr marL="33619">
              <a:spcBef>
                <a:spcPts val="635"/>
              </a:spcBef>
            </a:pPr>
            <a:r>
              <a:rPr sz="971" b="1" dirty="0">
                <a:latin typeface="Times New Roman"/>
                <a:cs typeface="Times New Roman"/>
              </a:rPr>
              <a:t>HC3</a:t>
            </a:r>
            <a:r>
              <a:rPr sz="971" b="1" spc="-18" dirty="0">
                <a:latin typeface="Times New Roman"/>
                <a:cs typeface="Times New Roman"/>
              </a:rPr>
              <a:t> </a:t>
            </a:r>
            <a:r>
              <a:rPr sz="971" b="1" dirty="0">
                <a:latin typeface="Times New Roman"/>
                <a:cs typeface="Times New Roman"/>
              </a:rPr>
              <a:t>robust</a:t>
            </a:r>
            <a:r>
              <a:rPr sz="971" b="1" spc="-9" dirty="0">
                <a:latin typeface="Times New Roman"/>
                <a:cs typeface="Times New Roman"/>
              </a:rPr>
              <a:t> </a:t>
            </a:r>
            <a:r>
              <a:rPr sz="971" b="1" dirty="0">
                <a:latin typeface="Times New Roman"/>
                <a:cs typeface="Times New Roman"/>
              </a:rPr>
              <a:t>variance</a:t>
            </a:r>
            <a:r>
              <a:rPr sz="971" b="1" spc="-22" dirty="0">
                <a:latin typeface="Times New Roman"/>
                <a:cs typeface="Times New Roman"/>
              </a:rPr>
              <a:t> </a:t>
            </a:r>
            <a:r>
              <a:rPr sz="971" b="1" dirty="0">
                <a:latin typeface="Times New Roman"/>
                <a:cs typeface="Times New Roman"/>
              </a:rPr>
              <a:t>(consistent</a:t>
            </a:r>
            <a:r>
              <a:rPr sz="971" b="1" spc="-22" dirty="0">
                <a:latin typeface="Times New Roman"/>
                <a:cs typeface="Times New Roman"/>
              </a:rPr>
              <a:t> </a:t>
            </a:r>
            <a:r>
              <a:rPr sz="971" b="1" dirty="0">
                <a:latin typeface="Times New Roman"/>
                <a:cs typeface="Times New Roman"/>
              </a:rPr>
              <a:t>under</a:t>
            </a:r>
            <a:r>
              <a:rPr sz="971" b="1" spc="-13" dirty="0">
                <a:latin typeface="Times New Roman"/>
                <a:cs typeface="Times New Roman"/>
              </a:rPr>
              <a:t> </a:t>
            </a:r>
            <a:r>
              <a:rPr sz="971" b="1" spc="-9" dirty="0">
                <a:latin typeface="Times New Roman"/>
                <a:cs typeface="Times New Roman"/>
              </a:rPr>
              <a:t>heteroscedasticity)</a:t>
            </a:r>
            <a:endParaRPr sz="971" dirty="0">
              <a:latin typeface="Times New Roman"/>
              <a:cs typeface="Times New Roman"/>
            </a:endParaRPr>
          </a:p>
        </p:txBody>
      </p:sp>
      <p:sp>
        <p:nvSpPr>
          <p:cNvPr id="3" name="object 3"/>
          <p:cNvSpPr txBox="1"/>
          <p:nvPr/>
        </p:nvSpPr>
        <p:spPr>
          <a:xfrm>
            <a:off x="3145379" y="1975149"/>
            <a:ext cx="209550" cy="161281"/>
          </a:xfrm>
          <a:prstGeom prst="rect">
            <a:avLst/>
          </a:prstGeom>
        </p:spPr>
        <p:txBody>
          <a:bodyPr vert="horz" wrap="square" lIns="0" tIns="11766" rIns="0" bIns="0" rtlCol="0">
            <a:spAutoFit/>
          </a:bodyPr>
          <a:lstStyle/>
          <a:p>
            <a:pPr marL="11206">
              <a:spcBef>
                <a:spcPts val="93"/>
              </a:spcBef>
            </a:pPr>
            <a:r>
              <a:rPr sz="971" spc="-22" dirty="0">
                <a:latin typeface="Cambria Math"/>
                <a:cs typeface="Cambria Math"/>
              </a:rPr>
              <a:t>Var</a:t>
            </a:r>
            <a:endParaRPr sz="971">
              <a:latin typeface="Cambria Math"/>
              <a:cs typeface="Cambria Math"/>
            </a:endParaRPr>
          </a:p>
        </p:txBody>
      </p:sp>
      <p:sp>
        <p:nvSpPr>
          <p:cNvPr id="4" name="object 4"/>
          <p:cNvSpPr txBox="1"/>
          <p:nvPr/>
        </p:nvSpPr>
        <p:spPr>
          <a:xfrm>
            <a:off x="3180341" y="1952289"/>
            <a:ext cx="127747" cy="161281"/>
          </a:xfrm>
          <a:prstGeom prst="rect">
            <a:avLst/>
          </a:prstGeom>
        </p:spPr>
        <p:txBody>
          <a:bodyPr vert="horz" wrap="square" lIns="0" tIns="11766" rIns="0" bIns="0" rtlCol="0">
            <a:spAutoFit/>
          </a:bodyPr>
          <a:lstStyle/>
          <a:p>
            <a:pPr marL="11206">
              <a:spcBef>
                <a:spcPts val="93"/>
              </a:spcBef>
            </a:pPr>
            <a:r>
              <a:rPr sz="971" spc="-604" dirty="0">
                <a:latin typeface="Cambria Math"/>
                <a:cs typeface="Cambria Math"/>
              </a:rPr>
              <a:t>̂</a:t>
            </a:r>
            <a:endParaRPr sz="971">
              <a:latin typeface="Cambria Math"/>
              <a:cs typeface="Cambria Math"/>
            </a:endParaRPr>
          </a:p>
        </p:txBody>
      </p:sp>
      <p:sp>
        <p:nvSpPr>
          <p:cNvPr id="5" name="object 5"/>
          <p:cNvSpPr txBox="1"/>
          <p:nvPr/>
        </p:nvSpPr>
        <p:spPr>
          <a:xfrm>
            <a:off x="3332292" y="2034652"/>
            <a:ext cx="192741" cy="120500"/>
          </a:xfrm>
          <a:prstGeom prst="rect">
            <a:avLst/>
          </a:prstGeom>
        </p:spPr>
        <p:txBody>
          <a:bodyPr vert="horz" wrap="square" lIns="0" tIns="11766" rIns="0" bIns="0" rtlCol="0">
            <a:spAutoFit/>
          </a:bodyPr>
          <a:lstStyle/>
          <a:p>
            <a:pPr marL="11206">
              <a:spcBef>
                <a:spcPts val="93"/>
              </a:spcBef>
            </a:pPr>
            <a:r>
              <a:rPr sz="706" spc="-22" dirty="0">
                <a:latin typeface="Times New Roman"/>
                <a:cs typeface="Times New Roman"/>
              </a:rPr>
              <a:t>HC3</a:t>
            </a:r>
            <a:endParaRPr sz="706">
              <a:latin typeface="Times New Roman"/>
              <a:cs typeface="Times New Roman"/>
            </a:endParaRPr>
          </a:p>
        </p:txBody>
      </p:sp>
      <p:sp>
        <p:nvSpPr>
          <p:cNvPr id="6" name="object 6"/>
          <p:cNvSpPr txBox="1"/>
          <p:nvPr/>
        </p:nvSpPr>
        <p:spPr>
          <a:xfrm>
            <a:off x="3594510" y="1948255"/>
            <a:ext cx="58831" cy="161281"/>
          </a:xfrm>
          <a:prstGeom prst="rect">
            <a:avLst/>
          </a:prstGeom>
        </p:spPr>
        <p:txBody>
          <a:bodyPr vert="horz" wrap="square" lIns="0" tIns="11766" rIns="0" bIns="0" rtlCol="0">
            <a:spAutoFit/>
          </a:bodyPr>
          <a:lstStyle/>
          <a:p>
            <a:pPr marL="11206">
              <a:spcBef>
                <a:spcPts val="93"/>
              </a:spcBef>
            </a:pPr>
            <a:r>
              <a:rPr sz="971" dirty="0">
                <a:latin typeface="Cambria Math"/>
                <a:cs typeface="Cambria Math"/>
              </a:rPr>
              <a:t>̂</a:t>
            </a:r>
            <a:endParaRPr sz="971">
              <a:latin typeface="Cambria Math"/>
              <a:cs typeface="Cambria Math"/>
            </a:endParaRPr>
          </a:p>
        </p:txBody>
      </p:sp>
      <p:sp>
        <p:nvSpPr>
          <p:cNvPr id="7" name="object 7"/>
          <p:cNvSpPr txBox="1"/>
          <p:nvPr/>
        </p:nvSpPr>
        <p:spPr>
          <a:xfrm>
            <a:off x="3991199" y="1963047"/>
            <a:ext cx="344021" cy="120500"/>
          </a:xfrm>
          <a:prstGeom prst="rect">
            <a:avLst/>
          </a:prstGeom>
        </p:spPr>
        <p:txBody>
          <a:bodyPr vert="horz" wrap="square" lIns="0" tIns="11766" rIns="0" bIns="0" rtlCol="0">
            <a:spAutoFit/>
          </a:bodyPr>
          <a:lstStyle/>
          <a:p>
            <a:pPr marL="11206">
              <a:spcBef>
                <a:spcPts val="93"/>
              </a:spcBef>
              <a:tabLst>
                <a:tab pos="214044" algn="l"/>
              </a:tabLst>
            </a:pPr>
            <a:r>
              <a:rPr sz="706" spc="88" dirty="0">
                <a:latin typeface="Cambria Math"/>
                <a:cs typeface="Cambria Math"/>
              </a:rPr>
              <a:t>𝖳</a:t>
            </a:r>
            <a:r>
              <a:rPr sz="706" dirty="0">
                <a:latin typeface="Cambria Math"/>
                <a:cs typeface="Cambria Math"/>
              </a:rPr>
              <a:t>	</a:t>
            </a:r>
            <a:r>
              <a:rPr sz="706" spc="-22" dirty="0">
                <a:latin typeface="Cambria Math"/>
                <a:cs typeface="Cambria Math"/>
              </a:rPr>
              <a:t>−1</a:t>
            </a:r>
            <a:endParaRPr sz="706">
              <a:latin typeface="Cambria Math"/>
              <a:cs typeface="Cambria Math"/>
            </a:endParaRPr>
          </a:p>
        </p:txBody>
      </p:sp>
      <p:sp>
        <p:nvSpPr>
          <p:cNvPr id="8" name="object 8"/>
          <p:cNvSpPr txBox="1"/>
          <p:nvPr/>
        </p:nvSpPr>
        <p:spPr>
          <a:xfrm>
            <a:off x="4770455" y="1881020"/>
            <a:ext cx="182656" cy="161281"/>
          </a:xfrm>
          <a:prstGeom prst="rect">
            <a:avLst/>
          </a:prstGeom>
        </p:spPr>
        <p:txBody>
          <a:bodyPr vert="horz" wrap="square" lIns="0" tIns="11766" rIns="0" bIns="0" rtlCol="0">
            <a:spAutoFit/>
          </a:bodyPr>
          <a:lstStyle/>
          <a:p>
            <a:pPr marL="33619">
              <a:spcBef>
                <a:spcPts val="93"/>
              </a:spcBef>
            </a:pPr>
            <a:r>
              <a:rPr sz="971" spc="-22" dirty="0">
                <a:latin typeface="Cambria Math"/>
                <a:cs typeface="Cambria Math"/>
              </a:rPr>
              <a:t>𝜀̂</a:t>
            </a:r>
            <a:r>
              <a:rPr sz="1059" spc="-33" baseline="31250" dirty="0">
                <a:latin typeface="Cambria Math"/>
                <a:cs typeface="Cambria Math"/>
              </a:rPr>
              <a:t>2</a:t>
            </a:r>
            <a:endParaRPr sz="1059" baseline="31250">
              <a:latin typeface="Cambria Math"/>
              <a:cs typeface="Cambria Math"/>
            </a:endParaRPr>
          </a:p>
        </p:txBody>
      </p:sp>
      <p:sp>
        <p:nvSpPr>
          <p:cNvPr id="9" name="object 9"/>
          <p:cNvSpPr txBox="1"/>
          <p:nvPr/>
        </p:nvSpPr>
        <p:spPr>
          <a:xfrm>
            <a:off x="4573905" y="1944221"/>
            <a:ext cx="581585" cy="282724"/>
          </a:xfrm>
          <a:prstGeom prst="rect">
            <a:avLst/>
          </a:prstGeom>
        </p:spPr>
        <p:txBody>
          <a:bodyPr vert="horz" wrap="square" lIns="0" tIns="11766" rIns="0" bIns="0" rtlCol="0">
            <a:spAutoFit/>
          </a:bodyPr>
          <a:lstStyle/>
          <a:p>
            <a:pPr marL="33619">
              <a:spcBef>
                <a:spcPts val="93"/>
              </a:spcBef>
              <a:tabLst>
                <a:tab pos="283524" algn="l"/>
                <a:tab pos="547437" algn="l"/>
              </a:tabLst>
            </a:pPr>
            <a:r>
              <a:rPr sz="706" u="sng" dirty="0">
                <a:uFill>
                  <a:solidFill>
                    <a:srgbClr val="000000"/>
                  </a:solidFill>
                </a:uFill>
                <a:latin typeface="Times New Roman"/>
                <a:cs typeface="Times New Roman"/>
              </a:rPr>
              <a:t>	</a:t>
            </a:r>
            <a:r>
              <a:rPr sz="706" u="sng" spc="-44" dirty="0">
                <a:uFill>
                  <a:solidFill>
                    <a:srgbClr val="000000"/>
                  </a:solidFill>
                </a:uFill>
                <a:latin typeface="Cambria Math"/>
                <a:cs typeface="Cambria Math"/>
              </a:rPr>
              <a:t>𝑖</a:t>
            </a:r>
            <a:r>
              <a:rPr sz="706" u="sng" dirty="0">
                <a:uFill>
                  <a:solidFill>
                    <a:srgbClr val="000000"/>
                  </a:solidFill>
                </a:uFill>
                <a:latin typeface="Cambria Math"/>
                <a:cs typeface="Cambria Math"/>
              </a:rPr>
              <a:t>	</a:t>
            </a:r>
            <a:endParaRPr sz="706">
              <a:latin typeface="Cambria Math"/>
              <a:cs typeface="Cambria Math"/>
            </a:endParaRPr>
          </a:p>
          <a:p>
            <a:pPr marL="33619">
              <a:spcBef>
                <a:spcPts val="53"/>
              </a:spcBef>
            </a:pPr>
            <a:r>
              <a:rPr sz="1456" baseline="2525" dirty="0">
                <a:latin typeface="Cambria Math"/>
                <a:cs typeface="Cambria Math"/>
              </a:rPr>
              <a:t>(</a:t>
            </a:r>
            <a:r>
              <a:rPr sz="971" dirty="0">
                <a:latin typeface="Cambria Math"/>
                <a:cs typeface="Cambria Math"/>
              </a:rPr>
              <a:t>1</a:t>
            </a:r>
            <a:r>
              <a:rPr sz="971" spc="-18" dirty="0">
                <a:latin typeface="Cambria Math"/>
                <a:cs typeface="Cambria Math"/>
              </a:rPr>
              <a:t> </a:t>
            </a:r>
            <a:r>
              <a:rPr sz="971" dirty="0">
                <a:latin typeface="Cambria Math"/>
                <a:cs typeface="Cambria Math"/>
              </a:rPr>
              <a:t>−</a:t>
            </a:r>
            <a:r>
              <a:rPr sz="971" spc="-9" dirty="0">
                <a:latin typeface="Cambria Math"/>
                <a:cs typeface="Cambria Math"/>
              </a:rPr>
              <a:t> ℎ</a:t>
            </a:r>
            <a:r>
              <a:rPr sz="1059" spc="-13" baseline="-17361" dirty="0">
                <a:latin typeface="Cambria Math"/>
                <a:cs typeface="Cambria Math"/>
              </a:rPr>
              <a:t>𝑖𝑖</a:t>
            </a:r>
            <a:r>
              <a:rPr sz="1456" spc="-13" baseline="2525" dirty="0">
                <a:latin typeface="Cambria Math"/>
                <a:cs typeface="Cambria Math"/>
              </a:rPr>
              <a:t>)</a:t>
            </a:r>
            <a:r>
              <a:rPr sz="1059" spc="-13" baseline="24305" dirty="0">
                <a:latin typeface="Cambria Math"/>
                <a:cs typeface="Cambria Math"/>
              </a:rPr>
              <a:t>2</a:t>
            </a:r>
            <a:endParaRPr sz="1059" baseline="24305">
              <a:latin typeface="Cambria Math"/>
              <a:cs typeface="Cambria Math"/>
            </a:endParaRPr>
          </a:p>
        </p:txBody>
      </p:sp>
      <p:sp>
        <p:nvSpPr>
          <p:cNvPr id="10" name="object 10"/>
          <p:cNvSpPr txBox="1"/>
          <p:nvPr/>
        </p:nvSpPr>
        <p:spPr>
          <a:xfrm>
            <a:off x="4464536" y="1824541"/>
            <a:ext cx="81243" cy="120500"/>
          </a:xfrm>
          <a:prstGeom prst="rect">
            <a:avLst/>
          </a:prstGeom>
        </p:spPr>
        <p:txBody>
          <a:bodyPr vert="horz" wrap="square" lIns="0" tIns="11766" rIns="0" bIns="0" rtlCol="0">
            <a:spAutoFit/>
          </a:bodyPr>
          <a:lstStyle/>
          <a:p>
            <a:pPr marL="11206">
              <a:spcBef>
                <a:spcPts val="93"/>
              </a:spcBef>
            </a:pPr>
            <a:r>
              <a:rPr sz="706" spc="4" dirty="0">
                <a:latin typeface="Cambria Math"/>
                <a:cs typeface="Cambria Math"/>
              </a:rPr>
              <a:t>𝑛</a:t>
            </a:r>
            <a:endParaRPr sz="706">
              <a:latin typeface="Cambria Math"/>
              <a:cs typeface="Cambria Math"/>
            </a:endParaRPr>
          </a:p>
        </p:txBody>
      </p:sp>
      <p:sp>
        <p:nvSpPr>
          <p:cNvPr id="11" name="object 11"/>
          <p:cNvSpPr txBox="1"/>
          <p:nvPr/>
        </p:nvSpPr>
        <p:spPr>
          <a:xfrm>
            <a:off x="3507105" y="1917684"/>
            <a:ext cx="1091453" cy="367212"/>
          </a:xfrm>
          <a:prstGeom prst="rect">
            <a:avLst/>
          </a:prstGeom>
        </p:spPr>
        <p:txBody>
          <a:bodyPr vert="horz" wrap="square" lIns="0" tIns="70037" rIns="0" bIns="0" rtlCol="0">
            <a:spAutoFit/>
          </a:bodyPr>
          <a:lstStyle/>
          <a:p>
            <a:pPr marL="11206">
              <a:spcBef>
                <a:spcPts val="552"/>
              </a:spcBef>
              <a:tabLst>
                <a:tab pos="840486" algn="l"/>
              </a:tabLst>
            </a:pPr>
            <a:r>
              <a:rPr sz="971" dirty="0">
                <a:latin typeface="Cambria Math"/>
                <a:cs typeface="Cambria Math"/>
              </a:rPr>
              <a:t>(𝛽)</a:t>
            </a:r>
            <a:r>
              <a:rPr sz="971" spc="53" dirty="0">
                <a:latin typeface="Cambria Math"/>
                <a:cs typeface="Cambria Math"/>
              </a:rPr>
              <a:t> </a:t>
            </a:r>
            <a:r>
              <a:rPr sz="971" dirty="0">
                <a:latin typeface="Cambria Math"/>
                <a:cs typeface="Cambria Math"/>
              </a:rPr>
              <a:t>=</a:t>
            </a:r>
            <a:r>
              <a:rPr sz="971" spc="66" dirty="0">
                <a:latin typeface="Cambria Math"/>
                <a:cs typeface="Cambria Math"/>
              </a:rPr>
              <a:t> </a:t>
            </a:r>
            <a:r>
              <a:rPr sz="1456" baseline="2525" dirty="0">
                <a:latin typeface="Cambria Math"/>
                <a:cs typeface="Cambria Math"/>
              </a:rPr>
              <a:t>(</a:t>
            </a:r>
            <a:r>
              <a:rPr sz="971" dirty="0">
                <a:latin typeface="Cambria Math"/>
                <a:cs typeface="Cambria Math"/>
              </a:rPr>
              <a:t>𝑋</a:t>
            </a:r>
            <a:r>
              <a:rPr sz="971" spc="379" dirty="0">
                <a:latin typeface="Cambria Math"/>
                <a:cs typeface="Cambria Math"/>
              </a:rPr>
              <a:t> </a:t>
            </a:r>
            <a:r>
              <a:rPr sz="971" spc="-22" dirty="0">
                <a:latin typeface="Cambria Math"/>
                <a:cs typeface="Cambria Math"/>
              </a:rPr>
              <a:t>𝑋</a:t>
            </a:r>
            <a:r>
              <a:rPr sz="1456" spc="-33" baseline="2525" dirty="0">
                <a:latin typeface="Cambria Math"/>
                <a:cs typeface="Cambria Math"/>
              </a:rPr>
              <a:t>)</a:t>
            </a:r>
            <a:r>
              <a:rPr sz="1456" baseline="2525" dirty="0">
                <a:latin typeface="Cambria Math"/>
                <a:cs typeface="Cambria Math"/>
              </a:rPr>
              <a:t>	</a:t>
            </a:r>
            <a:r>
              <a:rPr sz="971" spc="366" dirty="0">
                <a:latin typeface="Cambria Math"/>
                <a:cs typeface="Cambria Math"/>
              </a:rPr>
              <a:t>(∑</a:t>
            </a:r>
            <a:endParaRPr sz="971">
              <a:latin typeface="Cambria Math"/>
              <a:cs typeface="Cambria Math"/>
            </a:endParaRPr>
          </a:p>
          <a:p>
            <a:pPr marR="10086" algn="r">
              <a:spcBef>
                <a:spcPts val="344"/>
              </a:spcBef>
            </a:pPr>
            <a:r>
              <a:rPr sz="706" spc="-22" dirty="0">
                <a:latin typeface="Cambria Math"/>
                <a:cs typeface="Cambria Math"/>
              </a:rPr>
              <a:t>𝑖=1</a:t>
            </a:r>
            <a:endParaRPr sz="706">
              <a:latin typeface="Cambria Math"/>
              <a:cs typeface="Cambria Math"/>
            </a:endParaRPr>
          </a:p>
        </p:txBody>
      </p:sp>
      <p:sp>
        <p:nvSpPr>
          <p:cNvPr id="12" name="object 12"/>
          <p:cNvSpPr txBox="1"/>
          <p:nvPr/>
        </p:nvSpPr>
        <p:spPr>
          <a:xfrm>
            <a:off x="5215105" y="2038687"/>
            <a:ext cx="159124" cy="120500"/>
          </a:xfrm>
          <a:prstGeom prst="rect">
            <a:avLst/>
          </a:prstGeom>
        </p:spPr>
        <p:txBody>
          <a:bodyPr vert="horz" wrap="square" lIns="0" tIns="11766" rIns="0" bIns="0" rtlCol="0">
            <a:spAutoFit/>
          </a:bodyPr>
          <a:lstStyle/>
          <a:p>
            <a:pPr marL="11206">
              <a:spcBef>
                <a:spcPts val="93"/>
              </a:spcBef>
            </a:pPr>
            <a:r>
              <a:rPr sz="1059" baseline="3472" dirty="0">
                <a:latin typeface="Cambria Math"/>
                <a:cs typeface="Cambria Math"/>
              </a:rPr>
              <a:t>𝑖</a:t>
            </a:r>
            <a:r>
              <a:rPr sz="1059" spc="649" baseline="3472" dirty="0">
                <a:latin typeface="Cambria Math"/>
                <a:cs typeface="Cambria Math"/>
              </a:rPr>
              <a:t> </a:t>
            </a:r>
            <a:r>
              <a:rPr sz="706" spc="-53" dirty="0">
                <a:latin typeface="Cambria Math"/>
                <a:cs typeface="Cambria Math"/>
              </a:rPr>
              <a:t>𝑖</a:t>
            </a:r>
            <a:endParaRPr sz="706">
              <a:latin typeface="Cambria Math"/>
              <a:cs typeface="Cambria Math"/>
            </a:endParaRPr>
          </a:p>
        </p:txBody>
      </p:sp>
      <p:sp>
        <p:nvSpPr>
          <p:cNvPr id="13" name="object 13"/>
          <p:cNvSpPr txBox="1"/>
          <p:nvPr/>
        </p:nvSpPr>
        <p:spPr>
          <a:xfrm>
            <a:off x="5328061" y="1963047"/>
            <a:ext cx="642097" cy="120500"/>
          </a:xfrm>
          <a:prstGeom prst="rect">
            <a:avLst/>
          </a:prstGeom>
        </p:spPr>
        <p:txBody>
          <a:bodyPr vert="horz" wrap="square" lIns="0" tIns="11766" rIns="0" bIns="0" rtlCol="0">
            <a:spAutoFit/>
          </a:bodyPr>
          <a:lstStyle/>
          <a:p>
            <a:pPr marL="11206">
              <a:spcBef>
                <a:spcPts val="93"/>
              </a:spcBef>
              <a:tabLst>
                <a:tab pos="309299" algn="l"/>
                <a:tab pos="512696" algn="l"/>
              </a:tabLst>
            </a:pPr>
            <a:r>
              <a:rPr sz="1059" spc="132" baseline="3472" dirty="0">
                <a:latin typeface="Cambria Math"/>
                <a:cs typeface="Cambria Math"/>
              </a:rPr>
              <a:t>𝖳</a:t>
            </a:r>
            <a:r>
              <a:rPr sz="1059" baseline="3472" dirty="0">
                <a:latin typeface="Cambria Math"/>
                <a:cs typeface="Cambria Math"/>
              </a:rPr>
              <a:t>	</a:t>
            </a:r>
            <a:r>
              <a:rPr sz="706" spc="88" dirty="0">
                <a:latin typeface="Cambria Math"/>
                <a:cs typeface="Cambria Math"/>
              </a:rPr>
              <a:t>𝖳</a:t>
            </a:r>
            <a:r>
              <a:rPr sz="706" dirty="0">
                <a:latin typeface="Cambria Math"/>
                <a:cs typeface="Cambria Math"/>
              </a:rPr>
              <a:t>	</a:t>
            </a:r>
            <a:r>
              <a:rPr sz="706" spc="-22" dirty="0">
                <a:latin typeface="Cambria Math"/>
                <a:cs typeface="Cambria Math"/>
              </a:rPr>
              <a:t>−1</a:t>
            </a:r>
            <a:endParaRPr sz="706">
              <a:latin typeface="Cambria Math"/>
              <a:cs typeface="Cambria Math"/>
            </a:endParaRPr>
          </a:p>
        </p:txBody>
      </p:sp>
      <p:sp>
        <p:nvSpPr>
          <p:cNvPr id="14" name="object 14"/>
          <p:cNvSpPr txBox="1"/>
          <p:nvPr/>
        </p:nvSpPr>
        <p:spPr>
          <a:xfrm>
            <a:off x="5150560" y="1975149"/>
            <a:ext cx="851087" cy="161281"/>
          </a:xfrm>
          <a:prstGeom prst="rect">
            <a:avLst/>
          </a:prstGeom>
        </p:spPr>
        <p:txBody>
          <a:bodyPr vert="horz" wrap="square" lIns="0" tIns="11766" rIns="0" bIns="0" rtlCol="0">
            <a:spAutoFit/>
          </a:bodyPr>
          <a:lstStyle/>
          <a:p>
            <a:pPr marL="11206">
              <a:spcBef>
                <a:spcPts val="93"/>
              </a:spcBef>
              <a:tabLst>
                <a:tab pos="813590" algn="l"/>
              </a:tabLst>
            </a:pPr>
            <a:r>
              <a:rPr sz="971" dirty="0">
                <a:latin typeface="Cambria Math"/>
                <a:cs typeface="Cambria Math"/>
              </a:rPr>
              <a:t>𝑥</a:t>
            </a:r>
            <a:r>
              <a:rPr sz="971" spc="88" dirty="0">
                <a:latin typeface="Cambria Math"/>
                <a:cs typeface="Cambria Math"/>
              </a:rPr>
              <a:t> </a:t>
            </a:r>
            <a:r>
              <a:rPr sz="971" dirty="0">
                <a:latin typeface="Cambria Math"/>
                <a:cs typeface="Cambria Math"/>
              </a:rPr>
              <a:t>𝑥</a:t>
            </a:r>
            <a:r>
              <a:rPr sz="971" spc="366" dirty="0">
                <a:latin typeface="Cambria Math"/>
                <a:cs typeface="Cambria Math"/>
              </a:rPr>
              <a:t> </a:t>
            </a:r>
            <a:r>
              <a:rPr sz="971" spc="180" dirty="0">
                <a:latin typeface="Cambria Math"/>
                <a:cs typeface="Cambria Math"/>
              </a:rPr>
              <a:t>)</a:t>
            </a:r>
            <a:r>
              <a:rPr sz="971" spc="-66" dirty="0">
                <a:latin typeface="Cambria Math"/>
                <a:cs typeface="Cambria Math"/>
              </a:rPr>
              <a:t> </a:t>
            </a:r>
            <a:r>
              <a:rPr sz="1456" baseline="2525" dirty="0">
                <a:latin typeface="Cambria Math"/>
                <a:cs typeface="Cambria Math"/>
              </a:rPr>
              <a:t>(</a:t>
            </a:r>
            <a:r>
              <a:rPr sz="971" dirty="0">
                <a:latin typeface="Cambria Math"/>
                <a:cs typeface="Cambria Math"/>
              </a:rPr>
              <a:t>𝑋</a:t>
            </a:r>
            <a:r>
              <a:rPr sz="971" spc="361" dirty="0">
                <a:latin typeface="Cambria Math"/>
                <a:cs typeface="Cambria Math"/>
              </a:rPr>
              <a:t> </a:t>
            </a:r>
            <a:r>
              <a:rPr sz="971" spc="-22" dirty="0">
                <a:latin typeface="Cambria Math"/>
                <a:cs typeface="Cambria Math"/>
              </a:rPr>
              <a:t>𝑋</a:t>
            </a:r>
            <a:r>
              <a:rPr sz="1456" spc="-33" baseline="2525" dirty="0">
                <a:latin typeface="Cambria Math"/>
                <a:cs typeface="Cambria Math"/>
              </a:rPr>
              <a:t>)</a:t>
            </a:r>
            <a:r>
              <a:rPr sz="1456" baseline="2525" dirty="0">
                <a:latin typeface="Cambria Math"/>
                <a:cs typeface="Cambria Math"/>
              </a:rPr>
              <a:t>	</a:t>
            </a:r>
            <a:r>
              <a:rPr sz="971" spc="-44" dirty="0">
                <a:latin typeface="Cambria Math"/>
                <a:cs typeface="Cambria Math"/>
              </a:rPr>
              <a:t>.</a:t>
            </a:r>
            <a:endParaRPr sz="971">
              <a:latin typeface="Cambria Math"/>
              <a:cs typeface="Cambria Math"/>
            </a:endParaRPr>
          </a:p>
        </p:txBody>
      </p:sp>
      <p:sp>
        <p:nvSpPr>
          <p:cNvPr id="15" name="object 15"/>
          <p:cNvSpPr txBox="1"/>
          <p:nvPr/>
        </p:nvSpPr>
        <p:spPr>
          <a:xfrm>
            <a:off x="930089" y="2337211"/>
            <a:ext cx="2761690" cy="161281"/>
          </a:xfrm>
          <a:prstGeom prst="rect">
            <a:avLst/>
          </a:prstGeom>
        </p:spPr>
        <p:txBody>
          <a:bodyPr vert="horz" wrap="square" lIns="0" tIns="11766" rIns="0" bIns="0" rtlCol="0">
            <a:spAutoFit/>
          </a:bodyPr>
          <a:lstStyle/>
          <a:p>
            <a:pPr marL="11206">
              <a:spcBef>
                <a:spcPts val="93"/>
              </a:spcBef>
            </a:pPr>
            <a:r>
              <a:rPr sz="971" b="1" dirty="0">
                <a:latin typeface="Times New Roman"/>
                <a:cs typeface="Times New Roman"/>
              </a:rPr>
              <a:t>Weighted</a:t>
            </a:r>
            <a:r>
              <a:rPr sz="971" b="1" spc="-26" dirty="0">
                <a:latin typeface="Times New Roman"/>
                <a:cs typeface="Times New Roman"/>
              </a:rPr>
              <a:t> </a:t>
            </a:r>
            <a:r>
              <a:rPr sz="971" b="1" dirty="0">
                <a:latin typeface="Times New Roman"/>
                <a:cs typeface="Times New Roman"/>
              </a:rPr>
              <a:t>least</a:t>
            </a:r>
            <a:r>
              <a:rPr sz="971" b="1" spc="-4" dirty="0">
                <a:latin typeface="Times New Roman"/>
                <a:cs typeface="Times New Roman"/>
              </a:rPr>
              <a:t> </a:t>
            </a:r>
            <a:r>
              <a:rPr sz="971" b="1" dirty="0">
                <a:latin typeface="Times New Roman"/>
                <a:cs typeface="Times New Roman"/>
              </a:rPr>
              <a:t>squares</a:t>
            </a:r>
            <a:r>
              <a:rPr sz="971" b="1" spc="-9" dirty="0">
                <a:latin typeface="Times New Roman"/>
                <a:cs typeface="Times New Roman"/>
              </a:rPr>
              <a:t> </a:t>
            </a:r>
            <a:r>
              <a:rPr sz="971" b="1" dirty="0">
                <a:latin typeface="Times New Roman"/>
                <a:cs typeface="Times New Roman"/>
              </a:rPr>
              <a:t>(if</a:t>
            </a:r>
            <a:r>
              <a:rPr sz="971" b="1" spc="-18" dirty="0">
                <a:latin typeface="Times New Roman"/>
                <a:cs typeface="Times New Roman"/>
              </a:rPr>
              <a:t> </a:t>
            </a:r>
            <a:r>
              <a:rPr sz="971" b="1" dirty="0">
                <a:latin typeface="Times New Roman"/>
                <a:cs typeface="Times New Roman"/>
              </a:rPr>
              <a:t>variance</a:t>
            </a:r>
            <a:r>
              <a:rPr sz="971" b="1" spc="-18" dirty="0">
                <a:latin typeface="Times New Roman"/>
                <a:cs typeface="Times New Roman"/>
              </a:rPr>
              <a:t> </a:t>
            </a:r>
            <a:r>
              <a:rPr sz="971" b="1" dirty="0">
                <a:latin typeface="Times New Roman"/>
                <a:cs typeface="Times New Roman"/>
              </a:rPr>
              <a:t>model</a:t>
            </a:r>
            <a:r>
              <a:rPr sz="971" b="1" spc="-4" dirty="0">
                <a:latin typeface="Times New Roman"/>
                <a:cs typeface="Times New Roman"/>
              </a:rPr>
              <a:t> </a:t>
            </a:r>
            <a:r>
              <a:rPr sz="971" b="1" spc="-9" dirty="0">
                <a:latin typeface="Times New Roman"/>
                <a:cs typeface="Times New Roman"/>
              </a:rPr>
              <a:t>available)</a:t>
            </a:r>
            <a:endParaRPr sz="971">
              <a:latin typeface="Times New Roman"/>
              <a:cs typeface="Times New Roman"/>
            </a:endParaRPr>
          </a:p>
        </p:txBody>
      </p:sp>
      <p:sp>
        <p:nvSpPr>
          <p:cNvPr id="16" name="object 16"/>
          <p:cNvSpPr txBox="1"/>
          <p:nvPr/>
        </p:nvSpPr>
        <p:spPr>
          <a:xfrm>
            <a:off x="1688725" y="2551020"/>
            <a:ext cx="54348" cy="120500"/>
          </a:xfrm>
          <a:prstGeom prst="rect">
            <a:avLst/>
          </a:prstGeom>
        </p:spPr>
        <p:txBody>
          <a:bodyPr vert="horz" wrap="square" lIns="0" tIns="11766" rIns="0" bIns="0" rtlCol="0">
            <a:spAutoFit/>
          </a:bodyPr>
          <a:lstStyle/>
          <a:p>
            <a:pPr marL="11206">
              <a:spcBef>
                <a:spcPts val="93"/>
              </a:spcBef>
            </a:pPr>
            <a:r>
              <a:rPr sz="706" spc="-44" dirty="0">
                <a:latin typeface="Cambria Math"/>
                <a:cs typeface="Cambria Math"/>
              </a:rPr>
              <a:t>𝑖</a:t>
            </a:r>
            <a:endParaRPr sz="706">
              <a:latin typeface="Cambria Math"/>
              <a:cs typeface="Cambria Math"/>
            </a:endParaRPr>
          </a:p>
        </p:txBody>
      </p:sp>
      <p:sp>
        <p:nvSpPr>
          <p:cNvPr id="17" name="object 17"/>
          <p:cNvSpPr txBox="1"/>
          <p:nvPr/>
        </p:nvSpPr>
        <p:spPr>
          <a:xfrm>
            <a:off x="907677" y="2487818"/>
            <a:ext cx="3506881" cy="161281"/>
          </a:xfrm>
          <a:prstGeom prst="rect">
            <a:avLst/>
          </a:prstGeom>
        </p:spPr>
        <p:txBody>
          <a:bodyPr vert="horz" wrap="square" lIns="0" tIns="11766" rIns="0" bIns="0" rtlCol="0">
            <a:spAutoFit/>
          </a:bodyPr>
          <a:lstStyle/>
          <a:p>
            <a:pPr marL="33619">
              <a:spcBef>
                <a:spcPts val="93"/>
              </a:spcBef>
            </a:pPr>
            <a:r>
              <a:rPr sz="971" dirty="0">
                <a:latin typeface="Times New Roman"/>
                <a:cs typeface="Times New Roman"/>
              </a:rPr>
              <a:t>If</a:t>
            </a:r>
            <a:r>
              <a:rPr sz="971" spc="13" dirty="0">
                <a:latin typeface="Times New Roman"/>
                <a:cs typeface="Times New Roman"/>
              </a:rPr>
              <a:t> </a:t>
            </a:r>
            <a:r>
              <a:rPr sz="971" dirty="0">
                <a:latin typeface="Cambria Math"/>
                <a:cs typeface="Cambria Math"/>
              </a:rPr>
              <a:t>𝑉𝑎𝑟</a:t>
            </a:r>
            <a:r>
              <a:rPr sz="1456" baseline="2525" dirty="0">
                <a:latin typeface="Cambria Math"/>
                <a:cs typeface="Cambria Math"/>
              </a:rPr>
              <a:t>(</a:t>
            </a:r>
            <a:r>
              <a:rPr sz="971" dirty="0">
                <a:latin typeface="Cambria Math"/>
                <a:cs typeface="Cambria Math"/>
              </a:rPr>
              <a:t>𝜀</a:t>
            </a:r>
            <a:r>
              <a:rPr sz="1059" baseline="-17361" dirty="0">
                <a:latin typeface="Cambria Math"/>
                <a:cs typeface="Cambria Math"/>
              </a:rPr>
              <a:t>𝑖</a:t>
            </a:r>
            <a:r>
              <a:rPr sz="1456" baseline="2525" dirty="0">
                <a:latin typeface="Cambria Math"/>
                <a:cs typeface="Cambria Math"/>
              </a:rPr>
              <a:t>)</a:t>
            </a:r>
            <a:r>
              <a:rPr sz="1456" spc="92" baseline="2525" dirty="0">
                <a:latin typeface="Cambria Math"/>
                <a:cs typeface="Cambria Math"/>
              </a:rPr>
              <a:t> </a:t>
            </a:r>
            <a:r>
              <a:rPr sz="971" dirty="0">
                <a:latin typeface="Cambria Math"/>
                <a:cs typeface="Cambria Math"/>
              </a:rPr>
              <a:t>∝</a:t>
            </a:r>
            <a:r>
              <a:rPr sz="971" spc="71" dirty="0">
                <a:latin typeface="Cambria Math"/>
                <a:cs typeface="Cambria Math"/>
              </a:rPr>
              <a:t> </a:t>
            </a:r>
            <a:r>
              <a:rPr sz="971" dirty="0">
                <a:latin typeface="Cambria Math"/>
                <a:cs typeface="Cambria Math"/>
              </a:rPr>
              <a:t>𝑤</a:t>
            </a:r>
            <a:r>
              <a:rPr sz="1059" baseline="31250" dirty="0">
                <a:latin typeface="Cambria Math"/>
                <a:cs typeface="Cambria Math"/>
              </a:rPr>
              <a:t>−1</a:t>
            </a:r>
            <a:r>
              <a:rPr sz="1059" spc="184" baseline="31250" dirty="0">
                <a:latin typeface="Cambria Math"/>
                <a:cs typeface="Cambria Math"/>
              </a:rPr>
              <a:t> </a:t>
            </a:r>
            <a:r>
              <a:rPr sz="971" dirty="0">
                <a:latin typeface="Times New Roman"/>
                <a:cs typeface="Times New Roman"/>
              </a:rPr>
              <a:t>with</a:t>
            </a:r>
            <a:r>
              <a:rPr sz="971" spc="9" dirty="0">
                <a:latin typeface="Times New Roman"/>
                <a:cs typeface="Times New Roman"/>
              </a:rPr>
              <a:t> </a:t>
            </a:r>
            <a:r>
              <a:rPr sz="971" dirty="0">
                <a:latin typeface="Times New Roman"/>
                <a:cs typeface="Times New Roman"/>
              </a:rPr>
              <a:t>known/estimable</a:t>
            </a:r>
            <a:r>
              <a:rPr sz="971" spc="9" dirty="0">
                <a:latin typeface="Times New Roman"/>
                <a:cs typeface="Times New Roman"/>
              </a:rPr>
              <a:t> </a:t>
            </a:r>
            <a:r>
              <a:rPr sz="971" dirty="0">
                <a:latin typeface="Cambria Math"/>
                <a:cs typeface="Cambria Math"/>
              </a:rPr>
              <a:t>𝑤</a:t>
            </a:r>
            <a:r>
              <a:rPr sz="1059" baseline="-17361" dirty="0">
                <a:latin typeface="Cambria Math"/>
                <a:cs typeface="Cambria Math"/>
              </a:rPr>
              <a:t>𝑖</a:t>
            </a:r>
            <a:r>
              <a:rPr sz="971" dirty="0">
                <a:latin typeface="Times New Roman"/>
                <a:cs typeface="Times New Roman"/>
              </a:rPr>
              <a:t>,</a:t>
            </a:r>
            <a:r>
              <a:rPr sz="971" spc="13" dirty="0">
                <a:latin typeface="Times New Roman"/>
                <a:cs typeface="Times New Roman"/>
              </a:rPr>
              <a:t> </a:t>
            </a:r>
            <a:r>
              <a:rPr sz="971" dirty="0">
                <a:latin typeface="Times New Roman"/>
                <a:cs typeface="Times New Roman"/>
              </a:rPr>
              <a:t>WLS</a:t>
            </a:r>
            <a:r>
              <a:rPr sz="971" spc="13" dirty="0">
                <a:latin typeface="Times New Roman"/>
                <a:cs typeface="Times New Roman"/>
              </a:rPr>
              <a:t> </a:t>
            </a:r>
            <a:r>
              <a:rPr sz="971" dirty="0">
                <a:latin typeface="Times New Roman"/>
                <a:cs typeface="Times New Roman"/>
              </a:rPr>
              <a:t>regains</a:t>
            </a:r>
            <a:r>
              <a:rPr sz="971" spc="13" dirty="0">
                <a:latin typeface="Times New Roman"/>
                <a:cs typeface="Times New Roman"/>
              </a:rPr>
              <a:t> </a:t>
            </a:r>
            <a:r>
              <a:rPr sz="971" spc="-9" dirty="0">
                <a:latin typeface="Times New Roman"/>
                <a:cs typeface="Times New Roman"/>
              </a:rPr>
              <a:t>efficiency:</a:t>
            </a:r>
            <a:endParaRPr sz="971">
              <a:latin typeface="Times New Roman"/>
              <a:cs typeface="Times New Roman"/>
            </a:endParaRPr>
          </a:p>
        </p:txBody>
      </p:sp>
      <p:sp>
        <p:nvSpPr>
          <p:cNvPr id="18" name="object 18"/>
          <p:cNvSpPr txBox="1"/>
          <p:nvPr/>
        </p:nvSpPr>
        <p:spPr>
          <a:xfrm>
            <a:off x="907676" y="2655099"/>
            <a:ext cx="6039971" cy="616345"/>
          </a:xfrm>
          <a:prstGeom prst="rect">
            <a:avLst/>
          </a:prstGeom>
        </p:spPr>
        <p:txBody>
          <a:bodyPr vert="horz" wrap="square" lIns="0" tIns="94129" rIns="0" bIns="0" rtlCol="0">
            <a:spAutoFit/>
          </a:bodyPr>
          <a:lstStyle/>
          <a:p>
            <a:pPr marL="2451978">
              <a:spcBef>
                <a:spcPts val="741"/>
              </a:spcBef>
              <a:tabLst>
                <a:tab pos="4085883" algn="l"/>
              </a:tabLst>
            </a:pPr>
            <a:r>
              <a:rPr sz="971" spc="-62" dirty="0">
                <a:latin typeface="Cambria Math"/>
                <a:cs typeface="Cambria Math"/>
              </a:rPr>
              <a:t>𝛽</a:t>
            </a:r>
            <a:r>
              <a:rPr sz="1456" spc="-92" baseline="12626" dirty="0">
                <a:latin typeface="Cambria Math"/>
                <a:cs typeface="Cambria Math"/>
              </a:rPr>
              <a:t>̂</a:t>
            </a:r>
            <a:r>
              <a:rPr sz="1059" spc="-92" baseline="-17361" dirty="0">
                <a:latin typeface="Times New Roman"/>
                <a:cs typeface="Times New Roman"/>
              </a:rPr>
              <a:t>WLS</a:t>
            </a:r>
            <a:r>
              <a:rPr sz="1059" spc="86" baseline="-17361" dirty="0">
                <a:latin typeface="Times New Roman"/>
                <a:cs typeface="Times New Roman"/>
              </a:rPr>
              <a:t> </a:t>
            </a:r>
            <a:r>
              <a:rPr sz="971" dirty="0">
                <a:latin typeface="Cambria Math"/>
                <a:cs typeface="Cambria Math"/>
              </a:rPr>
              <a:t>=</a:t>
            </a:r>
            <a:r>
              <a:rPr sz="971" spc="4" dirty="0">
                <a:latin typeface="Cambria Math"/>
                <a:cs typeface="Cambria Math"/>
              </a:rPr>
              <a:t> </a:t>
            </a:r>
            <a:r>
              <a:rPr sz="1456" spc="-13" baseline="2525" dirty="0">
                <a:latin typeface="Cambria Math"/>
                <a:cs typeface="Cambria Math"/>
              </a:rPr>
              <a:t>(</a:t>
            </a:r>
            <a:r>
              <a:rPr sz="971" spc="-9" dirty="0">
                <a:latin typeface="Cambria Math"/>
                <a:cs typeface="Cambria Math"/>
              </a:rPr>
              <a:t>𝑋</a:t>
            </a:r>
            <a:r>
              <a:rPr sz="1059" spc="-13" baseline="27777" dirty="0">
                <a:latin typeface="Cambria Math"/>
                <a:cs typeface="Cambria Math"/>
              </a:rPr>
              <a:t>𝖳</a:t>
            </a:r>
            <a:r>
              <a:rPr sz="971" spc="-9" dirty="0">
                <a:latin typeface="Cambria Math"/>
                <a:cs typeface="Cambria Math"/>
              </a:rPr>
              <a:t>𝑊𝑋</a:t>
            </a:r>
            <a:r>
              <a:rPr sz="1456" spc="-13" baseline="2525" dirty="0">
                <a:latin typeface="Cambria Math"/>
                <a:cs typeface="Cambria Math"/>
              </a:rPr>
              <a:t>)</a:t>
            </a:r>
            <a:r>
              <a:rPr sz="1059" spc="-13" baseline="27777" dirty="0">
                <a:latin typeface="Cambria Math"/>
                <a:cs typeface="Cambria Math"/>
              </a:rPr>
              <a:t>−1</a:t>
            </a:r>
            <a:r>
              <a:rPr sz="971" spc="-9" dirty="0">
                <a:latin typeface="Cambria Math"/>
                <a:cs typeface="Cambria Math"/>
              </a:rPr>
              <a:t>𝑋</a:t>
            </a:r>
            <a:r>
              <a:rPr sz="1059" spc="-13" baseline="27777" dirty="0">
                <a:latin typeface="Cambria Math"/>
                <a:cs typeface="Cambria Math"/>
              </a:rPr>
              <a:t>𝖳</a:t>
            </a:r>
            <a:r>
              <a:rPr sz="971" spc="-9" dirty="0">
                <a:latin typeface="Cambria Math"/>
                <a:cs typeface="Cambria Math"/>
              </a:rPr>
              <a:t>𝑊𝑦,</a:t>
            </a:r>
            <a:r>
              <a:rPr sz="971" dirty="0">
                <a:latin typeface="Cambria Math"/>
                <a:cs typeface="Cambria Math"/>
              </a:rPr>
              <a:t>	𝑊</a:t>
            </a:r>
            <a:r>
              <a:rPr sz="971" spc="79" dirty="0">
                <a:latin typeface="Cambria Math"/>
                <a:cs typeface="Cambria Math"/>
              </a:rPr>
              <a:t> </a:t>
            </a:r>
            <a:r>
              <a:rPr sz="971" dirty="0">
                <a:latin typeface="Cambria Math"/>
                <a:cs typeface="Cambria Math"/>
              </a:rPr>
              <a:t>=</a:t>
            </a:r>
            <a:r>
              <a:rPr sz="971" spc="44" dirty="0">
                <a:latin typeface="Cambria Math"/>
                <a:cs typeface="Cambria Math"/>
              </a:rPr>
              <a:t> </a:t>
            </a:r>
            <a:r>
              <a:rPr sz="971" spc="-9" dirty="0">
                <a:latin typeface="Cambria Math"/>
                <a:cs typeface="Cambria Math"/>
              </a:rPr>
              <a:t>𝑑𝑖𝑎𝑔</a:t>
            </a:r>
            <a:r>
              <a:rPr sz="1456" spc="-13" baseline="2525" dirty="0">
                <a:latin typeface="Cambria Math"/>
                <a:cs typeface="Cambria Math"/>
              </a:rPr>
              <a:t>(</a:t>
            </a:r>
            <a:r>
              <a:rPr sz="971" spc="-9" dirty="0">
                <a:latin typeface="Cambria Math"/>
                <a:cs typeface="Cambria Math"/>
              </a:rPr>
              <a:t>𝑤</a:t>
            </a:r>
            <a:r>
              <a:rPr sz="1059" spc="-13" baseline="-17361" dirty="0">
                <a:latin typeface="Cambria Math"/>
                <a:cs typeface="Cambria Math"/>
              </a:rPr>
              <a:t>𝑖</a:t>
            </a:r>
            <a:r>
              <a:rPr sz="1456" spc="-13" baseline="2525" dirty="0">
                <a:latin typeface="Cambria Math"/>
                <a:cs typeface="Cambria Math"/>
              </a:rPr>
              <a:t>)</a:t>
            </a:r>
            <a:r>
              <a:rPr sz="971" spc="-9" dirty="0">
                <a:latin typeface="Cambria Math"/>
                <a:cs typeface="Cambria Math"/>
              </a:rPr>
              <a:t>.</a:t>
            </a:r>
            <a:endParaRPr sz="971">
              <a:latin typeface="Cambria Math"/>
              <a:cs typeface="Cambria Math"/>
            </a:endParaRPr>
          </a:p>
          <a:p>
            <a:pPr marL="33619">
              <a:lnSpc>
                <a:spcPts val="1138"/>
              </a:lnSpc>
              <a:spcBef>
                <a:spcPts val="657"/>
              </a:spcBef>
            </a:pPr>
            <a:r>
              <a:rPr sz="971" b="1" spc="-9" dirty="0">
                <a:latin typeface="Times New Roman"/>
                <a:cs typeface="Times New Roman"/>
              </a:rPr>
              <a:t>Transforms</a:t>
            </a:r>
            <a:endParaRPr sz="971">
              <a:latin typeface="Times New Roman"/>
              <a:cs typeface="Times New Roman"/>
            </a:endParaRPr>
          </a:p>
          <a:p>
            <a:pPr marL="33619">
              <a:lnSpc>
                <a:spcPts val="1138"/>
              </a:lnSpc>
            </a:pPr>
            <a:r>
              <a:rPr sz="971" dirty="0">
                <a:latin typeface="Times New Roman"/>
                <a:cs typeface="Times New Roman"/>
              </a:rPr>
              <a:t>Log</a:t>
            </a:r>
            <a:r>
              <a:rPr sz="971" spc="-9" dirty="0">
                <a:latin typeface="Times New Roman"/>
                <a:cs typeface="Times New Roman"/>
              </a:rPr>
              <a:t> </a:t>
            </a:r>
            <a:r>
              <a:rPr sz="971" dirty="0">
                <a:latin typeface="Times New Roman"/>
                <a:cs typeface="Times New Roman"/>
              </a:rPr>
              <a:t>or</a:t>
            </a:r>
            <a:r>
              <a:rPr sz="971" spc="-9" dirty="0">
                <a:latin typeface="Times New Roman"/>
                <a:cs typeface="Times New Roman"/>
              </a:rPr>
              <a:t> </a:t>
            </a:r>
            <a:r>
              <a:rPr sz="971" dirty="0">
                <a:latin typeface="Times New Roman"/>
                <a:cs typeface="Times New Roman"/>
              </a:rPr>
              <a:t>Box–Cox</a:t>
            </a:r>
            <a:r>
              <a:rPr sz="971" spc="-4" dirty="0">
                <a:latin typeface="Times New Roman"/>
                <a:cs typeface="Times New Roman"/>
              </a:rPr>
              <a:t> </a:t>
            </a:r>
            <a:r>
              <a:rPr sz="971" dirty="0">
                <a:latin typeface="Times New Roman"/>
                <a:cs typeface="Times New Roman"/>
              </a:rPr>
              <a:t>often</a:t>
            </a:r>
            <a:r>
              <a:rPr sz="971" spc="-18" dirty="0">
                <a:latin typeface="Times New Roman"/>
                <a:cs typeface="Times New Roman"/>
              </a:rPr>
              <a:t> </a:t>
            </a:r>
            <a:r>
              <a:rPr sz="971" dirty="0">
                <a:latin typeface="Times New Roman"/>
                <a:cs typeface="Times New Roman"/>
              </a:rPr>
              <a:t>stabilizes</a:t>
            </a:r>
            <a:r>
              <a:rPr sz="971" spc="-4" dirty="0">
                <a:latin typeface="Times New Roman"/>
                <a:cs typeface="Times New Roman"/>
              </a:rPr>
              <a:t> </a:t>
            </a:r>
            <a:r>
              <a:rPr sz="971" dirty="0">
                <a:latin typeface="Times New Roman"/>
                <a:cs typeface="Times New Roman"/>
              </a:rPr>
              <a:t>variance;</a:t>
            </a:r>
            <a:r>
              <a:rPr sz="971" spc="-4" dirty="0">
                <a:latin typeface="Times New Roman"/>
                <a:cs typeface="Times New Roman"/>
              </a:rPr>
              <a:t> </a:t>
            </a:r>
            <a:r>
              <a:rPr sz="971" dirty="0">
                <a:latin typeface="Times New Roman"/>
                <a:cs typeface="Times New Roman"/>
              </a:rPr>
              <a:t>interpret</a:t>
            </a:r>
            <a:r>
              <a:rPr sz="971" spc="-13" dirty="0">
                <a:latin typeface="Times New Roman"/>
                <a:cs typeface="Times New Roman"/>
              </a:rPr>
              <a:t> </a:t>
            </a:r>
            <a:r>
              <a:rPr sz="971" dirty="0">
                <a:latin typeface="Times New Roman"/>
                <a:cs typeface="Times New Roman"/>
              </a:rPr>
              <a:t>coefficients</a:t>
            </a:r>
            <a:r>
              <a:rPr sz="971" spc="-9" dirty="0">
                <a:latin typeface="Times New Roman"/>
                <a:cs typeface="Times New Roman"/>
              </a:rPr>
              <a:t> </a:t>
            </a:r>
            <a:r>
              <a:rPr sz="971" dirty="0">
                <a:latin typeface="Times New Roman"/>
                <a:cs typeface="Times New Roman"/>
              </a:rPr>
              <a:t>accordingly</a:t>
            </a:r>
            <a:r>
              <a:rPr sz="971" spc="-22" dirty="0">
                <a:latin typeface="Times New Roman"/>
                <a:cs typeface="Times New Roman"/>
              </a:rPr>
              <a:t> </a:t>
            </a:r>
            <a:r>
              <a:rPr sz="971" dirty="0">
                <a:latin typeface="Times New Roman"/>
                <a:cs typeface="Times New Roman"/>
              </a:rPr>
              <a:t>(multiplicative</a:t>
            </a:r>
            <a:r>
              <a:rPr sz="971" spc="-4" dirty="0">
                <a:latin typeface="Times New Roman"/>
                <a:cs typeface="Times New Roman"/>
              </a:rPr>
              <a:t> </a:t>
            </a:r>
            <a:r>
              <a:rPr sz="971" dirty="0">
                <a:latin typeface="Times New Roman"/>
                <a:cs typeface="Times New Roman"/>
              </a:rPr>
              <a:t>effects</a:t>
            </a:r>
            <a:r>
              <a:rPr sz="971" spc="-9" dirty="0">
                <a:latin typeface="Times New Roman"/>
                <a:cs typeface="Times New Roman"/>
              </a:rPr>
              <a:t> </a:t>
            </a:r>
            <a:r>
              <a:rPr sz="971" dirty="0">
                <a:latin typeface="Times New Roman"/>
                <a:cs typeface="Times New Roman"/>
              </a:rPr>
              <a:t>on</a:t>
            </a:r>
            <a:r>
              <a:rPr sz="971" spc="-13" dirty="0">
                <a:latin typeface="Times New Roman"/>
                <a:cs typeface="Times New Roman"/>
              </a:rPr>
              <a:t> </a:t>
            </a:r>
            <a:r>
              <a:rPr sz="971" dirty="0">
                <a:latin typeface="Times New Roman"/>
                <a:cs typeface="Times New Roman"/>
              </a:rPr>
              <a:t>the</a:t>
            </a:r>
            <a:r>
              <a:rPr sz="971" spc="-9" dirty="0">
                <a:latin typeface="Times New Roman"/>
                <a:cs typeface="Times New Roman"/>
              </a:rPr>
              <a:t> </a:t>
            </a:r>
            <a:r>
              <a:rPr sz="971" dirty="0">
                <a:latin typeface="Times New Roman"/>
                <a:cs typeface="Times New Roman"/>
              </a:rPr>
              <a:t>original </a:t>
            </a:r>
            <a:r>
              <a:rPr sz="971" spc="-9" dirty="0">
                <a:latin typeface="Times New Roman"/>
                <a:cs typeface="Times New Roman"/>
              </a:rPr>
              <a:t>scale).</a:t>
            </a:r>
            <a:endParaRPr sz="971">
              <a:latin typeface="Times New Roman"/>
              <a:cs typeface="Times New Roman"/>
            </a:endParaRPr>
          </a:p>
        </p:txBody>
      </p:sp>
      <p:sp>
        <p:nvSpPr>
          <p:cNvPr id="19" name="object 19"/>
          <p:cNvSpPr txBox="1"/>
          <p:nvPr/>
        </p:nvSpPr>
        <p:spPr>
          <a:xfrm>
            <a:off x="925157" y="3363670"/>
            <a:ext cx="7295029" cy="2172057"/>
          </a:xfrm>
          <a:prstGeom prst="rect">
            <a:avLst/>
          </a:prstGeom>
          <a:solidFill>
            <a:srgbClr val="F8F8F8"/>
          </a:solidFill>
        </p:spPr>
        <p:txBody>
          <a:bodyPr vert="horz" wrap="square" lIns="0" tIns="560" rIns="0" bIns="0" rtlCol="0">
            <a:spAutoFit/>
          </a:bodyPr>
          <a:lstStyle/>
          <a:p>
            <a:pPr marL="15689" marR="6603418">
              <a:lnSpc>
                <a:spcPts val="811"/>
              </a:lnSpc>
              <a:spcBef>
                <a:spcPts val="4"/>
              </a:spcBef>
            </a:pPr>
            <a:r>
              <a:rPr sz="706" b="1" spc="-9" dirty="0">
                <a:solidFill>
                  <a:srgbClr val="1F4986"/>
                </a:solidFill>
                <a:latin typeface="Times New Roman"/>
                <a:cs typeface="Times New Roman"/>
              </a:rPr>
              <a:t>library</a:t>
            </a:r>
            <a:r>
              <a:rPr sz="706" spc="-9" dirty="0">
                <a:latin typeface="Times New Roman"/>
                <a:cs typeface="Times New Roman"/>
              </a:rPr>
              <a:t>(lmtest)</a:t>
            </a:r>
            <a:r>
              <a:rPr sz="706" spc="441" dirty="0">
                <a:latin typeface="Times New Roman"/>
                <a:cs typeface="Times New Roman"/>
              </a:rPr>
              <a:t> </a:t>
            </a:r>
            <a:r>
              <a:rPr sz="706" b="1" spc="-9" dirty="0">
                <a:solidFill>
                  <a:srgbClr val="1F4986"/>
                </a:solidFill>
                <a:latin typeface="Times New Roman"/>
                <a:cs typeface="Times New Roman"/>
              </a:rPr>
              <a:t>library</a:t>
            </a:r>
            <a:r>
              <a:rPr sz="706" spc="-9" dirty="0">
                <a:latin typeface="Times New Roman"/>
                <a:cs typeface="Times New Roman"/>
              </a:rPr>
              <a:t>(sandwich)</a:t>
            </a:r>
            <a:endParaRPr sz="706">
              <a:latin typeface="Times New Roman"/>
              <a:cs typeface="Times New Roman"/>
            </a:endParaRPr>
          </a:p>
          <a:p>
            <a:pPr marL="15689">
              <a:lnSpc>
                <a:spcPts val="829"/>
              </a:lnSpc>
              <a:spcBef>
                <a:spcPts val="759"/>
              </a:spcBef>
            </a:pPr>
            <a:r>
              <a:rPr sz="706" dirty="0">
                <a:solidFill>
                  <a:srgbClr val="8F5801"/>
                </a:solidFill>
                <a:latin typeface="Times New Roman"/>
                <a:cs typeface="Times New Roman"/>
              </a:rPr>
              <a:t>#</a:t>
            </a:r>
            <a:r>
              <a:rPr sz="706" spc="-13" dirty="0">
                <a:solidFill>
                  <a:srgbClr val="8F5801"/>
                </a:solidFill>
                <a:latin typeface="Times New Roman"/>
                <a:cs typeface="Times New Roman"/>
              </a:rPr>
              <a:t> </a:t>
            </a:r>
            <a:r>
              <a:rPr sz="706" dirty="0">
                <a:solidFill>
                  <a:srgbClr val="8F5801"/>
                </a:solidFill>
                <a:latin typeface="Times New Roman"/>
                <a:cs typeface="Times New Roman"/>
              </a:rPr>
              <a:t>Baseline</a:t>
            </a:r>
            <a:r>
              <a:rPr sz="706" spc="-18" dirty="0">
                <a:solidFill>
                  <a:srgbClr val="8F5801"/>
                </a:solidFill>
                <a:latin typeface="Times New Roman"/>
                <a:cs typeface="Times New Roman"/>
              </a:rPr>
              <a:t> </a:t>
            </a:r>
            <a:r>
              <a:rPr sz="706" spc="-22" dirty="0">
                <a:solidFill>
                  <a:srgbClr val="8F5801"/>
                </a:solidFill>
                <a:latin typeface="Times New Roman"/>
                <a:cs typeface="Times New Roman"/>
              </a:rPr>
              <a:t>OLS</a:t>
            </a:r>
            <a:endParaRPr sz="706">
              <a:latin typeface="Times New Roman"/>
              <a:cs typeface="Times New Roman"/>
            </a:endParaRPr>
          </a:p>
          <a:p>
            <a:pPr marL="15689">
              <a:lnSpc>
                <a:spcPts val="829"/>
              </a:lnSpc>
            </a:pPr>
            <a:r>
              <a:rPr sz="706" dirty="0">
                <a:latin typeface="Times New Roman"/>
                <a:cs typeface="Times New Roman"/>
              </a:rPr>
              <a:t>m</a:t>
            </a:r>
            <a:r>
              <a:rPr sz="706" spc="-4" dirty="0">
                <a:latin typeface="Times New Roman"/>
                <a:cs typeface="Times New Roman"/>
              </a:rPr>
              <a:t> </a:t>
            </a:r>
            <a:r>
              <a:rPr sz="706" dirty="0">
                <a:solidFill>
                  <a:srgbClr val="8F5801"/>
                </a:solidFill>
                <a:latin typeface="Times New Roman"/>
                <a:cs typeface="Times New Roman"/>
              </a:rPr>
              <a:t>&lt;-</a:t>
            </a:r>
            <a:r>
              <a:rPr sz="706" spc="-4" dirty="0">
                <a:solidFill>
                  <a:srgbClr val="8F5801"/>
                </a:solidFill>
                <a:latin typeface="Times New Roman"/>
                <a:cs typeface="Times New Roman"/>
              </a:rPr>
              <a:t> </a:t>
            </a:r>
            <a:r>
              <a:rPr sz="706" b="1" dirty="0">
                <a:solidFill>
                  <a:srgbClr val="1F4986"/>
                </a:solidFill>
                <a:latin typeface="Times New Roman"/>
                <a:cs typeface="Times New Roman"/>
              </a:rPr>
              <a:t>lm</a:t>
            </a:r>
            <a:r>
              <a:rPr sz="706" dirty="0">
                <a:latin typeface="Times New Roman"/>
                <a:cs typeface="Times New Roman"/>
              </a:rPr>
              <a:t>(fare</a:t>
            </a:r>
            <a:r>
              <a:rPr sz="706" spc="-9" dirty="0">
                <a:latin typeface="Times New Roman"/>
                <a:cs typeface="Times New Roman"/>
              </a:rPr>
              <a:t> </a:t>
            </a:r>
            <a:r>
              <a:rPr sz="706" b="1" dirty="0">
                <a:solidFill>
                  <a:srgbClr val="CE5C00"/>
                </a:solidFill>
                <a:latin typeface="Times New Roman"/>
                <a:cs typeface="Times New Roman"/>
              </a:rPr>
              <a:t>~</a:t>
            </a:r>
            <a:r>
              <a:rPr sz="706" b="1" spc="-13" dirty="0">
                <a:solidFill>
                  <a:srgbClr val="CE5C00"/>
                </a:solidFill>
                <a:latin typeface="Times New Roman"/>
                <a:cs typeface="Times New Roman"/>
              </a:rPr>
              <a:t> </a:t>
            </a:r>
            <a:r>
              <a:rPr sz="706" dirty="0">
                <a:latin typeface="Times New Roman"/>
                <a:cs typeface="Times New Roman"/>
              </a:rPr>
              <a:t>distance,</a:t>
            </a:r>
            <a:r>
              <a:rPr sz="706" spc="-9" dirty="0">
                <a:latin typeface="Times New Roman"/>
                <a:cs typeface="Times New Roman"/>
              </a:rPr>
              <a:t> </a:t>
            </a:r>
            <a:r>
              <a:rPr sz="706" dirty="0">
                <a:solidFill>
                  <a:srgbClr val="1F4986"/>
                </a:solidFill>
                <a:latin typeface="Times New Roman"/>
                <a:cs typeface="Times New Roman"/>
              </a:rPr>
              <a:t>data</a:t>
            </a:r>
            <a:r>
              <a:rPr sz="706" spc="-13" dirty="0">
                <a:solidFill>
                  <a:srgbClr val="1F4986"/>
                </a:solidFill>
                <a:latin typeface="Times New Roman"/>
                <a:cs typeface="Times New Roman"/>
              </a:rPr>
              <a:t> </a:t>
            </a:r>
            <a:r>
              <a:rPr sz="706" dirty="0">
                <a:solidFill>
                  <a:srgbClr val="1F4986"/>
                </a:solidFill>
                <a:latin typeface="Times New Roman"/>
                <a:cs typeface="Times New Roman"/>
              </a:rPr>
              <a:t>=</a:t>
            </a:r>
            <a:r>
              <a:rPr sz="706" spc="-9" dirty="0">
                <a:solidFill>
                  <a:srgbClr val="1F4986"/>
                </a:solidFill>
                <a:latin typeface="Times New Roman"/>
                <a:cs typeface="Times New Roman"/>
              </a:rPr>
              <a:t> </a:t>
            </a:r>
            <a:r>
              <a:rPr sz="706" spc="-9" dirty="0">
                <a:latin typeface="Times New Roman"/>
                <a:cs typeface="Times New Roman"/>
              </a:rPr>
              <a:t>trips)</a:t>
            </a:r>
            <a:endParaRPr sz="706">
              <a:latin typeface="Times New Roman"/>
              <a:cs typeface="Times New Roman"/>
            </a:endParaRPr>
          </a:p>
          <a:p>
            <a:pPr marL="15689">
              <a:lnSpc>
                <a:spcPts val="829"/>
              </a:lnSpc>
              <a:spcBef>
                <a:spcPts val="772"/>
              </a:spcBef>
            </a:pPr>
            <a:r>
              <a:rPr sz="706" dirty="0">
                <a:solidFill>
                  <a:srgbClr val="8F5801"/>
                </a:solidFill>
                <a:latin typeface="Times New Roman"/>
                <a:cs typeface="Times New Roman"/>
              </a:rPr>
              <a:t>#</a:t>
            </a:r>
            <a:r>
              <a:rPr sz="706" spc="-4" dirty="0">
                <a:solidFill>
                  <a:srgbClr val="8F5801"/>
                </a:solidFill>
                <a:latin typeface="Times New Roman"/>
                <a:cs typeface="Times New Roman"/>
              </a:rPr>
              <a:t> </a:t>
            </a:r>
            <a:r>
              <a:rPr sz="706" dirty="0">
                <a:solidFill>
                  <a:srgbClr val="8F5801"/>
                </a:solidFill>
                <a:latin typeface="Times New Roman"/>
                <a:cs typeface="Times New Roman"/>
              </a:rPr>
              <a:t>Test</a:t>
            </a:r>
            <a:r>
              <a:rPr sz="706" spc="-9" dirty="0">
                <a:solidFill>
                  <a:srgbClr val="8F5801"/>
                </a:solidFill>
                <a:latin typeface="Times New Roman"/>
                <a:cs typeface="Times New Roman"/>
              </a:rPr>
              <a:t> </a:t>
            </a:r>
            <a:r>
              <a:rPr sz="706" dirty="0">
                <a:solidFill>
                  <a:srgbClr val="8F5801"/>
                </a:solidFill>
                <a:latin typeface="Times New Roman"/>
                <a:cs typeface="Times New Roman"/>
              </a:rPr>
              <a:t>for</a:t>
            </a:r>
            <a:r>
              <a:rPr sz="706" spc="-18" dirty="0">
                <a:solidFill>
                  <a:srgbClr val="8F5801"/>
                </a:solidFill>
                <a:latin typeface="Times New Roman"/>
                <a:cs typeface="Times New Roman"/>
              </a:rPr>
              <a:t> </a:t>
            </a:r>
            <a:r>
              <a:rPr sz="706" spc="-9" dirty="0">
                <a:solidFill>
                  <a:srgbClr val="8F5801"/>
                </a:solidFill>
                <a:latin typeface="Times New Roman"/>
                <a:cs typeface="Times New Roman"/>
              </a:rPr>
              <a:t>heteroscedasticity</a:t>
            </a:r>
            <a:endParaRPr sz="706">
              <a:latin typeface="Times New Roman"/>
              <a:cs typeface="Times New Roman"/>
            </a:endParaRPr>
          </a:p>
          <a:p>
            <a:pPr marL="15689">
              <a:lnSpc>
                <a:spcPts val="829"/>
              </a:lnSpc>
            </a:pPr>
            <a:r>
              <a:rPr sz="706" b="1" dirty="0">
                <a:solidFill>
                  <a:srgbClr val="1F4986"/>
                </a:solidFill>
                <a:latin typeface="Times New Roman"/>
                <a:cs typeface="Times New Roman"/>
              </a:rPr>
              <a:t>bptest</a:t>
            </a:r>
            <a:r>
              <a:rPr sz="706" dirty="0">
                <a:latin typeface="Times New Roman"/>
                <a:cs typeface="Times New Roman"/>
              </a:rPr>
              <a:t>(m)</a:t>
            </a:r>
            <a:r>
              <a:rPr sz="706" spc="159" dirty="0">
                <a:latin typeface="Times New Roman"/>
                <a:cs typeface="Times New Roman"/>
              </a:rPr>
              <a:t> </a:t>
            </a:r>
            <a:r>
              <a:rPr sz="706" dirty="0">
                <a:solidFill>
                  <a:srgbClr val="8F5801"/>
                </a:solidFill>
                <a:latin typeface="Times New Roman"/>
                <a:cs typeface="Times New Roman"/>
              </a:rPr>
              <a:t>#</a:t>
            </a:r>
            <a:r>
              <a:rPr sz="706" spc="-13" dirty="0">
                <a:solidFill>
                  <a:srgbClr val="8F5801"/>
                </a:solidFill>
                <a:latin typeface="Times New Roman"/>
                <a:cs typeface="Times New Roman"/>
              </a:rPr>
              <a:t> </a:t>
            </a:r>
            <a:r>
              <a:rPr sz="706" spc="-9" dirty="0">
                <a:solidFill>
                  <a:srgbClr val="8F5801"/>
                </a:solidFill>
                <a:latin typeface="Times New Roman"/>
                <a:cs typeface="Times New Roman"/>
              </a:rPr>
              <a:t>Breusch–Pagan</a:t>
            </a:r>
            <a:endParaRPr sz="706">
              <a:latin typeface="Times New Roman"/>
              <a:cs typeface="Times New Roman"/>
            </a:endParaRPr>
          </a:p>
          <a:p>
            <a:pPr marL="15689">
              <a:lnSpc>
                <a:spcPts val="829"/>
              </a:lnSpc>
              <a:spcBef>
                <a:spcPts val="772"/>
              </a:spcBef>
            </a:pPr>
            <a:r>
              <a:rPr sz="706" dirty="0">
                <a:solidFill>
                  <a:srgbClr val="8F5801"/>
                </a:solidFill>
                <a:latin typeface="Times New Roman"/>
                <a:cs typeface="Times New Roman"/>
              </a:rPr>
              <a:t>#</a:t>
            </a:r>
            <a:r>
              <a:rPr sz="706" spc="-22" dirty="0">
                <a:solidFill>
                  <a:srgbClr val="8F5801"/>
                </a:solidFill>
                <a:latin typeface="Times New Roman"/>
                <a:cs typeface="Times New Roman"/>
              </a:rPr>
              <a:t> </a:t>
            </a:r>
            <a:r>
              <a:rPr sz="706" dirty="0">
                <a:solidFill>
                  <a:srgbClr val="8F5801"/>
                </a:solidFill>
                <a:latin typeface="Times New Roman"/>
                <a:cs typeface="Times New Roman"/>
              </a:rPr>
              <a:t>Robust</a:t>
            </a:r>
            <a:r>
              <a:rPr sz="706" spc="-18" dirty="0">
                <a:solidFill>
                  <a:srgbClr val="8F5801"/>
                </a:solidFill>
                <a:latin typeface="Times New Roman"/>
                <a:cs typeface="Times New Roman"/>
              </a:rPr>
              <a:t> </a:t>
            </a:r>
            <a:r>
              <a:rPr sz="706" dirty="0">
                <a:solidFill>
                  <a:srgbClr val="8F5801"/>
                </a:solidFill>
                <a:latin typeface="Times New Roman"/>
                <a:cs typeface="Times New Roman"/>
              </a:rPr>
              <a:t>SEs</a:t>
            </a:r>
            <a:r>
              <a:rPr sz="706" spc="-18" dirty="0">
                <a:solidFill>
                  <a:srgbClr val="8F5801"/>
                </a:solidFill>
                <a:latin typeface="Times New Roman"/>
                <a:cs typeface="Times New Roman"/>
              </a:rPr>
              <a:t> </a:t>
            </a:r>
            <a:r>
              <a:rPr sz="706" spc="-9" dirty="0">
                <a:solidFill>
                  <a:srgbClr val="8F5801"/>
                </a:solidFill>
                <a:latin typeface="Times New Roman"/>
                <a:cs typeface="Times New Roman"/>
              </a:rPr>
              <a:t>(HC3)</a:t>
            </a:r>
            <a:endParaRPr sz="706">
              <a:latin typeface="Times New Roman"/>
              <a:cs typeface="Times New Roman"/>
            </a:endParaRPr>
          </a:p>
          <a:p>
            <a:pPr marL="15689">
              <a:lnSpc>
                <a:spcPts val="829"/>
              </a:lnSpc>
            </a:pPr>
            <a:r>
              <a:rPr sz="706" b="1" dirty="0">
                <a:solidFill>
                  <a:srgbClr val="1F4986"/>
                </a:solidFill>
                <a:latin typeface="Times New Roman"/>
                <a:cs typeface="Times New Roman"/>
              </a:rPr>
              <a:t>coeftest</a:t>
            </a:r>
            <a:r>
              <a:rPr sz="706" dirty="0">
                <a:latin typeface="Times New Roman"/>
                <a:cs typeface="Times New Roman"/>
              </a:rPr>
              <a:t>(m,</a:t>
            </a:r>
            <a:r>
              <a:rPr sz="706" spc="-18" dirty="0">
                <a:latin typeface="Times New Roman"/>
                <a:cs typeface="Times New Roman"/>
              </a:rPr>
              <a:t> </a:t>
            </a:r>
            <a:r>
              <a:rPr sz="706" dirty="0">
                <a:solidFill>
                  <a:srgbClr val="1F4986"/>
                </a:solidFill>
                <a:latin typeface="Times New Roman"/>
                <a:cs typeface="Times New Roman"/>
              </a:rPr>
              <a:t>vcov</a:t>
            </a:r>
            <a:r>
              <a:rPr sz="706" spc="-18" dirty="0">
                <a:solidFill>
                  <a:srgbClr val="1F4986"/>
                </a:solidFill>
                <a:latin typeface="Times New Roman"/>
                <a:cs typeface="Times New Roman"/>
              </a:rPr>
              <a:t> </a:t>
            </a:r>
            <a:r>
              <a:rPr sz="706" dirty="0">
                <a:solidFill>
                  <a:srgbClr val="1F4986"/>
                </a:solidFill>
                <a:latin typeface="Times New Roman"/>
                <a:cs typeface="Times New Roman"/>
              </a:rPr>
              <a:t>=</a:t>
            </a:r>
            <a:r>
              <a:rPr sz="706" spc="-13" dirty="0">
                <a:solidFill>
                  <a:srgbClr val="1F4986"/>
                </a:solidFill>
                <a:latin typeface="Times New Roman"/>
                <a:cs typeface="Times New Roman"/>
              </a:rPr>
              <a:t> </a:t>
            </a:r>
            <a:r>
              <a:rPr sz="706" b="1" dirty="0">
                <a:solidFill>
                  <a:srgbClr val="1F4986"/>
                </a:solidFill>
                <a:latin typeface="Times New Roman"/>
                <a:cs typeface="Times New Roman"/>
              </a:rPr>
              <a:t>vcovHC</a:t>
            </a:r>
            <a:r>
              <a:rPr sz="706" dirty="0">
                <a:latin typeface="Times New Roman"/>
                <a:cs typeface="Times New Roman"/>
              </a:rPr>
              <a:t>(m,</a:t>
            </a:r>
            <a:r>
              <a:rPr sz="706" spc="-18" dirty="0">
                <a:latin typeface="Times New Roman"/>
                <a:cs typeface="Times New Roman"/>
              </a:rPr>
              <a:t> </a:t>
            </a:r>
            <a:r>
              <a:rPr sz="706" dirty="0">
                <a:solidFill>
                  <a:srgbClr val="1F4986"/>
                </a:solidFill>
                <a:latin typeface="Times New Roman"/>
                <a:cs typeface="Times New Roman"/>
              </a:rPr>
              <a:t>type</a:t>
            </a:r>
            <a:r>
              <a:rPr sz="706" spc="-18" dirty="0">
                <a:solidFill>
                  <a:srgbClr val="1F4986"/>
                </a:solidFill>
                <a:latin typeface="Times New Roman"/>
                <a:cs typeface="Times New Roman"/>
              </a:rPr>
              <a:t> </a:t>
            </a:r>
            <a:r>
              <a:rPr sz="706" dirty="0">
                <a:solidFill>
                  <a:srgbClr val="1F4986"/>
                </a:solidFill>
                <a:latin typeface="Times New Roman"/>
                <a:cs typeface="Times New Roman"/>
              </a:rPr>
              <a:t>=</a:t>
            </a:r>
            <a:r>
              <a:rPr sz="706" spc="-4" dirty="0">
                <a:solidFill>
                  <a:srgbClr val="1F4986"/>
                </a:solidFill>
                <a:latin typeface="Times New Roman"/>
                <a:cs typeface="Times New Roman"/>
              </a:rPr>
              <a:t> </a:t>
            </a:r>
            <a:r>
              <a:rPr sz="706" spc="-9" dirty="0">
                <a:solidFill>
                  <a:srgbClr val="4E9A05"/>
                </a:solidFill>
                <a:latin typeface="Times New Roman"/>
                <a:cs typeface="Times New Roman"/>
              </a:rPr>
              <a:t>"HC3"</a:t>
            </a:r>
            <a:r>
              <a:rPr sz="706" spc="-9" dirty="0">
                <a:latin typeface="Times New Roman"/>
                <a:cs typeface="Times New Roman"/>
              </a:rPr>
              <a:t>))</a:t>
            </a:r>
            <a:endParaRPr sz="706">
              <a:latin typeface="Times New Roman"/>
              <a:cs typeface="Times New Roman"/>
            </a:endParaRPr>
          </a:p>
          <a:p>
            <a:pPr>
              <a:lnSpc>
                <a:spcPct val="100000"/>
              </a:lnSpc>
            </a:pPr>
            <a:endParaRPr sz="706">
              <a:latin typeface="Times New Roman"/>
              <a:cs typeface="Times New Roman"/>
            </a:endParaRPr>
          </a:p>
          <a:p>
            <a:pPr marL="15689" marR="4708403">
              <a:lnSpc>
                <a:spcPct val="95600"/>
              </a:lnSpc>
            </a:pPr>
            <a:r>
              <a:rPr sz="706" dirty="0">
                <a:solidFill>
                  <a:srgbClr val="8F5801"/>
                </a:solidFill>
                <a:latin typeface="Times New Roman"/>
                <a:cs typeface="Times New Roman"/>
              </a:rPr>
              <a:t>#</a:t>
            </a:r>
            <a:r>
              <a:rPr sz="706" spc="-9" dirty="0">
                <a:solidFill>
                  <a:srgbClr val="8F5801"/>
                </a:solidFill>
                <a:latin typeface="Times New Roman"/>
                <a:cs typeface="Times New Roman"/>
              </a:rPr>
              <a:t> </a:t>
            </a:r>
            <a:r>
              <a:rPr sz="706" dirty="0">
                <a:solidFill>
                  <a:srgbClr val="8F5801"/>
                </a:solidFill>
                <a:latin typeface="Times New Roman"/>
                <a:cs typeface="Times New Roman"/>
              </a:rPr>
              <a:t>WLS</a:t>
            </a:r>
            <a:r>
              <a:rPr sz="706" spc="-22" dirty="0">
                <a:solidFill>
                  <a:srgbClr val="8F5801"/>
                </a:solidFill>
                <a:latin typeface="Times New Roman"/>
                <a:cs typeface="Times New Roman"/>
              </a:rPr>
              <a:t> </a:t>
            </a:r>
            <a:r>
              <a:rPr sz="706" dirty="0">
                <a:solidFill>
                  <a:srgbClr val="8F5801"/>
                </a:solidFill>
                <a:latin typeface="Times New Roman"/>
                <a:cs typeface="Times New Roman"/>
              </a:rPr>
              <a:t>example</a:t>
            </a:r>
            <a:r>
              <a:rPr sz="706" spc="-4" dirty="0">
                <a:solidFill>
                  <a:srgbClr val="8F5801"/>
                </a:solidFill>
                <a:latin typeface="Times New Roman"/>
                <a:cs typeface="Times New Roman"/>
              </a:rPr>
              <a:t> </a:t>
            </a:r>
            <a:r>
              <a:rPr sz="706" dirty="0">
                <a:solidFill>
                  <a:srgbClr val="8F5801"/>
                </a:solidFill>
                <a:latin typeface="Times New Roman"/>
                <a:cs typeface="Times New Roman"/>
              </a:rPr>
              <a:t>(use</a:t>
            </a:r>
            <a:r>
              <a:rPr sz="706" spc="-18" dirty="0">
                <a:solidFill>
                  <a:srgbClr val="8F5801"/>
                </a:solidFill>
                <a:latin typeface="Times New Roman"/>
                <a:cs typeface="Times New Roman"/>
              </a:rPr>
              <a:t> </a:t>
            </a:r>
            <a:r>
              <a:rPr sz="706" dirty="0">
                <a:solidFill>
                  <a:srgbClr val="8F5801"/>
                </a:solidFill>
                <a:latin typeface="Times New Roman"/>
                <a:cs typeface="Times New Roman"/>
              </a:rPr>
              <a:t>your</a:t>
            </a:r>
            <a:r>
              <a:rPr sz="706" spc="-22" dirty="0">
                <a:solidFill>
                  <a:srgbClr val="8F5801"/>
                </a:solidFill>
                <a:latin typeface="Times New Roman"/>
                <a:cs typeface="Times New Roman"/>
              </a:rPr>
              <a:t> </a:t>
            </a:r>
            <a:r>
              <a:rPr sz="706" dirty="0">
                <a:solidFill>
                  <a:srgbClr val="8F5801"/>
                </a:solidFill>
                <a:latin typeface="Times New Roman"/>
                <a:cs typeface="Times New Roman"/>
              </a:rPr>
              <a:t>variance</a:t>
            </a:r>
            <a:r>
              <a:rPr sz="706" spc="-4" dirty="0">
                <a:solidFill>
                  <a:srgbClr val="8F5801"/>
                </a:solidFill>
                <a:latin typeface="Times New Roman"/>
                <a:cs typeface="Times New Roman"/>
              </a:rPr>
              <a:t> </a:t>
            </a:r>
            <a:r>
              <a:rPr sz="706" dirty="0">
                <a:solidFill>
                  <a:srgbClr val="8F5801"/>
                </a:solidFill>
                <a:latin typeface="Times New Roman"/>
                <a:cs typeface="Times New Roman"/>
              </a:rPr>
              <a:t>model</a:t>
            </a:r>
            <a:r>
              <a:rPr sz="706" spc="-13" dirty="0">
                <a:solidFill>
                  <a:srgbClr val="8F5801"/>
                </a:solidFill>
                <a:latin typeface="Times New Roman"/>
                <a:cs typeface="Times New Roman"/>
              </a:rPr>
              <a:t> </a:t>
            </a:r>
            <a:r>
              <a:rPr sz="706" dirty="0">
                <a:solidFill>
                  <a:srgbClr val="8F5801"/>
                </a:solidFill>
                <a:latin typeface="Times New Roman"/>
                <a:cs typeface="Times New Roman"/>
              </a:rPr>
              <a:t>if</a:t>
            </a:r>
            <a:r>
              <a:rPr sz="706" spc="-26" dirty="0">
                <a:solidFill>
                  <a:srgbClr val="8F5801"/>
                </a:solidFill>
                <a:latin typeface="Times New Roman"/>
                <a:cs typeface="Times New Roman"/>
              </a:rPr>
              <a:t> </a:t>
            </a:r>
            <a:r>
              <a:rPr sz="706" dirty="0">
                <a:solidFill>
                  <a:srgbClr val="8F5801"/>
                </a:solidFill>
                <a:latin typeface="Times New Roman"/>
                <a:cs typeface="Times New Roman"/>
              </a:rPr>
              <a:t>known;</a:t>
            </a:r>
            <a:r>
              <a:rPr sz="706" spc="-13" dirty="0">
                <a:solidFill>
                  <a:srgbClr val="8F5801"/>
                </a:solidFill>
                <a:latin typeface="Times New Roman"/>
                <a:cs typeface="Times New Roman"/>
              </a:rPr>
              <a:t> </a:t>
            </a:r>
            <a:r>
              <a:rPr sz="706" dirty="0">
                <a:solidFill>
                  <a:srgbClr val="8F5801"/>
                </a:solidFill>
                <a:latin typeface="Times New Roman"/>
                <a:cs typeface="Times New Roman"/>
              </a:rPr>
              <a:t>here</a:t>
            </a:r>
            <a:r>
              <a:rPr sz="706" spc="-18" dirty="0">
                <a:solidFill>
                  <a:srgbClr val="8F5801"/>
                </a:solidFill>
                <a:latin typeface="Times New Roman"/>
                <a:cs typeface="Times New Roman"/>
              </a:rPr>
              <a:t> </a:t>
            </a:r>
            <a:r>
              <a:rPr sz="706" dirty="0">
                <a:solidFill>
                  <a:srgbClr val="8F5801"/>
                </a:solidFill>
                <a:latin typeface="Times New Roman"/>
                <a:cs typeface="Times New Roman"/>
              </a:rPr>
              <a:t>is</a:t>
            </a:r>
            <a:r>
              <a:rPr sz="706" spc="-9" dirty="0">
                <a:solidFill>
                  <a:srgbClr val="8F5801"/>
                </a:solidFill>
                <a:latin typeface="Times New Roman"/>
                <a:cs typeface="Times New Roman"/>
              </a:rPr>
              <a:t> </a:t>
            </a:r>
            <a:r>
              <a:rPr sz="706" dirty="0">
                <a:solidFill>
                  <a:srgbClr val="8F5801"/>
                </a:solidFill>
                <a:latin typeface="Times New Roman"/>
                <a:cs typeface="Times New Roman"/>
              </a:rPr>
              <a:t>a</a:t>
            </a:r>
            <a:r>
              <a:rPr sz="706" spc="-13" dirty="0">
                <a:solidFill>
                  <a:srgbClr val="8F5801"/>
                </a:solidFill>
                <a:latin typeface="Times New Roman"/>
                <a:cs typeface="Times New Roman"/>
              </a:rPr>
              <a:t> </a:t>
            </a:r>
            <a:r>
              <a:rPr sz="706" spc="-9" dirty="0">
                <a:solidFill>
                  <a:srgbClr val="8F5801"/>
                </a:solidFill>
                <a:latin typeface="Times New Roman"/>
                <a:cs typeface="Times New Roman"/>
              </a:rPr>
              <a:t>heuristic)</a:t>
            </a:r>
            <a:r>
              <a:rPr sz="706" spc="441" dirty="0">
                <a:solidFill>
                  <a:srgbClr val="8F5801"/>
                </a:solidFill>
                <a:latin typeface="Times New Roman"/>
                <a:cs typeface="Times New Roman"/>
              </a:rPr>
              <a:t> </a:t>
            </a:r>
            <a:r>
              <a:rPr sz="706" dirty="0">
                <a:latin typeface="Times New Roman"/>
                <a:cs typeface="Times New Roman"/>
              </a:rPr>
              <a:t>m_wls</a:t>
            </a:r>
            <a:r>
              <a:rPr sz="706" spc="-18" dirty="0">
                <a:latin typeface="Times New Roman"/>
                <a:cs typeface="Times New Roman"/>
              </a:rPr>
              <a:t> </a:t>
            </a:r>
            <a:r>
              <a:rPr sz="706" dirty="0">
                <a:solidFill>
                  <a:srgbClr val="8F5801"/>
                </a:solidFill>
                <a:latin typeface="Times New Roman"/>
                <a:cs typeface="Times New Roman"/>
              </a:rPr>
              <a:t>&lt;-</a:t>
            </a:r>
            <a:r>
              <a:rPr sz="706" spc="-22" dirty="0">
                <a:solidFill>
                  <a:srgbClr val="8F5801"/>
                </a:solidFill>
                <a:latin typeface="Times New Roman"/>
                <a:cs typeface="Times New Roman"/>
              </a:rPr>
              <a:t> </a:t>
            </a:r>
            <a:r>
              <a:rPr sz="706" b="1" dirty="0">
                <a:solidFill>
                  <a:srgbClr val="1F4986"/>
                </a:solidFill>
                <a:latin typeface="Times New Roman"/>
                <a:cs typeface="Times New Roman"/>
              </a:rPr>
              <a:t>lm</a:t>
            </a:r>
            <a:r>
              <a:rPr sz="706" dirty="0">
                <a:latin typeface="Times New Roman"/>
                <a:cs typeface="Times New Roman"/>
              </a:rPr>
              <a:t>(fare</a:t>
            </a:r>
            <a:r>
              <a:rPr sz="706" spc="-9" dirty="0">
                <a:latin typeface="Times New Roman"/>
                <a:cs typeface="Times New Roman"/>
              </a:rPr>
              <a:t> </a:t>
            </a:r>
            <a:r>
              <a:rPr sz="706" b="1" dirty="0">
                <a:solidFill>
                  <a:srgbClr val="CE5C00"/>
                </a:solidFill>
                <a:latin typeface="Times New Roman"/>
                <a:cs typeface="Times New Roman"/>
              </a:rPr>
              <a:t>~</a:t>
            </a:r>
            <a:r>
              <a:rPr sz="706" b="1" spc="-18" dirty="0">
                <a:solidFill>
                  <a:srgbClr val="CE5C00"/>
                </a:solidFill>
                <a:latin typeface="Times New Roman"/>
                <a:cs typeface="Times New Roman"/>
              </a:rPr>
              <a:t> </a:t>
            </a:r>
            <a:r>
              <a:rPr sz="706" dirty="0">
                <a:latin typeface="Times New Roman"/>
                <a:cs typeface="Times New Roman"/>
              </a:rPr>
              <a:t>distance,</a:t>
            </a:r>
            <a:r>
              <a:rPr sz="706" spc="-13" dirty="0">
                <a:latin typeface="Times New Roman"/>
                <a:cs typeface="Times New Roman"/>
              </a:rPr>
              <a:t> </a:t>
            </a:r>
            <a:r>
              <a:rPr sz="706" dirty="0">
                <a:solidFill>
                  <a:srgbClr val="1F4986"/>
                </a:solidFill>
                <a:latin typeface="Times New Roman"/>
                <a:cs typeface="Times New Roman"/>
              </a:rPr>
              <a:t>data</a:t>
            </a:r>
            <a:r>
              <a:rPr sz="706" spc="-13" dirty="0">
                <a:solidFill>
                  <a:srgbClr val="1F4986"/>
                </a:solidFill>
                <a:latin typeface="Times New Roman"/>
                <a:cs typeface="Times New Roman"/>
              </a:rPr>
              <a:t> </a:t>
            </a:r>
            <a:r>
              <a:rPr sz="706" dirty="0">
                <a:solidFill>
                  <a:srgbClr val="1F4986"/>
                </a:solidFill>
                <a:latin typeface="Times New Roman"/>
                <a:cs typeface="Times New Roman"/>
              </a:rPr>
              <a:t>=</a:t>
            </a:r>
            <a:r>
              <a:rPr sz="706" spc="-13" dirty="0">
                <a:solidFill>
                  <a:srgbClr val="1F4986"/>
                </a:solidFill>
                <a:latin typeface="Times New Roman"/>
                <a:cs typeface="Times New Roman"/>
              </a:rPr>
              <a:t> </a:t>
            </a:r>
            <a:r>
              <a:rPr sz="706" dirty="0">
                <a:latin typeface="Times New Roman"/>
                <a:cs typeface="Times New Roman"/>
              </a:rPr>
              <a:t>trips,</a:t>
            </a:r>
            <a:r>
              <a:rPr sz="706" spc="-4" dirty="0">
                <a:latin typeface="Times New Roman"/>
                <a:cs typeface="Times New Roman"/>
              </a:rPr>
              <a:t> </a:t>
            </a:r>
            <a:r>
              <a:rPr sz="706" dirty="0">
                <a:solidFill>
                  <a:srgbClr val="1F4986"/>
                </a:solidFill>
                <a:latin typeface="Times New Roman"/>
                <a:cs typeface="Times New Roman"/>
              </a:rPr>
              <a:t>weights</a:t>
            </a:r>
            <a:r>
              <a:rPr sz="706" spc="-13" dirty="0">
                <a:solidFill>
                  <a:srgbClr val="1F4986"/>
                </a:solidFill>
                <a:latin typeface="Times New Roman"/>
                <a:cs typeface="Times New Roman"/>
              </a:rPr>
              <a:t> </a:t>
            </a:r>
            <a:r>
              <a:rPr sz="706" dirty="0">
                <a:solidFill>
                  <a:srgbClr val="1F4986"/>
                </a:solidFill>
                <a:latin typeface="Times New Roman"/>
                <a:cs typeface="Times New Roman"/>
              </a:rPr>
              <a:t>=</a:t>
            </a:r>
            <a:r>
              <a:rPr sz="706" spc="-13" dirty="0">
                <a:solidFill>
                  <a:srgbClr val="1F4986"/>
                </a:solidFill>
                <a:latin typeface="Times New Roman"/>
                <a:cs typeface="Times New Roman"/>
              </a:rPr>
              <a:t> </a:t>
            </a:r>
            <a:r>
              <a:rPr sz="706" dirty="0">
                <a:solidFill>
                  <a:srgbClr val="0000CF"/>
                </a:solidFill>
                <a:latin typeface="Times New Roman"/>
                <a:cs typeface="Times New Roman"/>
              </a:rPr>
              <a:t>1</a:t>
            </a:r>
            <a:r>
              <a:rPr sz="706" spc="-9" dirty="0">
                <a:solidFill>
                  <a:srgbClr val="0000CF"/>
                </a:solidFill>
                <a:latin typeface="Times New Roman"/>
                <a:cs typeface="Times New Roman"/>
              </a:rPr>
              <a:t> </a:t>
            </a:r>
            <a:r>
              <a:rPr sz="706" b="1" dirty="0">
                <a:solidFill>
                  <a:srgbClr val="CE5C00"/>
                </a:solidFill>
                <a:latin typeface="Times New Roman"/>
                <a:cs typeface="Times New Roman"/>
              </a:rPr>
              <a:t>/</a:t>
            </a:r>
            <a:r>
              <a:rPr sz="706" b="1" spc="-9" dirty="0">
                <a:solidFill>
                  <a:srgbClr val="CE5C00"/>
                </a:solidFill>
                <a:latin typeface="Times New Roman"/>
                <a:cs typeface="Times New Roman"/>
              </a:rPr>
              <a:t> </a:t>
            </a:r>
            <a:r>
              <a:rPr sz="706" spc="-9" dirty="0">
                <a:latin typeface="Times New Roman"/>
                <a:cs typeface="Times New Roman"/>
              </a:rPr>
              <a:t>trips</a:t>
            </a:r>
            <a:r>
              <a:rPr sz="706" b="1" spc="-9" dirty="0">
                <a:solidFill>
                  <a:srgbClr val="CE5C00"/>
                </a:solidFill>
                <a:latin typeface="Times New Roman"/>
                <a:cs typeface="Times New Roman"/>
              </a:rPr>
              <a:t>$</a:t>
            </a:r>
            <a:r>
              <a:rPr sz="706" spc="-9" dirty="0">
                <a:latin typeface="Times New Roman"/>
                <a:cs typeface="Times New Roman"/>
              </a:rPr>
              <a:t>distance)</a:t>
            </a:r>
            <a:r>
              <a:rPr sz="706" spc="441" dirty="0">
                <a:latin typeface="Times New Roman"/>
                <a:cs typeface="Times New Roman"/>
              </a:rPr>
              <a:t> </a:t>
            </a:r>
            <a:r>
              <a:rPr sz="706" b="1" spc="-9" dirty="0">
                <a:solidFill>
                  <a:srgbClr val="1F4986"/>
                </a:solidFill>
                <a:latin typeface="Times New Roman"/>
                <a:cs typeface="Times New Roman"/>
              </a:rPr>
              <a:t>summary</a:t>
            </a:r>
            <a:r>
              <a:rPr sz="706" spc="-9" dirty="0">
                <a:latin typeface="Times New Roman"/>
                <a:cs typeface="Times New Roman"/>
              </a:rPr>
              <a:t>(m_wls)</a:t>
            </a:r>
            <a:endParaRPr sz="706">
              <a:latin typeface="Times New Roman"/>
              <a:cs typeface="Times New Roman"/>
            </a:endParaRPr>
          </a:p>
          <a:p>
            <a:pPr>
              <a:spcBef>
                <a:spcPts val="35"/>
              </a:spcBef>
            </a:pPr>
            <a:endParaRPr sz="706">
              <a:latin typeface="Times New Roman"/>
              <a:cs typeface="Times New Roman"/>
            </a:endParaRPr>
          </a:p>
          <a:p>
            <a:pPr marL="15689" marR="4116700">
              <a:lnSpc>
                <a:spcPts val="803"/>
              </a:lnSpc>
              <a:spcBef>
                <a:spcPts val="4"/>
              </a:spcBef>
            </a:pPr>
            <a:r>
              <a:rPr sz="706" dirty="0">
                <a:solidFill>
                  <a:srgbClr val="8F5801"/>
                </a:solidFill>
                <a:latin typeface="Times New Roman"/>
                <a:cs typeface="Times New Roman"/>
              </a:rPr>
              <a:t>#</a:t>
            </a:r>
            <a:r>
              <a:rPr sz="706" spc="-13" dirty="0">
                <a:solidFill>
                  <a:srgbClr val="8F5801"/>
                </a:solidFill>
                <a:latin typeface="Times New Roman"/>
                <a:cs typeface="Times New Roman"/>
              </a:rPr>
              <a:t> </a:t>
            </a:r>
            <a:r>
              <a:rPr sz="706" spc="-9" dirty="0">
                <a:solidFill>
                  <a:srgbClr val="8F5801"/>
                </a:solidFill>
                <a:latin typeface="Times New Roman"/>
                <a:cs typeface="Times New Roman"/>
              </a:rPr>
              <a:t>Optional:</a:t>
            </a:r>
            <a:r>
              <a:rPr sz="706" spc="-13" dirty="0">
                <a:solidFill>
                  <a:srgbClr val="8F5801"/>
                </a:solidFill>
                <a:latin typeface="Times New Roman"/>
                <a:cs typeface="Times New Roman"/>
              </a:rPr>
              <a:t> </a:t>
            </a:r>
            <a:r>
              <a:rPr sz="706" dirty="0">
                <a:solidFill>
                  <a:srgbClr val="8F5801"/>
                </a:solidFill>
                <a:latin typeface="Times New Roman"/>
                <a:cs typeface="Times New Roman"/>
              </a:rPr>
              <a:t>model</a:t>
            </a:r>
            <a:r>
              <a:rPr sz="706" spc="-4" dirty="0">
                <a:solidFill>
                  <a:srgbClr val="8F5801"/>
                </a:solidFill>
                <a:latin typeface="Times New Roman"/>
                <a:cs typeface="Times New Roman"/>
              </a:rPr>
              <a:t> </a:t>
            </a:r>
            <a:r>
              <a:rPr sz="706" dirty="0">
                <a:solidFill>
                  <a:srgbClr val="8F5801"/>
                </a:solidFill>
                <a:latin typeface="Times New Roman"/>
                <a:cs typeface="Times New Roman"/>
              </a:rPr>
              <a:t>residual</a:t>
            </a:r>
            <a:r>
              <a:rPr sz="706" spc="-13" dirty="0">
                <a:solidFill>
                  <a:srgbClr val="8F5801"/>
                </a:solidFill>
                <a:latin typeface="Times New Roman"/>
                <a:cs typeface="Times New Roman"/>
              </a:rPr>
              <a:t> </a:t>
            </a:r>
            <a:r>
              <a:rPr sz="706" dirty="0">
                <a:solidFill>
                  <a:srgbClr val="8F5801"/>
                </a:solidFill>
                <a:latin typeface="Times New Roman"/>
                <a:cs typeface="Times New Roman"/>
              </a:rPr>
              <a:t>variance</a:t>
            </a:r>
            <a:r>
              <a:rPr sz="706" spc="-18" dirty="0">
                <a:solidFill>
                  <a:srgbClr val="8F5801"/>
                </a:solidFill>
                <a:latin typeface="Times New Roman"/>
                <a:cs typeface="Times New Roman"/>
              </a:rPr>
              <a:t> </a:t>
            </a:r>
            <a:r>
              <a:rPr sz="706" dirty="0">
                <a:solidFill>
                  <a:srgbClr val="8F5801"/>
                </a:solidFill>
                <a:latin typeface="Times New Roman"/>
                <a:cs typeface="Times New Roman"/>
              </a:rPr>
              <a:t>via</a:t>
            </a:r>
            <a:r>
              <a:rPr sz="706" spc="-18" dirty="0">
                <a:solidFill>
                  <a:srgbClr val="8F5801"/>
                </a:solidFill>
                <a:latin typeface="Times New Roman"/>
                <a:cs typeface="Times New Roman"/>
              </a:rPr>
              <a:t> </a:t>
            </a:r>
            <a:r>
              <a:rPr sz="706" dirty="0">
                <a:solidFill>
                  <a:srgbClr val="8F5801"/>
                </a:solidFill>
                <a:latin typeface="Times New Roman"/>
                <a:cs typeface="Times New Roman"/>
              </a:rPr>
              <a:t>auxiliary</a:t>
            </a:r>
            <a:r>
              <a:rPr sz="706" spc="-13" dirty="0">
                <a:solidFill>
                  <a:srgbClr val="8F5801"/>
                </a:solidFill>
                <a:latin typeface="Times New Roman"/>
                <a:cs typeface="Times New Roman"/>
              </a:rPr>
              <a:t> </a:t>
            </a:r>
            <a:r>
              <a:rPr sz="706" dirty="0">
                <a:solidFill>
                  <a:srgbClr val="8F5801"/>
                </a:solidFill>
                <a:latin typeface="Times New Roman"/>
                <a:cs typeface="Times New Roman"/>
              </a:rPr>
              <a:t>regression</a:t>
            </a:r>
            <a:r>
              <a:rPr sz="706" spc="-4" dirty="0">
                <a:solidFill>
                  <a:srgbClr val="8F5801"/>
                </a:solidFill>
                <a:latin typeface="Times New Roman"/>
                <a:cs typeface="Times New Roman"/>
              </a:rPr>
              <a:t> </a:t>
            </a:r>
            <a:r>
              <a:rPr sz="706" dirty="0">
                <a:solidFill>
                  <a:srgbClr val="8F5801"/>
                </a:solidFill>
                <a:latin typeface="Times New Roman"/>
                <a:cs typeface="Times New Roman"/>
              </a:rPr>
              <a:t>and</a:t>
            </a:r>
            <a:r>
              <a:rPr sz="706" spc="-4" dirty="0">
                <a:solidFill>
                  <a:srgbClr val="8F5801"/>
                </a:solidFill>
                <a:latin typeface="Times New Roman"/>
                <a:cs typeface="Times New Roman"/>
              </a:rPr>
              <a:t> </a:t>
            </a:r>
            <a:r>
              <a:rPr sz="706" dirty="0">
                <a:solidFill>
                  <a:srgbClr val="8F5801"/>
                </a:solidFill>
                <a:latin typeface="Times New Roman"/>
                <a:cs typeface="Times New Roman"/>
              </a:rPr>
              <a:t>set</a:t>
            </a:r>
            <a:r>
              <a:rPr sz="706" spc="-4" dirty="0">
                <a:solidFill>
                  <a:srgbClr val="8F5801"/>
                </a:solidFill>
                <a:latin typeface="Times New Roman"/>
                <a:cs typeface="Times New Roman"/>
              </a:rPr>
              <a:t> </a:t>
            </a:r>
            <a:r>
              <a:rPr sz="706" spc="-9" dirty="0">
                <a:solidFill>
                  <a:srgbClr val="8F5801"/>
                </a:solidFill>
                <a:latin typeface="Times New Roman"/>
                <a:cs typeface="Times New Roman"/>
              </a:rPr>
              <a:t>weights</a:t>
            </a:r>
            <a:r>
              <a:rPr sz="706" spc="-18" dirty="0">
                <a:solidFill>
                  <a:srgbClr val="8F5801"/>
                </a:solidFill>
                <a:latin typeface="Times New Roman"/>
                <a:cs typeface="Times New Roman"/>
              </a:rPr>
              <a:t> </a:t>
            </a:r>
            <a:r>
              <a:rPr sz="706" dirty="0">
                <a:solidFill>
                  <a:srgbClr val="8F5801"/>
                </a:solidFill>
                <a:latin typeface="Times New Roman"/>
                <a:cs typeface="Times New Roman"/>
              </a:rPr>
              <a:t>=</a:t>
            </a:r>
            <a:r>
              <a:rPr sz="706" spc="-13" dirty="0">
                <a:solidFill>
                  <a:srgbClr val="8F5801"/>
                </a:solidFill>
                <a:latin typeface="Times New Roman"/>
                <a:cs typeface="Times New Roman"/>
              </a:rPr>
              <a:t> </a:t>
            </a:r>
            <a:r>
              <a:rPr sz="706" spc="-9" dirty="0">
                <a:solidFill>
                  <a:srgbClr val="8F5801"/>
                </a:solidFill>
                <a:latin typeface="Times New Roman"/>
                <a:cs typeface="Times New Roman"/>
              </a:rPr>
              <a:t>1/var_hat</a:t>
            </a:r>
            <a:r>
              <a:rPr sz="706" spc="441" dirty="0">
                <a:solidFill>
                  <a:srgbClr val="8F5801"/>
                </a:solidFill>
                <a:latin typeface="Times New Roman"/>
                <a:cs typeface="Times New Roman"/>
              </a:rPr>
              <a:t> </a:t>
            </a:r>
            <a:r>
              <a:rPr sz="706" dirty="0">
                <a:solidFill>
                  <a:srgbClr val="8F5801"/>
                </a:solidFill>
                <a:latin typeface="Times New Roman"/>
                <a:cs typeface="Times New Roman"/>
              </a:rPr>
              <a:t>#</a:t>
            </a:r>
            <a:r>
              <a:rPr sz="706" spc="13" dirty="0">
                <a:solidFill>
                  <a:srgbClr val="8F5801"/>
                </a:solidFill>
                <a:latin typeface="Times New Roman"/>
                <a:cs typeface="Times New Roman"/>
              </a:rPr>
              <a:t> </a:t>
            </a:r>
            <a:r>
              <a:rPr sz="706" dirty="0">
                <a:solidFill>
                  <a:srgbClr val="8F5801"/>
                </a:solidFill>
                <a:latin typeface="Times New Roman"/>
                <a:cs typeface="Times New Roman"/>
              </a:rPr>
              <a:t>vmod</a:t>
            </a:r>
            <a:r>
              <a:rPr sz="706" spc="18" dirty="0">
                <a:solidFill>
                  <a:srgbClr val="8F5801"/>
                </a:solidFill>
                <a:latin typeface="Times New Roman"/>
                <a:cs typeface="Times New Roman"/>
              </a:rPr>
              <a:t> </a:t>
            </a:r>
            <a:r>
              <a:rPr sz="706" dirty="0">
                <a:solidFill>
                  <a:srgbClr val="8F5801"/>
                </a:solidFill>
                <a:latin typeface="Times New Roman"/>
                <a:cs typeface="Times New Roman"/>
              </a:rPr>
              <a:t>&lt;-</a:t>
            </a:r>
            <a:r>
              <a:rPr sz="706" spc="22" dirty="0">
                <a:solidFill>
                  <a:srgbClr val="8F5801"/>
                </a:solidFill>
                <a:latin typeface="Times New Roman"/>
                <a:cs typeface="Times New Roman"/>
              </a:rPr>
              <a:t> </a:t>
            </a:r>
            <a:r>
              <a:rPr sz="706" spc="-9" dirty="0">
                <a:solidFill>
                  <a:srgbClr val="8F5801"/>
                </a:solidFill>
                <a:latin typeface="Times New Roman"/>
                <a:cs typeface="Times New Roman"/>
              </a:rPr>
              <a:t>lm(abs(residuals(m))</a:t>
            </a:r>
            <a:r>
              <a:rPr sz="706" spc="18" dirty="0">
                <a:solidFill>
                  <a:srgbClr val="8F5801"/>
                </a:solidFill>
                <a:latin typeface="Times New Roman"/>
                <a:cs typeface="Times New Roman"/>
              </a:rPr>
              <a:t> </a:t>
            </a:r>
            <a:r>
              <a:rPr sz="706" dirty="0">
                <a:solidFill>
                  <a:srgbClr val="8F5801"/>
                </a:solidFill>
                <a:latin typeface="Times New Roman"/>
                <a:cs typeface="Times New Roman"/>
              </a:rPr>
              <a:t>~</a:t>
            </a:r>
            <a:r>
              <a:rPr sz="706" spc="22" dirty="0">
                <a:solidFill>
                  <a:srgbClr val="8F5801"/>
                </a:solidFill>
                <a:latin typeface="Times New Roman"/>
                <a:cs typeface="Times New Roman"/>
              </a:rPr>
              <a:t> </a:t>
            </a:r>
            <a:r>
              <a:rPr sz="706" spc="-9" dirty="0">
                <a:solidFill>
                  <a:srgbClr val="8F5801"/>
                </a:solidFill>
                <a:latin typeface="Times New Roman"/>
                <a:cs typeface="Times New Roman"/>
              </a:rPr>
              <a:t>fitted(m))</a:t>
            </a:r>
            <a:endParaRPr sz="706">
              <a:latin typeface="Times New Roman"/>
              <a:cs typeface="Times New Roman"/>
            </a:endParaRPr>
          </a:p>
          <a:p>
            <a:pPr marL="15689">
              <a:lnSpc>
                <a:spcPts val="781"/>
              </a:lnSpc>
            </a:pPr>
            <a:r>
              <a:rPr sz="706" dirty="0">
                <a:solidFill>
                  <a:srgbClr val="8F5801"/>
                </a:solidFill>
                <a:latin typeface="Times New Roman"/>
                <a:cs typeface="Times New Roman"/>
              </a:rPr>
              <a:t>#</a:t>
            </a:r>
            <a:r>
              <a:rPr sz="706" spc="9" dirty="0">
                <a:solidFill>
                  <a:srgbClr val="8F5801"/>
                </a:solidFill>
                <a:latin typeface="Times New Roman"/>
                <a:cs typeface="Times New Roman"/>
              </a:rPr>
              <a:t> </a:t>
            </a:r>
            <a:r>
              <a:rPr sz="706" dirty="0">
                <a:solidFill>
                  <a:srgbClr val="8F5801"/>
                </a:solidFill>
                <a:latin typeface="Times New Roman"/>
                <a:cs typeface="Times New Roman"/>
              </a:rPr>
              <a:t>w</a:t>
            </a:r>
            <a:r>
              <a:rPr sz="706" spc="185" dirty="0">
                <a:solidFill>
                  <a:srgbClr val="8F5801"/>
                </a:solidFill>
                <a:latin typeface="Times New Roman"/>
                <a:cs typeface="Times New Roman"/>
              </a:rPr>
              <a:t>  </a:t>
            </a:r>
            <a:r>
              <a:rPr sz="706" dirty="0">
                <a:solidFill>
                  <a:srgbClr val="8F5801"/>
                </a:solidFill>
                <a:latin typeface="Times New Roman"/>
                <a:cs typeface="Times New Roman"/>
              </a:rPr>
              <a:t>&lt;-</a:t>
            </a:r>
            <a:r>
              <a:rPr sz="706" spc="9" dirty="0">
                <a:solidFill>
                  <a:srgbClr val="8F5801"/>
                </a:solidFill>
                <a:latin typeface="Times New Roman"/>
                <a:cs typeface="Times New Roman"/>
              </a:rPr>
              <a:t> </a:t>
            </a:r>
            <a:r>
              <a:rPr sz="706" dirty="0">
                <a:solidFill>
                  <a:srgbClr val="8F5801"/>
                </a:solidFill>
                <a:latin typeface="Times New Roman"/>
                <a:cs typeface="Times New Roman"/>
              </a:rPr>
              <a:t>1</a:t>
            </a:r>
            <a:r>
              <a:rPr sz="706" spc="4" dirty="0">
                <a:solidFill>
                  <a:srgbClr val="8F5801"/>
                </a:solidFill>
                <a:latin typeface="Times New Roman"/>
                <a:cs typeface="Times New Roman"/>
              </a:rPr>
              <a:t> </a:t>
            </a:r>
            <a:r>
              <a:rPr sz="706" dirty="0">
                <a:solidFill>
                  <a:srgbClr val="8F5801"/>
                </a:solidFill>
                <a:latin typeface="Times New Roman"/>
                <a:cs typeface="Times New Roman"/>
              </a:rPr>
              <a:t>/</a:t>
            </a:r>
            <a:r>
              <a:rPr sz="706" spc="4" dirty="0">
                <a:solidFill>
                  <a:srgbClr val="8F5801"/>
                </a:solidFill>
                <a:latin typeface="Times New Roman"/>
                <a:cs typeface="Times New Roman"/>
              </a:rPr>
              <a:t> </a:t>
            </a:r>
            <a:r>
              <a:rPr sz="706" spc="-9" dirty="0">
                <a:solidFill>
                  <a:srgbClr val="8F5801"/>
                </a:solidFill>
                <a:latin typeface="Times New Roman"/>
                <a:cs typeface="Times New Roman"/>
              </a:rPr>
              <a:t>(fitted(vmod)^2</a:t>
            </a:r>
            <a:r>
              <a:rPr sz="706" spc="9" dirty="0">
                <a:solidFill>
                  <a:srgbClr val="8F5801"/>
                </a:solidFill>
                <a:latin typeface="Times New Roman"/>
                <a:cs typeface="Times New Roman"/>
              </a:rPr>
              <a:t> </a:t>
            </a:r>
            <a:r>
              <a:rPr sz="706" dirty="0">
                <a:solidFill>
                  <a:srgbClr val="8F5801"/>
                </a:solidFill>
                <a:latin typeface="Times New Roman"/>
                <a:cs typeface="Times New Roman"/>
              </a:rPr>
              <a:t>+ 1e-</a:t>
            </a:r>
            <a:r>
              <a:rPr sz="706" spc="-22" dirty="0">
                <a:solidFill>
                  <a:srgbClr val="8F5801"/>
                </a:solidFill>
                <a:latin typeface="Times New Roman"/>
                <a:cs typeface="Times New Roman"/>
              </a:rPr>
              <a:t>8)</a:t>
            </a:r>
            <a:endParaRPr sz="706">
              <a:latin typeface="Times New Roman"/>
              <a:cs typeface="Times New Roman"/>
            </a:endParaRPr>
          </a:p>
          <a:p>
            <a:pPr marL="15689" marR="5183557">
              <a:lnSpc>
                <a:spcPts val="803"/>
              </a:lnSpc>
              <a:spcBef>
                <a:spcPts val="35"/>
              </a:spcBef>
            </a:pPr>
            <a:r>
              <a:rPr sz="706" dirty="0">
                <a:solidFill>
                  <a:srgbClr val="8F5801"/>
                </a:solidFill>
                <a:latin typeface="Times New Roman"/>
                <a:cs typeface="Times New Roman"/>
              </a:rPr>
              <a:t>#</a:t>
            </a:r>
            <a:r>
              <a:rPr sz="706" spc="-9" dirty="0">
                <a:solidFill>
                  <a:srgbClr val="8F5801"/>
                </a:solidFill>
                <a:latin typeface="Times New Roman"/>
                <a:cs typeface="Times New Roman"/>
              </a:rPr>
              <a:t> </a:t>
            </a:r>
            <a:r>
              <a:rPr sz="706" dirty="0">
                <a:solidFill>
                  <a:srgbClr val="8F5801"/>
                </a:solidFill>
                <a:latin typeface="Times New Roman"/>
                <a:cs typeface="Times New Roman"/>
              </a:rPr>
              <a:t>m_wls2</a:t>
            </a:r>
            <a:r>
              <a:rPr sz="706" spc="-18" dirty="0">
                <a:solidFill>
                  <a:srgbClr val="8F5801"/>
                </a:solidFill>
                <a:latin typeface="Times New Roman"/>
                <a:cs typeface="Times New Roman"/>
              </a:rPr>
              <a:t>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dirty="0">
                <a:solidFill>
                  <a:srgbClr val="8F5801"/>
                </a:solidFill>
                <a:latin typeface="Times New Roman"/>
                <a:cs typeface="Times New Roman"/>
              </a:rPr>
              <a:t>lm(fare</a:t>
            </a:r>
            <a:r>
              <a:rPr sz="706" spc="-9" dirty="0">
                <a:solidFill>
                  <a:srgbClr val="8F5801"/>
                </a:solidFill>
                <a:latin typeface="Times New Roman"/>
                <a:cs typeface="Times New Roman"/>
              </a:rPr>
              <a:t> </a:t>
            </a:r>
            <a:r>
              <a:rPr sz="706" dirty="0">
                <a:solidFill>
                  <a:srgbClr val="8F5801"/>
                </a:solidFill>
                <a:latin typeface="Times New Roman"/>
                <a:cs typeface="Times New Roman"/>
              </a:rPr>
              <a:t>~</a:t>
            </a:r>
            <a:r>
              <a:rPr sz="706" spc="-22" dirty="0">
                <a:solidFill>
                  <a:srgbClr val="8F5801"/>
                </a:solidFill>
                <a:latin typeface="Times New Roman"/>
                <a:cs typeface="Times New Roman"/>
              </a:rPr>
              <a:t> </a:t>
            </a:r>
            <a:r>
              <a:rPr sz="706" dirty="0">
                <a:solidFill>
                  <a:srgbClr val="8F5801"/>
                </a:solidFill>
                <a:latin typeface="Times New Roman"/>
                <a:cs typeface="Times New Roman"/>
              </a:rPr>
              <a:t>distance,</a:t>
            </a:r>
            <a:r>
              <a:rPr sz="706" spc="-22" dirty="0">
                <a:solidFill>
                  <a:srgbClr val="8F5801"/>
                </a:solidFill>
                <a:latin typeface="Times New Roman"/>
                <a:cs typeface="Times New Roman"/>
              </a:rPr>
              <a:t> </a:t>
            </a:r>
            <a:r>
              <a:rPr sz="706" dirty="0">
                <a:solidFill>
                  <a:srgbClr val="8F5801"/>
                </a:solidFill>
                <a:latin typeface="Times New Roman"/>
                <a:cs typeface="Times New Roman"/>
              </a:rPr>
              <a:t>data</a:t>
            </a:r>
            <a:r>
              <a:rPr sz="706" spc="-31" dirty="0">
                <a:solidFill>
                  <a:srgbClr val="8F5801"/>
                </a:solidFill>
                <a:latin typeface="Times New Roman"/>
                <a:cs typeface="Times New Roman"/>
              </a:rPr>
              <a:t> </a:t>
            </a:r>
            <a:r>
              <a:rPr sz="706" dirty="0">
                <a:solidFill>
                  <a:srgbClr val="8F5801"/>
                </a:solidFill>
                <a:latin typeface="Times New Roman"/>
                <a:cs typeface="Times New Roman"/>
              </a:rPr>
              <a:t>=</a:t>
            </a:r>
            <a:r>
              <a:rPr sz="706" spc="-4" dirty="0">
                <a:solidFill>
                  <a:srgbClr val="8F5801"/>
                </a:solidFill>
                <a:latin typeface="Times New Roman"/>
                <a:cs typeface="Times New Roman"/>
              </a:rPr>
              <a:t> </a:t>
            </a:r>
            <a:r>
              <a:rPr sz="706" dirty="0">
                <a:solidFill>
                  <a:srgbClr val="8F5801"/>
                </a:solidFill>
                <a:latin typeface="Times New Roman"/>
                <a:cs typeface="Times New Roman"/>
              </a:rPr>
              <a:t>trips,</a:t>
            </a:r>
            <a:r>
              <a:rPr sz="706" spc="-9" dirty="0">
                <a:solidFill>
                  <a:srgbClr val="8F5801"/>
                </a:solidFill>
                <a:latin typeface="Times New Roman"/>
                <a:cs typeface="Times New Roman"/>
              </a:rPr>
              <a:t> </a:t>
            </a:r>
            <a:r>
              <a:rPr sz="706" dirty="0">
                <a:solidFill>
                  <a:srgbClr val="8F5801"/>
                </a:solidFill>
                <a:latin typeface="Times New Roman"/>
                <a:cs typeface="Times New Roman"/>
              </a:rPr>
              <a:t>weights</a:t>
            </a:r>
            <a:r>
              <a:rPr sz="706" spc="-22" dirty="0">
                <a:solidFill>
                  <a:srgbClr val="8F5801"/>
                </a:solidFill>
                <a:latin typeface="Times New Roman"/>
                <a:cs typeface="Times New Roman"/>
              </a:rPr>
              <a:t> </a:t>
            </a:r>
            <a:r>
              <a:rPr sz="706" dirty="0">
                <a:solidFill>
                  <a:srgbClr val="8F5801"/>
                </a:solidFill>
                <a:latin typeface="Times New Roman"/>
                <a:cs typeface="Times New Roman"/>
              </a:rPr>
              <a:t>=</a:t>
            </a:r>
            <a:r>
              <a:rPr sz="706" spc="-22" dirty="0">
                <a:solidFill>
                  <a:srgbClr val="8F5801"/>
                </a:solidFill>
                <a:latin typeface="Times New Roman"/>
                <a:cs typeface="Times New Roman"/>
              </a:rPr>
              <a:t> w)</a:t>
            </a:r>
            <a:r>
              <a:rPr sz="706" spc="441" dirty="0">
                <a:solidFill>
                  <a:srgbClr val="8F5801"/>
                </a:solidFill>
                <a:latin typeface="Times New Roman"/>
                <a:cs typeface="Times New Roman"/>
              </a:rPr>
              <a:t> </a:t>
            </a:r>
            <a:r>
              <a:rPr sz="706" dirty="0">
                <a:solidFill>
                  <a:srgbClr val="8F5801"/>
                </a:solidFill>
                <a:latin typeface="Times New Roman"/>
                <a:cs typeface="Times New Roman"/>
              </a:rPr>
              <a:t>#</a:t>
            </a:r>
            <a:r>
              <a:rPr sz="706" spc="4" dirty="0">
                <a:solidFill>
                  <a:srgbClr val="8F5801"/>
                </a:solidFill>
                <a:latin typeface="Times New Roman"/>
                <a:cs typeface="Times New Roman"/>
              </a:rPr>
              <a:t> </a:t>
            </a:r>
            <a:r>
              <a:rPr sz="706" spc="-9" dirty="0">
                <a:solidFill>
                  <a:srgbClr val="8F5801"/>
                </a:solidFill>
                <a:latin typeface="Times New Roman"/>
                <a:cs typeface="Times New Roman"/>
              </a:rPr>
              <a:t>summary(m_wls2)</a:t>
            </a:r>
            <a:endParaRPr sz="706">
              <a:latin typeface="Times New Roman"/>
              <a:cs typeface="Times New Roman"/>
            </a:endParaRPr>
          </a:p>
        </p:txBody>
      </p:sp>
      <p:sp>
        <p:nvSpPr>
          <p:cNvPr id="20" name="object 20"/>
          <p:cNvSpPr txBox="1"/>
          <p:nvPr/>
        </p:nvSpPr>
        <p:spPr>
          <a:xfrm>
            <a:off x="930089" y="5597339"/>
            <a:ext cx="7270937" cy="447332"/>
          </a:xfrm>
          <a:prstGeom prst="rect">
            <a:avLst/>
          </a:prstGeom>
        </p:spPr>
        <p:txBody>
          <a:bodyPr vert="horz" wrap="square" lIns="0" tIns="11206" rIns="0" bIns="0" rtlCol="0">
            <a:spAutoFit/>
          </a:bodyPr>
          <a:lstStyle/>
          <a:p>
            <a:pPr marL="11206">
              <a:lnSpc>
                <a:spcPts val="1147"/>
              </a:lnSpc>
              <a:spcBef>
                <a:spcPts val="88"/>
              </a:spcBef>
            </a:pPr>
            <a:r>
              <a:rPr sz="971" b="1" dirty="0">
                <a:latin typeface="Times New Roman"/>
                <a:cs typeface="Times New Roman"/>
              </a:rPr>
              <a:t>Clinical</a:t>
            </a:r>
            <a:r>
              <a:rPr sz="971" b="1" spc="-26" dirty="0">
                <a:latin typeface="Times New Roman"/>
                <a:cs typeface="Times New Roman"/>
              </a:rPr>
              <a:t> </a:t>
            </a:r>
            <a:r>
              <a:rPr sz="971" b="1" spc="-9" dirty="0">
                <a:latin typeface="Times New Roman"/>
                <a:cs typeface="Times New Roman"/>
              </a:rPr>
              <a:t>mirror</a:t>
            </a:r>
            <a:endParaRPr sz="971">
              <a:latin typeface="Times New Roman"/>
              <a:cs typeface="Times New Roman"/>
            </a:endParaRPr>
          </a:p>
          <a:p>
            <a:pPr marL="11206" marR="4483">
              <a:lnSpc>
                <a:spcPts val="1121"/>
              </a:lnSpc>
              <a:spcBef>
                <a:spcPts val="62"/>
              </a:spcBef>
            </a:pPr>
            <a:r>
              <a:rPr sz="971" dirty="0">
                <a:latin typeface="Times New Roman"/>
                <a:cs typeface="Times New Roman"/>
              </a:rPr>
              <a:t>If</a:t>
            </a:r>
            <a:r>
              <a:rPr sz="971" spc="-9" dirty="0">
                <a:latin typeface="Times New Roman"/>
                <a:cs typeface="Times New Roman"/>
              </a:rPr>
              <a:t> </a:t>
            </a:r>
            <a:r>
              <a:rPr sz="971" dirty="0">
                <a:latin typeface="Cambria Math"/>
                <a:cs typeface="Cambria Math"/>
              </a:rPr>
              <a:t>𝛥</a:t>
            </a:r>
            <a:r>
              <a:rPr sz="971" dirty="0">
                <a:latin typeface="Times New Roman"/>
                <a:cs typeface="Times New Roman"/>
              </a:rPr>
              <a:t>BMI</a:t>
            </a:r>
            <a:r>
              <a:rPr sz="971" spc="-13" dirty="0">
                <a:latin typeface="Times New Roman"/>
                <a:cs typeface="Times New Roman"/>
              </a:rPr>
              <a:t> </a:t>
            </a:r>
            <a:r>
              <a:rPr sz="971" dirty="0">
                <a:latin typeface="Times New Roman"/>
                <a:cs typeface="Times New Roman"/>
              </a:rPr>
              <a:t>variability</a:t>
            </a:r>
            <a:r>
              <a:rPr sz="971" spc="-26" dirty="0">
                <a:latin typeface="Times New Roman"/>
                <a:cs typeface="Times New Roman"/>
              </a:rPr>
              <a:t> </a:t>
            </a:r>
            <a:r>
              <a:rPr sz="971" dirty="0">
                <a:latin typeface="Times New Roman"/>
                <a:cs typeface="Times New Roman"/>
              </a:rPr>
              <a:t>increases</a:t>
            </a:r>
            <a:r>
              <a:rPr sz="971" spc="-18" dirty="0">
                <a:latin typeface="Times New Roman"/>
                <a:cs typeface="Times New Roman"/>
              </a:rPr>
              <a:t> </a:t>
            </a:r>
            <a:r>
              <a:rPr sz="971" dirty="0">
                <a:latin typeface="Times New Roman"/>
                <a:cs typeface="Times New Roman"/>
              </a:rPr>
              <a:t>with</a:t>
            </a:r>
            <a:r>
              <a:rPr sz="971" spc="-13" dirty="0">
                <a:latin typeface="Times New Roman"/>
                <a:cs typeface="Times New Roman"/>
              </a:rPr>
              <a:t> </a:t>
            </a:r>
            <a:r>
              <a:rPr sz="971" dirty="0">
                <a:latin typeface="Times New Roman"/>
                <a:cs typeface="Times New Roman"/>
              </a:rPr>
              <a:t>baseline</a:t>
            </a:r>
            <a:r>
              <a:rPr sz="971" spc="-9" dirty="0">
                <a:latin typeface="Times New Roman"/>
                <a:cs typeface="Times New Roman"/>
              </a:rPr>
              <a:t> </a:t>
            </a:r>
            <a:r>
              <a:rPr sz="971" dirty="0">
                <a:latin typeface="Times New Roman"/>
                <a:cs typeface="Times New Roman"/>
              </a:rPr>
              <a:t>BMI,</a:t>
            </a:r>
            <a:r>
              <a:rPr sz="971" spc="-13" dirty="0">
                <a:latin typeface="Times New Roman"/>
                <a:cs typeface="Times New Roman"/>
              </a:rPr>
              <a:t> </a:t>
            </a:r>
            <a:r>
              <a:rPr sz="971" dirty="0">
                <a:latin typeface="Times New Roman"/>
                <a:cs typeface="Times New Roman"/>
              </a:rPr>
              <a:t>prespecify</a:t>
            </a:r>
            <a:r>
              <a:rPr sz="971" spc="-22" dirty="0">
                <a:latin typeface="Times New Roman"/>
                <a:cs typeface="Times New Roman"/>
              </a:rPr>
              <a:t> </a:t>
            </a:r>
            <a:r>
              <a:rPr sz="971" dirty="0">
                <a:latin typeface="Times New Roman"/>
                <a:cs typeface="Times New Roman"/>
              </a:rPr>
              <a:t>a</a:t>
            </a:r>
            <a:r>
              <a:rPr sz="971" spc="-9" dirty="0">
                <a:latin typeface="Times New Roman"/>
                <a:cs typeface="Times New Roman"/>
              </a:rPr>
              <a:t> </a:t>
            </a:r>
            <a:r>
              <a:rPr sz="971" dirty="0">
                <a:latin typeface="Times New Roman"/>
                <a:cs typeface="Times New Roman"/>
              </a:rPr>
              <a:t>log‑scale</a:t>
            </a:r>
            <a:r>
              <a:rPr sz="971" spc="-13" dirty="0">
                <a:latin typeface="Times New Roman"/>
                <a:cs typeface="Times New Roman"/>
              </a:rPr>
              <a:t> </a:t>
            </a:r>
            <a:r>
              <a:rPr sz="971" dirty="0">
                <a:latin typeface="Times New Roman"/>
                <a:cs typeface="Times New Roman"/>
              </a:rPr>
              <a:t>analysis,</a:t>
            </a:r>
            <a:r>
              <a:rPr sz="971" spc="-9" dirty="0">
                <a:latin typeface="Times New Roman"/>
                <a:cs typeface="Times New Roman"/>
              </a:rPr>
              <a:t> </a:t>
            </a:r>
            <a:r>
              <a:rPr sz="971" dirty="0">
                <a:latin typeface="Times New Roman"/>
                <a:cs typeface="Times New Roman"/>
              </a:rPr>
              <a:t>robust</a:t>
            </a:r>
            <a:r>
              <a:rPr sz="971" spc="-9" dirty="0">
                <a:latin typeface="Times New Roman"/>
                <a:cs typeface="Times New Roman"/>
              </a:rPr>
              <a:t> </a:t>
            </a:r>
            <a:r>
              <a:rPr sz="971" dirty="0">
                <a:latin typeface="Times New Roman"/>
                <a:cs typeface="Times New Roman"/>
              </a:rPr>
              <a:t>SEs,</a:t>
            </a:r>
            <a:r>
              <a:rPr sz="971" spc="-9" dirty="0">
                <a:latin typeface="Times New Roman"/>
                <a:cs typeface="Times New Roman"/>
              </a:rPr>
              <a:t> </a:t>
            </a:r>
            <a:r>
              <a:rPr sz="971" dirty="0">
                <a:latin typeface="Times New Roman"/>
                <a:cs typeface="Times New Roman"/>
              </a:rPr>
              <a:t>or</a:t>
            </a:r>
            <a:r>
              <a:rPr sz="971" spc="-22" dirty="0">
                <a:latin typeface="Times New Roman"/>
                <a:cs typeface="Times New Roman"/>
              </a:rPr>
              <a:t> </a:t>
            </a:r>
            <a:r>
              <a:rPr sz="971" dirty="0">
                <a:latin typeface="Times New Roman"/>
                <a:cs typeface="Times New Roman"/>
              </a:rPr>
              <a:t>variance‑modeled</a:t>
            </a:r>
            <a:r>
              <a:rPr sz="971" spc="-9" dirty="0">
                <a:latin typeface="Times New Roman"/>
                <a:cs typeface="Times New Roman"/>
              </a:rPr>
              <a:t> ANCOVA; </a:t>
            </a:r>
            <a:r>
              <a:rPr sz="971" dirty="0">
                <a:latin typeface="Times New Roman"/>
                <a:cs typeface="Times New Roman"/>
              </a:rPr>
              <a:t>report</a:t>
            </a:r>
            <a:r>
              <a:rPr sz="971" spc="22" dirty="0">
                <a:latin typeface="Times New Roman"/>
                <a:cs typeface="Times New Roman"/>
              </a:rPr>
              <a:t> </a:t>
            </a:r>
            <a:r>
              <a:rPr sz="971" dirty="0">
                <a:latin typeface="Times New Roman"/>
                <a:cs typeface="Times New Roman"/>
              </a:rPr>
              <a:t>that</a:t>
            </a:r>
            <a:r>
              <a:rPr sz="971" spc="-22" dirty="0">
                <a:latin typeface="Times New Roman"/>
                <a:cs typeface="Times New Roman"/>
              </a:rPr>
              <a:t> </a:t>
            </a:r>
            <a:r>
              <a:rPr sz="971" spc="-9" dirty="0">
                <a:latin typeface="Times New Roman"/>
                <a:cs typeface="Times New Roman"/>
              </a:rPr>
              <a:t>inference </a:t>
            </a:r>
            <a:r>
              <a:rPr sz="971" dirty="0">
                <a:latin typeface="Times New Roman"/>
                <a:cs typeface="Times New Roman"/>
              </a:rPr>
              <a:t>is</a:t>
            </a:r>
            <a:r>
              <a:rPr sz="971" spc="-9" dirty="0">
                <a:latin typeface="Times New Roman"/>
                <a:cs typeface="Times New Roman"/>
              </a:rPr>
              <a:t> </a:t>
            </a:r>
            <a:r>
              <a:rPr sz="971" dirty="0">
                <a:latin typeface="Times New Roman"/>
                <a:cs typeface="Times New Roman"/>
              </a:rPr>
              <a:t>robust</a:t>
            </a:r>
            <a:r>
              <a:rPr sz="971" spc="-4" dirty="0">
                <a:latin typeface="Times New Roman"/>
                <a:cs typeface="Times New Roman"/>
              </a:rPr>
              <a:t> </a:t>
            </a:r>
            <a:r>
              <a:rPr sz="971" dirty="0">
                <a:latin typeface="Times New Roman"/>
                <a:cs typeface="Times New Roman"/>
              </a:rPr>
              <a:t>to</a:t>
            </a:r>
            <a:r>
              <a:rPr sz="971" spc="-4" dirty="0">
                <a:latin typeface="Times New Roman"/>
                <a:cs typeface="Times New Roman"/>
              </a:rPr>
              <a:t> </a:t>
            </a:r>
            <a:r>
              <a:rPr sz="971" spc="-9" dirty="0">
                <a:latin typeface="Times New Roman"/>
                <a:cs typeface="Times New Roman"/>
              </a:rPr>
              <a:t>heteroscedasticity.</a:t>
            </a:r>
            <a:endParaRPr sz="971">
              <a:latin typeface="Times New Roman"/>
              <a:cs typeface="Times New Roman"/>
            </a:endParaRPr>
          </a:p>
        </p:txBody>
      </p:sp>
      <p:sp>
        <p:nvSpPr>
          <p:cNvPr id="21" name="TextBox 20">
            <a:extLst>
              <a:ext uri="{FF2B5EF4-FFF2-40B4-BE49-F238E27FC236}">
                <a16:creationId xmlns:a16="http://schemas.microsoft.com/office/drawing/2014/main" id="{43C8D8FD-8F5B-E463-3CBF-701A7116A4C9}"/>
              </a:ext>
            </a:extLst>
          </p:cNvPr>
          <p:cNvSpPr txBox="1"/>
          <p:nvPr/>
        </p:nvSpPr>
        <p:spPr>
          <a:xfrm>
            <a:off x="3146911" y="294282"/>
            <a:ext cx="2850177" cy="584775"/>
          </a:xfrm>
          <a:prstGeom prst="rect">
            <a:avLst/>
          </a:prstGeom>
          <a:noFill/>
        </p:spPr>
        <p:txBody>
          <a:bodyPr wrap="square" rtlCol="0">
            <a:spAutoFit/>
          </a:bodyPr>
          <a:lstStyle/>
          <a:p>
            <a:pPr algn="ctr"/>
            <a:r>
              <a:rPr lang="en-IN" sz="3200" b="1" dirty="0">
                <a:latin typeface="Times New Roman"/>
                <a:cs typeface="Times New Roman"/>
              </a:rPr>
              <a:t>Solution 5</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207818"/>
            <a:ext cx="8595360" cy="584775"/>
          </a:xfrm>
          <a:prstGeom prst="rect">
            <a:avLst/>
          </a:prstGeom>
          <a:noFill/>
        </p:spPr>
        <p:txBody>
          <a:bodyPr wrap="square">
            <a:spAutoFit/>
          </a:bodyPr>
          <a:lstStyle/>
          <a:p>
            <a:pPr>
              <a:defRPr sz="2400" b="1"/>
            </a:pPr>
            <a:r>
              <a:rPr lang="en-US" sz="3200" dirty="0">
                <a:latin typeface="Times New Roman" panose="02020603050405020304" pitchFamily="18" charset="0"/>
                <a:cs typeface="Times New Roman" panose="02020603050405020304" pitchFamily="18" charset="0"/>
              </a:rPr>
              <a:t>Normality Assumption in Small-Sample t-Tests</a:t>
            </a:r>
            <a:endParaRPr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4320" y="1084811"/>
            <a:ext cx="8595360" cy="4862870"/>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1600" dirty="0">
                <a:latin typeface="Times New Roman" panose="02020603050405020304" pitchFamily="18" charset="0"/>
                <a:cs typeface="Times New Roman" panose="02020603050405020304" pitchFamily="18" charset="0"/>
              </a:rPr>
              <a:t>Topic: When Skew Makes p-Values Unreliable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pilot toxicology study measures blood‑lead concentration (µg/dL) in 12 children living near a smelter. The one-sample t-test against a guideline of 5 gives p = 0.04. However, the data are right‑skewed.</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Which statistical assumption is violated?</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How does skewness affect the t‑test’s Type I error at such small n?</a:t>
            </a:r>
          </a:p>
          <a:p>
            <a:pPr>
              <a:spcAft>
                <a:spcPts val="0"/>
              </a:spcAft>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alternative analyses should be reported?</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Key Definitions:</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Student t-test: </a:t>
            </a:r>
            <a:r>
              <a:rPr sz="1400" dirty="0">
                <a:latin typeface="Times New Roman" panose="02020603050405020304" pitchFamily="18" charset="0"/>
                <a:cs typeface="Times New Roman" panose="02020603050405020304" pitchFamily="18" charset="0"/>
              </a:rPr>
              <a:t>Assumes residuals ∼ N(0, σ²).</a:t>
            </a:r>
          </a:p>
          <a:p>
            <a:pPr>
              <a:spcAft>
                <a:spcPts val="0"/>
              </a:spcAft>
              <a:defRPr sz="1200"/>
            </a:pPr>
            <a:r>
              <a:rPr sz="1400" b="1" dirty="0">
                <a:latin typeface="Times New Roman" panose="02020603050405020304" pitchFamily="18" charset="0"/>
                <a:cs typeface="Times New Roman" panose="02020603050405020304" pitchFamily="18" charset="0"/>
              </a:rPr>
              <a:t>Central Limit Theorem (CLT): </a:t>
            </a:r>
            <a:r>
              <a:rPr sz="1400" dirty="0">
                <a:latin typeface="Times New Roman" panose="02020603050405020304" pitchFamily="18" charset="0"/>
                <a:cs typeface="Times New Roman" panose="02020603050405020304" pitchFamily="18" charset="0"/>
              </a:rPr>
              <a:t>Sample mean tends to normality as n → ∞; weak at n = 12.</a:t>
            </a:r>
          </a:p>
          <a:p>
            <a:pPr>
              <a:spcAft>
                <a:spcPts val="0"/>
              </a:spcAft>
              <a:defRPr sz="1200"/>
            </a:pPr>
            <a:r>
              <a:rPr sz="1400" b="1" dirty="0">
                <a:latin typeface="Times New Roman" panose="02020603050405020304" pitchFamily="18" charset="0"/>
                <a:cs typeface="Times New Roman" panose="02020603050405020304" pitchFamily="18" charset="0"/>
              </a:rPr>
              <a:t>Skewness: </a:t>
            </a:r>
            <a:r>
              <a:rPr sz="1400" dirty="0">
                <a:latin typeface="Times New Roman" panose="02020603050405020304" pitchFamily="18" charset="0"/>
                <a:cs typeface="Times New Roman" panose="02020603050405020304" pitchFamily="18" charset="0"/>
              </a:rPr>
              <a:t>Asymmetry of distribution.</a:t>
            </a:r>
          </a:p>
          <a:p>
            <a:pPr>
              <a:spcAft>
                <a:spcPts val="0"/>
              </a:spcAft>
              <a:defRPr sz="1200"/>
            </a:pPr>
            <a:r>
              <a:rPr sz="1400" b="1" dirty="0">
                <a:latin typeface="Times New Roman" panose="02020603050405020304" pitchFamily="18" charset="0"/>
                <a:cs typeface="Times New Roman" panose="02020603050405020304" pitchFamily="18" charset="0"/>
              </a:rPr>
              <a:t>Shapiro–Wilk Test: </a:t>
            </a:r>
            <a:r>
              <a:rPr sz="1400" dirty="0">
                <a:latin typeface="Times New Roman" panose="02020603050405020304" pitchFamily="18" charset="0"/>
                <a:cs typeface="Times New Roman" panose="02020603050405020304" pitchFamily="18" charset="0"/>
              </a:rPr>
              <a:t>Detects departures from normality.</a:t>
            </a:r>
          </a:p>
          <a:p>
            <a:pPr>
              <a:spcAft>
                <a:spcPts val="0"/>
              </a:spcAft>
              <a:defRPr sz="1200"/>
            </a:pPr>
            <a:r>
              <a:rPr sz="1400" b="1" dirty="0">
                <a:latin typeface="Times New Roman" panose="02020603050405020304" pitchFamily="18" charset="0"/>
                <a:cs typeface="Times New Roman" panose="02020603050405020304" pitchFamily="18" charset="0"/>
              </a:rPr>
              <a:t>Non‑parametric Test: </a:t>
            </a:r>
            <a:r>
              <a:rPr sz="1400" dirty="0">
                <a:latin typeface="Times New Roman" panose="02020603050405020304" pitchFamily="18" charset="0"/>
                <a:cs typeface="Times New Roman" panose="02020603050405020304" pitchFamily="18" charset="0"/>
              </a:rPr>
              <a:t>Wilcoxon signed‑rank, permutation.</a:t>
            </a:r>
            <a:endParaRPr lang="en-IN" sz="1400"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Transformation</a:t>
            </a:r>
            <a:r>
              <a:rPr sz="1400" dirty="0">
                <a:latin typeface="Times New Roman" panose="02020603050405020304" pitchFamily="18" charset="0"/>
                <a:cs typeface="Times New Roman" panose="02020603050405020304" pitchFamily="18" charset="0"/>
              </a:rPr>
              <a:t>: log or √ to restore symmetry.</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A Phase I pharmacokinetic study (n = 10) observes right‑skewed half‑life. Investigators report arithmetic mean CI. Should regulators accept this, or demand log‑transformed geometric means?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930088" y="1118571"/>
            <a:ext cx="7263653" cy="3416712"/>
          </a:xfrm>
          <a:prstGeom prst="rect">
            <a:avLst/>
          </a:prstGeom>
        </p:spPr>
        <p:txBody>
          <a:bodyPr vert="horz" wrap="square" lIns="0" tIns="21851" rIns="0" bIns="0" rtlCol="0">
            <a:spAutoFit/>
          </a:bodyPr>
          <a:lstStyle/>
          <a:p>
            <a:pPr marL="11206" marR="182666" algn="just">
              <a:lnSpc>
                <a:spcPts val="1218"/>
              </a:lnSpc>
              <a:spcBef>
                <a:spcPts val="172"/>
              </a:spcBef>
            </a:pPr>
            <a:r>
              <a:rPr b="1" dirty="0">
                <a:latin typeface="Times New Roman"/>
                <a:cs typeface="Times New Roman"/>
              </a:rPr>
              <a:t>Issue.</a:t>
            </a:r>
            <a:r>
              <a:rPr b="1" spc="-22" dirty="0"/>
              <a:t> </a:t>
            </a:r>
            <a:r>
              <a:rPr dirty="0"/>
              <a:t>You</a:t>
            </a:r>
            <a:r>
              <a:rPr spc="-18" dirty="0"/>
              <a:t> </a:t>
            </a:r>
            <a:r>
              <a:rPr dirty="0"/>
              <a:t>ran</a:t>
            </a:r>
            <a:r>
              <a:rPr spc="-22" dirty="0"/>
              <a:t> </a:t>
            </a:r>
            <a:r>
              <a:rPr dirty="0"/>
              <a:t>a</a:t>
            </a:r>
            <a:r>
              <a:rPr spc="-22" dirty="0"/>
              <a:t> </a:t>
            </a:r>
            <a:r>
              <a:rPr dirty="0"/>
              <a:t>one‑sample</a:t>
            </a:r>
            <a:r>
              <a:rPr spc="-26" dirty="0"/>
              <a:t> </a:t>
            </a:r>
            <a:r>
              <a:rPr dirty="0"/>
              <a:t>t‑test</a:t>
            </a:r>
            <a:r>
              <a:rPr spc="-18" dirty="0"/>
              <a:t> </a:t>
            </a:r>
            <a:r>
              <a:rPr dirty="0"/>
              <a:t>with</a:t>
            </a:r>
            <a:r>
              <a:rPr spc="-22" dirty="0"/>
              <a:t> </a:t>
            </a:r>
            <a:r>
              <a:rPr dirty="0"/>
              <a:t>n</a:t>
            </a:r>
            <a:r>
              <a:rPr spc="-18" dirty="0"/>
              <a:t> </a:t>
            </a:r>
            <a:r>
              <a:rPr dirty="0"/>
              <a:t>≈</a:t>
            </a:r>
            <a:r>
              <a:rPr spc="-22" dirty="0"/>
              <a:t> </a:t>
            </a:r>
            <a:r>
              <a:rPr dirty="0"/>
              <a:t>10–12</a:t>
            </a:r>
            <a:r>
              <a:rPr spc="-18" dirty="0"/>
              <a:t> </a:t>
            </a:r>
            <a:r>
              <a:rPr dirty="0"/>
              <a:t>and</a:t>
            </a:r>
            <a:r>
              <a:rPr spc="-22" dirty="0"/>
              <a:t> </a:t>
            </a:r>
            <a:r>
              <a:rPr dirty="0"/>
              <a:t>a</a:t>
            </a:r>
            <a:r>
              <a:rPr spc="-22" dirty="0"/>
              <a:t> </a:t>
            </a:r>
            <a:r>
              <a:rPr dirty="0"/>
              <a:t>visibly</a:t>
            </a:r>
            <a:r>
              <a:rPr spc="-18" dirty="0"/>
              <a:t> </a:t>
            </a:r>
            <a:r>
              <a:rPr dirty="0"/>
              <a:t>right‑skewed</a:t>
            </a:r>
            <a:r>
              <a:rPr spc="-22" dirty="0"/>
              <a:t> </a:t>
            </a:r>
            <a:r>
              <a:rPr dirty="0"/>
              <a:t>endpoint</a:t>
            </a:r>
            <a:r>
              <a:rPr spc="-18" dirty="0"/>
              <a:t> </a:t>
            </a:r>
            <a:r>
              <a:rPr dirty="0"/>
              <a:t>(e.g.,</a:t>
            </a:r>
            <a:r>
              <a:rPr spc="-22" dirty="0"/>
              <a:t> </a:t>
            </a:r>
            <a:r>
              <a:rPr dirty="0"/>
              <a:t>Cmax,</a:t>
            </a:r>
            <a:r>
              <a:rPr spc="-18" dirty="0"/>
              <a:t> </a:t>
            </a:r>
            <a:r>
              <a:rPr dirty="0"/>
              <a:t>blood‑lead).</a:t>
            </a:r>
            <a:r>
              <a:rPr spc="-22" dirty="0"/>
              <a:t> </a:t>
            </a:r>
            <a:r>
              <a:rPr dirty="0"/>
              <a:t>The</a:t>
            </a:r>
            <a:r>
              <a:rPr spc="-13" dirty="0"/>
              <a:t> </a:t>
            </a:r>
            <a:r>
              <a:rPr dirty="0"/>
              <a:t>classical</a:t>
            </a:r>
            <a:r>
              <a:rPr spc="-22" dirty="0"/>
              <a:t> </a:t>
            </a:r>
            <a:r>
              <a:rPr dirty="0"/>
              <a:t>t</a:t>
            </a:r>
            <a:r>
              <a:rPr spc="-18" dirty="0"/>
              <a:t> test </a:t>
            </a:r>
            <a:r>
              <a:rPr dirty="0"/>
              <a:t>assumes</a:t>
            </a:r>
            <a:r>
              <a:rPr spc="-26" dirty="0"/>
              <a:t> </a:t>
            </a:r>
            <a:r>
              <a:rPr dirty="0"/>
              <a:t>the</a:t>
            </a:r>
            <a:r>
              <a:rPr spc="-22" dirty="0"/>
              <a:t> </a:t>
            </a:r>
            <a:r>
              <a:rPr dirty="0"/>
              <a:t>sample</a:t>
            </a:r>
            <a:r>
              <a:rPr spc="-26" dirty="0"/>
              <a:t> </a:t>
            </a:r>
            <a:r>
              <a:rPr dirty="0"/>
              <a:t>mean</a:t>
            </a:r>
            <a:r>
              <a:rPr spc="-22" dirty="0"/>
              <a:t> </a:t>
            </a:r>
            <a:r>
              <a:rPr dirty="0"/>
              <a:t>is</a:t>
            </a:r>
            <a:r>
              <a:rPr spc="-26" dirty="0"/>
              <a:t> </a:t>
            </a:r>
            <a:r>
              <a:rPr dirty="0"/>
              <a:t>(exactly)</a:t>
            </a:r>
            <a:r>
              <a:rPr spc="-22" dirty="0"/>
              <a:t> </a:t>
            </a:r>
            <a:r>
              <a:rPr dirty="0"/>
              <a:t>t‑distributed</a:t>
            </a:r>
            <a:r>
              <a:rPr spc="-22" dirty="0"/>
              <a:t> </a:t>
            </a:r>
            <a:r>
              <a:rPr dirty="0"/>
              <a:t>only</a:t>
            </a:r>
            <a:r>
              <a:rPr spc="-22" dirty="0"/>
              <a:t> </a:t>
            </a:r>
            <a:r>
              <a:rPr dirty="0"/>
              <a:t>if</a:t>
            </a:r>
            <a:r>
              <a:rPr spc="-22" dirty="0"/>
              <a:t> </a:t>
            </a:r>
            <a:r>
              <a:rPr dirty="0"/>
              <a:t>the</a:t>
            </a:r>
            <a:r>
              <a:rPr spc="-26" dirty="0"/>
              <a:t> </a:t>
            </a:r>
            <a:r>
              <a:rPr dirty="0"/>
              <a:t>data</a:t>
            </a:r>
            <a:r>
              <a:rPr spc="-22" dirty="0"/>
              <a:t> </a:t>
            </a:r>
            <a:r>
              <a:rPr dirty="0"/>
              <a:t>are</a:t>
            </a:r>
            <a:r>
              <a:rPr spc="-26" dirty="0"/>
              <a:t> </a:t>
            </a:r>
            <a:r>
              <a:rPr dirty="0"/>
              <a:t>i.i.d.</a:t>
            </a:r>
            <a:r>
              <a:rPr spc="-22" dirty="0"/>
              <a:t> </a:t>
            </a:r>
            <a:r>
              <a:rPr dirty="0"/>
              <a:t>normal.</a:t>
            </a:r>
            <a:r>
              <a:rPr spc="-22" dirty="0"/>
              <a:t> </a:t>
            </a:r>
            <a:r>
              <a:rPr dirty="0"/>
              <a:t>With</a:t>
            </a:r>
            <a:r>
              <a:rPr spc="-22" dirty="0"/>
              <a:t> </a:t>
            </a:r>
            <a:r>
              <a:rPr dirty="0"/>
              <a:t>skewed</a:t>
            </a:r>
            <a:r>
              <a:rPr spc="-22" dirty="0"/>
              <a:t> </a:t>
            </a:r>
            <a:r>
              <a:rPr dirty="0"/>
              <a:t>data</a:t>
            </a:r>
            <a:r>
              <a:rPr spc="-22" dirty="0"/>
              <a:t> </a:t>
            </a:r>
            <a:r>
              <a:rPr dirty="0"/>
              <a:t>and</a:t>
            </a:r>
            <a:r>
              <a:rPr spc="-22" dirty="0"/>
              <a:t> </a:t>
            </a:r>
            <a:r>
              <a:rPr dirty="0"/>
              <a:t>small</a:t>
            </a:r>
            <a:r>
              <a:rPr spc="-22" dirty="0"/>
              <a:t> </a:t>
            </a:r>
            <a:r>
              <a:rPr dirty="0"/>
              <a:t>n,</a:t>
            </a:r>
            <a:r>
              <a:rPr spc="-18" dirty="0"/>
              <a:t> </a:t>
            </a:r>
            <a:r>
              <a:rPr dirty="0"/>
              <a:t>the</a:t>
            </a:r>
            <a:r>
              <a:rPr spc="-22" dirty="0"/>
              <a:t> </a:t>
            </a:r>
            <a:r>
              <a:rPr dirty="0"/>
              <a:t>nominal</a:t>
            </a:r>
            <a:r>
              <a:rPr spc="-22" dirty="0"/>
              <a:t> 5% </a:t>
            </a:r>
            <a:r>
              <a:rPr dirty="0"/>
              <a:t>type‑I</a:t>
            </a:r>
            <a:r>
              <a:rPr spc="-35" dirty="0"/>
              <a:t> </a:t>
            </a:r>
            <a:r>
              <a:rPr dirty="0"/>
              <a:t>error</a:t>
            </a:r>
            <a:r>
              <a:rPr spc="-26" dirty="0"/>
              <a:t> </a:t>
            </a:r>
            <a:r>
              <a:rPr dirty="0"/>
              <a:t>can</a:t>
            </a:r>
            <a:r>
              <a:rPr spc="-18" dirty="0"/>
              <a:t> </a:t>
            </a:r>
            <a:r>
              <a:rPr dirty="0"/>
              <a:t>be</a:t>
            </a:r>
            <a:r>
              <a:rPr spc="-18" dirty="0"/>
              <a:t> </a:t>
            </a:r>
            <a:r>
              <a:rPr spc="-9" dirty="0"/>
              <a:t>inflated.</a:t>
            </a:r>
          </a:p>
          <a:p>
            <a:pPr marL="11206" algn="just">
              <a:lnSpc>
                <a:spcPts val="1253"/>
              </a:lnSpc>
              <a:spcBef>
                <a:spcPts val="710"/>
              </a:spcBef>
            </a:pPr>
            <a:r>
              <a:rPr b="1" dirty="0">
                <a:latin typeface="Times New Roman"/>
                <a:cs typeface="Times New Roman"/>
              </a:rPr>
              <a:t>Why</a:t>
            </a:r>
            <a:r>
              <a:rPr b="1" spc="-18" dirty="0"/>
              <a:t> </a:t>
            </a:r>
            <a:r>
              <a:rPr b="1" dirty="0">
                <a:latin typeface="Times New Roman"/>
                <a:cs typeface="Times New Roman"/>
              </a:rPr>
              <a:t>this</a:t>
            </a:r>
            <a:r>
              <a:rPr b="1" spc="-18" dirty="0"/>
              <a:t> </a:t>
            </a:r>
            <a:r>
              <a:rPr b="1" dirty="0">
                <a:latin typeface="Times New Roman"/>
                <a:cs typeface="Times New Roman"/>
              </a:rPr>
              <a:t>matters.</a:t>
            </a:r>
            <a:r>
              <a:rPr b="1" spc="-13" dirty="0"/>
              <a:t> </a:t>
            </a:r>
            <a:r>
              <a:rPr dirty="0"/>
              <a:t>The</a:t>
            </a:r>
            <a:r>
              <a:rPr spc="-22" dirty="0"/>
              <a:t> </a:t>
            </a:r>
            <a:r>
              <a:rPr dirty="0"/>
              <a:t>CLT</a:t>
            </a:r>
            <a:r>
              <a:rPr spc="-13" dirty="0"/>
              <a:t> </a:t>
            </a:r>
            <a:r>
              <a:rPr dirty="0"/>
              <a:t>helps</a:t>
            </a:r>
            <a:r>
              <a:rPr spc="-22" dirty="0"/>
              <a:t> </a:t>
            </a:r>
            <a:r>
              <a:rPr dirty="0"/>
              <a:t>as</a:t>
            </a:r>
            <a:r>
              <a:rPr spc="-18" dirty="0"/>
              <a:t> </a:t>
            </a:r>
            <a:r>
              <a:rPr dirty="0"/>
              <a:t>n→∞,</a:t>
            </a:r>
            <a:r>
              <a:rPr spc="-13" dirty="0"/>
              <a:t> </a:t>
            </a:r>
            <a:r>
              <a:rPr dirty="0"/>
              <a:t>but</a:t>
            </a:r>
            <a:r>
              <a:rPr spc="-18" dirty="0"/>
              <a:t> </a:t>
            </a:r>
            <a:r>
              <a:rPr dirty="0"/>
              <a:t>at</a:t>
            </a:r>
            <a:r>
              <a:rPr spc="-13" dirty="0"/>
              <a:t> </a:t>
            </a:r>
            <a:r>
              <a:rPr dirty="0"/>
              <a:t>n=12</a:t>
            </a:r>
            <a:r>
              <a:rPr spc="-13" dirty="0"/>
              <a:t> </a:t>
            </a:r>
            <a:r>
              <a:rPr dirty="0"/>
              <a:t>the</a:t>
            </a:r>
            <a:r>
              <a:rPr spc="-22" dirty="0"/>
              <a:t> </a:t>
            </a:r>
            <a:r>
              <a:rPr dirty="0"/>
              <a:t>accuracy</a:t>
            </a:r>
            <a:r>
              <a:rPr spc="-13" dirty="0"/>
              <a:t> </a:t>
            </a:r>
            <a:r>
              <a:rPr dirty="0"/>
              <a:t>of</a:t>
            </a:r>
            <a:r>
              <a:rPr spc="-18" dirty="0"/>
              <a:t> </a:t>
            </a:r>
            <a:r>
              <a:rPr dirty="0"/>
              <a:t>the</a:t>
            </a:r>
            <a:r>
              <a:rPr spc="-18" dirty="0"/>
              <a:t> </a:t>
            </a:r>
            <a:r>
              <a:rPr dirty="0"/>
              <a:t>normal/t</a:t>
            </a:r>
            <a:r>
              <a:rPr spc="-13" dirty="0"/>
              <a:t> </a:t>
            </a:r>
            <a:r>
              <a:rPr spc="-9" dirty="0"/>
              <a:t>approximation</a:t>
            </a:r>
            <a:r>
              <a:rPr spc="-18" dirty="0"/>
              <a:t> </a:t>
            </a:r>
            <a:r>
              <a:rPr dirty="0"/>
              <a:t>depends</a:t>
            </a:r>
            <a:r>
              <a:rPr spc="-18" dirty="0"/>
              <a:t> </a:t>
            </a:r>
            <a:r>
              <a:rPr dirty="0"/>
              <a:t>on</a:t>
            </a:r>
            <a:r>
              <a:rPr spc="-13" dirty="0"/>
              <a:t> </a:t>
            </a:r>
            <a:r>
              <a:rPr dirty="0"/>
              <a:t>skewness</a:t>
            </a:r>
            <a:r>
              <a:rPr spc="-22" dirty="0"/>
              <a:t> </a:t>
            </a:r>
            <a:r>
              <a:rPr spc="-9" dirty="0"/>
              <a:t>(third</a:t>
            </a:r>
          </a:p>
          <a:p>
            <a:pPr marL="11206" algn="just">
              <a:lnSpc>
                <a:spcPts val="1253"/>
              </a:lnSpc>
            </a:pPr>
            <a:r>
              <a:rPr dirty="0"/>
              <a:t>moment).</a:t>
            </a:r>
            <a:r>
              <a:rPr spc="-22" dirty="0"/>
              <a:t> </a:t>
            </a:r>
            <a:r>
              <a:rPr dirty="0"/>
              <a:t>Strong</a:t>
            </a:r>
            <a:r>
              <a:rPr spc="-22" dirty="0"/>
              <a:t> </a:t>
            </a:r>
            <a:r>
              <a:rPr dirty="0"/>
              <a:t>skew</a:t>
            </a:r>
            <a:r>
              <a:rPr spc="-22" dirty="0"/>
              <a:t> </a:t>
            </a:r>
            <a:r>
              <a:rPr dirty="0"/>
              <a:t>+</a:t>
            </a:r>
            <a:r>
              <a:rPr spc="-18" dirty="0"/>
              <a:t> </a:t>
            </a:r>
            <a:r>
              <a:rPr dirty="0"/>
              <a:t>small</a:t>
            </a:r>
            <a:r>
              <a:rPr spc="-22" dirty="0"/>
              <a:t> </a:t>
            </a:r>
            <a:r>
              <a:rPr dirty="0"/>
              <a:t>n</a:t>
            </a:r>
            <a:r>
              <a:rPr spc="-18" dirty="0"/>
              <a:t> </a:t>
            </a:r>
            <a:r>
              <a:rPr dirty="0">
                <a:latin typeface="Cambria Math"/>
                <a:cs typeface="Cambria Math"/>
              </a:rPr>
              <a:t>⇒</a:t>
            </a:r>
            <a:r>
              <a:rPr spc="18" dirty="0">
                <a:latin typeface="Cambria Math"/>
                <a:cs typeface="Cambria Math"/>
              </a:rPr>
              <a:t> </a:t>
            </a:r>
            <a:r>
              <a:rPr dirty="0"/>
              <a:t>heavier</a:t>
            </a:r>
            <a:r>
              <a:rPr spc="-31" dirty="0"/>
              <a:t> </a:t>
            </a:r>
            <a:r>
              <a:rPr dirty="0"/>
              <a:t>tails</a:t>
            </a:r>
            <a:r>
              <a:rPr spc="-22" dirty="0"/>
              <a:t> </a:t>
            </a:r>
            <a:r>
              <a:rPr dirty="0"/>
              <a:t>than</a:t>
            </a:r>
            <a:r>
              <a:rPr spc="-18" dirty="0"/>
              <a:t> </a:t>
            </a:r>
            <a:r>
              <a:rPr dirty="0"/>
              <a:t>t</a:t>
            </a:r>
            <a:r>
              <a:rPr spc="-18" dirty="0"/>
              <a:t> </a:t>
            </a:r>
            <a:r>
              <a:rPr dirty="0">
                <a:latin typeface="Cambria Math"/>
                <a:cs typeface="Cambria Math"/>
              </a:rPr>
              <a:t>⇒</a:t>
            </a:r>
            <a:r>
              <a:rPr spc="13" dirty="0">
                <a:latin typeface="Cambria Math"/>
                <a:cs typeface="Cambria Math"/>
              </a:rPr>
              <a:t> </a:t>
            </a:r>
            <a:r>
              <a:rPr dirty="0"/>
              <a:t>p‑values</a:t>
            </a:r>
            <a:r>
              <a:rPr spc="-22" dirty="0"/>
              <a:t> </a:t>
            </a:r>
            <a:r>
              <a:rPr dirty="0"/>
              <a:t>too</a:t>
            </a:r>
            <a:r>
              <a:rPr spc="-22" dirty="0"/>
              <a:t> </a:t>
            </a:r>
            <a:r>
              <a:rPr spc="-9" dirty="0"/>
              <a:t>small.</a:t>
            </a:r>
          </a:p>
          <a:p>
            <a:pPr marL="11206" marR="4483">
              <a:lnSpc>
                <a:spcPts val="1218"/>
              </a:lnSpc>
              <a:spcBef>
                <a:spcPts val="838"/>
              </a:spcBef>
            </a:pPr>
            <a:r>
              <a:rPr b="1" dirty="0">
                <a:latin typeface="Times New Roman"/>
                <a:cs typeface="Times New Roman"/>
              </a:rPr>
              <a:t>What</a:t>
            </a:r>
            <a:r>
              <a:rPr b="1" spc="-13" dirty="0"/>
              <a:t> </a:t>
            </a:r>
            <a:r>
              <a:rPr b="1" dirty="0">
                <a:latin typeface="Times New Roman"/>
                <a:cs typeface="Times New Roman"/>
              </a:rPr>
              <a:t>to</a:t>
            </a:r>
            <a:r>
              <a:rPr b="1" spc="-13" dirty="0"/>
              <a:t> </a:t>
            </a:r>
            <a:r>
              <a:rPr b="1" dirty="0">
                <a:latin typeface="Times New Roman"/>
                <a:cs typeface="Times New Roman"/>
              </a:rPr>
              <a:t>do.</a:t>
            </a:r>
            <a:r>
              <a:rPr b="1" spc="-13" dirty="0"/>
              <a:t> </a:t>
            </a:r>
            <a:endParaRPr lang="en-IN" b="1" spc="-13" dirty="0"/>
          </a:p>
          <a:p>
            <a:pPr marL="11206" marR="4483">
              <a:lnSpc>
                <a:spcPts val="1218"/>
              </a:lnSpc>
              <a:spcBef>
                <a:spcPts val="838"/>
              </a:spcBef>
            </a:pPr>
            <a:r>
              <a:rPr dirty="0"/>
              <a:t>1)</a:t>
            </a:r>
            <a:r>
              <a:rPr spc="-18" dirty="0"/>
              <a:t> </a:t>
            </a:r>
            <a:r>
              <a:rPr b="1" dirty="0">
                <a:latin typeface="Times New Roman"/>
                <a:cs typeface="Times New Roman"/>
              </a:rPr>
              <a:t>Check</a:t>
            </a:r>
            <a:r>
              <a:rPr b="1" spc="-9" dirty="0"/>
              <a:t> </a:t>
            </a:r>
            <a:r>
              <a:rPr b="1" dirty="0">
                <a:latin typeface="Times New Roman"/>
                <a:cs typeface="Times New Roman"/>
              </a:rPr>
              <a:t>shape</a:t>
            </a:r>
            <a:r>
              <a:rPr dirty="0"/>
              <a:t>:</a:t>
            </a:r>
            <a:r>
              <a:rPr spc="-13" dirty="0"/>
              <a:t> </a:t>
            </a:r>
            <a:r>
              <a:rPr dirty="0"/>
              <a:t>QQ‑plot;</a:t>
            </a:r>
            <a:r>
              <a:rPr spc="-13" dirty="0"/>
              <a:t> </a:t>
            </a:r>
            <a:r>
              <a:rPr dirty="0"/>
              <a:t>Shapiro–Wilk</a:t>
            </a:r>
            <a:r>
              <a:rPr spc="-13" dirty="0"/>
              <a:t> </a:t>
            </a:r>
            <a:r>
              <a:rPr dirty="0"/>
              <a:t>on</a:t>
            </a:r>
            <a:r>
              <a:rPr spc="-9" dirty="0"/>
              <a:t> </a:t>
            </a:r>
            <a:r>
              <a:rPr dirty="0"/>
              <a:t>residuals.</a:t>
            </a:r>
            <a:r>
              <a:rPr spc="-13" dirty="0"/>
              <a:t> </a:t>
            </a:r>
            <a:r>
              <a:rPr dirty="0"/>
              <a:t>Don’t</a:t>
            </a:r>
            <a:r>
              <a:rPr spc="-4" dirty="0"/>
              <a:t> </a:t>
            </a:r>
            <a:r>
              <a:rPr spc="-9" dirty="0"/>
              <a:t>over‑interpret</a:t>
            </a:r>
            <a:r>
              <a:rPr spc="-13" dirty="0"/>
              <a:t> </a:t>
            </a:r>
            <a:r>
              <a:rPr dirty="0"/>
              <a:t>the</a:t>
            </a:r>
            <a:r>
              <a:rPr spc="-18" dirty="0"/>
              <a:t> </a:t>
            </a:r>
            <a:r>
              <a:rPr dirty="0"/>
              <a:t>test</a:t>
            </a:r>
            <a:r>
              <a:rPr spc="-9" dirty="0"/>
              <a:t> </a:t>
            </a:r>
            <a:r>
              <a:rPr dirty="0"/>
              <a:t>at</a:t>
            </a:r>
            <a:r>
              <a:rPr spc="-13" dirty="0"/>
              <a:t> </a:t>
            </a:r>
            <a:r>
              <a:rPr dirty="0"/>
              <a:t>tiny</a:t>
            </a:r>
            <a:r>
              <a:rPr spc="-13" dirty="0"/>
              <a:t> </a:t>
            </a:r>
            <a:r>
              <a:rPr dirty="0"/>
              <a:t>n;</a:t>
            </a:r>
            <a:r>
              <a:rPr spc="-13" dirty="0"/>
              <a:t> </a:t>
            </a:r>
            <a:r>
              <a:rPr dirty="0"/>
              <a:t>use</a:t>
            </a:r>
            <a:r>
              <a:rPr spc="-18" dirty="0"/>
              <a:t> </a:t>
            </a:r>
            <a:r>
              <a:rPr dirty="0"/>
              <a:t>it</a:t>
            </a:r>
            <a:r>
              <a:rPr spc="-9" dirty="0"/>
              <a:t> </a:t>
            </a:r>
            <a:r>
              <a:rPr dirty="0"/>
              <a:t>to</a:t>
            </a:r>
            <a:r>
              <a:rPr spc="-13" dirty="0"/>
              <a:t> </a:t>
            </a:r>
            <a:r>
              <a:rPr spc="-9" dirty="0"/>
              <a:t>corroborate</a:t>
            </a:r>
            <a:r>
              <a:rPr spc="-18" dirty="0"/>
              <a:t> </a:t>
            </a:r>
            <a:r>
              <a:rPr spc="-22" dirty="0"/>
              <a:t>the</a:t>
            </a:r>
            <a:r>
              <a:rPr spc="441" dirty="0"/>
              <a:t> </a:t>
            </a:r>
            <a:r>
              <a:rPr dirty="0"/>
              <a:t>plot.</a:t>
            </a:r>
            <a:endParaRPr lang="en-IN" dirty="0"/>
          </a:p>
          <a:p>
            <a:pPr marL="11206" marR="4483">
              <a:lnSpc>
                <a:spcPts val="1218"/>
              </a:lnSpc>
              <a:spcBef>
                <a:spcPts val="838"/>
              </a:spcBef>
            </a:pPr>
            <a:r>
              <a:rPr spc="-22" dirty="0"/>
              <a:t> </a:t>
            </a:r>
            <a:r>
              <a:rPr dirty="0"/>
              <a:t>2)</a:t>
            </a:r>
            <a:r>
              <a:rPr spc="-22" dirty="0"/>
              <a:t> </a:t>
            </a:r>
            <a:r>
              <a:rPr b="1" dirty="0">
                <a:latin typeface="Times New Roman"/>
                <a:cs typeface="Times New Roman"/>
              </a:rPr>
              <a:t>Transform</a:t>
            </a:r>
            <a:r>
              <a:rPr dirty="0"/>
              <a:t>:</a:t>
            </a:r>
            <a:r>
              <a:rPr spc="-18" dirty="0"/>
              <a:t> </a:t>
            </a:r>
            <a:r>
              <a:rPr dirty="0"/>
              <a:t>If</a:t>
            </a:r>
            <a:r>
              <a:rPr spc="-18" dirty="0"/>
              <a:t> </a:t>
            </a:r>
            <a:r>
              <a:rPr dirty="0"/>
              <a:t>the</a:t>
            </a:r>
            <a:r>
              <a:rPr spc="-26" dirty="0"/>
              <a:t> </a:t>
            </a:r>
            <a:r>
              <a:rPr dirty="0"/>
              <a:t>science</a:t>
            </a:r>
            <a:r>
              <a:rPr spc="-22" dirty="0"/>
              <a:t> </a:t>
            </a:r>
            <a:r>
              <a:rPr dirty="0"/>
              <a:t>is</a:t>
            </a:r>
            <a:r>
              <a:rPr spc="-22" dirty="0"/>
              <a:t> </a:t>
            </a:r>
            <a:r>
              <a:rPr spc="-9" dirty="0"/>
              <a:t>multiplicative</a:t>
            </a:r>
            <a:r>
              <a:rPr spc="-22" dirty="0"/>
              <a:t> </a:t>
            </a:r>
            <a:r>
              <a:rPr dirty="0"/>
              <a:t>(very</a:t>
            </a:r>
            <a:r>
              <a:rPr spc="-18" dirty="0"/>
              <a:t> </a:t>
            </a:r>
            <a:r>
              <a:rPr dirty="0"/>
              <a:t>common</a:t>
            </a:r>
            <a:r>
              <a:rPr spc="-18" dirty="0"/>
              <a:t> </a:t>
            </a:r>
            <a:r>
              <a:rPr dirty="0"/>
              <a:t>in</a:t>
            </a:r>
            <a:r>
              <a:rPr spc="-18" dirty="0"/>
              <a:t> </a:t>
            </a:r>
            <a:r>
              <a:rPr dirty="0"/>
              <a:t>PK),</a:t>
            </a:r>
            <a:r>
              <a:rPr spc="-18" dirty="0"/>
              <a:t> </a:t>
            </a:r>
            <a:r>
              <a:rPr dirty="0"/>
              <a:t>analyze</a:t>
            </a:r>
            <a:r>
              <a:rPr spc="-31" dirty="0"/>
              <a:t> </a:t>
            </a:r>
            <a:r>
              <a:rPr dirty="0"/>
              <a:t>on</a:t>
            </a:r>
            <a:r>
              <a:rPr spc="-9" dirty="0"/>
              <a:t> </a:t>
            </a:r>
            <a:r>
              <a:rPr b="1" dirty="0">
                <a:latin typeface="Times New Roman"/>
                <a:cs typeface="Times New Roman"/>
              </a:rPr>
              <a:t>log</a:t>
            </a:r>
            <a:r>
              <a:rPr b="1" spc="-18" dirty="0"/>
              <a:t> </a:t>
            </a:r>
            <a:r>
              <a:rPr b="1" dirty="0">
                <a:latin typeface="Times New Roman"/>
                <a:cs typeface="Times New Roman"/>
              </a:rPr>
              <a:t>scale</a:t>
            </a:r>
            <a:r>
              <a:rPr b="1" spc="-22" dirty="0"/>
              <a:t> </a:t>
            </a:r>
            <a:r>
              <a:rPr dirty="0"/>
              <a:t>and</a:t>
            </a:r>
            <a:r>
              <a:rPr spc="-13" dirty="0"/>
              <a:t> </a:t>
            </a:r>
            <a:r>
              <a:rPr dirty="0"/>
              <a:t>back‑transform</a:t>
            </a:r>
            <a:r>
              <a:rPr spc="-18" dirty="0"/>
              <a:t> </a:t>
            </a:r>
            <a:r>
              <a:rPr dirty="0"/>
              <a:t>(geometric</a:t>
            </a:r>
            <a:r>
              <a:rPr spc="-18" dirty="0"/>
              <a:t> </a:t>
            </a:r>
            <a:r>
              <a:rPr spc="-9" dirty="0"/>
              <a:t>means, </a:t>
            </a:r>
            <a:r>
              <a:rPr dirty="0"/>
              <a:t>ratios).</a:t>
            </a:r>
            <a:r>
              <a:rPr spc="-35" dirty="0"/>
              <a:t> </a:t>
            </a:r>
            <a:endParaRPr lang="en-IN" spc="-35" dirty="0"/>
          </a:p>
          <a:p>
            <a:pPr marL="11206" marR="4483">
              <a:lnSpc>
                <a:spcPts val="1218"/>
              </a:lnSpc>
              <a:spcBef>
                <a:spcPts val="838"/>
              </a:spcBef>
            </a:pPr>
            <a:r>
              <a:rPr dirty="0"/>
              <a:t>3)</a:t>
            </a:r>
            <a:r>
              <a:rPr spc="-35" dirty="0"/>
              <a:t> </a:t>
            </a:r>
            <a:r>
              <a:rPr b="1" dirty="0">
                <a:latin typeface="Times New Roman"/>
                <a:cs typeface="Times New Roman"/>
              </a:rPr>
              <a:t>Non‑parametric</a:t>
            </a:r>
            <a:r>
              <a:rPr dirty="0"/>
              <a:t>:</a:t>
            </a:r>
            <a:r>
              <a:rPr spc="-35" dirty="0"/>
              <a:t> </a:t>
            </a:r>
            <a:r>
              <a:rPr dirty="0"/>
              <a:t>Report</a:t>
            </a:r>
            <a:r>
              <a:rPr spc="-31" dirty="0"/>
              <a:t> </a:t>
            </a:r>
            <a:r>
              <a:rPr dirty="0"/>
              <a:t>Wilcoxon</a:t>
            </a:r>
            <a:r>
              <a:rPr spc="-35" dirty="0"/>
              <a:t> </a:t>
            </a:r>
            <a:r>
              <a:rPr dirty="0"/>
              <a:t>signed‑rank</a:t>
            </a:r>
            <a:r>
              <a:rPr spc="-22" dirty="0"/>
              <a:t> </a:t>
            </a:r>
            <a:r>
              <a:rPr dirty="0"/>
              <a:t>(median</a:t>
            </a:r>
            <a:r>
              <a:rPr spc="-35" dirty="0"/>
              <a:t> </a:t>
            </a:r>
            <a:r>
              <a:rPr dirty="0"/>
              <a:t>difference)</a:t>
            </a:r>
            <a:r>
              <a:rPr spc="-31" dirty="0"/>
              <a:t> </a:t>
            </a:r>
            <a:r>
              <a:rPr dirty="0"/>
              <a:t>and/or</a:t>
            </a:r>
            <a:r>
              <a:rPr spc="-35" dirty="0"/>
              <a:t> </a:t>
            </a:r>
            <a:r>
              <a:rPr dirty="0"/>
              <a:t>a</a:t>
            </a:r>
            <a:r>
              <a:rPr spc="-26" dirty="0"/>
              <a:t> </a:t>
            </a:r>
            <a:r>
              <a:rPr b="1" dirty="0">
                <a:latin typeface="Times New Roman"/>
                <a:cs typeface="Times New Roman"/>
              </a:rPr>
              <a:t>permutation</a:t>
            </a:r>
            <a:r>
              <a:rPr b="1" spc="-31" dirty="0"/>
              <a:t> </a:t>
            </a:r>
            <a:r>
              <a:rPr dirty="0"/>
              <a:t>p‑value</a:t>
            </a:r>
            <a:r>
              <a:rPr spc="-31" dirty="0"/>
              <a:t> </a:t>
            </a:r>
            <a:r>
              <a:rPr dirty="0"/>
              <a:t>(exact</a:t>
            </a:r>
            <a:r>
              <a:rPr spc="-35" dirty="0"/>
              <a:t> </a:t>
            </a:r>
            <a:r>
              <a:rPr spc="-9" dirty="0"/>
              <a:t>under exchangeability).</a:t>
            </a:r>
            <a:r>
              <a:rPr spc="-13" dirty="0"/>
              <a:t> </a:t>
            </a:r>
            <a:r>
              <a:rPr dirty="0"/>
              <a:t>4)</a:t>
            </a:r>
            <a:r>
              <a:rPr spc="-18" dirty="0"/>
              <a:t> </a:t>
            </a:r>
            <a:r>
              <a:rPr b="1" dirty="0">
                <a:latin typeface="Times New Roman"/>
                <a:cs typeface="Times New Roman"/>
              </a:rPr>
              <a:t>Bootstrap</a:t>
            </a:r>
            <a:r>
              <a:rPr dirty="0"/>
              <a:t>:</a:t>
            </a:r>
            <a:r>
              <a:rPr spc="-13" dirty="0"/>
              <a:t> </a:t>
            </a:r>
            <a:r>
              <a:rPr dirty="0"/>
              <a:t>Give</a:t>
            </a:r>
            <a:r>
              <a:rPr spc="-13" dirty="0"/>
              <a:t> </a:t>
            </a:r>
            <a:r>
              <a:rPr dirty="0"/>
              <a:t>a</a:t>
            </a:r>
            <a:r>
              <a:rPr spc="-22" dirty="0"/>
              <a:t> </a:t>
            </a:r>
            <a:r>
              <a:rPr dirty="0"/>
              <a:t>bootstrap</a:t>
            </a:r>
            <a:r>
              <a:rPr spc="-4" dirty="0"/>
              <a:t> </a:t>
            </a:r>
            <a:r>
              <a:rPr dirty="0"/>
              <a:t>CI</a:t>
            </a:r>
            <a:r>
              <a:rPr spc="-26" dirty="0"/>
              <a:t> </a:t>
            </a:r>
            <a:r>
              <a:rPr dirty="0"/>
              <a:t>for</a:t>
            </a:r>
            <a:r>
              <a:rPr spc="-13" dirty="0"/>
              <a:t> </a:t>
            </a:r>
            <a:r>
              <a:rPr dirty="0"/>
              <a:t>the</a:t>
            </a:r>
            <a:r>
              <a:rPr spc="-22" dirty="0"/>
              <a:t> </a:t>
            </a:r>
            <a:r>
              <a:rPr dirty="0"/>
              <a:t>mean</a:t>
            </a:r>
            <a:r>
              <a:rPr spc="-4" dirty="0"/>
              <a:t> </a:t>
            </a:r>
            <a:r>
              <a:rPr dirty="0"/>
              <a:t>(or</a:t>
            </a:r>
            <a:r>
              <a:rPr spc="-22" dirty="0"/>
              <a:t> </a:t>
            </a:r>
            <a:r>
              <a:rPr dirty="0"/>
              <a:t>for</a:t>
            </a:r>
            <a:r>
              <a:rPr spc="-9" dirty="0"/>
              <a:t> </a:t>
            </a:r>
            <a:r>
              <a:rPr dirty="0"/>
              <a:t>the</a:t>
            </a:r>
            <a:r>
              <a:rPr spc="-22" dirty="0"/>
              <a:t> </a:t>
            </a:r>
            <a:r>
              <a:rPr dirty="0"/>
              <a:t>log‑mean),</a:t>
            </a:r>
            <a:r>
              <a:rPr spc="-13" dirty="0"/>
              <a:t> </a:t>
            </a:r>
            <a:r>
              <a:rPr dirty="0"/>
              <a:t>or</a:t>
            </a:r>
            <a:r>
              <a:rPr spc="-13" dirty="0"/>
              <a:t> </a:t>
            </a:r>
            <a:r>
              <a:rPr dirty="0"/>
              <a:t>a</a:t>
            </a:r>
            <a:r>
              <a:rPr spc="-22" dirty="0"/>
              <a:t> </a:t>
            </a:r>
            <a:r>
              <a:rPr dirty="0"/>
              <a:t>bootstrap</a:t>
            </a:r>
            <a:r>
              <a:rPr spc="-9" dirty="0"/>
              <a:t> </a:t>
            </a:r>
            <a:r>
              <a:rPr dirty="0"/>
              <a:t>t</a:t>
            </a:r>
            <a:r>
              <a:rPr spc="-13" dirty="0"/>
              <a:t> </a:t>
            </a:r>
            <a:r>
              <a:rPr dirty="0"/>
              <a:t>CI.</a:t>
            </a:r>
            <a:r>
              <a:rPr spc="-13" dirty="0"/>
              <a:t> </a:t>
            </a:r>
            <a:endParaRPr lang="en-IN" spc="-13" dirty="0"/>
          </a:p>
          <a:p>
            <a:pPr marL="11206" marR="4483">
              <a:lnSpc>
                <a:spcPts val="1218"/>
              </a:lnSpc>
              <a:spcBef>
                <a:spcPts val="838"/>
              </a:spcBef>
            </a:pPr>
            <a:endParaRPr lang="en-IN" spc="-13" dirty="0"/>
          </a:p>
          <a:p>
            <a:pPr marL="11206" marR="4483">
              <a:lnSpc>
                <a:spcPts val="1218"/>
              </a:lnSpc>
              <a:spcBef>
                <a:spcPts val="838"/>
              </a:spcBef>
            </a:pPr>
            <a:r>
              <a:rPr dirty="0"/>
              <a:t>These</a:t>
            </a:r>
            <a:r>
              <a:rPr spc="-18" dirty="0"/>
              <a:t> </a:t>
            </a:r>
            <a:r>
              <a:rPr dirty="0"/>
              <a:t>are</a:t>
            </a:r>
            <a:r>
              <a:rPr spc="-22" dirty="0"/>
              <a:t> </a:t>
            </a:r>
            <a:r>
              <a:rPr dirty="0"/>
              <a:t>robust</a:t>
            </a:r>
            <a:r>
              <a:rPr spc="-4" dirty="0"/>
              <a:t> </a:t>
            </a:r>
            <a:r>
              <a:rPr dirty="0"/>
              <a:t>at</a:t>
            </a:r>
            <a:r>
              <a:rPr spc="-9" dirty="0"/>
              <a:t> </a:t>
            </a:r>
            <a:r>
              <a:rPr dirty="0"/>
              <a:t>small</a:t>
            </a:r>
            <a:r>
              <a:rPr spc="-13" dirty="0"/>
              <a:t> </a:t>
            </a:r>
            <a:r>
              <a:rPr spc="-44" dirty="0"/>
              <a:t>n </a:t>
            </a:r>
            <a:r>
              <a:rPr dirty="0"/>
              <a:t>if</a:t>
            </a:r>
            <a:r>
              <a:rPr spc="-26" dirty="0"/>
              <a:t> </a:t>
            </a:r>
            <a:r>
              <a:rPr dirty="0"/>
              <a:t>resampling</a:t>
            </a:r>
            <a:r>
              <a:rPr spc="-26" dirty="0"/>
              <a:t> </a:t>
            </a:r>
            <a:r>
              <a:rPr dirty="0"/>
              <a:t>is</a:t>
            </a:r>
            <a:r>
              <a:rPr spc="-26" dirty="0"/>
              <a:t> </a:t>
            </a:r>
            <a:r>
              <a:rPr spc="-9" dirty="0"/>
              <a:t>appropriate.</a:t>
            </a:r>
          </a:p>
          <a:p>
            <a:pPr marL="11206" marR="313221">
              <a:lnSpc>
                <a:spcPts val="1218"/>
              </a:lnSpc>
              <a:spcBef>
                <a:spcPts val="794"/>
              </a:spcBef>
            </a:pPr>
            <a:r>
              <a:rPr b="1" dirty="0">
                <a:latin typeface="Times New Roman"/>
                <a:cs typeface="Times New Roman"/>
              </a:rPr>
              <a:t>Decision.</a:t>
            </a:r>
            <a:r>
              <a:rPr b="1" spc="-26" dirty="0"/>
              <a:t> </a:t>
            </a:r>
            <a:r>
              <a:rPr dirty="0"/>
              <a:t>If</a:t>
            </a:r>
            <a:r>
              <a:rPr spc="-31" dirty="0"/>
              <a:t> </a:t>
            </a:r>
            <a:r>
              <a:rPr dirty="0"/>
              <a:t>the</a:t>
            </a:r>
            <a:r>
              <a:rPr spc="-22" dirty="0"/>
              <a:t> </a:t>
            </a:r>
            <a:r>
              <a:rPr dirty="0"/>
              <a:t>t‑test</a:t>
            </a:r>
            <a:r>
              <a:rPr spc="-26" dirty="0"/>
              <a:t> </a:t>
            </a:r>
            <a:r>
              <a:rPr dirty="0"/>
              <a:t>is</a:t>
            </a:r>
            <a:r>
              <a:rPr spc="-22" dirty="0"/>
              <a:t> </a:t>
            </a:r>
            <a:r>
              <a:rPr dirty="0"/>
              <a:t>“just</a:t>
            </a:r>
            <a:r>
              <a:rPr spc="-18" dirty="0"/>
              <a:t> </a:t>
            </a:r>
            <a:r>
              <a:rPr dirty="0"/>
              <a:t>significant”</a:t>
            </a:r>
            <a:r>
              <a:rPr spc="-22" dirty="0"/>
              <a:t> </a:t>
            </a:r>
            <a:r>
              <a:rPr dirty="0"/>
              <a:t>on</a:t>
            </a:r>
            <a:r>
              <a:rPr spc="-26" dirty="0"/>
              <a:t> </a:t>
            </a:r>
            <a:r>
              <a:rPr dirty="0"/>
              <a:t>the</a:t>
            </a:r>
            <a:r>
              <a:rPr spc="-26" dirty="0"/>
              <a:t> </a:t>
            </a:r>
            <a:r>
              <a:rPr dirty="0"/>
              <a:t>raw</a:t>
            </a:r>
            <a:r>
              <a:rPr spc="-26" dirty="0"/>
              <a:t> </a:t>
            </a:r>
            <a:r>
              <a:rPr dirty="0"/>
              <a:t>scale</a:t>
            </a:r>
            <a:r>
              <a:rPr spc="-26" dirty="0"/>
              <a:t> </a:t>
            </a:r>
            <a:r>
              <a:rPr dirty="0"/>
              <a:t>but</a:t>
            </a:r>
            <a:r>
              <a:rPr spc="-22" dirty="0"/>
              <a:t> </a:t>
            </a:r>
            <a:r>
              <a:rPr dirty="0"/>
              <a:t>the</a:t>
            </a:r>
            <a:r>
              <a:rPr spc="-22" dirty="0"/>
              <a:t> </a:t>
            </a:r>
            <a:r>
              <a:rPr dirty="0"/>
              <a:t>log‑scale</a:t>
            </a:r>
            <a:r>
              <a:rPr spc="-18" dirty="0"/>
              <a:t> </a:t>
            </a:r>
            <a:r>
              <a:rPr dirty="0"/>
              <a:t>analysis</a:t>
            </a:r>
            <a:r>
              <a:rPr spc="-31" dirty="0"/>
              <a:t> </a:t>
            </a:r>
            <a:r>
              <a:rPr dirty="0"/>
              <a:t>and/or</a:t>
            </a:r>
            <a:r>
              <a:rPr spc="-22" dirty="0"/>
              <a:t> </a:t>
            </a:r>
            <a:r>
              <a:rPr dirty="0"/>
              <a:t>permutation</a:t>
            </a:r>
            <a:r>
              <a:rPr spc="-22" dirty="0"/>
              <a:t> </a:t>
            </a:r>
            <a:r>
              <a:rPr dirty="0"/>
              <a:t>test</a:t>
            </a:r>
            <a:r>
              <a:rPr spc="-26" dirty="0"/>
              <a:t> </a:t>
            </a:r>
            <a:r>
              <a:rPr dirty="0"/>
              <a:t>are</a:t>
            </a:r>
            <a:r>
              <a:rPr spc="-31" dirty="0"/>
              <a:t> </a:t>
            </a:r>
            <a:r>
              <a:rPr dirty="0"/>
              <a:t>not,</a:t>
            </a:r>
            <a:r>
              <a:rPr spc="-22" dirty="0"/>
              <a:t> </a:t>
            </a:r>
            <a:r>
              <a:rPr dirty="0"/>
              <a:t>treat</a:t>
            </a:r>
            <a:r>
              <a:rPr spc="-22" dirty="0"/>
              <a:t> </a:t>
            </a:r>
            <a:r>
              <a:rPr dirty="0"/>
              <a:t>the</a:t>
            </a:r>
            <a:r>
              <a:rPr spc="-31" dirty="0"/>
              <a:t> </a:t>
            </a:r>
            <a:r>
              <a:rPr spc="-22" dirty="0"/>
              <a:t>raw </a:t>
            </a:r>
            <a:r>
              <a:rPr dirty="0"/>
              <a:t>t‑result</a:t>
            </a:r>
            <a:r>
              <a:rPr spc="-31" dirty="0"/>
              <a:t> </a:t>
            </a:r>
            <a:r>
              <a:rPr dirty="0"/>
              <a:t>as</a:t>
            </a:r>
            <a:r>
              <a:rPr spc="-40" dirty="0"/>
              <a:t> </a:t>
            </a:r>
            <a:r>
              <a:rPr dirty="0"/>
              <a:t>unreliable.</a:t>
            </a:r>
            <a:r>
              <a:rPr spc="-31" dirty="0"/>
              <a:t> </a:t>
            </a:r>
            <a:r>
              <a:rPr dirty="0"/>
              <a:t>For</a:t>
            </a:r>
            <a:r>
              <a:rPr spc="-31" dirty="0"/>
              <a:t> </a:t>
            </a:r>
            <a:r>
              <a:rPr dirty="0"/>
              <a:t>PK,</a:t>
            </a:r>
            <a:r>
              <a:rPr spc="-31" dirty="0"/>
              <a:t> </a:t>
            </a:r>
            <a:r>
              <a:rPr dirty="0"/>
              <a:t>regulators</a:t>
            </a:r>
            <a:r>
              <a:rPr spc="-40" dirty="0"/>
              <a:t> </a:t>
            </a:r>
            <a:r>
              <a:rPr dirty="0"/>
              <a:t>expect</a:t>
            </a:r>
            <a:r>
              <a:rPr spc="-35" dirty="0"/>
              <a:t> </a:t>
            </a:r>
            <a:r>
              <a:rPr dirty="0"/>
              <a:t>log‑scale</a:t>
            </a:r>
            <a:r>
              <a:rPr spc="-31" dirty="0"/>
              <a:t> </a:t>
            </a:r>
            <a:r>
              <a:rPr spc="-9" dirty="0"/>
              <a:t>inference.</a:t>
            </a:r>
          </a:p>
          <a:p>
            <a:pPr marL="11206">
              <a:spcBef>
                <a:spcPts val="710"/>
              </a:spcBef>
            </a:pPr>
            <a:r>
              <a:rPr b="1" dirty="0">
                <a:latin typeface="Times New Roman"/>
                <a:cs typeface="Times New Roman"/>
              </a:rPr>
              <a:t>R</a:t>
            </a:r>
            <a:r>
              <a:rPr b="1" spc="-4" dirty="0"/>
              <a:t> </a:t>
            </a:r>
            <a:r>
              <a:rPr b="1" spc="-9" dirty="0"/>
              <a:t>(sketch).</a:t>
            </a:r>
          </a:p>
        </p:txBody>
      </p:sp>
      <p:sp>
        <p:nvSpPr>
          <p:cNvPr id="4" name="object 4"/>
          <p:cNvSpPr txBox="1"/>
          <p:nvPr/>
        </p:nvSpPr>
        <p:spPr>
          <a:xfrm>
            <a:off x="925157" y="3658385"/>
            <a:ext cx="7295029" cy="1333698"/>
          </a:xfrm>
          <a:prstGeom prst="rect">
            <a:avLst/>
          </a:prstGeom>
          <a:solidFill>
            <a:srgbClr val="F8F8F8"/>
          </a:solidFill>
        </p:spPr>
        <p:txBody>
          <a:bodyPr vert="horz" wrap="square" lIns="0" tIns="0" rIns="0" bIns="0" rtlCol="0">
            <a:spAutoFit/>
          </a:bodyPr>
          <a:lstStyle/>
          <a:p>
            <a:pPr marL="15689" defTabSz="806867">
              <a:lnSpc>
                <a:spcPts val="781"/>
              </a:lnSpc>
            </a:pPr>
            <a:r>
              <a:rPr sz="706" kern="0" dirty="0">
                <a:solidFill>
                  <a:srgbClr val="8F5801"/>
                </a:solidFill>
                <a:latin typeface="Times New Roman"/>
                <a:cs typeface="Times New Roman"/>
              </a:rPr>
              <a:t>#</a:t>
            </a:r>
            <a:r>
              <a:rPr sz="706" kern="0" spc="-4" dirty="0">
                <a:solidFill>
                  <a:srgbClr val="8F5801"/>
                </a:solidFill>
                <a:latin typeface="Times New Roman"/>
                <a:cs typeface="Times New Roman"/>
              </a:rPr>
              <a:t> </a:t>
            </a:r>
            <a:r>
              <a:rPr sz="706" kern="0" dirty="0">
                <a:solidFill>
                  <a:srgbClr val="8F5801"/>
                </a:solidFill>
                <a:latin typeface="Times New Roman"/>
                <a:cs typeface="Times New Roman"/>
              </a:rPr>
              <a:t>x</a:t>
            </a:r>
            <a:r>
              <a:rPr sz="706" kern="0" spc="9" dirty="0">
                <a:solidFill>
                  <a:srgbClr val="8F5801"/>
                </a:solidFill>
                <a:latin typeface="Times New Roman"/>
                <a:cs typeface="Times New Roman"/>
              </a:rPr>
              <a:t> </a:t>
            </a:r>
            <a:r>
              <a:rPr sz="706" kern="0" dirty="0">
                <a:solidFill>
                  <a:srgbClr val="8F5801"/>
                </a:solidFill>
                <a:latin typeface="Times New Roman"/>
                <a:cs typeface="Times New Roman"/>
              </a:rPr>
              <a:t>=</a:t>
            </a:r>
            <a:r>
              <a:rPr sz="706" kern="0" spc="-4" dirty="0">
                <a:solidFill>
                  <a:srgbClr val="8F5801"/>
                </a:solidFill>
                <a:latin typeface="Times New Roman"/>
                <a:cs typeface="Times New Roman"/>
              </a:rPr>
              <a:t> </a:t>
            </a:r>
            <a:r>
              <a:rPr sz="706" kern="0" dirty="0">
                <a:solidFill>
                  <a:srgbClr val="8F5801"/>
                </a:solidFill>
                <a:latin typeface="Times New Roman"/>
                <a:cs typeface="Times New Roman"/>
              </a:rPr>
              <a:t>your </a:t>
            </a:r>
            <a:r>
              <a:rPr sz="706" kern="0" spc="-9" dirty="0">
                <a:solidFill>
                  <a:srgbClr val="8F5801"/>
                </a:solidFill>
                <a:latin typeface="Times New Roman"/>
                <a:cs typeface="Times New Roman"/>
              </a:rPr>
              <a:t>small-</a:t>
            </a:r>
            <a:r>
              <a:rPr sz="706" kern="0" dirty="0">
                <a:solidFill>
                  <a:srgbClr val="8F5801"/>
                </a:solidFill>
                <a:latin typeface="Times New Roman"/>
                <a:cs typeface="Times New Roman"/>
              </a:rPr>
              <a:t>n</a:t>
            </a:r>
            <a:r>
              <a:rPr sz="706" kern="0" spc="9" dirty="0">
                <a:solidFill>
                  <a:srgbClr val="8F5801"/>
                </a:solidFill>
                <a:latin typeface="Times New Roman"/>
                <a:cs typeface="Times New Roman"/>
              </a:rPr>
              <a:t> </a:t>
            </a:r>
            <a:r>
              <a:rPr sz="706" kern="0" spc="-9" dirty="0">
                <a:solidFill>
                  <a:srgbClr val="8F5801"/>
                </a:solidFill>
                <a:latin typeface="Times New Roman"/>
                <a:cs typeface="Times New Roman"/>
              </a:rPr>
              <a:t>right-</a:t>
            </a:r>
            <a:r>
              <a:rPr sz="706" kern="0" dirty="0">
                <a:solidFill>
                  <a:srgbClr val="8F5801"/>
                </a:solidFill>
                <a:latin typeface="Times New Roman"/>
                <a:cs typeface="Times New Roman"/>
              </a:rPr>
              <a:t>skewed </a:t>
            </a:r>
            <a:r>
              <a:rPr sz="706" kern="0" spc="-9" dirty="0">
                <a:solidFill>
                  <a:srgbClr val="8F5801"/>
                </a:solidFill>
                <a:latin typeface="Times New Roman"/>
                <a:cs typeface="Times New Roman"/>
              </a:rPr>
              <a:t>sample</a:t>
            </a:r>
            <a:endParaRPr sz="706" kern="0">
              <a:solidFill>
                <a:sysClr val="windowText" lastClr="000000"/>
              </a:solidFill>
              <a:latin typeface="Times New Roman"/>
              <a:cs typeface="Times New Roman"/>
            </a:endParaRPr>
          </a:p>
          <a:p>
            <a:pPr marL="15689" defTabSz="806867">
              <a:lnSpc>
                <a:spcPts val="816"/>
              </a:lnSpc>
              <a:tabLst>
                <a:tab pos="921173" algn="l"/>
              </a:tabLst>
            </a:pPr>
            <a:r>
              <a:rPr sz="706" b="1" kern="0" dirty="0">
                <a:solidFill>
                  <a:srgbClr val="1F4986"/>
                </a:solidFill>
                <a:latin typeface="Times New Roman"/>
                <a:cs typeface="Times New Roman"/>
              </a:rPr>
              <a:t>t.test</a:t>
            </a:r>
            <a:r>
              <a:rPr sz="706" kern="0" dirty="0">
                <a:solidFill>
                  <a:sysClr val="windowText" lastClr="000000"/>
                </a:solidFill>
                <a:latin typeface="Times New Roman"/>
                <a:cs typeface="Times New Roman"/>
              </a:rPr>
              <a:t>(x,</a:t>
            </a:r>
            <a:r>
              <a:rPr sz="706" kern="0" spc="-4" dirty="0">
                <a:solidFill>
                  <a:sysClr val="windowText" lastClr="000000"/>
                </a:solidFill>
                <a:latin typeface="Times New Roman"/>
                <a:cs typeface="Times New Roman"/>
              </a:rPr>
              <a:t> </a:t>
            </a:r>
            <a:r>
              <a:rPr sz="706" kern="0" dirty="0">
                <a:solidFill>
                  <a:srgbClr val="1F4986"/>
                </a:solidFill>
                <a:latin typeface="Times New Roman"/>
                <a:cs typeface="Times New Roman"/>
              </a:rPr>
              <a:t>mu</a:t>
            </a:r>
            <a:r>
              <a:rPr sz="706" kern="0" spc="-13" dirty="0">
                <a:solidFill>
                  <a:srgbClr val="1F4986"/>
                </a:solidFill>
                <a:latin typeface="Times New Roman"/>
                <a:cs typeface="Times New Roman"/>
              </a:rPr>
              <a:t> </a:t>
            </a:r>
            <a:r>
              <a:rPr sz="706" kern="0" dirty="0">
                <a:solidFill>
                  <a:srgbClr val="1F4986"/>
                </a:solidFill>
                <a:latin typeface="Times New Roman"/>
                <a:cs typeface="Times New Roman"/>
              </a:rPr>
              <a:t>=</a:t>
            </a:r>
            <a:r>
              <a:rPr sz="706" kern="0" spc="-9" dirty="0">
                <a:solidFill>
                  <a:srgbClr val="1F4986"/>
                </a:solidFill>
                <a:latin typeface="Times New Roman"/>
                <a:cs typeface="Times New Roman"/>
              </a:rPr>
              <a:t> </a:t>
            </a:r>
            <a:r>
              <a:rPr sz="706" kern="0" spc="-22" dirty="0">
                <a:solidFill>
                  <a:srgbClr val="0000CF"/>
                </a:solidFill>
                <a:latin typeface="Times New Roman"/>
                <a:cs typeface="Times New Roman"/>
              </a:rPr>
              <a:t>5</a:t>
            </a:r>
            <a:r>
              <a:rPr sz="706" kern="0" spc="-22" dirty="0">
                <a:solidFill>
                  <a:sysClr val="windowText" lastClr="000000"/>
                </a:solidFill>
                <a:latin typeface="Times New Roman"/>
                <a:cs typeface="Times New Roman"/>
              </a:rPr>
              <a:t>)</a:t>
            </a:r>
            <a:r>
              <a:rPr sz="706" kern="0" dirty="0">
                <a:solidFill>
                  <a:sysClr val="windowText" lastClr="000000"/>
                </a:solidFill>
                <a:latin typeface="Times New Roman"/>
                <a:cs typeface="Times New Roman"/>
              </a:rPr>
              <a:t>	</a:t>
            </a:r>
            <a:r>
              <a:rPr sz="706" kern="0" dirty="0">
                <a:solidFill>
                  <a:srgbClr val="8F5801"/>
                </a:solidFill>
                <a:latin typeface="Times New Roman"/>
                <a:cs typeface="Times New Roman"/>
              </a:rPr>
              <a:t>#</a:t>
            </a:r>
            <a:r>
              <a:rPr sz="706" kern="0" spc="13" dirty="0">
                <a:solidFill>
                  <a:srgbClr val="8F5801"/>
                </a:solidFill>
                <a:latin typeface="Times New Roman"/>
                <a:cs typeface="Times New Roman"/>
              </a:rPr>
              <a:t> </a:t>
            </a:r>
            <a:r>
              <a:rPr sz="706" kern="0" spc="-9" dirty="0">
                <a:solidFill>
                  <a:srgbClr val="8F5801"/>
                </a:solidFill>
                <a:latin typeface="Times New Roman"/>
                <a:cs typeface="Times New Roman"/>
              </a:rPr>
              <a:t>sensitive</a:t>
            </a:r>
            <a:r>
              <a:rPr sz="706" kern="0" spc="-4" dirty="0">
                <a:solidFill>
                  <a:srgbClr val="8F5801"/>
                </a:solidFill>
                <a:latin typeface="Times New Roman"/>
                <a:cs typeface="Times New Roman"/>
              </a:rPr>
              <a:t> </a:t>
            </a:r>
            <a:r>
              <a:rPr sz="706" kern="0" dirty="0">
                <a:solidFill>
                  <a:srgbClr val="8F5801"/>
                </a:solidFill>
                <a:latin typeface="Times New Roman"/>
                <a:cs typeface="Times New Roman"/>
              </a:rPr>
              <a:t>at</a:t>
            </a:r>
            <a:r>
              <a:rPr sz="706" kern="0" spc="4" dirty="0">
                <a:solidFill>
                  <a:srgbClr val="8F5801"/>
                </a:solidFill>
                <a:latin typeface="Times New Roman"/>
                <a:cs typeface="Times New Roman"/>
              </a:rPr>
              <a:t> </a:t>
            </a:r>
            <a:r>
              <a:rPr sz="706" kern="0" dirty="0">
                <a:solidFill>
                  <a:srgbClr val="8F5801"/>
                </a:solidFill>
                <a:latin typeface="Times New Roman"/>
                <a:cs typeface="Times New Roman"/>
              </a:rPr>
              <a:t>small</a:t>
            </a:r>
            <a:r>
              <a:rPr sz="706" kern="0" spc="4" dirty="0">
                <a:solidFill>
                  <a:srgbClr val="8F5801"/>
                </a:solidFill>
                <a:latin typeface="Times New Roman"/>
                <a:cs typeface="Times New Roman"/>
              </a:rPr>
              <a:t> </a:t>
            </a:r>
            <a:r>
              <a:rPr sz="706" kern="0" dirty="0">
                <a:solidFill>
                  <a:srgbClr val="8F5801"/>
                </a:solidFill>
                <a:latin typeface="Times New Roman"/>
                <a:cs typeface="Times New Roman"/>
              </a:rPr>
              <a:t>n</a:t>
            </a:r>
            <a:r>
              <a:rPr sz="706" kern="0" spc="4" dirty="0">
                <a:solidFill>
                  <a:srgbClr val="8F5801"/>
                </a:solidFill>
                <a:latin typeface="Times New Roman"/>
                <a:cs typeface="Times New Roman"/>
              </a:rPr>
              <a:t> </a:t>
            </a:r>
            <a:r>
              <a:rPr sz="706" kern="0" dirty="0">
                <a:solidFill>
                  <a:srgbClr val="8F5801"/>
                </a:solidFill>
                <a:latin typeface="Times New Roman"/>
                <a:cs typeface="Times New Roman"/>
              </a:rPr>
              <a:t>if</a:t>
            </a:r>
            <a:r>
              <a:rPr sz="706" kern="0" spc="4" dirty="0">
                <a:solidFill>
                  <a:srgbClr val="8F5801"/>
                </a:solidFill>
                <a:latin typeface="Times New Roman"/>
                <a:cs typeface="Times New Roman"/>
              </a:rPr>
              <a:t> </a:t>
            </a:r>
            <a:r>
              <a:rPr sz="706" kern="0" spc="-9" dirty="0">
                <a:solidFill>
                  <a:srgbClr val="8F5801"/>
                </a:solidFill>
                <a:latin typeface="Times New Roman"/>
                <a:cs typeface="Times New Roman"/>
              </a:rPr>
              <a:t>non-normal</a:t>
            </a:r>
            <a:endParaRPr sz="706" kern="0">
              <a:solidFill>
                <a:sysClr val="windowText" lastClr="000000"/>
              </a:solidFill>
              <a:latin typeface="Times New Roman"/>
              <a:cs typeface="Times New Roman"/>
            </a:endParaRPr>
          </a:p>
          <a:p>
            <a:pPr marL="15689" defTabSz="806867">
              <a:lnSpc>
                <a:spcPts val="829"/>
              </a:lnSpc>
            </a:pPr>
            <a:r>
              <a:rPr sz="706" b="1" kern="0" dirty="0">
                <a:solidFill>
                  <a:srgbClr val="1F4986"/>
                </a:solidFill>
                <a:latin typeface="Times New Roman"/>
                <a:cs typeface="Times New Roman"/>
              </a:rPr>
              <a:t>shapiro.test</a:t>
            </a:r>
            <a:r>
              <a:rPr sz="706" kern="0" dirty="0">
                <a:solidFill>
                  <a:sysClr val="windowText" lastClr="000000"/>
                </a:solidFill>
                <a:latin typeface="Times New Roman"/>
                <a:cs typeface="Times New Roman"/>
              </a:rPr>
              <a:t>(x);</a:t>
            </a:r>
            <a:r>
              <a:rPr sz="706" kern="0" spc="110" dirty="0">
                <a:solidFill>
                  <a:sysClr val="windowText" lastClr="000000"/>
                </a:solidFill>
                <a:latin typeface="Times New Roman"/>
                <a:cs typeface="Times New Roman"/>
              </a:rPr>
              <a:t> </a:t>
            </a:r>
            <a:r>
              <a:rPr sz="706" b="1" kern="0" dirty="0">
                <a:solidFill>
                  <a:srgbClr val="1F4986"/>
                </a:solidFill>
                <a:latin typeface="Times New Roman"/>
                <a:cs typeface="Times New Roman"/>
              </a:rPr>
              <a:t>qqnorm</a:t>
            </a:r>
            <a:r>
              <a:rPr sz="706" kern="0" dirty="0">
                <a:solidFill>
                  <a:sysClr val="windowText" lastClr="000000"/>
                </a:solidFill>
                <a:latin typeface="Times New Roman"/>
                <a:cs typeface="Times New Roman"/>
              </a:rPr>
              <a:t>(x);</a:t>
            </a:r>
            <a:r>
              <a:rPr sz="706" kern="0" spc="-22" dirty="0">
                <a:solidFill>
                  <a:sysClr val="windowText" lastClr="000000"/>
                </a:solidFill>
                <a:latin typeface="Times New Roman"/>
                <a:cs typeface="Times New Roman"/>
              </a:rPr>
              <a:t> </a:t>
            </a:r>
            <a:r>
              <a:rPr sz="706" b="1" kern="0" spc="-9" dirty="0">
                <a:solidFill>
                  <a:srgbClr val="1F4986"/>
                </a:solidFill>
                <a:latin typeface="Times New Roman"/>
                <a:cs typeface="Times New Roman"/>
              </a:rPr>
              <a:t>qqline</a:t>
            </a:r>
            <a:r>
              <a:rPr sz="706" kern="0" spc="-9" dirty="0">
                <a:solidFill>
                  <a:sysClr val="windowText" lastClr="000000"/>
                </a:solidFill>
                <a:latin typeface="Times New Roman"/>
                <a:cs typeface="Times New Roman"/>
              </a:rPr>
              <a:t>(x)</a:t>
            </a:r>
            <a:endParaRPr sz="706" kern="0">
              <a:solidFill>
                <a:sysClr val="windowText" lastClr="000000"/>
              </a:solidFill>
              <a:latin typeface="Times New Roman"/>
              <a:cs typeface="Times New Roman"/>
            </a:endParaRPr>
          </a:p>
          <a:p>
            <a:pPr marL="15689" defTabSz="806867">
              <a:lnSpc>
                <a:spcPts val="829"/>
              </a:lnSpc>
              <a:spcBef>
                <a:spcPts val="772"/>
              </a:spcBef>
            </a:pPr>
            <a:r>
              <a:rPr sz="706" kern="0" dirty="0">
                <a:solidFill>
                  <a:srgbClr val="8F5801"/>
                </a:solidFill>
                <a:latin typeface="Times New Roman"/>
                <a:cs typeface="Times New Roman"/>
              </a:rPr>
              <a:t>#</a:t>
            </a:r>
            <a:r>
              <a:rPr sz="706" kern="0" spc="26" dirty="0">
                <a:solidFill>
                  <a:srgbClr val="8F5801"/>
                </a:solidFill>
                <a:latin typeface="Times New Roman"/>
                <a:cs typeface="Times New Roman"/>
              </a:rPr>
              <a:t> </a:t>
            </a:r>
            <a:r>
              <a:rPr sz="706" kern="0" spc="-9" dirty="0">
                <a:solidFill>
                  <a:srgbClr val="8F5801"/>
                </a:solidFill>
                <a:latin typeface="Times New Roman"/>
                <a:cs typeface="Times New Roman"/>
              </a:rPr>
              <a:t>Multiplicative</a:t>
            </a:r>
            <a:r>
              <a:rPr sz="706" kern="0" spc="22" dirty="0">
                <a:solidFill>
                  <a:srgbClr val="8F5801"/>
                </a:solidFill>
                <a:latin typeface="Times New Roman"/>
                <a:cs typeface="Times New Roman"/>
              </a:rPr>
              <a:t> </a:t>
            </a:r>
            <a:r>
              <a:rPr sz="706" kern="0" spc="-9" dirty="0">
                <a:solidFill>
                  <a:srgbClr val="8F5801"/>
                </a:solidFill>
                <a:latin typeface="Times New Roman"/>
                <a:cs typeface="Times New Roman"/>
              </a:rPr>
              <a:t>model:</a:t>
            </a:r>
            <a:endParaRPr sz="706" kern="0">
              <a:solidFill>
                <a:sysClr val="windowText" lastClr="000000"/>
              </a:solidFill>
              <a:latin typeface="Times New Roman"/>
              <a:cs typeface="Times New Roman"/>
            </a:endParaRPr>
          </a:p>
          <a:p>
            <a:pPr marL="15689" defTabSz="806867">
              <a:lnSpc>
                <a:spcPts val="811"/>
              </a:lnSpc>
            </a:pPr>
            <a:r>
              <a:rPr sz="706" b="1" i="1" kern="0" dirty="0">
                <a:solidFill>
                  <a:srgbClr val="1F4986"/>
                </a:solidFill>
                <a:latin typeface="Times New Roman"/>
                <a:cs typeface="Times New Roman"/>
              </a:rPr>
              <a:t>t.test</a:t>
            </a:r>
            <a:r>
              <a:rPr sz="706" i="1" kern="0" dirty="0">
                <a:solidFill>
                  <a:sysClr val="windowText" lastClr="000000"/>
                </a:solidFill>
                <a:latin typeface="Times New Roman"/>
                <a:cs typeface="Times New Roman"/>
              </a:rPr>
              <a:t>(</a:t>
            </a:r>
            <a:r>
              <a:rPr sz="706" b="1" i="1" kern="0" dirty="0">
                <a:solidFill>
                  <a:srgbClr val="1F4986"/>
                </a:solidFill>
                <a:latin typeface="Times New Roman"/>
                <a:cs typeface="Times New Roman"/>
              </a:rPr>
              <a:t>log</a:t>
            </a:r>
            <a:r>
              <a:rPr sz="706" i="1" kern="0" dirty="0">
                <a:solidFill>
                  <a:sysClr val="windowText" lastClr="000000"/>
                </a:solidFill>
                <a:latin typeface="Times New Roman"/>
                <a:cs typeface="Times New Roman"/>
              </a:rPr>
              <a:t>(x),</a:t>
            </a:r>
            <a:r>
              <a:rPr sz="706" i="1" kern="0" spc="-13" dirty="0">
                <a:solidFill>
                  <a:sysClr val="windowText" lastClr="000000"/>
                </a:solidFill>
                <a:latin typeface="Times New Roman"/>
                <a:cs typeface="Times New Roman"/>
              </a:rPr>
              <a:t> </a:t>
            </a:r>
            <a:r>
              <a:rPr sz="706" i="1" kern="0" dirty="0">
                <a:solidFill>
                  <a:srgbClr val="1F4986"/>
                </a:solidFill>
                <a:latin typeface="Times New Roman"/>
                <a:cs typeface="Times New Roman"/>
              </a:rPr>
              <a:t>mu</a:t>
            </a:r>
            <a:r>
              <a:rPr sz="706" i="1" kern="0" spc="-13" dirty="0">
                <a:solidFill>
                  <a:srgbClr val="1F4986"/>
                </a:solidFill>
                <a:latin typeface="Times New Roman"/>
                <a:cs typeface="Times New Roman"/>
              </a:rPr>
              <a:t> </a:t>
            </a:r>
            <a:r>
              <a:rPr sz="706" i="1" kern="0" dirty="0">
                <a:solidFill>
                  <a:srgbClr val="1F4986"/>
                </a:solidFill>
                <a:latin typeface="Times New Roman"/>
                <a:cs typeface="Times New Roman"/>
              </a:rPr>
              <a:t>=</a:t>
            </a:r>
            <a:r>
              <a:rPr sz="706" i="1" kern="0" spc="-22" dirty="0">
                <a:solidFill>
                  <a:srgbClr val="1F4986"/>
                </a:solidFill>
                <a:latin typeface="Times New Roman"/>
                <a:cs typeface="Times New Roman"/>
              </a:rPr>
              <a:t> </a:t>
            </a:r>
            <a:r>
              <a:rPr sz="706" b="1" i="1" kern="0" spc="-9" dirty="0">
                <a:solidFill>
                  <a:srgbClr val="1F4986"/>
                </a:solidFill>
                <a:latin typeface="Times New Roman"/>
                <a:cs typeface="Times New Roman"/>
              </a:rPr>
              <a:t>log</a:t>
            </a:r>
            <a:r>
              <a:rPr sz="706" i="1" kern="0" spc="-9" dirty="0">
                <a:solidFill>
                  <a:sysClr val="windowText" lastClr="000000"/>
                </a:solidFill>
                <a:latin typeface="Times New Roman"/>
                <a:cs typeface="Times New Roman"/>
              </a:rPr>
              <a:t>(</a:t>
            </a:r>
            <a:r>
              <a:rPr sz="706" i="1" kern="0" spc="-9" dirty="0">
                <a:solidFill>
                  <a:srgbClr val="0000CF"/>
                </a:solidFill>
                <a:latin typeface="Times New Roman"/>
                <a:cs typeface="Times New Roman"/>
              </a:rPr>
              <a:t>5</a:t>
            </a:r>
            <a:r>
              <a:rPr sz="706" i="1" kern="0" spc="-9" dirty="0">
                <a:solidFill>
                  <a:sysClr val="windowText" lastClr="000000"/>
                </a:solidFill>
                <a:latin typeface="Times New Roman"/>
                <a:cs typeface="Times New Roman"/>
              </a:rPr>
              <a:t>))</a:t>
            </a:r>
            <a:endParaRPr sz="706" kern="0">
              <a:solidFill>
                <a:sysClr val="windowText" lastClr="000000"/>
              </a:solidFill>
              <a:latin typeface="Times New Roman"/>
              <a:cs typeface="Times New Roman"/>
            </a:endParaRPr>
          </a:p>
          <a:p>
            <a:pPr marL="15689" defTabSz="806867">
              <a:lnSpc>
                <a:spcPts val="825"/>
              </a:lnSpc>
            </a:pPr>
            <a:r>
              <a:rPr sz="706" b="1" i="1" kern="0" spc="-9" dirty="0">
                <a:solidFill>
                  <a:srgbClr val="1F4986"/>
                </a:solidFill>
                <a:latin typeface="Times New Roman"/>
                <a:cs typeface="Times New Roman"/>
              </a:rPr>
              <a:t>wilcox.test</a:t>
            </a:r>
            <a:r>
              <a:rPr sz="706" i="1" kern="0" spc="-9" dirty="0">
                <a:solidFill>
                  <a:sysClr val="windowText" lastClr="000000"/>
                </a:solidFill>
                <a:latin typeface="Times New Roman"/>
                <a:cs typeface="Times New Roman"/>
              </a:rPr>
              <a:t>(x,</a:t>
            </a:r>
            <a:r>
              <a:rPr sz="706" i="1" kern="0" spc="9" dirty="0">
                <a:solidFill>
                  <a:sysClr val="windowText" lastClr="000000"/>
                </a:solidFill>
                <a:latin typeface="Times New Roman"/>
                <a:cs typeface="Times New Roman"/>
              </a:rPr>
              <a:t> </a:t>
            </a:r>
            <a:r>
              <a:rPr sz="706" i="1" kern="0" dirty="0">
                <a:solidFill>
                  <a:srgbClr val="1F4986"/>
                </a:solidFill>
                <a:latin typeface="Times New Roman"/>
                <a:cs typeface="Times New Roman"/>
              </a:rPr>
              <a:t>mu = </a:t>
            </a:r>
            <a:r>
              <a:rPr sz="706" i="1" kern="0" dirty="0">
                <a:solidFill>
                  <a:srgbClr val="0000CF"/>
                </a:solidFill>
                <a:latin typeface="Times New Roman"/>
                <a:cs typeface="Times New Roman"/>
              </a:rPr>
              <a:t>5</a:t>
            </a:r>
            <a:r>
              <a:rPr sz="706" i="1" kern="0" dirty="0">
                <a:solidFill>
                  <a:sysClr val="windowText" lastClr="000000"/>
                </a:solidFill>
                <a:latin typeface="Times New Roman"/>
                <a:cs typeface="Times New Roman"/>
              </a:rPr>
              <a:t>, </a:t>
            </a:r>
            <a:r>
              <a:rPr sz="706" i="1" kern="0" dirty="0">
                <a:solidFill>
                  <a:srgbClr val="1F4986"/>
                </a:solidFill>
                <a:latin typeface="Times New Roman"/>
                <a:cs typeface="Times New Roman"/>
              </a:rPr>
              <a:t>conf.int</a:t>
            </a:r>
            <a:r>
              <a:rPr sz="706" i="1" kern="0" spc="9" dirty="0">
                <a:solidFill>
                  <a:srgbClr val="1F4986"/>
                </a:solidFill>
                <a:latin typeface="Times New Roman"/>
                <a:cs typeface="Times New Roman"/>
              </a:rPr>
              <a:t> </a:t>
            </a:r>
            <a:r>
              <a:rPr sz="706" i="1" kern="0" dirty="0">
                <a:solidFill>
                  <a:srgbClr val="1F4986"/>
                </a:solidFill>
                <a:latin typeface="Times New Roman"/>
                <a:cs typeface="Times New Roman"/>
              </a:rPr>
              <a:t>=</a:t>
            </a:r>
            <a:r>
              <a:rPr sz="706" i="1" kern="0" spc="9" dirty="0">
                <a:solidFill>
                  <a:srgbClr val="1F4986"/>
                </a:solidFill>
                <a:latin typeface="Times New Roman"/>
                <a:cs typeface="Times New Roman"/>
              </a:rPr>
              <a:t> </a:t>
            </a:r>
            <a:r>
              <a:rPr sz="706" i="1" kern="0" spc="-18" dirty="0">
                <a:solidFill>
                  <a:srgbClr val="8F5801"/>
                </a:solidFill>
                <a:latin typeface="Times New Roman"/>
                <a:cs typeface="Times New Roman"/>
              </a:rPr>
              <a:t>TRUE</a:t>
            </a:r>
            <a:r>
              <a:rPr sz="706" i="1" kern="0" spc="-18" dirty="0">
                <a:solidFill>
                  <a:sysClr val="windowText" lastClr="000000"/>
                </a:solidFill>
                <a:latin typeface="Times New Roman"/>
                <a:cs typeface="Times New Roman"/>
              </a:rPr>
              <a:t>)</a:t>
            </a:r>
            <a:endParaRPr sz="706" kern="0">
              <a:solidFill>
                <a:sysClr val="windowText" lastClr="000000"/>
              </a:solidFill>
              <a:latin typeface="Times New Roman"/>
              <a:cs typeface="Times New Roman"/>
            </a:endParaRPr>
          </a:p>
          <a:p>
            <a:pPr marL="15689" defTabSz="806867">
              <a:lnSpc>
                <a:spcPts val="825"/>
              </a:lnSpc>
              <a:spcBef>
                <a:spcPts val="781"/>
              </a:spcBef>
            </a:pPr>
            <a:r>
              <a:rPr sz="706" kern="0" dirty="0">
                <a:solidFill>
                  <a:srgbClr val="8F5801"/>
                </a:solidFill>
                <a:latin typeface="Times New Roman"/>
                <a:cs typeface="Times New Roman"/>
              </a:rPr>
              <a:t># Simple</a:t>
            </a:r>
            <a:r>
              <a:rPr sz="706" kern="0" spc="-13" dirty="0">
                <a:solidFill>
                  <a:srgbClr val="8F5801"/>
                </a:solidFill>
                <a:latin typeface="Times New Roman"/>
                <a:cs typeface="Times New Roman"/>
              </a:rPr>
              <a:t> </a:t>
            </a:r>
            <a:r>
              <a:rPr sz="706" kern="0" spc="-9" dirty="0">
                <a:solidFill>
                  <a:srgbClr val="8F5801"/>
                </a:solidFill>
                <a:latin typeface="Times New Roman"/>
                <a:cs typeface="Times New Roman"/>
              </a:rPr>
              <a:t>permutation</a:t>
            </a:r>
            <a:r>
              <a:rPr sz="706" kern="0" spc="-4" dirty="0">
                <a:solidFill>
                  <a:srgbClr val="8F5801"/>
                </a:solidFill>
                <a:latin typeface="Times New Roman"/>
                <a:cs typeface="Times New Roman"/>
              </a:rPr>
              <a:t> </a:t>
            </a:r>
            <a:r>
              <a:rPr sz="706" kern="0" spc="-9" dirty="0">
                <a:solidFill>
                  <a:srgbClr val="8F5801"/>
                </a:solidFill>
                <a:latin typeface="Times New Roman"/>
                <a:cs typeface="Times New Roman"/>
              </a:rPr>
              <a:t>p-</a:t>
            </a:r>
            <a:r>
              <a:rPr sz="706" kern="0" dirty="0">
                <a:solidFill>
                  <a:srgbClr val="8F5801"/>
                </a:solidFill>
                <a:latin typeface="Times New Roman"/>
                <a:cs typeface="Times New Roman"/>
              </a:rPr>
              <a:t>value for</a:t>
            </a:r>
            <a:r>
              <a:rPr sz="706" kern="0" spc="-13" dirty="0">
                <a:solidFill>
                  <a:srgbClr val="8F5801"/>
                </a:solidFill>
                <a:latin typeface="Times New Roman"/>
                <a:cs typeface="Times New Roman"/>
              </a:rPr>
              <a:t> </a:t>
            </a:r>
            <a:r>
              <a:rPr sz="706" kern="0" dirty="0">
                <a:solidFill>
                  <a:srgbClr val="8F5801"/>
                </a:solidFill>
                <a:latin typeface="Times New Roman"/>
                <a:cs typeface="Times New Roman"/>
              </a:rPr>
              <a:t>mean</a:t>
            </a:r>
            <a:r>
              <a:rPr sz="706" kern="0" spc="-9" dirty="0">
                <a:solidFill>
                  <a:srgbClr val="8F5801"/>
                </a:solidFill>
                <a:latin typeface="Times New Roman"/>
                <a:cs typeface="Times New Roman"/>
              </a:rPr>
              <a:t> </a:t>
            </a:r>
            <a:r>
              <a:rPr sz="706" kern="0" dirty="0">
                <a:solidFill>
                  <a:srgbClr val="8F5801"/>
                </a:solidFill>
                <a:latin typeface="Times New Roman"/>
                <a:cs typeface="Times New Roman"/>
              </a:rPr>
              <a:t>difference</a:t>
            </a:r>
            <a:r>
              <a:rPr sz="706" kern="0" spc="4" dirty="0">
                <a:solidFill>
                  <a:srgbClr val="8F5801"/>
                </a:solidFill>
                <a:latin typeface="Times New Roman"/>
                <a:cs typeface="Times New Roman"/>
              </a:rPr>
              <a:t> </a:t>
            </a:r>
            <a:r>
              <a:rPr sz="706" kern="0" dirty="0">
                <a:solidFill>
                  <a:srgbClr val="8F5801"/>
                </a:solidFill>
                <a:latin typeface="Times New Roman"/>
                <a:cs typeface="Times New Roman"/>
              </a:rPr>
              <a:t>from</a:t>
            </a:r>
            <a:r>
              <a:rPr sz="706" kern="0" spc="-4" dirty="0">
                <a:solidFill>
                  <a:srgbClr val="8F5801"/>
                </a:solidFill>
                <a:latin typeface="Times New Roman"/>
                <a:cs typeface="Times New Roman"/>
              </a:rPr>
              <a:t> </a:t>
            </a:r>
            <a:r>
              <a:rPr sz="706" kern="0" spc="-22" dirty="0">
                <a:solidFill>
                  <a:srgbClr val="8F5801"/>
                </a:solidFill>
                <a:latin typeface="Times New Roman"/>
                <a:cs typeface="Times New Roman"/>
              </a:rPr>
              <a:t>mu0</a:t>
            </a:r>
            <a:endParaRPr sz="706" kern="0">
              <a:solidFill>
                <a:sysClr val="windowText" lastClr="000000"/>
              </a:solidFill>
              <a:latin typeface="Times New Roman"/>
              <a:cs typeface="Times New Roman"/>
            </a:endParaRPr>
          </a:p>
          <a:p>
            <a:pPr marL="15689" defTabSz="806867">
              <a:lnSpc>
                <a:spcPts val="811"/>
              </a:lnSpc>
            </a:pPr>
            <a:r>
              <a:rPr sz="706" b="1" kern="0" dirty="0">
                <a:solidFill>
                  <a:sysClr val="windowText" lastClr="000000"/>
                </a:solidFill>
                <a:latin typeface="Times New Roman"/>
                <a:cs typeface="Times New Roman"/>
              </a:rPr>
              <a:t>mu0</a:t>
            </a:r>
            <a:r>
              <a:rPr sz="706" b="1" kern="0" spc="9" dirty="0">
                <a:solidFill>
                  <a:sysClr val="windowText" lastClr="000000"/>
                </a:solidFill>
                <a:latin typeface="Times New Roman"/>
                <a:cs typeface="Times New Roman"/>
              </a:rPr>
              <a:t> </a:t>
            </a:r>
            <a:r>
              <a:rPr sz="706" b="1" kern="0" dirty="0">
                <a:solidFill>
                  <a:srgbClr val="8F5801"/>
                </a:solidFill>
                <a:latin typeface="Times New Roman"/>
                <a:cs typeface="Times New Roman"/>
              </a:rPr>
              <a:t>&lt;-</a:t>
            </a:r>
            <a:r>
              <a:rPr sz="706" b="1" kern="0" spc="-13" dirty="0">
                <a:solidFill>
                  <a:srgbClr val="8F5801"/>
                </a:solidFill>
                <a:latin typeface="Times New Roman"/>
                <a:cs typeface="Times New Roman"/>
              </a:rPr>
              <a:t> </a:t>
            </a:r>
            <a:r>
              <a:rPr sz="706" b="1" kern="0" dirty="0">
                <a:solidFill>
                  <a:srgbClr val="0000CF"/>
                </a:solidFill>
                <a:latin typeface="Times New Roman"/>
                <a:cs typeface="Times New Roman"/>
              </a:rPr>
              <a:t>5</a:t>
            </a:r>
            <a:r>
              <a:rPr sz="706" b="1" kern="0" dirty="0">
                <a:solidFill>
                  <a:sysClr val="windowText" lastClr="000000"/>
                </a:solidFill>
                <a:latin typeface="Times New Roman"/>
                <a:cs typeface="Times New Roman"/>
              </a:rPr>
              <a:t>;</a:t>
            </a:r>
            <a:r>
              <a:rPr sz="706" b="1" kern="0" spc="-13" dirty="0">
                <a:solidFill>
                  <a:sysClr val="windowText" lastClr="000000"/>
                </a:solidFill>
                <a:latin typeface="Times New Roman"/>
                <a:cs typeface="Times New Roman"/>
              </a:rPr>
              <a:t> </a:t>
            </a:r>
            <a:r>
              <a:rPr sz="706" b="1" kern="0" dirty="0">
                <a:solidFill>
                  <a:sysClr val="windowText" lastClr="000000"/>
                </a:solidFill>
                <a:latin typeface="Times New Roman"/>
                <a:cs typeface="Times New Roman"/>
              </a:rPr>
              <a:t>B</a:t>
            </a:r>
            <a:r>
              <a:rPr sz="706" b="1" kern="0" spc="9" dirty="0">
                <a:solidFill>
                  <a:sysClr val="windowText" lastClr="000000"/>
                </a:solidFill>
                <a:latin typeface="Times New Roman"/>
                <a:cs typeface="Times New Roman"/>
              </a:rPr>
              <a:t> </a:t>
            </a:r>
            <a:r>
              <a:rPr sz="706" b="1" kern="0" dirty="0">
                <a:solidFill>
                  <a:srgbClr val="8F5801"/>
                </a:solidFill>
                <a:latin typeface="Times New Roman"/>
                <a:cs typeface="Times New Roman"/>
              </a:rPr>
              <a:t>&lt;-</a:t>
            </a:r>
            <a:r>
              <a:rPr sz="706" b="1" kern="0" spc="-13" dirty="0">
                <a:solidFill>
                  <a:srgbClr val="8F5801"/>
                </a:solidFill>
                <a:latin typeface="Times New Roman"/>
                <a:cs typeface="Times New Roman"/>
              </a:rPr>
              <a:t> </a:t>
            </a:r>
            <a:r>
              <a:rPr sz="706" b="1" kern="0" spc="-18" dirty="0">
                <a:solidFill>
                  <a:srgbClr val="0000CF"/>
                </a:solidFill>
                <a:latin typeface="Times New Roman"/>
                <a:cs typeface="Times New Roman"/>
              </a:rPr>
              <a:t>5000</a:t>
            </a:r>
            <a:endParaRPr sz="706" kern="0">
              <a:solidFill>
                <a:sysClr val="windowText" lastClr="000000"/>
              </a:solidFill>
              <a:latin typeface="Times New Roman"/>
              <a:cs typeface="Times New Roman"/>
            </a:endParaRPr>
          </a:p>
          <a:p>
            <a:pPr marL="15689" defTabSz="806867">
              <a:lnSpc>
                <a:spcPts val="816"/>
              </a:lnSpc>
            </a:pPr>
            <a:r>
              <a:rPr sz="706" b="1" kern="0" dirty="0">
                <a:solidFill>
                  <a:sysClr val="windowText" lastClr="000000"/>
                </a:solidFill>
                <a:latin typeface="Times New Roman"/>
                <a:cs typeface="Times New Roman"/>
              </a:rPr>
              <a:t>t_obs</a:t>
            </a:r>
            <a:r>
              <a:rPr sz="706" b="1" kern="0" spc="-4" dirty="0">
                <a:solidFill>
                  <a:sysClr val="windowText" lastClr="000000"/>
                </a:solidFill>
                <a:latin typeface="Times New Roman"/>
                <a:cs typeface="Times New Roman"/>
              </a:rPr>
              <a:t> </a:t>
            </a:r>
            <a:r>
              <a:rPr sz="706" b="1" kern="0" dirty="0">
                <a:solidFill>
                  <a:srgbClr val="8F5801"/>
                </a:solidFill>
                <a:latin typeface="Times New Roman"/>
                <a:cs typeface="Times New Roman"/>
              </a:rPr>
              <a:t>&lt;-</a:t>
            </a:r>
            <a:r>
              <a:rPr sz="706" b="1" kern="0" spc="-18" dirty="0">
                <a:solidFill>
                  <a:srgbClr val="8F5801"/>
                </a:solidFill>
                <a:latin typeface="Times New Roman"/>
                <a:cs typeface="Times New Roman"/>
              </a:rPr>
              <a:t> </a:t>
            </a:r>
            <a:r>
              <a:rPr sz="706" kern="0" dirty="0">
                <a:solidFill>
                  <a:srgbClr val="1F4986"/>
                </a:solidFill>
                <a:latin typeface="Times New Roman"/>
                <a:cs typeface="Times New Roman"/>
              </a:rPr>
              <a:t>mean</a:t>
            </a:r>
            <a:r>
              <a:rPr sz="706" b="1" kern="0" dirty="0">
                <a:solidFill>
                  <a:sysClr val="windowText" lastClr="000000"/>
                </a:solidFill>
                <a:latin typeface="Times New Roman"/>
                <a:cs typeface="Times New Roman"/>
              </a:rPr>
              <a:t>(x)</a:t>
            </a:r>
            <a:r>
              <a:rPr sz="706" b="1" kern="0" spc="-9" dirty="0">
                <a:solidFill>
                  <a:sysClr val="windowText" lastClr="000000"/>
                </a:solidFill>
                <a:latin typeface="Times New Roman"/>
                <a:cs typeface="Times New Roman"/>
              </a:rPr>
              <a:t> </a:t>
            </a:r>
            <a:r>
              <a:rPr sz="706" kern="0" dirty="0">
                <a:solidFill>
                  <a:srgbClr val="CE5C00"/>
                </a:solidFill>
                <a:latin typeface="Times New Roman"/>
                <a:cs typeface="Times New Roman"/>
              </a:rPr>
              <a:t>-</a:t>
            </a:r>
            <a:r>
              <a:rPr sz="706" kern="0" spc="-4" dirty="0">
                <a:solidFill>
                  <a:srgbClr val="CE5C00"/>
                </a:solidFill>
                <a:latin typeface="Times New Roman"/>
                <a:cs typeface="Times New Roman"/>
              </a:rPr>
              <a:t> </a:t>
            </a:r>
            <a:r>
              <a:rPr sz="706" b="1" kern="0" spc="-22" dirty="0">
                <a:solidFill>
                  <a:sysClr val="windowText" lastClr="000000"/>
                </a:solidFill>
                <a:latin typeface="Times New Roman"/>
                <a:cs typeface="Times New Roman"/>
              </a:rPr>
              <a:t>mu0</a:t>
            </a:r>
            <a:endParaRPr sz="706" kern="0">
              <a:solidFill>
                <a:sysClr val="windowText" lastClr="000000"/>
              </a:solidFill>
              <a:latin typeface="Times New Roman"/>
              <a:cs typeface="Times New Roman"/>
            </a:endParaRPr>
          </a:p>
          <a:p>
            <a:pPr marL="15689" defTabSz="806867">
              <a:lnSpc>
                <a:spcPts val="816"/>
              </a:lnSpc>
            </a:pPr>
            <a:r>
              <a:rPr sz="706" b="1" kern="0" dirty="0">
                <a:solidFill>
                  <a:sysClr val="windowText" lastClr="000000"/>
                </a:solidFill>
                <a:latin typeface="Times New Roman"/>
                <a:cs typeface="Times New Roman"/>
              </a:rPr>
              <a:t>perm</a:t>
            </a:r>
            <a:r>
              <a:rPr sz="706" b="1" kern="0" spc="-4" dirty="0">
                <a:solidFill>
                  <a:sysClr val="windowText" lastClr="000000"/>
                </a:solidFill>
                <a:latin typeface="Times New Roman"/>
                <a:cs typeface="Times New Roman"/>
              </a:rPr>
              <a:t> </a:t>
            </a:r>
            <a:r>
              <a:rPr sz="706" b="1" kern="0" dirty="0">
                <a:solidFill>
                  <a:srgbClr val="8F5801"/>
                </a:solidFill>
                <a:latin typeface="Times New Roman"/>
                <a:cs typeface="Times New Roman"/>
              </a:rPr>
              <a:t>&lt;- </a:t>
            </a:r>
            <a:r>
              <a:rPr sz="706" kern="0" dirty="0">
                <a:solidFill>
                  <a:srgbClr val="1F4986"/>
                </a:solidFill>
                <a:latin typeface="Times New Roman"/>
                <a:cs typeface="Times New Roman"/>
              </a:rPr>
              <a:t>replicate</a:t>
            </a:r>
            <a:r>
              <a:rPr sz="706" b="1" kern="0" dirty="0">
                <a:solidFill>
                  <a:sysClr val="windowText" lastClr="000000"/>
                </a:solidFill>
                <a:latin typeface="Times New Roman"/>
                <a:cs typeface="Times New Roman"/>
              </a:rPr>
              <a:t>(B,</a:t>
            </a:r>
            <a:r>
              <a:rPr sz="706" b="1" kern="0" spc="4" dirty="0">
                <a:solidFill>
                  <a:sysClr val="windowText" lastClr="000000"/>
                </a:solidFill>
                <a:latin typeface="Times New Roman"/>
                <a:cs typeface="Times New Roman"/>
              </a:rPr>
              <a:t> </a:t>
            </a:r>
            <a:r>
              <a:rPr sz="706" kern="0" spc="-9" dirty="0">
                <a:solidFill>
                  <a:srgbClr val="1F4986"/>
                </a:solidFill>
                <a:latin typeface="Times New Roman"/>
                <a:cs typeface="Times New Roman"/>
              </a:rPr>
              <a:t>mean</a:t>
            </a:r>
            <a:r>
              <a:rPr sz="706" b="1" kern="0" spc="-9" dirty="0">
                <a:solidFill>
                  <a:sysClr val="windowText" lastClr="000000"/>
                </a:solidFill>
                <a:latin typeface="Times New Roman"/>
                <a:cs typeface="Times New Roman"/>
              </a:rPr>
              <a:t>(</a:t>
            </a:r>
            <a:r>
              <a:rPr sz="706" kern="0" spc="-9" dirty="0">
                <a:solidFill>
                  <a:srgbClr val="1F4986"/>
                </a:solidFill>
                <a:latin typeface="Times New Roman"/>
                <a:cs typeface="Times New Roman"/>
              </a:rPr>
              <a:t>sample</a:t>
            </a:r>
            <a:r>
              <a:rPr sz="706" b="1" kern="0" spc="-9" dirty="0">
                <a:solidFill>
                  <a:sysClr val="windowText" lastClr="000000"/>
                </a:solidFill>
                <a:latin typeface="Times New Roman"/>
                <a:cs typeface="Times New Roman"/>
              </a:rPr>
              <a:t>(x,</a:t>
            </a:r>
            <a:r>
              <a:rPr sz="706" b="1" kern="0" spc="-4" dirty="0">
                <a:solidFill>
                  <a:sysClr val="windowText" lastClr="000000"/>
                </a:solidFill>
                <a:latin typeface="Times New Roman"/>
                <a:cs typeface="Times New Roman"/>
              </a:rPr>
              <a:t> </a:t>
            </a:r>
            <a:r>
              <a:rPr sz="706" b="1" kern="0" dirty="0">
                <a:solidFill>
                  <a:srgbClr val="1F4986"/>
                </a:solidFill>
                <a:latin typeface="Times New Roman"/>
                <a:cs typeface="Times New Roman"/>
              </a:rPr>
              <a:t>replace</a:t>
            </a:r>
            <a:r>
              <a:rPr sz="706" b="1" kern="0" spc="9" dirty="0">
                <a:solidFill>
                  <a:srgbClr val="1F4986"/>
                </a:solidFill>
                <a:latin typeface="Times New Roman"/>
                <a:cs typeface="Times New Roman"/>
              </a:rPr>
              <a:t> </a:t>
            </a:r>
            <a:r>
              <a:rPr sz="706" b="1" kern="0" dirty="0">
                <a:solidFill>
                  <a:srgbClr val="1F4986"/>
                </a:solidFill>
                <a:latin typeface="Times New Roman"/>
                <a:cs typeface="Times New Roman"/>
              </a:rPr>
              <a:t>=</a:t>
            </a:r>
            <a:r>
              <a:rPr sz="706" b="1" kern="0" spc="-9" dirty="0">
                <a:solidFill>
                  <a:srgbClr val="1F4986"/>
                </a:solidFill>
                <a:latin typeface="Times New Roman"/>
                <a:cs typeface="Times New Roman"/>
              </a:rPr>
              <a:t> </a:t>
            </a:r>
            <a:r>
              <a:rPr sz="706" b="1" kern="0" dirty="0">
                <a:solidFill>
                  <a:srgbClr val="8F5801"/>
                </a:solidFill>
                <a:latin typeface="Times New Roman"/>
                <a:cs typeface="Times New Roman"/>
              </a:rPr>
              <a:t>TRUE</a:t>
            </a:r>
            <a:r>
              <a:rPr sz="706" b="1" kern="0" dirty="0">
                <a:solidFill>
                  <a:sysClr val="windowText" lastClr="000000"/>
                </a:solidFill>
                <a:latin typeface="Times New Roman"/>
                <a:cs typeface="Times New Roman"/>
              </a:rPr>
              <a:t>))</a:t>
            </a:r>
            <a:r>
              <a:rPr sz="706" b="1" kern="0" spc="4" dirty="0">
                <a:solidFill>
                  <a:sysClr val="windowText" lastClr="000000"/>
                </a:solidFill>
                <a:latin typeface="Times New Roman"/>
                <a:cs typeface="Times New Roman"/>
              </a:rPr>
              <a:t> </a:t>
            </a:r>
            <a:r>
              <a:rPr sz="706" kern="0" dirty="0">
                <a:solidFill>
                  <a:srgbClr val="CE5C00"/>
                </a:solidFill>
                <a:latin typeface="Times New Roman"/>
                <a:cs typeface="Times New Roman"/>
              </a:rPr>
              <a:t>-</a:t>
            </a:r>
            <a:r>
              <a:rPr sz="706" kern="0" spc="-9" dirty="0">
                <a:solidFill>
                  <a:srgbClr val="CE5C00"/>
                </a:solidFill>
                <a:latin typeface="Times New Roman"/>
                <a:cs typeface="Times New Roman"/>
              </a:rPr>
              <a:t> </a:t>
            </a:r>
            <a:r>
              <a:rPr sz="706" b="1" kern="0" spc="-18" dirty="0">
                <a:solidFill>
                  <a:sysClr val="windowText" lastClr="000000"/>
                </a:solidFill>
                <a:latin typeface="Times New Roman"/>
                <a:cs typeface="Times New Roman"/>
              </a:rPr>
              <a:t>mu0)</a:t>
            </a:r>
            <a:endParaRPr sz="706" kern="0">
              <a:solidFill>
                <a:sysClr val="windowText" lastClr="000000"/>
              </a:solidFill>
              <a:latin typeface="Times New Roman"/>
              <a:cs typeface="Times New Roman"/>
            </a:endParaRPr>
          </a:p>
          <a:p>
            <a:pPr marL="15689" defTabSz="806867">
              <a:lnSpc>
                <a:spcPts val="829"/>
              </a:lnSpc>
            </a:pPr>
            <a:r>
              <a:rPr sz="706" kern="0" dirty="0">
                <a:solidFill>
                  <a:srgbClr val="1F4986"/>
                </a:solidFill>
                <a:latin typeface="Times New Roman"/>
                <a:cs typeface="Times New Roman"/>
              </a:rPr>
              <a:t>mean</a:t>
            </a:r>
            <a:r>
              <a:rPr sz="706" b="1" kern="0" dirty="0">
                <a:solidFill>
                  <a:sysClr val="windowText" lastClr="000000"/>
                </a:solidFill>
                <a:latin typeface="Times New Roman"/>
                <a:cs typeface="Times New Roman"/>
              </a:rPr>
              <a:t>(</a:t>
            </a:r>
            <a:r>
              <a:rPr sz="706" kern="0" dirty="0">
                <a:solidFill>
                  <a:srgbClr val="1F4986"/>
                </a:solidFill>
                <a:latin typeface="Times New Roman"/>
                <a:cs typeface="Times New Roman"/>
              </a:rPr>
              <a:t>abs</a:t>
            </a:r>
            <a:r>
              <a:rPr sz="706" b="1" kern="0" dirty="0">
                <a:solidFill>
                  <a:sysClr val="windowText" lastClr="000000"/>
                </a:solidFill>
                <a:latin typeface="Times New Roman"/>
                <a:cs typeface="Times New Roman"/>
              </a:rPr>
              <a:t>(perm)</a:t>
            </a:r>
            <a:r>
              <a:rPr sz="706" b="1" kern="0" spc="-9" dirty="0">
                <a:solidFill>
                  <a:sysClr val="windowText" lastClr="000000"/>
                </a:solidFill>
                <a:latin typeface="Times New Roman"/>
                <a:cs typeface="Times New Roman"/>
              </a:rPr>
              <a:t> </a:t>
            </a:r>
            <a:r>
              <a:rPr sz="706" kern="0" dirty="0">
                <a:solidFill>
                  <a:srgbClr val="CE5C00"/>
                </a:solidFill>
                <a:latin typeface="Times New Roman"/>
                <a:cs typeface="Times New Roman"/>
              </a:rPr>
              <a:t>&gt;=</a:t>
            </a:r>
            <a:r>
              <a:rPr sz="706" kern="0" spc="-13" dirty="0">
                <a:solidFill>
                  <a:srgbClr val="CE5C00"/>
                </a:solidFill>
                <a:latin typeface="Times New Roman"/>
                <a:cs typeface="Times New Roman"/>
              </a:rPr>
              <a:t> </a:t>
            </a:r>
            <a:r>
              <a:rPr sz="706" kern="0" spc="-9" dirty="0">
                <a:solidFill>
                  <a:srgbClr val="1F4986"/>
                </a:solidFill>
                <a:latin typeface="Times New Roman"/>
                <a:cs typeface="Times New Roman"/>
              </a:rPr>
              <a:t>abs</a:t>
            </a:r>
            <a:r>
              <a:rPr sz="706" b="1" kern="0" spc="-9" dirty="0">
                <a:solidFill>
                  <a:sysClr val="windowText" lastClr="000000"/>
                </a:solidFill>
                <a:latin typeface="Times New Roman"/>
                <a:cs typeface="Times New Roman"/>
              </a:rPr>
              <a:t>(t_obs))</a:t>
            </a:r>
            <a:endParaRPr sz="706" kern="0">
              <a:solidFill>
                <a:sysClr val="windowText" lastClr="000000"/>
              </a:solidFill>
              <a:latin typeface="Times New Roman"/>
              <a:cs typeface="Times New Roman"/>
            </a:endParaRPr>
          </a:p>
        </p:txBody>
      </p:sp>
      <p:sp>
        <p:nvSpPr>
          <p:cNvPr id="6" name="TextBox 5">
            <a:extLst>
              <a:ext uri="{FF2B5EF4-FFF2-40B4-BE49-F238E27FC236}">
                <a16:creationId xmlns:a16="http://schemas.microsoft.com/office/drawing/2014/main" id="{53B43773-1FFA-BA14-4A63-CEAD6556FA23}"/>
              </a:ext>
            </a:extLst>
          </p:cNvPr>
          <p:cNvSpPr txBox="1"/>
          <p:nvPr/>
        </p:nvSpPr>
        <p:spPr>
          <a:xfrm>
            <a:off x="3146911" y="294282"/>
            <a:ext cx="2850177" cy="584775"/>
          </a:xfrm>
          <a:prstGeom prst="rect">
            <a:avLst/>
          </a:prstGeom>
          <a:noFill/>
        </p:spPr>
        <p:txBody>
          <a:bodyPr wrap="square" rtlCol="0">
            <a:spAutoFit/>
          </a:bodyPr>
          <a:lstStyle/>
          <a:p>
            <a:pPr algn="ctr"/>
            <a:r>
              <a:rPr lang="en-IN" sz="3200" b="1" dirty="0">
                <a:latin typeface="Times New Roman"/>
                <a:cs typeface="Times New Roman"/>
              </a:rPr>
              <a:t>Solution 6</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189258"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Sequential Testing &amp; “p‑Hacking”</a:t>
            </a:r>
          </a:p>
        </p:txBody>
      </p:sp>
      <p:sp>
        <p:nvSpPr>
          <p:cNvPr id="3" name="TextBox 2"/>
          <p:cNvSpPr txBox="1"/>
          <p:nvPr/>
        </p:nvSpPr>
        <p:spPr>
          <a:xfrm>
            <a:off x="365760" y="914400"/>
            <a:ext cx="8412480" cy="4801314"/>
          </a:xfrm>
          <a:prstGeom prst="rect">
            <a:avLst/>
          </a:prstGeom>
          <a:noFill/>
        </p:spPr>
        <p:txBody>
          <a:bodyPr wrap="square">
            <a:spAutoFit/>
          </a:bodyPr>
          <a:lstStyle/>
          <a:p>
            <a:endParaRPr dirty="0"/>
          </a:p>
          <a:p>
            <a:pPr>
              <a:defRPr sz="1200"/>
            </a:pPr>
            <a:r>
              <a:rPr dirty="0">
                <a:latin typeface="Times New Roman" panose="02020603050405020304" pitchFamily="18" charset="0"/>
                <a:cs typeface="Times New Roman" panose="02020603050405020304" pitchFamily="18" charset="0"/>
              </a:rPr>
              <a:t>Topic: Inflated Type‑I Error When You Peek at the Data</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product team runs an A/B test. Their original plan was n = 5 000 visitors, but at n = 5 000 the two‑sample z‑test gives p = 0.13. They add 1 000 users, re‑test, still not significant, and keep adding in blocks of 1 000 until finally at n = 8 000 the test crosses p = 0.048.</a:t>
            </a:r>
          </a:p>
          <a:p>
            <a:pPr>
              <a:defRPr sz="1200"/>
            </a:pPr>
            <a:endParaRPr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happens to the nominal α = 0.05 family‑wise error rate?</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formal sequential designs preserve α?</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Why must stopping rules be written into the SAP before seeing data?</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Key Definitions:</a:t>
            </a:r>
            <a:endParaRPr lang="en-IN" dirty="0">
              <a:latin typeface="Times New Roman" panose="02020603050405020304" pitchFamily="18" charset="0"/>
              <a:cs typeface="Times New Roman" panose="02020603050405020304" pitchFamily="18" charset="0"/>
            </a:endParaRPr>
          </a:p>
          <a:p>
            <a:pPr>
              <a:defRPr sz="1200" b="1"/>
            </a:pPr>
            <a:endParaRPr dirty="0">
              <a:latin typeface="Times New Roman" panose="02020603050405020304" pitchFamily="18" charset="0"/>
              <a:cs typeface="Times New Roman" panose="02020603050405020304" pitchFamily="18" charset="0"/>
            </a:endParaRPr>
          </a:p>
          <a:p>
            <a:pPr>
              <a:defRPr sz="1200"/>
            </a:pPr>
            <a:r>
              <a:rPr lang="en-IN" sz="1400" b="1" dirty="0">
                <a:latin typeface="Times New Roman" panose="02020603050405020304" pitchFamily="18" charset="0"/>
                <a:cs typeface="Times New Roman" panose="02020603050405020304" pitchFamily="18" charset="0"/>
              </a:rPr>
              <a:t>Interim Look / Data Peek: </a:t>
            </a:r>
            <a:r>
              <a:rPr lang="en-IN" sz="1400" dirty="0">
                <a:latin typeface="Times New Roman" panose="02020603050405020304" pitchFamily="18" charset="0"/>
                <a:cs typeface="Times New Roman" panose="02020603050405020304" pitchFamily="18" charset="0"/>
              </a:rPr>
              <a:t>Any analysis before final sample is accrued.</a:t>
            </a:r>
          </a:p>
          <a:p>
            <a:pPr>
              <a:defRPr sz="1200"/>
            </a:pPr>
            <a:r>
              <a:rPr lang="en-IN" sz="1400" b="1" dirty="0">
                <a:latin typeface="Times New Roman" panose="02020603050405020304" pitchFamily="18" charset="0"/>
                <a:cs typeface="Times New Roman" panose="02020603050405020304" pitchFamily="18" charset="0"/>
              </a:rPr>
              <a:t>Family‑Wise Error Rate (FWER): </a:t>
            </a:r>
            <a:r>
              <a:rPr lang="en-IN" sz="1400" dirty="0">
                <a:latin typeface="Times New Roman" panose="02020603050405020304" pitchFamily="18" charset="0"/>
                <a:cs typeface="Times New Roman" panose="02020603050405020304" pitchFamily="18" charset="0"/>
              </a:rPr>
              <a:t>Probability of at least one false positive across looks.</a:t>
            </a:r>
          </a:p>
          <a:p>
            <a:pPr>
              <a:defRPr sz="1200"/>
            </a:pPr>
            <a:r>
              <a:rPr lang="el-GR" sz="1400" b="1" dirty="0">
                <a:latin typeface="Times New Roman" panose="02020603050405020304" pitchFamily="18" charset="0"/>
                <a:cs typeface="Times New Roman" panose="02020603050405020304" pitchFamily="18" charset="0"/>
              </a:rPr>
              <a:t>α‑</a:t>
            </a:r>
            <a:r>
              <a:rPr lang="en-IN" sz="1400" b="1" dirty="0">
                <a:latin typeface="Times New Roman" panose="02020603050405020304" pitchFamily="18" charset="0"/>
                <a:cs typeface="Times New Roman" panose="02020603050405020304" pitchFamily="18" charset="0"/>
              </a:rPr>
              <a:t>Spending Function: </a:t>
            </a:r>
            <a:r>
              <a:rPr lang="en-IN" sz="1400" dirty="0">
                <a:latin typeface="Times New Roman" panose="02020603050405020304" pitchFamily="18" charset="0"/>
                <a:cs typeface="Times New Roman" panose="02020603050405020304" pitchFamily="18" charset="0"/>
              </a:rPr>
              <a:t>Allocates the overall </a:t>
            </a:r>
            <a:r>
              <a:rPr lang="el-GR" sz="1400" dirty="0">
                <a:latin typeface="Times New Roman" panose="02020603050405020304" pitchFamily="18" charset="0"/>
                <a:cs typeface="Times New Roman" panose="02020603050405020304" pitchFamily="18" charset="0"/>
              </a:rPr>
              <a:t>α </a:t>
            </a:r>
            <a:r>
              <a:rPr lang="en-IN" sz="1400" dirty="0">
                <a:latin typeface="Times New Roman" panose="02020603050405020304" pitchFamily="18" charset="0"/>
                <a:cs typeface="Times New Roman" panose="02020603050405020304" pitchFamily="18" charset="0"/>
              </a:rPr>
              <a:t>budget across interim looks.</a:t>
            </a:r>
          </a:p>
          <a:p>
            <a:pPr>
              <a:defRPr sz="1200"/>
            </a:pPr>
            <a:r>
              <a:rPr lang="en-IN" sz="1400" b="1" dirty="0">
                <a:latin typeface="Times New Roman" panose="02020603050405020304" pitchFamily="18" charset="0"/>
                <a:cs typeface="Times New Roman" panose="02020603050405020304" pitchFamily="18" charset="0"/>
              </a:rPr>
              <a:t>Pocock Boundary, O’Brien–Fleming Boundary</a:t>
            </a:r>
            <a:r>
              <a:rPr lang="en-IN" sz="1400" dirty="0">
                <a:latin typeface="Times New Roman" panose="02020603050405020304" pitchFamily="18" charset="0"/>
                <a:cs typeface="Times New Roman" panose="02020603050405020304" pitchFamily="18" charset="0"/>
              </a:rPr>
              <a:t>: Common frequentist spending rules.</a:t>
            </a:r>
          </a:p>
          <a:p>
            <a:pPr>
              <a:defRPr sz="1200"/>
            </a:pPr>
            <a:r>
              <a:rPr lang="en-IN" sz="1400" b="1" dirty="0">
                <a:latin typeface="Times New Roman" panose="02020603050405020304" pitchFamily="18" charset="0"/>
                <a:cs typeface="Times New Roman" panose="02020603050405020304" pitchFamily="18" charset="0"/>
              </a:rPr>
              <a:t>Alpha Inflation: </a:t>
            </a:r>
            <a:r>
              <a:rPr lang="en-IN" sz="1400" dirty="0">
                <a:latin typeface="Times New Roman" panose="02020603050405020304" pitchFamily="18" charset="0"/>
                <a:cs typeface="Times New Roman" panose="02020603050405020304" pitchFamily="18" charset="0"/>
              </a:rPr>
              <a:t>Effective </a:t>
            </a:r>
            <a:r>
              <a:rPr lang="el-GR" sz="1400" dirty="0">
                <a:latin typeface="Times New Roman" panose="02020603050405020304" pitchFamily="18" charset="0"/>
                <a:cs typeface="Times New Roman" panose="02020603050405020304" pitchFamily="18" charset="0"/>
              </a:rPr>
              <a:t>α′ = 1 − (1 − α)^</a:t>
            </a:r>
            <a:r>
              <a:rPr lang="en-IN" sz="1400" dirty="0">
                <a:latin typeface="Times New Roman" panose="02020603050405020304" pitchFamily="18" charset="0"/>
                <a:cs typeface="Times New Roman" panose="02020603050405020304" pitchFamily="18" charset="0"/>
              </a:rPr>
              <a:t>k if k independent looks.</a:t>
            </a:r>
          </a:p>
          <a:p>
            <a:pPr>
              <a:defRPr sz="1200"/>
            </a:pPr>
            <a:endParaRPr lang="en-IN" sz="1600"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r>
              <a:rPr dirty="0">
                <a:latin typeface="Times New Roman" panose="02020603050405020304" pitchFamily="18" charset="0"/>
                <a:cs typeface="Times New Roman" panose="02020603050405020304" pitchFamily="18" charset="0"/>
              </a:rPr>
              <a:t>A Phase III oncology trial plans 3 interim analyses for efficacy. What α‑spending method can be used so that the overall Type‑I error remains 2.5 % two‑sided?</a:t>
            </a:r>
          </a:p>
        </p:txBody>
      </p:sp>
    </p:spTree>
    <p:extLst>
      <p:ext uri="{BB962C8B-B14F-4D97-AF65-F5344CB8AC3E}">
        <p14:creationId xmlns:p14="http://schemas.microsoft.com/office/powerpoint/2010/main" val="530103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0088" y="1695198"/>
            <a:ext cx="7196418" cy="2074731"/>
          </a:xfrm>
          <a:prstGeom prst="rect">
            <a:avLst/>
          </a:prstGeom>
        </p:spPr>
        <p:txBody>
          <a:bodyPr vert="horz" wrap="square" lIns="0" tIns="136712" rIns="0" bIns="0" rtlCol="0">
            <a:spAutoFit/>
          </a:bodyPr>
          <a:lstStyle/>
          <a:p>
            <a:pPr marL="11206">
              <a:spcBef>
                <a:spcPts val="741"/>
              </a:spcBef>
            </a:pPr>
            <a:r>
              <a:rPr sz="1059" b="1" dirty="0">
                <a:latin typeface="Times New Roman"/>
                <a:cs typeface="Times New Roman"/>
              </a:rPr>
              <a:t>Issue.</a:t>
            </a:r>
            <a:r>
              <a:rPr sz="1059" b="1" spc="-22" dirty="0">
                <a:latin typeface="Times New Roman"/>
                <a:cs typeface="Times New Roman"/>
              </a:rPr>
              <a:t> </a:t>
            </a:r>
            <a:r>
              <a:rPr sz="1059" dirty="0">
                <a:latin typeface="Times New Roman"/>
                <a:cs typeface="Times New Roman"/>
              </a:rPr>
              <a:t>The</a:t>
            </a:r>
            <a:r>
              <a:rPr sz="1059" spc="-26" dirty="0">
                <a:latin typeface="Times New Roman"/>
                <a:cs typeface="Times New Roman"/>
              </a:rPr>
              <a:t> </a:t>
            </a:r>
            <a:r>
              <a:rPr sz="1059" dirty="0">
                <a:latin typeface="Times New Roman"/>
                <a:cs typeface="Times New Roman"/>
              </a:rPr>
              <a:t>team</a:t>
            </a:r>
            <a:r>
              <a:rPr sz="1059" spc="-22" dirty="0">
                <a:latin typeface="Times New Roman"/>
                <a:cs typeface="Times New Roman"/>
              </a:rPr>
              <a:t> </a:t>
            </a:r>
            <a:r>
              <a:rPr sz="1059" dirty="0">
                <a:latin typeface="Times New Roman"/>
                <a:cs typeface="Times New Roman"/>
              </a:rPr>
              <a:t>added</a:t>
            </a:r>
            <a:r>
              <a:rPr sz="1059" spc="-18" dirty="0">
                <a:latin typeface="Times New Roman"/>
                <a:cs typeface="Times New Roman"/>
              </a:rPr>
              <a:t> </a:t>
            </a:r>
            <a:r>
              <a:rPr sz="1059" dirty="0">
                <a:latin typeface="Times New Roman"/>
                <a:cs typeface="Times New Roman"/>
              </a:rPr>
              <a:t>interim</a:t>
            </a:r>
            <a:r>
              <a:rPr sz="1059" spc="-22" dirty="0">
                <a:latin typeface="Times New Roman"/>
                <a:cs typeface="Times New Roman"/>
              </a:rPr>
              <a:t> </a:t>
            </a:r>
            <a:r>
              <a:rPr sz="1059" dirty="0">
                <a:latin typeface="Times New Roman"/>
                <a:cs typeface="Times New Roman"/>
              </a:rPr>
              <a:t>looks</a:t>
            </a:r>
            <a:r>
              <a:rPr sz="1059" spc="-18" dirty="0">
                <a:latin typeface="Times New Roman"/>
                <a:cs typeface="Times New Roman"/>
              </a:rPr>
              <a:t> </a:t>
            </a:r>
            <a:r>
              <a:rPr sz="1059" dirty="0">
                <a:latin typeface="Times New Roman"/>
                <a:cs typeface="Times New Roman"/>
              </a:rPr>
              <a:t>until</a:t>
            </a:r>
            <a:r>
              <a:rPr sz="1059" spc="-22" dirty="0">
                <a:latin typeface="Times New Roman"/>
                <a:cs typeface="Times New Roman"/>
              </a:rPr>
              <a:t> </a:t>
            </a:r>
            <a:r>
              <a:rPr sz="1059" dirty="0">
                <a:latin typeface="Times New Roman"/>
                <a:cs typeface="Times New Roman"/>
              </a:rPr>
              <a:t>p</a:t>
            </a:r>
            <a:r>
              <a:rPr sz="1059" spc="-18" dirty="0">
                <a:latin typeface="Times New Roman"/>
                <a:cs typeface="Times New Roman"/>
              </a:rPr>
              <a:t> </a:t>
            </a:r>
            <a:r>
              <a:rPr sz="1059" dirty="0">
                <a:latin typeface="Times New Roman"/>
                <a:cs typeface="Times New Roman"/>
              </a:rPr>
              <a:t>dipped</a:t>
            </a:r>
            <a:r>
              <a:rPr sz="1059" spc="-22" dirty="0">
                <a:latin typeface="Times New Roman"/>
                <a:cs typeface="Times New Roman"/>
              </a:rPr>
              <a:t> </a:t>
            </a:r>
            <a:r>
              <a:rPr sz="1059" dirty="0">
                <a:latin typeface="Times New Roman"/>
                <a:cs typeface="Times New Roman"/>
              </a:rPr>
              <a:t>&lt;</a:t>
            </a:r>
            <a:r>
              <a:rPr sz="1059" spc="-22" dirty="0">
                <a:latin typeface="Times New Roman"/>
                <a:cs typeface="Times New Roman"/>
              </a:rPr>
              <a:t> </a:t>
            </a:r>
            <a:r>
              <a:rPr sz="1059" dirty="0">
                <a:latin typeface="Times New Roman"/>
                <a:cs typeface="Times New Roman"/>
              </a:rPr>
              <a:t>0.05.</a:t>
            </a:r>
            <a:r>
              <a:rPr sz="1059" spc="-18" dirty="0">
                <a:latin typeface="Times New Roman"/>
                <a:cs typeface="Times New Roman"/>
              </a:rPr>
              <a:t> </a:t>
            </a:r>
            <a:r>
              <a:rPr sz="1059" dirty="0">
                <a:latin typeface="Times New Roman"/>
                <a:cs typeface="Times New Roman"/>
              </a:rPr>
              <a:t>Each</a:t>
            </a:r>
            <a:r>
              <a:rPr sz="1059" spc="-22" dirty="0">
                <a:latin typeface="Times New Roman"/>
                <a:cs typeface="Times New Roman"/>
              </a:rPr>
              <a:t> </a:t>
            </a:r>
            <a:r>
              <a:rPr sz="1059" dirty="0">
                <a:latin typeface="Times New Roman"/>
                <a:cs typeface="Times New Roman"/>
              </a:rPr>
              <a:t>look</a:t>
            </a:r>
            <a:r>
              <a:rPr sz="1059" spc="-18" dirty="0">
                <a:latin typeface="Times New Roman"/>
                <a:cs typeface="Times New Roman"/>
              </a:rPr>
              <a:t> </a:t>
            </a:r>
            <a:r>
              <a:rPr sz="1059" dirty="0">
                <a:latin typeface="Times New Roman"/>
                <a:cs typeface="Times New Roman"/>
              </a:rPr>
              <a:t>reuses</a:t>
            </a:r>
            <a:r>
              <a:rPr sz="1059" spc="-26" dirty="0">
                <a:latin typeface="Times New Roman"/>
                <a:cs typeface="Times New Roman"/>
              </a:rPr>
              <a:t> </a:t>
            </a:r>
            <a:r>
              <a:rPr sz="1059" dirty="0">
                <a:latin typeface="Times New Roman"/>
                <a:cs typeface="Times New Roman"/>
              </a:rPr>
              <a:t>the</a:t>
            </a:r>
            <a:r>
              <a:rPr sz="1059" spc="-18" dirty="0">
                <a:latin typeface="Times New Roman"/>
                <a:cs typeface="Times New Roman"/>
              </a:rPr>
              <a:t> </a:t>
            </a:r>
            <a:r>
              <a:rPr sz="1059" dirty="0">
                <a:latin typeface="Times New Roman"/>
                <a:cs typeface="Times New Roman"/>
              </a:rPr>
              <a:t>data</a:t>
            </a:r>
            <a:r>
              <a:rPr sz="1059" spc="-22" dirty="0">
                <a:latin typeface="Times New Roman"/>
                <a:cs typeface="Times New Roman"/>
              </a:rPr>
              <a:t> </a:t>
            </a:r>
            <a:r>
              <a:rPr sz="1059" dirty="0">
                <a:latin typeface="Times New Roman"/>
                <a:cs typeface="Times New Roman"/>
              </a:rPr>
              <a:t>to</a:t>
            </a:r>
            <a:r>
              <a:rPr sz="1059" spc="-18" dirty="0">
                <a:latin typeface="Times New Roman"/>
                <a:cs typeface="Times New Roman"/>
              </a:rPr>
              <a:t> </a:t>
            </a:r>
            <a:r>
              <a:rPr sz="1059" dirty="0">
                <a:latin typeface="Times New Roman"/>
                <a:cs typeface="Times New Roman"/>
              </a:rPr>
              <a:t>test</a:t>
            </a:r>
            <a:r>
              <a:rPr sz="1059" spc="-22" dirty="0">
                <a:latin typeface="Times New Roman"/>
                <a:cs typeface="Times New Roman"/>
              </a:rPr>
              <a:t> </a:t>
            </a:r>
            <a:r>
              <a:rPr sz="1059" dirty="0">
                <a:latin typeface="Times New Roman"/>
                <a:cs typeface="Times New Roman"/>
              </a:rPr>
              <a:t>the</a:t>
            </a:r>
            <a:r>
              <a:rPr sz="1059" spc="-22" dirty="0">
                <a:latin typeface="Times New Roman"/>
                <a:cs typeface="Times New Roman"/>
              </a:rPr>
              <a:t> </a:t>
            </a:r>
            <a:r>
              <a:rPr sz="1059" dirty="0">
                <a:latin typeface="Times New Roman"/>
                <a:cs typeface="Times New Roman"/>
              </a:rPr>
              <a:t>same</a:t>
            </a:r>
            <a:r>
              <a:rPr sz="1059" spc="-18" dirty="0">
                <a:latin typeface="Times New Roman"/>
                <a:cs typeface="Times New Roman"/>
              </a:rPr>
              <a:t> </a:t>
            </a:r>
            <a:r>
              <a:rPr sz="1059" spc="-9" dirty="0">
                <a:latin typeface="Times New Roman"/>
                <a:cs typeface="Times New Roman"/>
              </a:rPr>
              <a:t>hypothesis</a:t>
            </a:r>
            <a:r>
              <a:rPr sz="1059" spc="-22" dirty="0">
                <a:latin typeface="Times New Roman"/>
                <a:cs typeface="Times New Roman"/>
              </a:rPr>
              <a:t> </a:t>
            </a:r>
            <a:r>
              <a:rPr sz="1059" dirty="0">
                <a:latin typeface="Times New Roman"/>
                <a:cs typeface="Times New Roman"/>
              </a:rPr>
              <a:t>without</a:t>
            </a:r>
            <a:r>
              <a:rPr sz="1059" spc="-18" dirty="0">
                <a:latin typeface="Times New Roman"/>
                <a:cs typeface="Times New Roman"/>
              </a:rPr>
              <a:t> </a:t>
            </a:r>
            <a:r>
              <a:rPr sz="1059" dirty="0">
                <a:latin typeface="Times New Roman"/>
                <a:cs typeface="Times New Roman"/>
              </a:rPr>
              <a:t>adjusting</a:t>
            </a:r>
            <a:r>
              <a:rPr sz="1059" spc="-22" dirty="0">
                <a:latin typeface="Times New Roman"/>
                <a:cs typeface="Times New Roman"/>
              </a:rPr>
              <a:t> α.</a:t>
            </a:r>
            <a:endParaRPr sz="1059" dirty="0">
              <a:latin typeface="Times New Roman"/>
              <a:cs typeface="Times New Roman"/>
            </a:endParaRPr>
          </a:p>
          <a:p>
            <a:pPr marL="11206">
              <a:lnSpc>
                <a:spcPts val="1244"/>
              </a:lnSpc>
              <a:spcBef>
                <a:spcPts val="741"/>
              </a:spcBef>
            </a:pPr>
            <a:r>
              <a:rPr sz="1059" b="1" dirty="0">
                <a:latin typeface="Times New Roman"/>
                <a:cs typeface="Times New Roman"/>
              </a:rPr>
              <a:t>Why</a:t>
            </a:r>
            <a:r>
              <a:rPr sz="1059" b="1" spc="-18" dirty="0">
                <a:latin typeface="Times New Roman"/>
                <a:cs typeface="Times New Roman"/>
              </a:rPr>
              <a:t> </a:t>
            </a:r>
            <a:r>
              <a:rPr sz="1059" b="1" dirty="0">
                <a:latin typeface="Times New Roman"/>
                <a:cs typeface="Times New Roman"/>
              </a:rPr>
              <a:t>this</a:t>
            </a:r>
            <a:r>
              <a:rPr sz="1059" b="1" spc="-22" dirty="0">
                <a:latin typeface="Times New Roman"/>
                <a:cs typeface="Times New Roman"/>
              </a:rPr>
              <a:t> </a:t>
            </a:r>
            <a:r>
              <a:rPr sz="1059" b="1" dirty="0">
                <a:latin typeface="Times New Roman"/>
                <a:cs typeface="Times New Roman"/>
              </a:rPr>
              <a:t>matters.</a:t>
            </a:r>
            <a:r>
              <a:rPr sz="1059" b="1" spc="-13" dirty="0">
                <a:latin typeface="Times New Roman"/>
                <a:cs typeface="Times New Roman"/>
              </a:rPr>
              <a:t> </a:t>
            </a:r>
            <a:r>
              <a:rPr sz="1059" dirty="0">
                <a:latin typeface="Times New Roman"/>
                <a:cs typeface="Times New Roman"/>
              </a:rPr>
              <a:t>With</a:t>
            </a:r>
            <a:r>
              <a:rPr sz="1059" spc="-18" dirty="0">
                <a:latin typeface="Times New Roman"/>
                <a:cs typeface="Times New Roman"/>
              </a:rPr>
              <a:t> </a:t>
            </a:r>
            <a:r>
              <a:rPr sz="1059" dirty="0">
                <a:latin typeface="Times New Roman"/>
                <a:cs typeface="Times New Roman"/>
              </a:rPr>
              <a:t>K</a:t>
            </a:r>
            <a:r>
              <a:rPr sz="1059" spc="-18" dirty="0">
                <a:latin typeface="Times New Roman"/>
                <a:cs typeface="Times New Roman"/>
              </a:rPr>
              <a:t> </a:t>
            </a:r>
            <a:r>
              <a:rPr sz="1059" dirty="0">
                <a:latin typeface="Times New Roman"/>
                <a:cs typeface="Times New Roman"/>
              </a:rPr>
              <a:t>unplanned</a:t>
            </a:r>
            <a:r>
              <a:rPr sz="1059" spc="-18" dirty="0">
                <a:latin typeface="Times New Roman"/>
                <a:cs typeface="Times New Roman"/>
              </a:rPr>
              <a:t> </a:t>
            </a:r>
            <a:r>
              <a:rPr sz="1059" dirty="0">
                <a:latin typeface="Times New Roman"/>
                <a:cs typeface="Times New Roman"/>
              </a:rPr>
              <a:t>looks</a:t>
            </a:r>
            <a:r>
              <a:rPr sz="1059" spc="-18" dirty="0">
                <a:latin typeface="Times New Roman"/>
                <a:cs typeface="Times New Roman"/>
              </a:rPr>
              <a:t> </a:t>
            </a:r>
            <a:r>
              <a:rPr sz="1059" dirty="0">
                <a:latin typeface="Times New Roman"/>
                <a:cs typeface="Times New Roman"/>
              </a:rPr>
              <a:t>at</a:t>
            </a:r>
            <a:r>
              <a:rPr sz="1059" spc="-18" dirty="0">
                <a:latin typeface="Times New Roman"/>
                <a:cs typeface="Times New Roman"/>
              </a:rPr>
              <a:t> </a:t>
            </a:r>
            <a:r>
              <a:rPr sz="1059" dirty="0">
                <a:latin typeface="Times New Roman"/>
                <a:cs typeface="Times New Roman"/>
              </a:rPr>
              <a:t>α=0.05,</a:t>
            </a:r>
            <a:r>
              <a:rPr sz="1059" spc="-18" dirty="0">
                <a:latin typeface="Times New Roman"/>
                <a:cs typeface="Times New Roman"/>
              </a:rPr>
              <a:t> </a:t>
            </a:r>
            <a:r>
              <a:rPr sz="1059" dirty="0">
                <a:latin typeface="Times New Roman"/>
                <a:cs typeface="Times New Roman"/>
              </a:rPr>
              <a:t>the</a:t>
            </a:r>
            <a:r>
              <a:rPr sz="1059" spc="-13" dirty="0">
                <a:latin typeface="Times New Roman"/>
                <a:cs typeface="Times New Roman"/>
              </a:rPr>
              <a:t> </a:t>
            </a:r>
            <a:r>
              <a:rPr sz="1059" dirty="0">
                <a:latin typeface="Times New Roman"/>
                <a:cs typeface="Times New Roman"/>
              </a:rPr>
              <a:t>chance</a:t>
            </a:r>
            <a:r>
              <a:rPr sz="1059" spc="-22" dirty="0">
                <a:latin typeface="Times New Roman"/>
                <a:cs typeface="Times New Roman"/>
              </a:rPr>
              <a:t> </a:t>
            </a:r>
            <a:r>
              <a:rPr sz="1059" dirty="0">
                <a:latin typeface="Times New Roman"/>
                <a:cs typeface="Times New Roman"/>
              </a:rPr>
              <a:t>of</a:t>
            </a:r>
            <a:r>
              <a:rPr sz="1059" spc="-18" dirty="0">
                <a:latin typeface="Times New Roman"/>
                <a:cs typeface="Times New Roman"/>
              </a:rPr>
              <a:t> </a:t>
            </a:r>
            <a:r>
              <a:rPr sz="1059" dirty="0">
                <a:latin typeface="Times New Roman"/>
                <a:cs typeface="Times New Roman"/>
              </a:rPr>
              <a:t>≥1</a:t>
            </a:r>
            <a:r>
              <a:rPr sz="1059" spc="-18" dirty="0">
                <a:latin typeface="Times New Roman"/>
                <a:cs typeface="Times New Roman"/>
              </a:rPr>
              <a:t> </a:t>
            </a:r>
            <a:r>
              <a:rPr sz="1059" dirty="0">
                <a:latin typeface="Times New Roman"/>
                <a:cs typeface="Times New Roman"/>
              </a:rPr>
              <a:t>false</a:t>
            </a:r>
            <a:r>
              <a:rPr sz="1059" spc="-13" dirty="0">
                <a:latin typeface="Times New Roman"/>
                <a:cs typeface="Times New Roman"/>
              </a:rPr>
              <a:t> </a:t>
            </a:r>
            <a:r>
              <a:rPr sz="1059" dirty="0">
                <a:latin typeface="Times New Roman"/>
                <a:cs typeface="Times New Roman"/>
              </a:rPr>
              <a:t>positive</a:t>
            </a:r>
            <a:r>
              <a:rPr sz="1059" spc="-18" dirty="0">
                <a:latin typeface="Times New Roman"/>
                <a:cs typeface="Times New Roman"/>
              </a:rPr>
              <a:t> </a:t>
            </a:r>
            <a:r>
              <a:rPr sz="1059" dirty="0">
                <a:latin typeface="Times New Roman"/>
                <a:cs typeface="Times New Roman"/>
              </a:rPr>
              <a:t>under</a:t>
            </a:r>
            <a:r>
              <a:rPr sz="1059" spc="-18" dirty="0">
                <a:latin typeface="Times New Roman"/>
                <a:cs typeface="Times New Roman"/>
              </a:rPr>
              <a:t> </a:t>
            </a:r>
            <a:r>
              <a:rPr sz="1059" dirty="0">
                <a:latin typeface="Times New Roman"/>
                <a:cs typeface="Times New Roman"/>
              </a:rPr>
              <a:t>the</a:t>
            </a:r>
            <a:r>
              <a:rPr sz="1059" spc="-26" dirty="0">
                <a:latin typeface="Times New Roman"/>
                <a:cs typeface="Times New Roman"/>
              </a:rPr>
              <a:t> </a:t>
            </a:r>
            <a:r>
              <a:rPr sz="1059" dirty="0">
                <a:latin typeface="Times New Roman"/>
                <a:cs typeface="Times New Roman"/>
              </a:rPr>
              <a:t>null</a:t>
            </a:r>
            <a:r>
              <a:rPr sz="1059" spc="-13" dirty="0">
                <a:latin typeface="Times New Roman"/>
                <a:cs typeface="Times New Roman"/>
              </a:rPr>
              <a:t> </a:t>
            </a:r>
            <a:r>
              <a:rPr sz="1059" dirty="0">
                <a:latin typeface="Times New Roman"/>
                <a:cs typeface="Times New Roman"/>
              </a:rPr>
              <a:t>is</a:t>
            </a:r>
            <a:r>
              <a:rPr sz="1059" spc="-22" dirty="0">
                <a:latin typeface="Times New Roman"/>
                <a:cs typeface="Times New Roman"/>
              </a:rPr>
              <a:t> </a:t>
            </a:r>
            <a:r>
              <a:rPr sz="1059" dirty="0">
                <a:latin typeface="Times New Roman"/>
                <a:cs typeface="Times New Roman"/>
              </a:rPr>
              <a:t>about</a:t>
            </a:r>
            <a:r>
              <a:rPr sz="1059" spc="-18" dirty="0">
                <a:latin typeface="Times New Roman"/>
                <a:cs typeface="Times New Roman"/>
              </a:rPr>
              <a:t> </a:t>
            </a:r>
            <a:r>
              <a:rPr sz="1059" dirty="0">
                <a:latin typeface="Times New Roman"/>
                <a:cs typeface="Times New Roman"/>
              </a:rPr>
              <a:t>FWER</a:t>
            </a:r>
            <a:r>
              <a:rPr sz="1059" spc="-18" dirty="0">
                <a:latin typeface="Times New Roman"/>
                <a:cs typeface="Times New Roman"/>
              </a:rPr>
              <a:t> </a:t>
            </a:r>
            <a:r>
              <a:rPr sz="1059" dirty="0">
                <a:latin typeface="Times New Roman"/>
                <a:cs typeface="Times New Roman"/>
              </a:rPr>
              <a:t>≈</a:t>
            </a:r>
            <a:r>
              <a:rPr sz="1059" spc="-18" dirty="0">
                <a:latin typeface="Times New Roman"/>
                <a:cs typeface="Times New Roman"/>
              </a:rPr>
              <a:t> </a:t>
            </a:r>
            <a:r>
              <a:rPr sz="1059" dirty="0">
                <a:latin typeface="Times New Roman"/>
                <a:cs typeface="Times New Roman"/>
              </a:rPr>
              <a:t>1</a:t>
            </a:r>
            <a:r>
              <a:rPr sz="1059" spc="-13" dirty="0">
                <a:latin typeface="Times New Roman"/>
                <a:cs typeface="Times New Roman"/>
              </a:rPr>
              <a:t> </a:t>
            </a:r>
            <a:r>
              <a:rPr sz="1059" dirty="0">
                <a:latin typeface="Times New Roman"/>
                <a:cs typeface="Times New Roman"/>
              </a:rPr>
              <a:t>−</a:t>
            </a:r>
            <a:r>
              <a:rPr sz="1059" spc="-18" dirty="0">
                <a:latin typeface="Times New Roman"/>
                <a:cs typeface="Times New Roman"/>
              </a:rPr>
              <a:t> </a:t>
            </a:r>
            <a:r>
              <a:rPr sz="1059" dirty="0">
                <a:latin typeface="Times New Roman"/>
                <a:cs typeface="Times New Roman"/>
              </a:rPr>
              <a:t>(1</a:t>
            </a:r>
            <a:r>
              <a:rPr sz="1059" spc="-9" dirty="0">
                <a:latin typeface="Times New Roman"/>
                <a:cs typeface="Times New Roman"/>
              </a:rPr>
              <a:t> </a:t>
            </a:r>
            <a:r>
              <a:rPr sz="1059" spc="-44" dirty="0">
                <a:latin typeface="Times New Roman"/>
                <a:cs typeface="Times New Roman"/>
              </a:rPr>
              <a:t>−</a:t>
            </a:r>
            <a:endParaRPr sz="1059" dirty="0">
              <a:latin typeface="Times New Roman"/>
              <a:cs typeface="Times New Roman"/>
            </a:endParaRPr>
          </a:p>
          <a:p>
            <a:pPr marL="11206">
              <a:lnSpc>
                <a:spcPts val="1218"/>
              </a:lnSpc>
            </a:pPr>
            <a:r>
              <a:rPr sz="1059" spc="-9" dirty="0">
                <a:latin typeface="Times New Roman"/>
                <a:cs typeface="Times New Roman"/>
              </a:rPr>
              <a:t>0.05)^K.</a:t>
            </a:r>
            <a:endParaRPr sz="1059" dirty="0">
              <a:latin typeface="Times New Roman"/>
              <a:cs typeface="Times New Roman"/>
            </a:endParaRPr>
          </a:p>
          <a:p>
            <a:pPr marL="11206">
              <a:lnSpc>
                <a:spcPts val="1244"/>
              </a:lnSpc>
            </a:pPr>
            <a:r>
              <a:rPr sz="1059" dirty="0">
                <a:latin typeface="Times New Roman"/>
                <a:cs typeface="Times New Roman"/>
              </a:rPr>
              <a:t>For</a:t>
            </a:r>
            <a:r>
              <a:rPr sz="1059" spc="-18" dirty="0">
                <a:latin typeface="Times New Roman"/>
                <a:cs typeface="Times New Roman"/>
              </a:rPr>
              <a:t> </a:t>
            </a:r>
            <a:r>
              <a:rPr sz="1059" dirty="0">
                <a:latin typeface="Times New Roman"/>
                <a:cs typeface="Times New Roman"/>
              </a:rPr>
              <a:t>K=6,</a:t>
            </a:r>
            <a:r>
              <a:rPr sz="1059" spc="-18" dirty="0">
                <a:latin typeface="Times New Roman"/>
                <a:cs typeface="Times New Roman"/>
              </a:rPr>
              <a:t> </a:t>
            </a:r>
            <a:r>
              <a:rPr sz="1059" dirty="0">
                <a:latin typeface="Times New Roman"/>
                <a:cs typeface="Times New Roman"/>
              </a:rPr>
              <a:t>that’s</a:t>
            </a:r>
            <a:r>
              <a:rPr sz="1059" spc="-18" dirty="0">
                <a:latin typeface="Times New Roman"/>
                <a:cs typeface="Times New Roman"/>
              </a:rPr>
              <a:t> </a:t>
            </a:r>
            <a:r>
              <a:rPr sz="1059" dirty="0">
                <a:latin typeface="Times New Roman"/>
                <a:cs typeface="Times New Roman"/>
              </a:rPr>
              <a:t>≈</a:t>
            </a:r>
            <a:r>
              <a:rPr sz="1059" spc="-18" dirty="0">
                <a:latin typeface="Times New Roman"/>
                <a:cs typeface="Times New Roman"/>
              </a:rPr>
              <a:t> </a:t>
            </a:r>
            <a:r>
              <a:rPr sz="1059" dirty="0">
                <a:latin typeface="Times New Roman"/>
                <a:cs typeface="Times New Roman"/>
              </a:rPr>
              <a:t>26.5%,</a:t>
            </a:r>
            <a:r>
              <a:rPr sz="1059" spc="-13" dirty="0">
                <a:latin typeface="Times New Roman"/>
                <a:cs typeface="Times New Roman"/>
              </a:rPr>
              <a:t> </a:t>
            </a:r>
            <a:r>
              <a:rPr sz="1059" dirty="0">
                <a:latin typeface="Times New Roman"/>
                <a:cs typeface="Times New Roman"/>
              </a:rPr>
              <a:t>not</a:t>
            </a:r>
            <a:r>
              <a:rPr sz="1059" spc="-13" dirty="0">
                <a:latin typeface="Times New Roman"/>
                <a:cs typeface="Times New Roman"/>
              </a:rPr>
              <a:t> </a:t>
            </a:r>
            <a:r>
              <a:rPr sz="1059" spc="-22" dirty="0">
                <a:latin typeface="Times New Roman"/>
                <a:cs typeface="Times New Roman"/>
              </a:rPr>
              <a:t>5%.</a:t>
            </a:r>
            <a:endParaRPr sz="1059" dirty="0">
              <a:latin typeface="Times New Roman"/>
              <a:cs typeface="Times New Roman"/>
            </a:endParaRPr>
          </a:p>
          <a:p>
            <a:pPr marL="11206" marR="4483">
              <a:lnSpc>
                <a:spcPct val="95900"/>
              </a:lnSpc>
              <a:spcBef>
                <a:spcPts val="794"/>
              </a:spcBef>
            </a:pPr>
            <a:r>
              <a:rPr sz="1059" b="1" dirty="0">
                <a:latin typeface="Times New Roman"/>
                <a:cs typeface="Times New Roman"/>
              </a:rPr>
              <a:t>Correct</a:t>
            </a:r>
            <a:r>
              <a:rPr sz="1059" b="1" spc="-22" dirty="0">
                <a:latin typeface="Times New Roman"/>
                <a:cs typeface="Times New Roman"/>
              </a:rPr>
              <a:t> </a:t>
            </a:r>
            <a:r>
              <a:rPr sz="1059" b="1" dirty="0">
                <a:latin typeface="Times New Roman"/>
                <a:cs typeface="Times New Roman"/>
              </a:rPr>
              <a:t>approach.</a:t>
            </a:r>
            <a:r>
              <a:rPr sz="1059" b="1" spc="-22" dirty="0">
                <a:latin typeface="Times New Roman"/>
                <a:cs typeface="Times New Roman"/>
              </a:rPr>
              <a:t> </a:t>
            </a:r>
            <a:r>
              <a:rPr sz="1059" dirty="0">
                <a:latin typeface="Times New Roman"/>
                <a:cs typeface="Times New Roman"/>
              </a:rPr>
              <a:t>Use</a:t>
            </a:r>
            <a:r>
              <a:rPr sz="1059" spc="-18" dirty="0">
                <a:latin typeface="Times New Roman"/>
                <a:cs typeface="Times New Roman"/>
              </a:rPr>
              <a:t> </a:t>
            </a:r>
            <a:r>
              <a:rPr sz="1059" dirty="0">
                <a:latin typeface="Times New Roman"/>
                <a:cs typeface="Times New Roman"/>
              </a:rPr>
              <a:t>a</a:t>
            </a:r>
            <a:r>
              <a:rPr sz="1059" spc="-26" dirty="0">
                <a:latin typeface="Times New Roman"/>
                <a:cs typeface="Times New Roman"/>
              </a:rPr>
              <a:t> </a:t>
            </a:r>
            <a:r>
              <a:rPr sz="1059" b="1" dirty="0">
                <a:latin typeface="Times New Roman"/>
                <a:cs typeface="Times New Roman"/>
              </a:rPr>
              <a:t>group‑sequential</a:t>
            </a:r>
            <a:r>
              <a:rPr sz="1059" b="1" spc="-13" dirty="0">
                <a:latin typeface="Times New Roman"/>
                <a:cs typeface="Times New Roman"/>
              </a:rPr>
              <a:t> </a:t>
            </a:r>
            <a:r>
              <a:rPr sz="1059" dirty="0">
                <a:latin typeface="Times New Roman"/>
                <a:cs typeface="Times New Roman"/>
              </a:rPr>
              <a:t>design</a:t>
            </a:r>
            <a:r>
              <a:rPr sz="1059" spc="-22" dirty="0">
                <a:latin typeface="Times New Roman"/>
                <a:cs typeface="Times New Roman"/>
              </a:rPr>
              <a:t> </a:t>
            </a:r>
            <a:r>
              <a:rPr sz="1059" dirty="0">
                <a:latin typeface="Times New Roman"/>
                <a:cs typeface="Times New Roman"/>
              </a:rPr>
              <a:t>with</a:t>
            </a:r>
            <a:r>
              <a:rPr sz="1059" spc="-22" dirty="0">
                <a:latin typeface="Times New Roman"/>
                <a:cs typeface="Times New Roman"/>
              </a:rPr>
              <a:t> </a:t>
            </a:r>
            <a:r>
              <a:rPr sz="1059" dirty="0">
                <a:latin typeface="Times New Roman"/>
                <a:cs typeface="Times New Roman"/>
              </a:rPr>
              <a:t>a</a:t>
            </a:r>
            <a:r>
              <a:rPr sz="1059" spc="-22" dirty="0">
                <a:latin typeface="Times New Roman"/>
                <a:cs typeface="Times New Roman"/>
              </a:rPr>
              <a:t> </a:t>
            </a:r>
            <a:r>
              <a:rPr sz="1059" dirty="0">
                <a:latin typeface="Times New Roman"/>
                <a:cs typeface="Times New Roman"/>
              </a:rPr>
              <a:t>pre‑specified</a:t>
            </a:r>
            <a:r>
              <a:rPr sz="1059" spc="-13" dirty="0">
                <a:latin typeface="Times New Roman"/>
                <a:cs typeface="Times New Roman"/>
              </a:rPr>
              <a:t> </a:t>
            </a:r>
            <a:r>
              <a:rPr sz="1059" spc="-9" dirty="0">
                <a:latin typeface="Times New Roman"/>
                <a:cs typeface="Times New Roman"/>
              </a:rPr>
              <a:t>alpha‑spending</a:t>
            </a:r>
            <a:r>
              <a:rPr sz="1059" spc="-18" dirty="0">
                <a:latin typeface="Times New Roman"/>
                <a:cs typeface="Times New Roman"/>
              </a:rPr>
              <a:t> </a:t>
            </a:r>
            <a:r>
              <a:rPr sz="1059" dirty="0">
                <a:latin typeface="Times New Roman"/>
                <a:cs typeface="Times New Roman"/>
              </a:rPr>
              <a:t>function</a:t>
            </a:r>
            <a:r>
              <a:rPr sz="1059" spc="-22" dirty="0">
                <a:latin typeface="Times New Roman"/>
                <a:cs typeface="Times New Roman"/>
              </a:rPr>
              <a:t> </a:t>
            </a:r>
            <a:r>
              <a:rPr sz="1059" dirty="0">
                <a:latin typeface="Times New Roman"/>
                <a:cs typeface="Times New Roman"/>
              </a:rPr>
              <a:t>(e.g.,</a:t>
            </a:r>
            <a:r>
              <a:rPr sz="1059" spc="-22" dirty="0">
                <a:latin typeface="Times New Roman"/>
                <a:cs typeface="Times New Roman"/>
              </a:rPr>
              <a:t> </a:t>
            </a:r>
            <a:r>
              <a:rPr sz="1059" dirty="0">
                <a:latin typeface="Times New Roman"/>
                <a:cs typeface="Times New Roman"/>
              </a:rPr>
              <a:t>O’Brien–Fleming</a:t>
            </a:r>
            <a:r>
              <a:rPr sz="1059" spc="-22" dirty="0">
                <a:latin typeface="Times New Roman"/>
                <a:cs typeface="Times New Roman"/>
              </a:rPr>
              <a:t> </a:t>
            </a:r>
            <a:r>
              <a:rPr sz="1059" dirty="0">
                <a:latin typeface="Times New Roman"/>
                <a:cs typeface="Times New Roman"/>
              </a:rPr>
              <a:t>or</a:t>
            </a:r>
            <a:r>
              <a:rPr sz="1059" spc="-22" dirty="0">
                <a:latin typeface="Times New Roman"/>
                <a:cs typeface="Times New Roman"/>
              </a:rPr>
              <a:t> </a:t>
            </a:r>
            <a:r>
              <a:rPr sz="1059" spc="-9" dirty="0">
                <a:latin typeface="Times New Roman"/>
                <a:cs typeface="Times New Roman"/>
              </a:rPr>
              <a:t>Pocock). </a:t>
            </a:r>
            <a:r>
              <a:rPr sz="1059" dirty="0">
                <a:latin typeface="Times New Roman"/>
                <a:cs typeface="Times New Roman"/>
              </a:rPr>
              <a:t>These</a:t>
            </a:r>
            <a:r>
              <a:rPr sz="1059" spc="-31" dirty="0">
                <a:latin typeface="Times New Roman"/>
                <a:cs typeface="Times New Roman"/>
              </a:rPr>
              <a:t> </a:t>
            </a:r>
            <a:r>
              <a:rPr sz="1059" dirty="0">
                <a:latin typeface="Times New Roman"/>
                <a:cs typeface="Times New Roman"/>
              </a:rPr>
              <a:t>provide</a:t>
            </a:r>
            <a:r>
              <a:rPr sz="1059" spc="-31" dirty="0">
                <a:latin typeface="Times New Roman"/>
                <a:cs typeface="Times New Roman"/>
              </a:rPr>
              <a:t> </a:t>
            </a:r>
            <a:r>
              <a:rPr sz="1059" b="1" dirty="0">
                <a:latin typeface="Times New Roman"/>
                <a:cs typeface="Times New Roman"/>
              </a:rPr>
              <a:t>interim</a:t>
            </a:r>
            <a:r>
              <a:rPr sz="1059" b="1" spc="-22" dirty="0">
                <a:latin typeface="Times New Roman"/>
                <a:cs typeface="Times New Roman"/>
              </a:rPr>
              <a:t> </a:t>
            </a:r>
            <a:r>
              <a:rPr sz="1059" b="1" dirty="0">
                <a:latin typeface="Times New Roman"/>
                <a:cs typeface="Times New Roman"/>
              </a:rPr>
              <a:t>boundaries</a:t>
            </a:r>
            <a:r>
              <a:rPr sz="1059" b="1" spc="-22" dirty="0">
                <a:latin typeface="Times New Roman"/>
                <a:cs typeface="Times New Roman"/>
              </a:rPr>
              <a:t> </a:t>
            </a:r>
            <a:r>
              <a:rPr sz="1059" dirty="0">
                <a:latin typeface="Times New Roman"/>
                <a:cs typeface="Times New Roman"/>
              </a:rPr>
              <a:t>so</a:t>
            </a:r>
            <a:r>
              <a:rPr sz="1059" spc="-26" dirty="0">
                <a:latin typeface="Times New Roman"/>
                <a:cs typeface="Times New Roman"/>
              </a:rPr>
              <a:t> </a:t>
            </a:r>
            <a:r>
              <a:rPr sz="1059" dirty="0">
                <a:latin typeface="Times New Roman"/>
                <a:cs typeface="Times New Roman"/>
              </a:rPr>
              <a:t>that</a:t>
            </a:r>
            <a:r>
              <a:rPr sz="1059" spc="-26" dirty="0">
                <a:latin typeface="Times New Roman"/>
                <a:cs typeface="Times New Roman"/>
              </a:rPr>
              <a:t> </a:t>
            </a:r>
            <a:r>
              <a:rPr sz="1059" dirty="0">
                <a:latin typeface="Times New Roman"/>
                <a:cs typeface="Times New Roman"/>
              </a:rPr>
              <a:t>the</a:t>
            </a:r>
            <a:r>
              <a:rPr sz="1059" spc="-31" dirty="0">
                <a:latin typeface="Times New Roman"/>
                <a:cs typeface="Times New Roman"/>
              </a:rPr>
              <a:t> </a:t>
            </a:r>
            <a:r>
              <a:rPr sz="1059" dirty="0">
                <a:latin typeface="Times New Roman"/>
                <a:cs typeface="Times New Roman"/>
              </a:rPr>
              <a:t>overall</a:t>
            </a:r>
            <a:r>
              <a:rPr sz="1059" spc="-26" dirty="0">
                <a:latin typeface="Times New Roman"/>
                <a:cs typeface="Times New Roman"/>
              </a:rPr>
              <a:t> </a:t>
            </a:r>
            <a:r>
              <a:rPr sz="1059" dirty="0">
                <a:latin typeface="Times New Roman"/>
                <a:cs typeface="Times New Roman"/>
              </a:rPr>
              <a:t>two‑sided</a:t>
            </a:r>
            <a:r>
              <a:rPr sz="1059" spc="-26" dirty="0">
                <a:latin typeface="Times New Roman"/>
                <a:cs typeface="Times New Roman"/>
              </a:rPr>
              <a:t> </a:t>
            </a:r>
            <a:r>
              <a:rPr sz="1059" dirty="0">
                <a:latin typeface="Times New Roman"/>
                <a:cs typeface="Times New Roman"/>
              </a:rPr>
              <a:t>α</a:t>
            </a:r>
            <a:r>
              <a:rPr sz="1059" spc="-26" dirty="0">
                <a:latin typeface="Times New Roman"/>
                <a:cs typeface="Times New Roman"/>
              </a:rPr>
              <a:t> </a:t>
            </a:r>
            <a:r>
              <a:rPr sz="1059" dirty="0">
                <a:latin typeface="Times New Roman"/>
                <a:cs typeface="Times New Roman"/>
              </a:rPr>
              <a:t>(often</a:t>
            </a:r>
            <a:r>
              <a:rPr sz="1059" spc="-26" dirty="0">
                <a:latin typeface="Times New Roman"/>
                <a:cs typeface="Times New Roman"/>
              </a:rPr>
              <a:t> </a:t>
            </a:r>
            <a:r>
              <a:rPr sz="1059" dirty="0">
                <a:latin typeface="Times New Roman"/>
                <a:cs typeface="Times New Roman"/>
              </a:rPr>
              <a:t>0.025</a:t>
            </a:r>
            <a:r>
              <a:rPr sz="1059" spc="-26" dirty="0">
                <a:latin typeface="Times New Roman"/>
                <a:cs typeface="Times New Roman"/>
              </a:rPr>
              <a:t> </a:t>
            </a:r>
            <a:r>
              <a:rPr sz="1059" dirty="0">
                <a:latin typeface="Times New Roman"/>
                <a:cs typeface="Times New Roman"/>
              </a:rPr>
              <a:t>in</a:t>
            </a:r>
            <a:r>
              <a:rPr sz="1059" spc="-26" dirty="0">
                <a:latin typeface="Times New Roman"/>
                <a:cs typeface="Times New Roman"/>
              </a:rPr>
              <a:t> </a:t>
            </a:r>
            <a:r>
              <a:rPr sz="1059" dirty="0">
                <a:latin typeface="Times New Roman"/>
                <a:cs typeface="Times New Roman"/>
              </a:rPr>
              <a:t>efficacy)</a:t>
            </a:r>
            <a:r>
              <a:rPr sz="1059" spc="-22" dirty="0">
                <a:latin typeface="Times New Roman"/>
                <a:cs typeface="Times New Roman"/>
              </a:rPr>
              <a:t> </a:t>
            </a:r>
            <a:r>
              <a:rPr sz="1059" dirty="0">
                <a:latin typeface="Times New Roman"/>
                <a:cs typeface="Times New Roman"/>
              </a:rPr>
              <a:t>stays</a:t>
            </a:r>
            <a:r>
              <a:rPr sz="1059" spc="-31" dirty="0">
                <a:latin typeface="Times New Roman"/>
                <a:cs typeface="Times New Roman"/>
              </a:rPr>
              <a:t> </a:t>
            </a:r>
            <a:r>
              <a:rPr sz="1059" dirty="0">
                <a:latin typeface="Times New Roman"/>
                <a:cs typeface="Times New Roman"/>
              </a:rPr>
              <a:t>controlled.</a:t>
            </a:r>
            <a:r>
              <a:rPr sz="1059" spc="-26" dirty="0">
                <a:latin typeface="Times New Roman"/>
                <a:cs typeface="Times New Roman"/>
              </a:rPr>
              <a:t> </a:t>
            </a:r>
            <a:r>
              <a:rPr sz="1059" dirty="0">
                <a:latin typeface="Times New Roman"/>
                <a:cs typeface="Times New Roman"/>
              </a:rPr>
              <a:t>If</a:t>
            </a:r>
            <a:r>
              <a:rPr sz="1059" spc="-35" dirty="0">
                <a:latin typeface="Times New Roman"/>
                <a:cs typeface="Times New Roman"/>
              </a:rPr>
              <a:t> </a:t>
            </a:r>
            <a:r>
              <a:rPr sz="1059" dirty="0">
                <a:latin typeface="Times New Roman"/>
                <a:cs typeface="Times New Roman"/>
              </a:rPr>
              <a:t>your</a:t>
            </a:r>
            <a:r>
              <a:rPr sz="1059" spc="-31" dirty="0">
                <a:latin typeface="Times New Roman"/>
                <a:cs typeface="Times New Roman"/>
              </a:rPr>
              <a:t> </a:t>
            </a:r>
            <a:r>
              <a:rPr sz="1059" dirty="0">
                <a:latin typeface="Times New Roman"/>
                <a:cs typeface="Times New Roman"/>
              </a:rPr>
              <a:t>current</a:t>
            </a:r>
            <a:r>
              <a:rPr sz="1059" spc="-26" dirty="0">
                <a:latin typeface="Times New Roman"/>
                <a:cs typeface="Times New Roman"/>
              </a:rPr>
              <a:t> </a:t>
            </a:r>
            <a:r>
              <a:rPr sz="1059" spc="-9" dirty="0">
                <a:latin typeface="Times New Roman"/>
                <a:cs typeface="Times New Roman"/>
              </a:rPr>
              <a:t>p=0.048 </a:t>
            </a:r>
            <a:r>
              <a:rPr sz="1059" dirty="0">
                <a:latin typeface="Times New Roman"/>
                <a:cs typeface="Times New Roman"/>
              </a:rPr>
              <a:t>came</a:t>
            </a:r>
            <a:r>
              <a:rPr sz="1059" spc="-18" dirty="0">
                <a:latin typeface="Times New Roman"/>
                <a:cs typeface="Times New Roman"/>
              </a:rPr>
              <a:t> </a:t>
            </a:r>
            <a:r>
              <a:rPr sz="1059" dirty="0">
                <a:latin typeface="Times New Roman"/>
                <a:cs typeface="Times New Roman"/>
              </a:rPr>
              <a:t>after</a:t>
            </a:r>
            <a:r>
              <a:rPr sz="1059" spc="-18" dirty="0">
                <a:latin typeface="Times New Roman"/>
                <a:cs typeface="Times New Roman"/>
              </a:rPr>
              <a:t> </a:t>
            </a:r>
            <a:r>
              <a:rPr sz="1059" dirty="0">
                <a:latin typeface="Times New Roman"/>
                <a:cs typeface="Times New Roman"/>
              </a:rPr>
              <a:t>unplanned</a:t>
            </a:r>
            <a:r>
              <a:rPr sz="1059" spc="-18" dirty="0">
                <a:latin typeface="Times New Roman"/>
                <a:cs typeface="Times New Roman"/>
              </a:rPr>
              <a:t> </a:t>
            </a:r>
            <a:r>
              <a:rPr sz="1059" dirty="0">
                <a:latin typeface="Times New Roman"/>
                <a:cs typeface="Times New Roman"/>
              </a:rPr>
              <a:t>peeks,</a:t>
            </a:r>
            <a:r>
              <a:rPr sz="1059" spc="-18" dirty="0">
                <a:latin typeface="Times New Roman"/>
                <a:cs typeface="Times New Roman"/>
              </a:rPr>
              <a:t> </a:t>
            </a:r>
            <a:r>
              <a:rPr sz="1059" dirty="0">
                <a:latin typeface="Times New Roman"/>
                <a:cs typeface="Times New Roman"/>
              </a:rPr>
              <a:t>you</a:t>
            </a:r>
            <a:r>
              <a:rPr sz="1059" spc="-18" dirty="0">
                <a:latin typeface="Times New Roman"/>
                <a:cs typeface="Times New Roman"/>
              </a:rPr>
              <a:t> </a:t>
            </a:r>
            <a:r>
              <a:rPr sz="1059" dirty="0">
                <a:latin typeface="Times New Roman"/>
                <a:cs typeface="Times New Roman"/>
              </a:rPr>
              <a:t>must</a:t>
            </a:r>
            <a:r>
              <a:rPr sz="1059" spc="-18" dirty="0">
                <a:latin typeface="Times New Roman"/>
                <a:cs typeface="Times New Roman"/>
              </a:rPr>
              <a:t> </a:t>
            </a:r>
            <a:r>
              <a:rPr sz="1059" dirty="0">
                <a:latin typeface="Times New Roman"/>
                <a:cs typeface="Times New Roman"/>
              </a:rPr>
              <a:t>(a)</a:t>
            </a:r>
            <a:r>
              <a:rPr sz="1059" spc="-13" dirty="0">
                <a:latin typeface="Times New Roman"/>
                <a:cs typeface="Times New Roman"/>
              </a:rPr>
              <a:t> </a:t>
            </a:r>
            <a:r>
              <a:rPr sz="1059" dirty="0">
                <a:latin typeface="Times New Roman"/>
                <a:cs typeface="Times New Roman"/>
              </a:rPr>
              <a:t>adjust</a:t>
            </a:r>
            <a:r>
              <a:rPr sz="1059" spc="-13" dirty="0">
                <a:latin typeface="Times New Roman"/>
                <a:cs typeface="Times New Roman"/>
              </a:rPr>
              <a:t> </a:t>
            </a:r>
            <a:r>
              <a:rPr sz="1059" dirty="0">
                <a:latin typeface="Times New Roman"/>
                <a:cs typeface="Times New Roman"/>
              </a:rPr>
              <a:t>for</a:t>
            </a:r>
            <a:r>
              <a:rPr sz="1059" spc="-18" dirty="0">
                <a:latin typeface="Times New Roman"/>
                <a:cs typeface="Times New Roman"/>
              </a:rPr>
              <a:t> </a:t>
            </a:r>
            <a:r>
              <a:rPr sz="1059" dirty="0">
                <a:latin typeface="Times New Roman"/>
                <a:cs typeface="Times New Roman"/>
              </a:rPr>
              <a:t>the</a:t>
            </a:r>
            <a:r>
              <a:rPr sz="1059" spc="-26" dirty="0">
                <a:latin typeface="Times New Roman"/>
                <a:cs typeface="Times New Roman"/>
              </a:rPr>
              <a:t> </a:t>
            </a:r>
            <a:r>
              <a:rPr sz="1059" dirty="0">
                <a:latin typeface="Times New Roman"/>
                <a:cs typeface="Times New Roman"/>
              </a:rPr>
              <a:t>number</a:t>
            </a:r>
            <a:r>
              <a:rPr sz="1059" spc="-26" dirty="0">
                <a:latin typeface="Times New Roman"/>
                <a:cs typeface="Times New Roman"/>
              </a:rPr>
              <a:t> </a:t>
            </a:r>
            <a:r>
              <a:rPr sz="1059" dirty="0">
                <a:latin typeface="Times New Roman"/>
                <a:cs typeface="Times New Roman"/>
              </a:rPr>
              <a:t>and</a:t>
            </a:r>
            <a:r>
              <a:rPr sz="1059" spc="-13" dirty="0">
                <a:latin typeface="Times New Roman"/>
                <a:cs typeface="Times New Roman"/>
              </a:rPr>
              <a:t> </a:t>
            </a:r>
            <a:r>
              <a:rPr sz="1059" dirty="0">
                <a:latin typeface="Times New Roman"/>
                <a:cs typeface="Times New Roman"/>
              </a:rPr>
              <a:t>timing</a:t>
            </a:r>
            <a:r>
              <a:rPr sz="1059" spc="-9" dirty="0">
                <a:latin typeface="Times New Roman"/>
                <a:cs typeface="Times New Roman"/>
              </a:rPr>
              <a:t> </a:t>
            </a:r>
            <a:r>
              <a:rPr sz="1059" dirty="0">
                <a:latin typeface="Times New Roman"/>
                <a:cs typeface="Times New Roman"/>
              </a:rPr>
              <a:t>of</a:t>
            </a:r>
            <a:r>
              <a:rPr sz="1059" spc="-18" dirty="0">
                <a:latin typeface="Times New Roman"/>
                <a:cs typeface="Times New Roman"/>
              </a:rPr>
              <a:t> </a:t>
            </a:r>
            <a:r>
              <a:rPr sz="1059" dirty="0">
                <a:latin typeface="Times New Roman"/>
                <a:cs typeface="Times New Roman"/>
              </a:rPr>
              <a:t>looks,</a:t>
            </a:r>
            <a:r>
              <a:rPr sz="1059" spc="-18" dirty="0">
                <a:latin typeface="Times New Roman"/>
                <a:cs typeface="Times New Roman"/>
              </a:rPr>
              <a:t> </a:t>
            </a:r>
            <a:r>
              <a:rPr sz="1059" dirty="0">
                <a:latin typeface="Times New Roman"/>
                <a:cs typeface="Times New Roman"/>
              </a:rPr>
              <a:t>or</a:t>
            </a:r>
            <a:r>
              <a:rPr sz="1059" spc="-22" dirty="0">
                <a:latin typeface="Times New Roman"/>
                <a:cs typeface="Times New Roman"/>
              </a:rPr>
              <a:t> </a:t>
            </a:r>
            <a:r>
              <a:rPr sz="1059" dirty="0">
                <a:latin typeface="Times New Roman"/>
                <a:cs typeface="Times New Roman"/>
              </a:rPr>
              <a:t>(b)</a:t>
            </a:r>
            <a:r>
              <a:rPr sz="1059" spc="-26" dirty="0">
                <a:latin typeface="Times New Roman"/>
                <a:cs typeface="Times New Roman"/>
              </a:rPr>
              <a:t> </a:t>
            </a:r>
            <a:r>
              <a:rPr sz="1059" dirty="0">
                <a:latin typeface="Times New Roman"/>
                <a:cs typeface="Times New Roman"/>
              </a:rPr>
              <a:t>treat</a:t>
            </a:r>
            <a:r>
              <a:rPr sz="1059" spc="-18" dirty="0">
                <a:latin typeface="Times New Roman"/>
                <a:cs typeface="Times New Roman"/>
              </a:rPr>
              <a:t> </a:t>
            </a:r>
            <a:r>
              <a:rPr sz="1059" dirty="0">
                <a:latin typeface="Times New Roman"/>
                <a:cs typeface="Times New Roman"/>
              </a:rPr>
              <a:t>the</a:t>
            </a:r>
            <a:r>
              <a:rPr sz="1059" spc="-9" dirty="0">
                <a:latin typeface="Times New Roman"/>
                <a:cs typeface="Times New Roman"/>
              </a:rPr>
              <a:t> </a:t>
            </a:r>
            <a:r>
              <a:rPr sz="1059" dirty="0">
                <a:latin typeface="Times New Roman"/>
                <a:cs typeface="Times New Roman"/>
              </a:rPr>
              <a:t>result</a:t>
            </a:r>
            <a:r>
              <a:rPr sz="1059" spc="-13" dirty="0">
                <a:latin typeface="Times New Roman"/>
                <a:cs typeface="Times New Roman"/>
              </a:rPr>
              <a:t> </a:t>
            </a:r>
            <a:r>
              <a:rPr sz="1059" dirty="0">
                <a:latin typeface="Times New Roman"/>
                <a:cs typeface="Times New Roman"/>
              </a:rPr>
              <a:t>as</a:t>
            </a:r>
            <a:r>
              <a:rPr sz="1059" spc="-22" dirty="0">
                <a:latin typeface="Times New Roman"/>
                <a:cs typeface="Times New Roman"/>
              </a:rPr>
              <a:t> </a:t>
            </a:r>
            <a:r>
              <a:rPr sz="1059" spc="-9" dirty="0">
                <a:latin typeface="Times New Roman"/>
                <a:cs typeface="Times New Roman"/>
              </a:rPr>
              <a:t>exploratory.</a:t>
            </a:r>
            <a:endParaRPr sz="1059" dirty="0">
              <a:latin typeface="Times New Roman"/>
              <a:cs typeface="Times New Roman"/>
            </a:endParaRPr>
          </a:p>
          <a:p>
            <a:pPr marL="11206">
              <a:lnSpc>
                <a:spcPts val="1244"/>
              </a:lnSpc>
              <a:spcBef>
                <a:spcPts val="741"/>
              </a:spcBef>
            </a:pPr>
            <a:r>
              <a:rPr sz="1059" b="1" dirty="0">
                <a:latin typeface="Times New Roman"/>
                <a:cs typeface="Times New Roman"/>
              </a:rPr>
              <a:t>Decision.</a:t>
            </a:r>
            <a:r>
              <a:rPr sz="1059" b="1" spc="-18" dirty="0">
                <a:latin typeface="Times New Roman"/>
                <a:cs typeface="Times New Roman"/>
              </a:rPr>
              <a:t> </a:t>
            </a:r>
            <a:r>
              <a:rPr sz="1059" dirty="0">
                <a:latin typeface="Times New Roman"/>
                <a:cs typeface="Times New Roman"/>
              </a:rPr>
              <a:t>If</a:t>
            </a:r>
            <a:r>
              <a:rPr sz="1059" spc="-26" dirty="0">
                <a:latin typeface="Times New Roman"/>
                <a:cs typeface="Times New Roman"/>
              </a:rPr>
              <a:t> </a:t>
            </a:r>
            <a:r>
              <a:rPr sz="1059" dirty="0">
                <a:latin typeface="Times New Roman"/>
                <a:cs typeface="Times New Roman"/>
              </a:rPr>
              <a:t>stopping</a:t>
            </a:r>
            <a:r>
              <a:rPr sz="1059" spc="-18" dirty="0">
                <a:latin typeface="Times New Roman"/>
                <a:cs typeface="Times New Roman"/>
              </a:rPr>
              <a:t> </a:t>
            </a:r>
            <a:r>
              <a:rPr sz="1059" dirty="0">
                <a:latin typeface="Times New Roman"/>
                <a:cs typeface="Times New Roman"/>
              </a:rPr>
              <a:t>was</a:t>
            </a:r>
            <a:r>
              <a:rPr sz="1059" spc="-18" dirty="0">
                <a:latin typeface="Times New Roman"/>
                <a:cs typeface="Times New Roman"/>
              </a:rPr>
              <a:t> </a:t>
            </a:r>
            <a:r>
              <a:rPr sz="1059" dirty="0">
                <a:latin typeface="Times New Roman"/>
                <a:cs typeface="Times New Roman"/>
              </a:rPr>
              <a:t>not</a:t>
            </a:r>
            <a:r>
              <a:rPr sz="1059" spc="-18" dirty="0">
                <a:latin typeface="Times New Roman"/>
                <a:cs typeface="Times New Roman"/>
              </a:rPr>
              <a:t> </a:t>
            </a:r>
            <a:r>
              <a:rPr sz="1059" spc="-9" dirty="0">
                <a:latin typeface="Times New Roman"/>
                <a:cs typeface="Times New Roman"/>
              </a:rPr>
              <a:t>pre‑specified</a:t>
            </a:r>
            <a:r>
              <a:rPr sz="1059" spc="-18" dirty="0">
                <a:latin typeface="Times New Roman"/>
                <a:cs typeface="Times New Roman"/>
              </a:rPr>
              <a:t> </a:t>
            </a:r>
            <a:r>
              <a:rPr sz="1059" dirty="0">
                <a:latin typeface="Times New Roman"/>
                <a:cs typeface="Times New Roman"/>
              </a:rPr>
              <a:t>and</a:t>
            </a:r>
            <a:r>
              <a:rPr sz="1059" spc="-13" dirty="0">
                <a:latin typeface="Times New Roman"/>
                <a:cs typeface="Times New Roman"/>
              </a:rPr>
              <a:t> </a:t>
            </a:r>
            <a:r>
              <a:rPr sz="1059" dirty="0">
                <a:latin typeface="Times New Roman"/>
                <a:cs typeface="Times New Roman"/>
              </a:rPr>
              <a:t>you</a:t>
            </a:r>
            <a:r>
              <a:rPr sz="1059" spc="-18" dirty="0">
                <a:latin typeface="Times New Roman"/>
                <a:cs typeface="Times New Roman"/>
              </a:rPr>
              <a:t> </a:t>
            </a:r>
            <a:r>
              <a:rPr sz="1059" dirty="0">
                <a:latin typeface="Times New Roman"/>
                <a:cs typeface="Times New Roman"/>
              </a:rPr>
              <a:t>crossed</a:t>
            </a:r>
            <a:r>
              <a:rPr sz="1059" spc="-18" dirty="0">
                <a:latin typeface="Times New Roman"/>
                <a:cs typeface="Times New Roman"/>
              </a:rPr>
              <a:t> </a:t>
            </a:r>
            <a:r>
              <a:rPr sz="1059" dirty="0">
                <a:latin typeface="Times New Roman"/>
                <a:cs typeface="Times New Roman"/>
              </a:rPr>
              <a:t>p&lt;0.05</a:t>
            </a:r>
            <a:r>
              <a:rPr sz="1059" spc="-18" dirty="0">
                <a:latin typeface="Times New Roman"/>
                <a:cs typeface="Times New Roman"/>
              </a:rPr>
              <a:t> </a:t>
            </a:r>
            <a:r>
              <a:rPr sz="1059" dirty="0">
                <a:latin typeface="Times New Roman"/>
                <a:cs typeface="Times New Roman"/>
              </a:rPr>
              <a:t>only</a:t>
            </a:r>
            <a:r>
              <a:rPr sz="1059" spc="-4" dirty="0">
                <a:latin typeface="Times New Roman"/>
                <a:cs typeface="Times New Roman"/>
              </a:rPr>
              <a:t> </a:t>
            </a:r>
            <a:r>
              <a:rPr sz="1059" dirty="0">
                <a:latin typeface="Times New Roman"/>
                <a:cs typeface="Times New Roman"/>
              </a:rPr>
              <a:t>after</a:t>
            </a:r>
            <a:r>
              <a:rPr sz="1059" spc="-18" dirty="0">
                <a:latin typeface="Times New Roman"/>
                <a:cs typeface="Times New Roman"/>
              </a:rPr>
              <a:t> </a:t>
            </a:r>
            <a:r>
              <a:rPr sz="1059" dirty="0">
                <a:latin typeface="Times New Roman"/>
                <a:cs typeface="Times New Roman"/>
              </a:rPr>
              <a:t>multiple</a:t>
            </a:r>
            <a:r>
              <a:rPr sz="1059" spc="-22" dirty="0">
                <a:latin typeface="Times New Roman"/>
                <a:cs typeface="Times New Roman"/>
              </a:rPr>
              <a:t> </a:t>
            </a:r>
            <a:r>
              <a:rPr sz="1059" dirty="0">
                <a:latin typeface="Times New Roman"/>
                <a:cs typeface="Times New Roman"/>
              </a:rPr>
              <a:t>unscheduled</a:t>
            </a:r>
            <a:r>
              <a:rPr sz="1059" spc="-13" dirty="0">
                <a:latin typeface="Times New Roman"/>
                <a:cs typeface="Times New Roman"/>
              </a:rPr>
              <a:t> </a:t>
            </a:r>
            <a:r>
              <a:rPr sz="1059" dirty="0">
                <a:latin typeface="Times New Roman"/>
                <a:cs typeface="Times New Roman"/>
              </a:rPr>
              <a:t>looks,</a:t>
            </a:r>
            <a:r>
              <a:rPr sz="1059" spc="-13" dirty="0">
                <a:latin typeface="Times New Roman"/>
                <a:cs typeface="Times New Roman"/>
              </a:rPr>
              <a:t> </a:t>
            </a:r>
            <a:r>
              <a:rPr sz="1059" dirty="0">
                <a:latin typeface="Times New Roman"/>
                <a:cs typeface="Times New Roman"/>
              </a:rPr>
              <a:t>the</a:t>
            </a:r>
            <a:r>
              <a:rPr sz="1059" spc="-18" dirty="0">
                <a:latin typeface="Times New Roman"/>
                <a:cs typeface="Times New Roman"/>
              </a:rPr>
              <a:t> </a:t>
            </a:r>
            <a:r>
              <a:rPr sz="1059" dirty="0">
                <a:latin typeface="Times New Roman"/>
                <a:cs typeface="Times New Roman"/>
              </a:rPr>
              <a:t>evidence</a:t>
            </a:r>
            <a:r>
              <a:rPr sz="1059" spc="-22" dirty="0">
                <a:latin typeface="Times New Roman"/>
                <a:cs typeface="Times New Roman"/>
              </a:rPr>
              <a:t> </a:t>
            </a:r>
            <a:r>
              <a:rPr sz="1059" dirty="0">
                <a:latin typeface="Times New Roman"/>
                <a:cs typeface="Times New Roman"/>
              </a:rPr>
              <a:t>is </a:t>
            </a:r>
            <a:r>
              <a:rPr sz="1059" b="1" spc="-22" dirty="0">
                <a:latin typeface="Times New Roman"/>
                <a:cs typeface="Times New Roman"/>
              </a:rPr>
              <a:t>not</a:t>
            </a:r>
            <a:endParaRPr sz="1059" dirty="0">
              <a:latin typeface="Times New Roman"/>
              <a:cs typeface="Times New Roman"/>
            </a:endParaRPr>
          </a:p>
          <a:p>
            <a:pPr marL="11206">
              <a:lnSpc>
                <a:spcPts val="1244"/>
              </a:lnSpc>
            </a:pPr>
            <a:r>
              <a:rPr sz="1059" dirty="0">
                <a:latin typeface="Times New Roman"/>
                <a:cs typeface="Times New Roman"/>
              </a:rPr>
              <a:t>confirmatory.</a:t>
            </a:r>
            <a:r>
              <a:rPr sz="1059" spc="-26" dirty="0">
                <a:latin typeface="Times New Roman"/>
                <a:cs typeface="Times New Roman"/>
              </a:rPr>
              <a:t> </a:t>
            </a:r>
            <a:r>
              <a:rPr sz="1059" dirty="0">
                <a:latin typeface="Times New Roman"/>
                <a:cs typeface="Times New Roman"/>
              </a:rPr>
              <a:t>Re‑run</a:t>
            </a:r>
            <a:r>
              <a:rPr sz="1059" spc="-26" dirty="0">
                <a:latin typeface="Times New Roman"/>
                <a:cs typeface="Times New Roman"/>
              </a:rPr>
              <a:t> </a:t>
            </a:r>
            <a:r>
              <a:rPr sz="1059" dirty="0">
                <a:latin typeface="Times New Roman"/>
                <a:cs typeface="Times New Roman"/>
              </a:rPr>
              <a:t>with</a:t>
            </a:r>
            <a:r>
              <a:rPr sz="1059" spc="-26" dirty="0">
                <a:latin typeface="Times New Roman"/>
                <a:cs typeface="Times New Roman"/>
              </a:rPr>
              <a:t> </a:t>
            </a:r>
            <a:r>
              <a:rPr sz="1059" dirty="0">
                <a:latin typeface="Times New Roman"/>
                <a:cs typeface="Times New Roman"/>
              </a:rPr>
              <a:t>a</a:t>
            </a:r>
            <a:r>
              <a:rPr sz="1059" spc="-26" dirty="0">
                <a:latin typeface="Times New Roman"/>
                <a:cs typeface="Times New Roman"/>
              </a:rPr>
              <a:t> </a:t>
            </a:r>
            <a:r>
              <a:rPr sz="1059" dirty="0">
                <a:latin typeface="Times New Roman"/>
                <a:cs typeface="Times New Roman"/>
              </a:rPr>
              <a:t>proper</a:t>
            </a:r>
            <a:r>
              <a:rPr sz="1059" spc="-26" dirty="0">
                <a:latin typeface="Times New Roman"/>
                <a:cs typeface="Times New Roman"/>
              </a:rPr>
              <a:t> </a:t>
            </a:r>
            <a:r>
              <a:rPr sz="1059" dirty="0">
                <a:latin typeface="Times New Roman"/>
                <a:cs typeface="Times New Roman"/>
              </a:rPr>
              <a:t>sequential</a:t>
            </a:r>
            <a:r>
              <a:rPr sz="1059" spc="-26" dirty="0">
                <a:latin typeface="Times New Roman"/>
                <a:cs typeface="Times New Roman"/>
              </a:rPr>
              <a:t> </a:t>
            </a:r>
            <a:r>
              <a:rPr sz="1059" dirty="0">
                <a:latin typeface="Times New Roman"/>
                <a:cs typeface="Times New Roman"/>
              </a:rPr>
              <a:t>plan,</a:t>
            </a:r>
            <a:r>
              <a:rPr sz="1059" spc="-26" dirty="0">
                <a:latin typeface="Times New Roman"/>
                <a:cs typeface="Times New Roman"/>
              </a:rPr>
              <a:t> </a:t>
            </a:r>
            <a:r>
              <a:rPr sz="1059" dirty="0">
                <a:latin typeface="Times New Roman"/>
                <a:cs typeface="Times New Roman"/>
              </a:rPr>
              <a:t>or</a:t>
            </a:r>
            <a:r>
              <a:rPr sz="1059" spc="-26" dirty="0">
                <a:latin typeface="Times New Roman"/>
                <a:cs typeface="Times New Roman"/>
              </a:rPr>
              <a:t> </a:t>
            </a:r>
            <a:r>
              <a:rPr sz="1059" dirty="0">
                <a:latin typeface="Times New Roman"/>
                <a:cs typeface="Times New Roman"/>
              </a:rPr>
              <a:t>collect</a:t>
            </a:r>
            <a:r>
              <a:rPr sz="1059" spc="-26" dirty="0">
                <a:latin typeface="Times New Roman"/>
                <a:cs typeface="Times New Roman"/>
              </a:rPr>
              <a:t> </a:t>
            </a:r>
            <a:r>
              <a:rPr sz="1059" dirty="0">
                <a:latin typeface="Times New Roman"/>
                <a:cs typeface="Times New Roman"/>
              </a:rPr>
              <a:t>to</a:t>
            </a:r>
            <a:r>
              <a:rPr sz="1059" spc="-26" dirty="0">
                <a:latin typeface="Times New Roman"/>
                <a:cs typeface="Times New Roman"/>
              </a:rPr>
              <a:t> </a:t>
            </a:r>
            <a:r>
              <a:rPr sz="1059" dirty="0">
                <a:latin typeface="Times New Roman"/>
                <a:cs typeface="Times New Roman"/>
              </a:rPr>
              <a:t>the</a:t>
            </a:r>
            <a:r>
              <a:rPr sz="1059" spc="-26" dirty="0">
                <a:latin typeface="Times New Roman"/>
                <a:cs typeface="Times New Roman"/>
              </a:rPr>
              <a:t> </a:t>
            </a:r>
            <a:r>
              <a:rPr sz="1059" dirty="0">
                <a:latin typeface="Times New Roman"/>
                <a:cs typeface="Times New Roman"/>
              </a:rPr>
              <a:t>planned</a:t>
            </a:r>
            <a:r>
              <a:rPr sz="1059" spc="-22" dirty="0">
                <a:latin typeface="Times New Roman"/>
                <a:cs typeface="Times New Roman"/>
              </a:rPr>
              <a:t> </a:t>
            </a:r>
            <a:r>
              <a:rPr sz="1059" dirty="0">
                <a:latin typeface="Times New Roman"/>
                <a:cs typeface="Times New Roman"/>
              </a:rPr>
              <a:t>sample</a:t>
            </a:r>
            <a:r>
              <a:rPr sz="1059" spc="-31" dirty="0">
                <a:latin typeface="Times New Roman"/>
                <a:cs typeface="Times New Roman"/>
              </a:rPr>
              <a:t> </a:t>
            </a:r>
            <a:r>
              <a:rPr sz="1059" spc="-9" dirty="0">
                <a:latin typeface="Times New Roman"/>
                <a:cs typeface="Times New Roman"/>
              </a:rPr>
              <a:t>size.</a:t>
            </a:r>
            <a:endParaRPr sz="1059" dirty="0">
              <a:latin typeface="Times New Roman"/>
              <a:cs typeface="Times New Roman"/>
            </a:endParaRPr>
          </a:p>
          <a:p>
            <a:pPr marL="11206">
              <a:spcBef>
                <a:spcPts val="741"/>
              </a:spcBef>
            </a:pPr>
            <a:r>
              <a:rPr sz="1059" b="1" dirty="0">
                <a:latin typeface="Times New Roman"/>
                <a:cs typeface="Times New Roman"/>
              </a:rPr>
              <a:t>R</a:t>
            </a:r>
            <a:r>
              <a:rPr sz="1059" b="1" spc="-18" dirty="0">
                <a:latin typeface="Times New Roman"/>
                <a:cs typeface="Times New Roman"/>
              </a:rPr>
              <a:t> </a:t>
            </a:r>
            <a:r>
              <a:rPr sz="1059" b="1" dirty="0">
                <a:latin typeface="Times New Roman"/>
                <a:cs typeface="Times New Roman"/>
              </a:rPr>
              <a:t>(toy</a:t>
            </a:r>
            <a:r>
              <a:rPr sz="1059" b="1" spc="-13" dirty="0">
                <a:latin typeface="Times New Roman"/>
                <a:cs typeface="Times New Roman"/>
              </a:rPr>
              <a:t> </a:t>
            </a:r>
            <a:r>
              <a:rPr sz="1059" b="1" dirty="0">
                <a:latin typeface="Times New Roman"/>
                <a:cs typeface="Times New Roman"/>
              </a:rPr>
              <a:t>sim</a:t>
            </a:r>
            <a:r>
              <a:rPr sz="1059" b="1" spc="-4" dirty="0">
                <a:latin typeface="Times New Roman"/>
                <a:cs typeface="Times New Roman"/>
              </a:rPr>
              <a:t> </a:t>
            </a:r>
            <a:r>
              <a:rPr sz="1059" b="1" dirty="0">
                <a:latin typeface="Times New Roman"/>
                <a:cs typeface="Times New Roman"/>
              </a:rPr>
              <a:t>to</a:t>
            </a:r>
            <a:r>
              <a:rPr sz="1059" b="1" spc="-13" dirty="0">
                <a:latin typeface="Times New Roman"/>
                <a:cs typeface="Times New Roman"/>
              </a:rPr>
              <a:t> </a:t>
            </a:r>
            <a:r>
              <a:rPr sz="1059" b="1" dirty="0">
                <a:latin typeface="Times New Roman"/>
                <a:cs typeface="Times New Roman"/>
              </a:rPr>
              <a:t>see</a:t>
            </a:r>
            <a:r>
              <a:rPr sz="1059" b="1" spc="-18" dirty="0">
                <a:latin typeface="Times New Roman"/>
                <a:cs typeface="Times New Roman"/>
              </a:rPr>
              <a:t> </a:t>
            </a:r>
            <a:r>
              <a:rPr sz="1059" b="1" spc="-9" dirty="0">
                <a:latin typeface="Times New Roman"/>
                <a:cs typeface="Times New Roman"/>
              </a:rPr>
              <a:t>inflation).</a:t>
            </a:r>
            <a:endParaRPr sz="1059" dirty="0">
              <a:latin typeface="Times New Roman"/>
              <a:cs typeface="Times New Roman"/>
            </a:endParaRPr>
          </a:p>
        </p:txBody>
      </p:sp>
      <p:sp>
        <p:nvSpPr>
          <p:cNvPr id="3" name="object 3"/>
          <p:cNvSpPr txBox="1"/>
          <p:nvPr/>
        </p:nvSpPr>
        <p:spPr>
          <a:xfrm>
            <a:off x="930088" y="4449167"/>
            <a:ext cx="7295029" cy="1538883"/>
          </a:xfrm>
          <a:prstGeom prst="rect">
            <a:avLst/>
          </a:prstGeom>
          <a:solidFill>
            <a:srgbClr val="F8F8F8"/>
          </a:solidFill>
        </p:spPr>
        <p:txBody>
          <a:bodyPr vert="horz" wrap="square" lIns="0" tIns="0" rIns="0" bIns="0" rtlCol="0">
            <a:spAutoFit/>
          </a:bodyPr>
          <a:lstStyle/>
          <a:p>
            <a:pPr marL="15689">
              <a:lnSpc>
                <a:spcPts val="794"/>
              </a:lnSpc>
            </a:pPr>
            <a:r>
              <a:rPr sz="706" b="1" spc="-9" dirty="0">
                <a:solidFill>
                  <a:srgbClr val="1F4986"/>
                </a:solidFill>
                <a:latin typeface="Times New Roman"/>
                <a:cs typeface="Times New Roman"/>
              </a:rPr>
              <a:t>set.seed</a:t>
            </a:r>
            <a:r>
              <a:rPr sz="706" spc="-9" dirty="0">
                <a:latin typeface="Times New Roman"/>
                <a:cs typeface="Times New Roman"/>
              </a:rPr>
              <a:t>(</a:t>
            </a:r>
            <a:r>
              <a:rPr sz="706" spc="-9" dirty="0">
                <a:solidFill>
                  <a:srgbClr val="0000CF"/>
                </a:solidFill>
                <a:latin typeface="Times New Roman"/>
                <a:cs typeface="Times New Roman"/>
              </a:rPr>
              <a:t>1</a:t>
            </a:r>
            <a:r>
              <a:rPr sz="706" spc="-9" dirty="0">
                <a:latin typeface="Times New Roman"/>
                <a:cs typeface="Times New Roman"/>
              </a:rPr>
              <a:t>)</a:t>
            </a:r>
            <a:endParaRPr sz="706" dirty="0">
              <a:latin typeface="Times New Roman"/>
              <a:cs typeface="Times New Roman"/>
            </a:endParaRPr>
          </a:p>
          <a:p>
            <a:pPr marL="61636" marR="4490437" indent="-45946">
              <a:lnSpc>
                <a:spcPts val="803"/>
              </a:lnSpc>
              <a:spcBef>
                <a:spcPts val="44"/>
              </a:spcBef>
            </a:pPr>
            <a:r>
              <a:rPr sz="706" dirty="0">
                <a:latin typeface="Times New Roman"/>
                <a:cs typeface="Times New Roman"/>
              </a:rPr>
              <a:t>peek_sim</a:t>
            </a:r>
            <a:r>
              <a:rPr sz="706" spc="9" dirty="0">
                <a:latin typeface="Times New Roman"/>
                <a:cs typeface="Times New Roman"/>
              </a:rPr>
              <a:t> </a:t>
            </a:r>
            <a:r>
              <a:rPr sz="706" dirty="0">
                <a:solidFill>
                  <a:srgbClr val="8F5801"/>
                </a:solidFill>
                <a:latin typeface="Times New Roman"/>
                <a:cs typeface="Times New Roman"/>
              </a:rPr>
              <a:t>&lt;-</a:t>
            </a:r>
            <a:r>
              <a:rPr sz="706" spc="18" dirty="0">
                <a:solidFill>
                  <a:srgbClr val="8F5801"/>
                </a:solidFill>
                <a:latin typeface="Times New Roman"/>
                <a:cs typeface="Times New Roman"/>
              </a:rPr>
              <a:t> </a:t>
            </a:r>
            <a:r>
              <a:rPr sz="706" b="1" spc="-9" dirty="0">
                <a:solidFill>
                  <a:srgbClr val="1F4986"/>
                </a:solidFill>
                <a:latin typeface="Times New Roman"/>
                <a:cs typeface="Times New Roman"/>
              </a:rPr>
              <a:t>function</a:t>
            </a:r>
            <a:r>
              <a:rPr sz="706" spc="-9" dirty="0">
                <a:latin typeface="Times New Roman"/>
                <a:cs typeface="Times New Roman"/>
              </a:rPr>
              <a:t>(</a:t>
            </a:r>
            <a:r>
              <a:rPr sz="706" spc="-9" dirty="0">
                <a:solidFill>
                  <a:srgbClr val="1F4986"/>
                </a:solidFill>
                <a:latin typeface="Times New Roman"/>
                <a:cs typeface="Times New Roman"/>
              </a:rPr>
              <a:t>n_start=</a:t>
            </a:r>
            <a:r>
              <a:rPr sz="706" spc="-9" dirty="0">
                <a:solidFill>
                  <a:srgbClr val="0000CF"/>
                </a:solidFill>
                <a:latin typeface="Times New Roman"/>
                <a:cs typeface="Times New Roman"/>
              </a:rPr>
              <a:t>5000</a:t>
            </a:r>
            <a:r>
              <a:rPr sz="706" spc="-9" dirty="0">
                <a:latin typeface="Times New Roman"/>
                <a:cs typeface="Times New Roman"/>
              </a:rPr>
              <a:t>,</a:t>
            </a:r>
            <a:r>
              <a:rPr sz="706" spc="13" dirty="0">
                <a:latin typeface="Times New Roman"/>
                <a:cs typeface="Times New Roman"/>
              </a:rPr>
              <a:t> </a:t>
            </a:r>
            <a:r>
              <a:rPr sz="706" dirty="0">
                <a:solidFill>
                  <a:srgbClr val="1F4986"/>
                </a:solidFill>
                <a:latin typeface="Times New Roman"/>
                <a:cs typeface="Times New Roman"/>
              </a:rPr>
              <a:t>block=</a:t>
            </a:r>
            <a:r>
              <a:rPr sz="706" dirty="0">
                <a:solidFill>
                  <a:srgbClr val="0000CF"/>
                </a:solidFill>
                <a:latin typeface="Times New Roman"/>
                <a:cs typeface="Times New Roman"/>
              </a:rPr>
              <a:t>1000</a:t>
            </a:r>
            <a:r>
              <a:rPr sz="706" dirty="0">
                <a:latin typeface="Times New Roman"/>
                <a:cs typeface="Times New Roman"/>
              </a:rPr>
              <a:t>,</a:t>
            </a:r>
            <a:r>
              <a:rPr sz="706" spc="9" dirty="0">
                <a:latin typeface="Times New Roman"/>
                <a:cs typeface="Times New Roman"/>
              </a:rPr>
              <a:t> </a:t>
            </a:r>
            <a:r>
              <a:rPr sz="706" spc="-9" dirty="0">
                <a:solidFill>
                  <a:srgbClr val="1F4986"/>
                </a:solidFill>
                <a:latin typeface="Times New Roman"/>
                <a:cs typeface="Times New Roman"/>
              </a:rPr>
              <a:t>n_max=</a:t>
            </a:r>
            <a:r>
              <a:rPr sz="706" spc="-9" dirty="0">
                <a:solidFill>
                  <a:srgbClr val="0000CF"/>
                </a:solidFill>
                <a:latin typeface="Times New Roman"/>
                <a:cs typeface="Times New Roman"/>
              </a:rPr>
              <a:t>8000</a:t>
            </a:r>
            <a:r>
              <a:rPr sz="706" spc="-9" dirty="0">
                <a:latin typeface="Times New Roman"/>
                <a:cs typeface="Times New Roman"/>
              </a:rPr>
              <a:t>,</a:t>
            </a:r>
            <a:r>
              <a:rPr sz="706" spc="22" dirty="0">
                <a:latin typeface="Times New Roman"/>
                <a:cs typeface="Times New Roman"/>
              </a:rPr>
              <a:t> </a:t>
            </a:r>
            <a:r>
              <a:rPr sz="706" spc="-9" dirty="0">
                <a:solidFill>
                  <a:srgbClr val="1F4986"/>
                </a:solidFill>
                <a:latin typeface="Times New Roman"/>
                <a:cs typeface="Times New Roman"/>
              </a:rPr>
              <a:t>reps=</a:t>
            </a:r>
            <a:r>
              <a:rPr sz="706" spc="-9" dirty="0">
                <a:solidFill>
                  <a:srgbClr val="0000CF"/>
                </a:solidFill>
                <a:latin typeface="Times New Roman"/>
                <a:cs typeface="Times New Roman"/>
              </a:rPr>
              <a:t>2000</a:t>
            </a:r>
            <a:r>
              <a:rPr sz="706" spc="-9" dirty="0">
                <a:latin typeface="Times New Roman"/>
                <a:cs typeface="Times New Roman"/>
              </a:rPr>
              <a:t>){</a:t>
            </a:r>
            <a:r>
              <a:rPr sz="706" spc="441" dirty="0">
                <a:latin typeface="Times New Roman"/>
                <a:cs typeface="Times New Roman"/>
              </a:rPr>
              <a:t> </a:t>
            </a:r>
            <a:r>
              <a:rPr sz="706" dirty="0">
                <a:latin typeface="Times New Roman"/>
                <a:cs typeface="Times New Roman"/>
              </a:rPr>
              <a:t>fp </a:t>
            </a:r>
            <a:r>
              <a:rPr sz="706" dirty="0">
                <a:solidFill>
                  <a:srgbClr val="8F5801"/>
                </a:solidFill>
                <a:latin typeface="Times New Roman"/>
                <a:cs typeface="Times New Roman"/>
              </a:rPr>
              <a:t>&lt;- </a:t>
            </a:r>
            <a:r>
              <a:rPr sz="706" b="1" spc="-9" dirty="0">
                <a:solidFill>
                  <a:srgbClr val="1F4986"/>
                </a:solidFill>
                <a:latin typeface="Times New Roman"/>
                <a:cs typeface="Times New Roman"/>
              </a:rPr>
              <a:t>logical</a:t>
            </a:r>
            <a:r>
              <a:rPr sz="706" spc="-9" dirty="0">
                <a:latin typeface="Times New Roman"/>
                <a:cs typeface="Times New Roman"/>
              </a:rPr>
              <a:t>(reps)</a:t>
            </a:r>
            <a:endParaRPr sz="706" dirty="0">
              <a:latin typeface="Times New Roman"/>
              <a:cs typeface="Times New Roman"/>
            </a:endParaRPr>
          </a:p>
          <a:p>
            <a:pPr marL="61636">
              <a:lnSpc>
                <a:spcPts val="781"/>
              </a:lnSpc>
            </a:pPr>
            <a:r>
              <a:rPr sz="706" b="1" dirty="0">
                <a:solidFill>
                  <a:srgbClr val="1F4986"/>
                </a:solidFill>
                <a:latin typeface="Times New Roman"/>
                <a:cs typeface="Times New Roman"/>
              </a:rPr>
              <a:t>for</a:t>
            </a:r>
            <a:r>
              <a:rPr sz="706" dirty="0">
                <a:latin typeface="Times New Roman"/>
                <a:cs typeface="Times New Roman"/>
              </a:rPr>
              <a:t>(r</a:t>
            </a:r>
            <a:r>
              <a:rPr sz="706" spc="-9" dirty="0">
                <a:latin typeface="Times New Roman"/>
                <a:cs typeface="Times New Roman"/>
              </a:rPr>
              <a:t> </a:t>
            </a:r>
            <a:r>
              <a:rPr sz="706" b="1" dirty="0">
                <a:solidFill>
                  <a:srgbClr val="1F4986"/>
                </a:solidFill>
                <a:latin typeface="Times New Roman"/>
                <a:cs typeface="Times New Roman"/>
              </a:rPr>
              <a:t>in</a:t>
            </a:r>
            <a:r>
              <a:rPr sz="706" b="1" spc="-18" dirty="0">
                <a:solidFill>
                  <a:srgbClr val="1F4986"/>
                </a:solidFill>
                <a:latin typeface="Times New Roman"/>
                <a:cs typeface="Times New Roman"/>
              </a:rPr>
              <a:t> </a:t>
            </a:r>
            <a:r>
              <a:rPr sz="706" spc="-9" dirty="0">
                <a:solidFill>
                  <a:srgbClr val="0000CF"/>
                </a:solidFill>
                <a:latin typeface="Times New Roman"/>
                <a:cs typeface="Times New Roman"/>
              </a:rPr>
              <a:t>1</a:t>
            </a:r>
            <a:r>
              <a:rPr sz="706" b="1" spc="-9" dirty="0">
                <a:solidFill>
                  <a:srgbClr val="CE5C00"/>
                </a:solidFill>
                <a:latin typeface="Times New Roman"/>
                <a:cs typeface="Times New Roman"/>
              </a:rPr>
              <a:t>:</a:t>
            </a:r>
            <a:r>
              <a:rPr sz="706" spc="-9" dirty="0">
                <a:latin typeface="Times New Roman"/>
                <a:cs typeface="Times New Roman"/>
              </a:rPr>
              <a:t>reps){</a:t>
            </a:r>
            <a:endParaRPr sz="706" dirty="0">
              <a:latin typeface="Times New Roman"/>
              <a:cs typeface="Times New Roman"/>
            </a:endParaRPr>
          </a:p>
          <a:p>
            <a:pPr marL="106462" marR="6177012">
              <a:lnSpc>
                <a:spcPts val="803"/>
              </a:lnSpc>
              <a:spcBef>
                <a:spcPts val="49"/>
              </a:spcBef>
            </a:pPr>
            <a:r>
              <a:rPr sz="706" dirty="0">
                <a:latin typeface="Times New Roman"/>
                <a:cs typeface="Times New Roman"/>
              </a:rPr>
              <a:t>x</a:t>
            </a:r>
            <a:r>
              <a:rPr sz="706" spc="4" dirty="0">
                <a:latin typeface="Times New Roman"/>
                <a:cs typeface="Times New Roman"/>
              </a:rPr>
              <a:t>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b="1" spc="-9" dirty="0">
                <a:solidFill>
                  <a:srgbClr val="1F4986"/>
                </a:solidFill>
                <a:latin typeface="Times New Roman"/>
                <a:cs typeface="Times New Roman"/>
              </a:rPr>
              <a:t>rbinom</a:t>
            </a:r>
            <a:r>
              <a:rPr sz="706" spc="-9" dirty="0">
                <a:latin typeface="Times New Roman"/>
                <a:cs typeface="Times New Roman"/>
              </a:rPr>
              <a:t>(n_max,</a:t>
            </a:r>
            <a:r>
              <a:rPr sz="706" spc="9" dirty="0">
                <a:latin typeface="Times New Roman"/>
                <a:cs typeface="Times New Roman"/>
              </a:rPr>
              <a:t> </a:t>
            </a:r>
            <a:r>
              <a:rPr sz="706" dirty="0">
                <a:solidFill>
                  <a:srgbClr val="0000CF"/>
                </a:solidFill>
                <a:latin typeface="Times New Roman"/>
                <a:cs typeface="Times New Roman"/>
              </a:rPr>
              <a:t>1</a:t>
            </a:r>
            <a:r>
              <a:rPr sz="706" dirty="0">
                <a:latin typeface="Times New Roman"/>
                <a:cs typeface="Times New Roman"/>
              </a:rPr>
              <a:t>,</a:t>
            </a:r>
            <a:r>
              <a:rPr sz="706" spc="9" dirty="0">
                <a:latin typeface="Times New Roman"/>
                <a:cs typeface="Times New Roman"/>
              </a:rPr>
              <a:t> </a:t>
            </a:r>
            <a:r>
              <a:rPr sz="706" spc="-18" dirty="0">
                <a:solidFill>
                  <a:srgbClr val="0000CF"/>
                </a:solidFill>
                <a:latin typeface="Times New Roman"/>
                <a:cs typeface="Times New Roman"/>
              </a:rPr>
              <a:t>0.5</a:t>
            </a:r>
            <a:r>
              <a:rPr sz="706" spc="-18" dirty="0">
                <a:latin typeface="Times New Roman"/>
                <a:cs typeface="Times New Roman"/>
              </a:rPr>
              <a:t>)</a:t>
            </a:r>
            <a:r>
              <a:rPr sz="706" spc="441" dirty="0">
                <a:latin typeface="Times New Roman"/>
                <a:cs typeface="Times New Roman"/>
              </a:rPr>
              <a:t> </a:t>
            </a:r>
            <a:r>
              <a:rPr sz="706" dirty="0">
                <a:latin typeface="Times New Roman"/>
                <a:cs typeface="Times New Roman"/>
              </a:rPr>
              <a:t>n</a:t>
            </a:r>
            <a:r>
              <a:rPr sz="706" spc="-4" dirty="0">
                <a:latin typeface="Times New Roman"/>
                <a:cs typeface="Times New Roman"/>
              </a:rPr>
              <a:t>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spc="-9" dirty="0">
                <a:latin typeface="Times New Roman"/>
                <a:cs typeface="Times New Roman"/>
              </a:rPr>
              <a:t>n_start</a:t>
            </a:r>
            <a:endParaRPr sz="706" dirty="0">
              <a:latin typeface="Times New Roman"/>
              <a:cs typeface="Times New Roman"/>
            </a:endParaRPr>
          </a:p>
          <a:p>
            <a:pPr marL="106462">
              <a:lnSpc>
                <a:spcPts val="781"/>
              </a:lnSpc>
            </a:pPr>
            <a:r>
              <a:rPr sz="706" b="1" spc="-9" dirty="0">
                <a:solidFill>
                  <a:srgbClr val="1F4986"/>
                </a:solidFill>
                <a:latin typeface="Times New Roman"/>
                <a:cs typeface="Times New Roman"/>
              </a:rPr>
              <a:t>repeat</a:t>
            </a:r>
            <a:r>
              <a:rPr sz="706" spc="-9" dirty="0">
                <a:latin typeface="Times New Roman"/>
                <a:cs typeface="Times New Roman"/>
              </a:rPr>
              <a:t>{</a:t>
            </a:r>
            <a:endParaRPr sz="706" dirty="0">
              <a:latin typeface="Times New Roman"/>
              <a:cs typeface="Times New Roman"/>
            </a:endParaRPr>
          </a:p>
          <a:p>
            <a:pPr marL="150727" marR="5284416">
              <a:lnSpc>
                <a:spcPts val="803"/>
              </a:lnSpc>
              <a:spcBef>
                <a:spcPts val="49"/>
              </a:spcBef>
            </a:pPr>
            <a:r>
              <a:rPr sz="706" dirty="0">
                <a:latin typeface="Times New Roman"/>
                <a:cs typeface="Times New Roman"/>
              </a:rPr>
              <a:t>phat</a:t>
            </a:r>
            <a:r>
              <a:rPr sz="706" spc="-13" dirty="0">
                <a:latin typeface="Times New Roman"/>
                <a:cs typeface="Times New Roman"/>
              </a:rPr>
              <a:t> </a:t>
            </a:r>
            <a:r>
              <a:rPr sz="706" dirty="0">
                <a:solidFill>
                  <a:srgbClr val="8F5801"/>
                </a:solidFill>
                <a:latin typeface="Times New Roman"/>
                <a:cs typeface="Times New Roman"/>
              </a:rPr>
              <a:t>&lt;-</a:t>
            </a:r>
            <a:r>
              <a:rPr sz="706" spc="-18" dirty="0">
                <a:solidFill>
                  <a:srgbClr val="8F5801"/>
                </a:solidFill>
                <a:latin typeface="Times New Roman"/>
                <a:cs typeface="Times New Roman"/>
              </a:rPr>
              <a:t> </a:t>
            </a:r>
            <a:r>
              <a:rPr sz="706" b="1" dirty="0">
                <a:solidFill>
                  <a:srgbClr val="1F4986"/>
                </a:solidFill>
                <a:latin typeface="Times New Roman"/>
                <a:cs typeface="Times New Roman"/>
              </a:rPr>
              <a:t>mean</a:t>
            </a:r>
            <a:r>
              <a:rPr sz="706" dirty="0">
                <a:latin typeface="Times New Roman"/>
                <a:cs typeface="Times New Roman"/>
              </a:rPr>
              <a:t>(x[</a:t>
            </a:r>
            <a:r>
              <a:rPr sz="706" dirty="0">
                <a:solidFill>
                  <a:srgbClr val="0000CF"/>
                </a:solidFill>
                <a:latin typeface="Times New Roman"/>
                <a:cs typeface="Times New Roman"/>
              </a:rPr>
              <a:t>1</a:t>
            </a:r>
            <a:r>
              <a:rPr sz="706" b="1" dirty="0">
                <a:solidFill>
                  <a:srgbClr val="CE5C00"/>
                </a:solidFill>
                <a:latin typeface="Times New Roman"/>
                <a:cs typeface="Times New Roman"/>
              </a:rPr>
              <a:t>:</a:t>
            </a:r>
            <a:r>
              <a:rPr sz="706" dirty="0">
                <a:latin typeface="Times New Roman"/>
                <a:cs typeface="Times New Roman"/>
              </a:rPr>
              <a:t>n]);</a:t>
            </a:r>
            <a:r>
              <a:rPr sz="706" spc="-13" dirty="0">
                <a:latin typeface="Times New Roman"/>
                <a:cs typeface="Times New Roman"/>
              </a:rPr>
              <a:t> </a:t>
            </a:r>
            <a:r>
              <a:rPr sz="706" dirty="0">
                <a:latin typeface="Times New Roman"/>
                <a:cs typeface="Times New Roman"/>
              </a:rPr>
              <a:t>z </a:t>
            </a:r>
            <a:r>
              <a:rPr sz="706" dirty="0">
                <a:solidFill>
                  <a:srgbClr val="8F5801"/>
                </a:solidFill>
                <a:latin typeface="Times New Roman"/>
                <a:cs typeface="Times New Roman"/>
              </a:rPr>
              <a:t>&lt;-</a:t>
            </a:r>
            <a:r>
              <a:rPr sz="706" spc="-22" dirty="0">
                <a:solidFill>
                  <a:srgbClr val="8F5801"/>
                </a:solidFill>
                <a:latin typeface="Times New Roman"/>
                <a:cs typeface="Times New Roman"/>
              </a:rPr>
              <a:t> </a:t>
            </a:r>
            <a:r>
              <a:rPr sz="706" dirty="0">
                <a:latin typeface="Times New Roman"/>
                <a:cs typeface="Times New Roman"/>
              </a:rPr>
              <a:t>(phat </a:t>
            </a:r>
            <a:r>
              <a:rPr sz="706" b="1" dirty="0">
                <a:solidFill>
                  <a:srgbClr val="CE5C00"/>
                </a:solidFill>
                <a:latin typeface="Times New Roman"/>
                <a:cs typeface="Times New Roman"/>
              </a:rPr>
              <a:t>-</a:t>
            </a:r>
            <a:r>
              <a:rPr sz="706" b="1" spc="-22" dirty="0">
                <a:solidFill>
                  <a:srgbClr val="CE5C00"/>
                </a:solidFill>
                <a:latin typeface="Times New Roman"/>
                <a:cs typeface="Times New Roman"/>
              </a:rPr>
              <a:t> </a:t>
            </a:r>
            <a:r>
              <a:rPr sz="706" spc="-9" dirty="0">
                <a:solidFill>
                  <a:srgbClr val="0000CF"/>
                </a:solidFill>
                <a:latin typeface="Times New Roman"/>
                <a:cs typeface="Times New Roman"/>
              </a:rPr>
              <a:t>0.5</a:t>
            </a:r>
            <a:r>
              <a:rPr sz="706" spc="-9" dirty="0">
                <a:latin typeface="Times New Roman"/>
                <a:cs typeface="Times New Roman"/>
              </a:rPr>
              <a:t>)</a:t>
            </a:r>
            <a:r>
              <a:rPr sz="706" b="1" spc="-9" dirty="0">
                <a:solidFill>
                  <a:srgbClr val="CE5C00"/>
                </a:solidFill>
                <a:latin typeface="Times New Roman"/>
                <a:cs typeface="Times New Roman"/>
              </a:rPr>
              <a:t>/</a:t>
            </a:r>
            <a:r>
              <a:rPr sz="706" b="1" spc="-9" dirty="0">
                <a:solidFill>
                  <a:srgbClr val="1F4986"/>
                </a:solidFill>
                <a:latin typeface="Times New Roman"/>
                <a:cs typeface="Times New Roman"/>
              </a:rPr>
              <a:t>sqrt</a:t>
            </a:r>
            <a:r>
              <a:rPr sz="706" spc="-9" dirty="0">
                <a:latin typeface="Times New Roman"/>
                <a:cs typeface="Times New Roman"/>
              </a:rPr>
              <a:t>(</a:t>
            </a:r>
            <a:r>
              <a:rPr sz="706" spc="-9" dirty="0">
                <a:solidFill>
                  <a:srgbClr val="0000CF"/>
                </a:solidFill>
                <a:latin typeface="Times New Roman"/>
                <a:cs typeface="Times New Roman"/>
              </a:rPr>
              <a:t>0.25</a:t>
            </a:r>
            <a:r>
              <a:rPr sz="706" b="1" spc="-9" dirty="0">
                <a:solidFill>
                  <a:srgbClr val="CE5C00"/>
                </a:solidFill>
                <a:latin typeface="Times New Roman"/>
                <a:cs typeface="Times New Roman"/>
              </a:rPr>
              <a:t>/</a:t>
            </a:r>
            <a:r>
              <a:rPr sz="706" spc="-9" dirty="0">
                <a:latin typeface="Times New Roman"/>
                <a:cs typeface="Times New Roman"/>
              </a:rPr>
              <a:t>n)</a:t>
            </a:r>
            <a:r>
              <a:rPr sz="706" spc="441" dirty="0">
                <a:latin typeface="Times New Roman"/>
                <a:cs typeface="Times New Roman"/>
              </a:rPr>
              <a:t> </a:t>
            </a:r>
            <a:r>
              <a:rPr sz="706" dirty="0">
                <a:latin typeface="Times New Roman"/>
                <a:cs typeface="Times New Roman"/>
              </a:rPr>
              <a:t>pval</a:t>
            </a:r>
            <a:r>
              <a:rPr sz="706" spc="-9" dirty="0">
                <a:latin typeface="Times New Roman"/>
                <a:cs typeface="Times New Roman"/>
              </a:rPr>
              <a:t> </a:t>
            </a:r>
            <a:r>
              <a:rPr sz="706" dirty="0">
                <a:solidFill>
                  <a:srgbClr val="8F5801"/>
                </a:solidFill>
                <a:latin typeface="Times New Roman"/>
                <a:cs typeface="Times New Roman"/>
              </a:rPr>
              <a:t>&lt;-</a:t>
            </a:r>
            <a:r>
              <a:rPr sz="706" spc="-18" dirty="0">
                <a:solidFill>
                  <a:srgbClr val="8F5801"/>
                </a:solidFill>
                <a:latin typeface="Times New Roman"/>
                <a:cs typeface="Times New Roman"/>
              </a:rPr>
              <a:t> </a:t>
            </a:r>
            <a:r>
              <a:rPr sz="706" dirty="0">
                <a:solidFill>
                  <a:srgbClr val="0000CF"/>
                </a:solidFill>
                <a:latin typeface="Times New Roman"/>
                <a:cs typeface="Times New Roman"/>
              </a:rPr>
              <a:t>2</a:t>
            </a:r>
            <a:r>
              <a:rPr sz="706" b="1" dirty="0">
                <a:solidFill>
                  <a:srgbClr val="CE5C00"/>
                </a:solidFill>
                <a:latin typeface="Times New Roman"/>
                <a:cs typeface="Times New Roman"/>
              </a:rPr>
              <a:t>*</a:t>
            </a:r>
            <a:r>
              <a:rPr sz="706" dirty="0">
                <a:latin typeface="Times New Roman"/>
                <a:cs typeface="Times New Roman"/>
              </a:rPr>
              <a:t>(</a:t>
            </a:r>
            <a:r>
              <a:rPr sz="706" dirty="0">
                <a:solidFill>
                  <a:srgbClr val="0000CF"/>
                </a:solidFill>
                <a:latin typeface="Times New Roman"/>
                <a:cs typeface="Times New Roman"/>
              </a:rPr>
              <a:t>1</a:t>
            </a:r>
            <a:r>
              <a:rPr sz="706" spc="9" dirty="0">
                <a:solidFill>
                  <a:srgbClr val="0000CF"/>
                </a:solidFill>
                <a:latin typeface="Times New Roman"/>
                <a:cs typeface="Times New Roman"/>
              </a:rPr>
              <a:t> </a:t>
            </a:r>
            <a:r>
              <a:rPr sz="706" b="1" dirty="0">
                <a:solidFill>
                  <a:srgbClr val="CE5C00"/>
                </a:solidFill>
                <a:latin typeface="Times New Roman"/>
                <a:cs typeface="Times New Roman"/>
              </a:rPr>
              <a:t>-</a:t>
            </a:r>
            <a:r>
              <a:rPr sz="706" b="1" spc="-4" dirty="0">
                <a:solidFill>
                  <a:srgbClr val="CE5C00"/>
                </a:solidFill>
                <a:latin typeface="Times New Roman"/>
                <a:cs typeface="Times New Roman"/>
              </a:rPr>
              <a:t> </a:t>
            </a:r>
            <a:r>
              <a:rPr sz="706" b="1" spc="-9" dirty="0">
                <a:solidFill>
                  <a:srgbClr val="1F4986"/>
                </a:solidFill>
                <a:latin typeface="Times New Roman"/>
                <a:cs typeface="Times New Roman"/>
              </a:rPr>
              <a:t>pnorm</a:t>
            </a:r>
            <a:r>
              <a:rPr sz="706" spc="-9" dirty="0">
                <a:latin typeface="Times New Roman"/>
                <a:cs typeface="Times New Roman"/>
              </a:rPr>
              <a:t>(</a:t>
            </a:r>
            <a:r>
              <a:rPr sz="706" b="1" spc="-9" dirty="0">
                <a:solidFill>
                  <a:srgbClr val="1F4986"/>
                </a:solidFill>
                <a:latin typeface="Times New Roman"/>
                <a:cs typeface="Times New Roman"/>
              </a:rPr>
              <a:t>abs</a:t>
            </a:r>
            <a:r>
              <a:rPr sz="706" spc="-9" dirty="0">
                <a:latin typeface="Times New Roman"/>
                <a:cs typeface="Times New Roman"/>
              </a:rPr>
              <a:t>(z)))</a:t>
            </a:r>
            <a:endParaRPr sz="706" dirty="0">
              <a:latin typeface="Times New Roman"/>
              <a:cs typeface="Times New Roman"/>
            </a:endParaRPr>
          </a:p>
          <a:p>
            <a:pPr marL="150727" marR="4935334" indent="1121">
              <a:lnSpc>
                <a:spcPts val="803"/>
              </a:lnSpc>
              <a:spcBef>
                <a:spcPts val="13"/>
              </a:spcBef>
            </a:pPr>
            <a:r>
              <a:rPr sz="706" b="1" dirty="0">
                <a:solidFill>
                  <a:srgbClr val="1F4986"/>
                </a:solidFill>
                <a:latin typeface="Times New Roman"/>
                <a:cs typeface="Times New Roman"/>
              </a:rPr>
              <a:t>if</a:t>
            </a:r>
            <a:r>
              <a:rPr sz="706" dirty="0">
                <a:latin typeface="Times New Roman"/>
                <a:cs typeface="Times New Roman"/>
              </a:rPr>
              <a:t>(pval</a:t>
            </a:r>
            <a:r>
              <a:rPr sz="706" spc="-18" dirty="0">
                <a:latin typeface="Times New Roman"/>
                <a:cs typeface="Times New Roman"/>
              </a:rPr>
              <a:t> </a:t>
            </a:r>
            <a:r>
              <a:rPr sz="706" b="1" dirty="0">
                <a:solidFill>
                  <a:srgbClr val="CE5C00"/>
                </a:solidFill>
                <a:latin typeface="Times New Roman"/>
                <a:cs typeface="Times New Roman"/>
              </a:rPr>
              <a:t>&lt;</a:t>
            </a:r>
            <a:r>
              <a:rPr sz="706" b="1" spc="-18" dirty="0">
                <a:solidFill>
                  <a:srgbClr val="CE5C00"/>
                </a:solidFill>
                <a:latin typeface="Times New Roman"/>
                <a:cs typeface="Times New Roman"/>
              </a:rPr>
              <a:t> </a:t>
            </a:r>
            <a:r>
              <a:rPr sz="706" dirty="0">
                <a:solidFill>
                  <a:srgbClr val="0000CF"/>
                </a:solidFill>
                <a:latin typeface="Times New Roman"/>
                <a:cs typeface="Times New Roman"/>
              </a:rPr>
              <a:t>0.05</a:t>
            </a:r>
            <a:r>
              <a:rPr sz="706" spc="-13" dirty="0">
                <a:solidFill>
                  <a:srgbClr val="0000CF"/>
                </a:solidFill>
                <a:latin typeface="Times New Roman"/>
                <a:cs typeface="Times New Roman"/>
              </a:rPr>
              <a:t> </a:t>
            </a:r>
            <a:r>
              <a:rPr sz="706" b="1" dirty="0">
                <a:solidFill>
                  <a:srgbClr val="CE5C00"/>
                </a:solidFill>
                <a:latin typeface="Times New Roman"/>
                <a:cs typeface="Times New Roman"/>
              </a:rPr>
              <a:t>||</a:t>
            </a:r>
            <a:r>
              <a:rPr sz="706" b="1" spc="-18" dirty="0">
                <a:solidFill>
                  <a:srgbClr val="CE5C00"/>
                </a:solidFill>
                <a:latin typeface="Times New Roman"/>
                <a:cs typeface="Times New Roman"/>
              </a:rPr>
              <a:t> </a:t>
            </a:r>
            <a:r>
              <a:rPr sz="706" dirty="0">
                <a:latin typeface="Times New Roman"/>
                <a:cs typeface="Times New Roman"/>
              </a:rPr>
              <a:t>n</a:t>
            </a:r>
            <a:r>
              <a:rPr sz="706" spc="-13" dirty="0">
                <a:latin typeface="Times New Roman"/>
                <a:cs typeface="Times New Roman"/>
              </a:rPr>
              <a:t> </a:t>
            </a:r>
            <a:r>
              <a:rPr sz="706" b="1" dirty="0">
                <a:solidFill>
                  <a:srgbClr val="CE5C00"/>
                </a:solidFill>
                <a:latin typeface="Times New Roman"/>
                <a:cs typeface="Times New Roman"/>
              </a:rPr>
              <a:t>&gt;=</a:t>
            </a:r>
            <a:r>
              <a:rPr sz="706" b="1" spc="-18" dirty="0">
                <a:solidFill>
                  <a:srgbClr val="CE5C00"/>
                </a:solidFill>
                <a:latin typeface="Times New Roman"/>
                <a:cs typeface="Times New Roman"/>
              </a:rPr>
              <a:t> </a:t>
            </a:r>
            <a:r>
              <a:rPr sz="706" dirty="0">
                <a:latin typeface="Times New Roman"/>
                <a:cs typeface="Times New Roman"/>
              </a:rPr>
              <a:t>n_max){</a:t>
            </a:r>
            <a:r>
              <a:rPr sz="706" spc="-22" dirty="0">
                <a:latin typeface="Times New Roman"/>
                <a:cs typeface="Times New Roman"/>
              </a:rPr>
              <a:t> </a:t>
            </a:r>
            <a:r>
              <a:rPr sz="706" dirty="0">
                <a:latin typeface="Times New Roman"/>
                <a:cs typeface="Times New Roman"/>
              </a:rPr>
              <a:t>fp[r]</a:t>
            </a:r>
            <a:r>
              <a:rPr sz="706" spc="-9" dirty="0">
                <a:latin typeface="Times New Roman"/>
                <a:cs typeface="Times New Roman"/>
              </a:rPr>
              <a:t> </a:t>
            </a:r>
            <a:r>
              <a:rPr sz="706" dirty="0">
                <a:solidFill>
                  <a:srgbClr val="8F5801"/>
                </a:solidFill>
                <a:latin typeface="Times New Roman"/>
                <a:cs typeface="Times New Roman"/>
              </a:rPr>
              <a:t>&lt;-</a:t>
            </a:r>
            <a:r>
              <a:rPr sz="706" spc="-9" dirty="0">
                <a:solidFill>
                  <a:srgbClr val="8F5801"/>
                </a:solidFill>
                <a:latin typeface="Times New Roman"/>
                <a:cs typeface="Times New Roman"/>
              </a:rPr>
              <a:t> </a:t>
            </a:r>
            <a:r>
              <a:rPr sz="706" dirty="0">
                <a:latin typeface="Times New Roman"/>
                <a:cs typeface="Times New Roman"/>
              </a:rPr>
              <a:t>(pval</a:t>
            </a:r>
            <a:r>
              <a:rPr sz="706" spc="-4" dirty="0">
                <a:latin typeface="Times New Roman"/>
                <a:cs typeface="Times New Roman"/>
              </a:rPr>
              <a:t> </a:t>
            </a:r>
            <a:r>
              <a:rPr sz="706" b="1" dirty="0">
                <a:solidFill>
                  <a:srgbClr val="CE5C00"/>
                </a:solidFill>
                <a:latin typeface="Times New Roman"/>
                <a:cs typeface="Times New Roman"/>
              </a:rPr>
              <a:t>&lt;</a:t>
            </a:r>
            <a:r>
              <a:rPr sz="706" b="1" spc="-22" dirty="0">
                <a:solidFill>
                  <a:srgbClr val="CE5C00"/>
                </a:solidFill>
                <a:latin typeface="Times New Roman"/>
                <a:cs typeface="Times New Roman"/>
              </a:rPr>
              <a:t> </a:t>
            </a:r>
            <a:r>
              <a:rPr sz="706" dirty="0">
                <a:solidFill>
                  <a:srgbClr val="0000CF"/>
                </a:solidFill>
                <a:latin typeface="Times New Roman"/>
                <a:cs typeface="Times New Roman"/>
              </a:rPr>
              <a:t>0.05</a:t>
            </a:r>
            <a:r>
              <a:rPr sz="706" dirty="0">
                <a:latin typeface="Times New Roman"/>
                <a:cs typeface="Times New Roman"/>
              </a:rPr>
              <a:t>);</a:t>
            </a:r>
            <a:r>
              <a:rPr sz="706" spc="-4" dirty="0">
                <a:latin typeface="Times New Roman"/>
                <a:cs typeface="Times New Roman"/>
              </a:rPr>
              <a:t> </a:t>
            </a:r>
            <a:r>
              <a:rPr sz="706" b="1" dirty="0">
                <a:solidFill>
                  <a:srgbClr val="1F4986"/>
                </a:solidFill>
                <a:latin typeface="Times New Roman"/>
                <a:cs typeface="Times New Roman"/>
              </a:rPr>
              <a:t>break</a:t>
            </a:r>
            <a:r>
              <a:rPr sz="706" b="1" spc="-9" dirty="0">
                <a:solidFill>
                  <a:srgbClr val="1F4986"/>
                </a:solidFill>
                <a:latin typeface="Times New Roman"/>
                <a:cs typeface="Times New Roman"/>
              </a:rPr>
              <a:t> </a:t>
            </a:r>
            <a:r>
              <a:rPr sz="706" spc="-44" dirty="0">
                <a:latin typeface="Times New Roman"/>
                <a:cs typeface="Times New Roman"/>
              </a:rPr>
              <a:t>}</a:t>
            </a:r>
            <a:r>
              <a:rPr sz="706" spc="441" dirty="0">
                <a:latin typeface="Times New Roman"/>
                <a:cs typeface="Times New Roman"/>
              </a:rPr>
              <a:t> </a:t>
            </a:r>
            <a:r>
              <a:rPr sz="706" dirty="0">
                <a:latin typeface="Times New Roman"/>
                <a:cs typeface="Times New Roman"/>
              </a:rPr>
              <a:t>n</a:t>
            </a:r>
            <a:r>
              <a:rPr sz="706" spc="9" dirty="0">
                <a:latin typeface="Times New Roman"/>
                <a:cs typeface="Times New Roman"/>
              </a:rPr>
              <a:t>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dirty="0">
                <a:latin typeface="Times New Roman"/>
                <a:cs typeface="Times New Roman"/>
              </a:rPr>
              <a:t>n </a:t>
            </a:r>
            <a:r>
              <a:rPr sz="706" b="1" dirty="0">
                <a:solidFill>
                  <a:srgbClr val="CE5C00"/>
                </a:solidFill>
                <a:latin typeface="Times New Roman"/>
                <a:cs typeface="Times New Roman"/>
              </a:rPr>
              <a:t>+</a:t>
            </a:r>
            <a:r>
              <a:rPr sz="706" b="1" spc="-13" dirty="0">
                <a:solidFill>
                  <a:srgbClr val="CE5C00"/>
                </a:solidFill>
                <a:latin typeface="Times New Roman"/>
                <a:cs typeface="Times New Roman"/>
              </a:rPr>
              <a:t> </a:t>
            </a:r>
            <a:r>
              <a:rPr sz="706" spc="-9" dirty="0">
                <a:latin typeface="Times New Roman"/>
                <a:cs typeface="Times New Roman"/>
              </a:rPr>
              <a:t>block</a:t>
            </a:r>
            <a:endParaRPr sz="706" dirty="0">
              <a:latin typeface="Times New Roman"/>
              <a:cs typeface="Times New Roman"/>
            </a:endParaRPr>
          </a:p>
          <a:p>
            <a:pPr marL="107582">
              <a:lnSpc>
                <a:spcPts val="781"/>
              </a:lnSpc>
            </a:pPr>
            <a:r>
              <a:rPr sz="706" spc="-44" dirty="0">
                <a:latin typeface="Times New Roman"/>
                <a:cs typeface="Times New Roman"/>
              </a:rPr>
              <a:t>}</a:t>
            </a:r>
            <a:endParaRPr sz="706" dirty="0">
              <a:latin typeface="Times New Roman"/>
              <a:cs typeface="Times New Roman"/>
            </a:endParaRPr>
          </a:p>
          <a:p>
            <a:pPr marL="61636">
              <a:lnSpc>
                <a:spcPts val="811"/>
              </a:lnSpc>
            </a:pPr>
            <a:r>
              <a:rPr sz="706" spc="-44" dirty="0">
                <a:latin typeface="Times New Roman"/>
                <a:cs typeface="Times New Roman"/>
              </a:rPr>
              <a:t>}</a:t>
            </a:r>
            <a:endParaRPr sz="706" dirty="0">
              <a:latin typeface="Times New Roman"/>
              <a:cs typeface="Times New Roman"/>
            </a:endParaRPr>
          </a:p>
          <a:p>
            <a:pPr marL="61636">
              <a:lnSpc>
                <a:spcPts val="811"/>
              </a:lnSpc>
            </a:pPr>
            <a:r>
              <a:rPr sz="706" b="1" dirty="0">
                <a:solidFill>
                  <a:srgbClr val="1F4986"/>
                </a:solidFill>
                <a:latin typeface="Times New Roman"/>
                <a:cs typeface="Times New Roman"/>
              </a:rPr>
              <a:t>mean</a:t>
            </a:r>
            <a:r>
              <a:rPr sz="706" dirty="0">
                <a:latin typeface="Times New Roman"/>
                <a:cs typeface="Times New Roman"/>
              </a:rPr>
              <a:t>(fp)</a:t>
            </a:r>
            <a:r>
              <a:rPr sz="706" spc="137" dirty="0">
                <a:latin typeface="Times New Roman"/>
                <a:cs typeface="Times New Roman"/>
              </a:rPr>
              <a:t> </a:t>
            </a:r>
            <a:r>
              <a:rPr sz="706" dirty="0">
                <a:solidFill>
                  <a:srgbClr val="8F5801"/>
                </a:solidFill>
                <a:latin typeface="Times New Roman"/>
                <a:cs typeface="Times New Roman"/>
              </a:rPr>
              <a:t>#</a:t>
            </a:r>
            <a:r>
              <a:rPr sz="706" spc="-9" dirty="0">
                <a:solidFill>
                  <a:srgbClr val="8F5801"/>
                </a:solidFill>
                <a:latin typeface="Times New Roman"/>
                <a:cs typeface="Times New Roman"/>
              </a:rPr>
              <a:t> </a:t>
            </a:r>
            <a:r>
              <a:rPr sz="706" dirty="0">
                <a:solidFill>
                  <a:srgbClr val="8F5801"/>
                </a:solidFill>
                <a:latin typeface="Times New Roman"/>
                <a:cs typeface="Times New Roman"/>
              </a:rPr>
              <a:t>&gt;</a:t>
            </a:r>
            <a:r>
              <a:rPr sz="706" spc="-18" dirty="0">
                <a:solidFill>
                  <a:srgbClr val="8F5801"/>
                </a:solidFill>
                <a:latin typeface="Times New Roman"/>
                <a:cs typeface="Times New Roman"/>
              </a:rPr>
              <a:t> </a:t>
            </a:r>
            <a:r>
              <a:rPr sz="706" dirty="0">
                <a:solidFill>
                  <a:srgbClr val="8F5801"/>
                </a:solidFill>
                <a:latin typeface="Times New Roman"/>
                <a:cs typeface="Times New Roman"/>
              </a:rPr>
              <a:t>0.05</a:t>
            </a:r>
            <a:r>
              <a:rPr sz="706" spc="-13" dirty="0">
                <a:solidFill>
                  <a:srgbClr val="8F5801"/>
                </a:solidFill>
                <a:latin typeface="Times New Roman"/>
                <a:cs typeface="Times New Roman"/>
              </a:rPr>
              <a:t> </a:t>
            </a:r>
            <a:r>
              <a:rPr sz="706" dirty="0">
                <a:solidFill>
                  <a:srgbClr val="8F5801"/>
                </a:solidFill>
                <a:latin typeface="Times New Roman"/>
                <a:cs typeface="Times New Roman"/>
              </a:rPr>
              <a:t>if</a:t>
            </a:r>
            <a:r>
              <a:rPr sz="706" spc="-13" dirty="0">
                <a:solidFill>
                  <a:srgbClr val="8F5801"/>
                </a:solidFill>
                <a:latin typeface="Times New Roman"/>
                <a:cs typeface="Times New Roman"/>
              </a:rPr>
              <a:t> </a:t>
            </a:r>
            <a:r>
              <a:rPr sz="706" dirty="0">
                <a:solidFill>
                  <a:srgbClr val="8F5801"/>
                </a:solidFill>
                <a:latin typeface="Times New Roman"/>
                <a:cs typeface="Times New Roman"/>
              </a:rPr>
              <a:t>peeking</a:t>
            </a:r>
            <a:r>
              <a:rPr sz="706" spc="-18" dirty="0">
                <a:solidFill>
                  <a:srgbClr val="8F5801"/>
                </a:solidFill>
                <a:latin typeface="Times New Roman"/>
                <a:cs typeface="Times New Roman"/>
              </a:rPr>
              <a:t> </a:t>
            </a:r>
            <a:r>
              <a:rPr sz="706" dirty="0">
                <a:solidFill>
                  <a:srgbClr val="8F5801"/>
                </a:solidFill>
                <a:latin typeface="Times New Roman"/>
                <a:cs typeface="Times New Roman"/>
              </a:rPr>
              <a:t>inflates</a:t>
            </a:r>
            <a:r>
              <a:rPr sz="706" spc="-9" dirty="0">
                <a:solidFill>
                  <a:srgbClr val="8F5801"/>
                </a:solidFill>
                <a:latin typeface="Times New Roman"/>
                <a:cs typeface="Times New Roman"/>
              </a:rPr>
              <a:t> </a:t>
            </a:r>
            <a:r>
              <a:rPr sz="706" dirty="0">
                <a:solidFill>
                  <a:srgbClr val="8F5801"/>
                </a:solidFill>
                <a:latin typeface="Times New Roman"/>
                <a:cs typeface="Times New Roman"/>
              </a:rPr>
              <a:t>Type</a:t>
            </a:r>
            <a:r>
              <a:rPr sz="706" spc="-18" dirty="0">
                <a:solidFill>
                  <a:srgbClr val="8F5801"/>
                </a:solidFill>
                <a:latin typeface="Times New Roman"/>
                <a:cs typeface="Times New Roman"/>
              </a:rPr>
              <a:t> </a:t>
            </a:r>
            <a:r>
              <a:rPr sz="706" spc="-44" dirty="0">
                <a:solidFill>
                  <a:srgbClr val="8F5801"/>
                </a:solidFill>
                <a:latin typeface="Times New Roman"/>
                <a:cs typeface="Times New Roman"/>
              </a:rPr>
              <a:t>I</a:t>
            </a:r>
            <a:endParaRPr sz="706" dirty="0">
              <a:latin typeface="Times New Roman"/>
              <a:cs typeface="Times New Roman"/>
            </a:endParaRPr>
          </a:p>
          <a:p>
            <a:pPr marL="15689">
              <a:lnSpc>
                <a:spcPts val="829"/>
              </a:lnSpc>
            </a:pPr>
            <a:r>
              <a:rPr sz="706" spc="-44" dirty="0">
                <a:latin typeface="Times New Roman"/>
                <a:cs typeface="Times New Roman"/>
              </a:rPr>
              <a:t>}</a:t>
            </a:r>
            <a:endParaRPr sz="706" dirty="0">
              <a:latin typeface="Times New Roman"/>
              <a:cs typeface="Times New Roman"/>
            </a:endParaRPr>
          </a:p>
        </p:txBody>
      </p:sp>
      <p:sp>
        <p:nvSpPr>
          <p:cNvPr id="4" name="TextBox 3">
            <a:extLst>
              <a:ext uri="{FF2B5EF4-FFF2-40B4-BE49-F238E27FC236}">
                <a16:creationId xmlns:a16="http://schemas.microsoft.com/office/drawing/2014/main" id="{C5F2E85F-1376-856F-5AE0-1FF28A89A4DC}"/>
              </a:ext>
            </a:extLst>
          </p:cNvPr>
          <p:cNvSpPr txBox="1"/>
          <p:nvPr/>
        </p:nvSpPr>
        <p:spPr>
          <a:xfrm>
            <a:off x="3146911" y="723572"/>
            <a:ext cx="2850177" cy="584775"/>
          </a:xfrm>
          <a:prstGeom prst="rect">
            <a:avLst/>
          </a:prstGeom>
          <a:noFill/>
        </p:spPr>
        <p:txBody>
          <a:bodyPr wrap="square" rtlCol="0">
            <a:spAutoFit/>
          </a:bodyPr>
          <a:lstStyle/>
          <a:p>
            <a:pPr algn="ctr"/>
            <a:r>
              <a:rPr lang="en-IN" sz="3200" b="1" dirty="0">
                <a:latin typeface="Times New Roman"/>
                <a:cs typeface="Times New Roman"/>
              </a:rPr>
              <a:t>Solution 7</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Covariate Imbalance</a:t>
            </a:r>
            <a:r>
              <a:rPr lang="en-IN" sz="3200" dirty="0">
                <a:latin typeface="Times New Roman" panose="02020603050405020304" pitchFamily="18" charset="0"/>
                <a:cs typeface="Times New Roman" panose="02020603050405020304" pitchFamily="18" charset="0"/>
              </a:rPr>
              <a:t> in Demographics Table.1</a:t>
            </a:r>
            <a:endParaRPr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4320" y="1127760"/>
            <a:ext cx="8595360" cy="4585871"/>
          </a:xfrm>
          <a:prstGeom prst="rect">
            <a:avLst/>
          </a:prstGeom>
          <a:noFill/>
        </p:spPr>
        <p:txBody>
          <a:bodyPr wrap="square">
            <a:spAutoFit/>
          </a:bodyPr>
          <a:lstStyle/>
          <a:p>
            <a:pPr>
              <a:spcAft>
                <a:spcPts val="0"/>
              </a:spcAft>
              <a:defRPr sz="1200"/>
            </a:pPr>
            <a:r>
              <a:rPr sz="1600" dirty="0">
                <a:latin typeface="Times New Roman" panose="02020603050405020304" pitchFamily="18" charset="0"/>
                <a:cs typeface="Times New Roman" panose="02020603050405020304" pitchFamily="18" charset="0"/>
              </a:rPr>
              <a:t>Topic: Why We Examine Baseline Balance in RCTs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A randomized hypertension trial inadvertently assigns 60 % hypertensive patients to Treatment B versus 45 % to Treatment A.</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How does this affect validity and precision of treatment effect?</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analyses correct the bias?</a:t>
            </a:r>
          </a:p>
          <a:p>
            <a:pPr>
              <a:spcAft>
                <a:spcPts val="0"/>
              </a:spcAft>
              <a:defRPr sz="1200"/>
            </a:pPr>
            <a:r>
              <a:rPr lang="en-IN" dirty="0">
                <a:latin typeface="Times New Roman" panose="02020603050405020304" pitchFamily="18" charset="0"/>
                <a:cs typeface="Times New Roman" panose="02020603050405020304" pitchFamily="18" charset="0"/>
              </a:rPr>
              <a:t>Q.3)</a:t>
            </a:r>
            <a:r>
              <a:rPr dirty="0">
                <a:latin typeface="Times New Roman" panose="02020603050405020304" pitchFamily="18" charset="0"/>
                <a:cs typeface="Times New Roman" panose="02020603050405020304" pitchFamily="18" charset="0"/>
              </a:rPr>
              <a:t> What preventive randomization schemes could have avoided this?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sz="1400" dirty="0">
                <a:latin typeface="Times New Roman" panose="02020603050405020304" pitchFamily="18" charset="0"/>
                <a:cs typeface="Times New Roman" panose="02020603050405020304" pitchFamily="18" charset="0"/>
              </a:rPr>
              <a:t>Key Definitions:</a:t>
            </a:r>
          </a:p>
          <a:p>
            <a:pPr>
              <a:spcAft>
                <a:spcPts val="0"/>
              </a:spcAft>
              <a:defRPr sz="1200"/>
            </a:pPr>
            <a:endParaRPr lang="en-IN" sz="1400" dirty="0">
              <a:latin typeface="Times New Roman" panose="02020603050405020304" pitchFamily="18" charset="0"/>
              <a:cs typeface="Times New Roman" panose="02020603050405020304" pitchFamily="18" charset="0"/>
            </a:endParaRPr>
          </a:p>
          <a:p>
            <a:pPr>
              <a:spcAft>
                <a:spcPts val="0"/>
              </a:spcAft>
              <a:defRPr sz="1200"/>
            </a:pPr>
            <a:r>
              <a:rPr lang="en-IN" sz="1400" b="1" dirty="0">
                <a:latin typeface="Times New Roman" panose="02020603050405020304" pitchFamily="18" charset="0"/>
                <a:cs typeface="Times New Roman" panose="02020603050405020304" pitchFamily="18" charset="0"/>
              </a:rPr>
              <a:t>Demographics Table</a:t>
            </a:r>
            <a:r>
              <a:rPr sz="1400" b="1"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Baseline characteristics table per CONSORT</a:t>
            </a:r>
            <a:r>
              <a:rPr lang="en-I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Consolidated Standards of Reporting Trials)</a:t>
            </a:r>
            <a:r>
              <a:rPr sz="1400" dirty="0">
                <a:latin typeface="Times New Roman" panose="02020603050405020304" pitchFamily="18" charset="0"/>
                <a:cs typeface="Times New Roman" panose="02020603050405020304" pitchFamily="18" charset="0"/>
              </a:rPr>
              <a:t>.</a:t>
            </a:r>
          </a:p>
          <a:p>
            <a:pPr>
              <a:spcAft>
                <a:spcPts val="0"/>
              </a:spcAft>
              <a:defRPr sz="1200"/>
            </a:pPr>
            <a:r>
              <a:rPr sz="1400" b="1" dirty="0">
                <a:latin typeface="Times New Roman" panose="02020603050405020304" pitchFamily="18" charset="0"/>
                <a:cs typeface="Times New Roman" panose="02020603050405020304" pitchFamily="18" charset="0"/>
              </a:rPr>
              <a:t>Confounding in RCT: </a:t>
            </a:r>
            <a:r>
              <a:rPr sz="1400" dirty="0">
                <a:latin typeface="Times New Roman" panose="02020603050405020304" pitchFamily="18" charset="0"/>
                <a:cs typeface="Times New Roman" panose="02020603050405020304" pitchFamily="18" charset="0"/>
              </a:rPr>
              <a:t>Arises when randomization fails by chance.</a:t>
            </a:r>
          </a:p>
          <a:p>
            <a:pPr>
              <a:spcAft>
                <a:spcPts val="0"/>
              </a:spcAft>
              <a:defRPr sz="1200"/>
            </a:pPr>
            <a:r>
              <a:rPr sz="1400" b="1" dirty="0">
                <a:latin typeface="Times New Roman" panose="02020603050405020304" pitchFamily="18" charset="0"/>
                <a:cs typeface="Times New Roman" panose="02020603050405020304" pitchFamily="18" charset="0"/>
              </a:rPr>
              <a:t>ANCOVA: </a:t>
            </a:r>
            <a:r>
              <a:rPr sz="1400" dirty="0">
                <a:latin typeface="Times New Roman" panose="02020603050405020304" pitchFamily="18" charset="0"/>
                <a:cs typeface="Times New Roman" panose="02020603050405020304" pitchFamily="18" charset="0"/>
              </a:rPr>
              <a:t>Adds covariates to adjust imbalance.</a:t>
            </a:r>
          </a:p>
          <a:p>
            <a:pPr>
              <a:spcAft>
                <a:spcPts val="0"/>
              </a:spcAft>
              <a:defRPr sz="1200"/>
            </a:pPr>
            <a:r>
              <a:rPr sz="1400" b="1" dirty="0">
                <a:latin typeface="Times New Roman" panose="02020603050405020304" pitchFamily="18" charset="0"/>
                <a:cs typeface="Times New Roman" panose="02020603050405020304" pitchFamily="18" charset="0"/>
              </a:rPr>
              <a:t>Stratified Randomization / Minimization: </a:t>
            </a:r>
            <a:r>
              <a:rPr sz="1400" dirty="0">
                <a:latin typeface="Times New Roman" panose="02020603050405020304" pitchFamily="18" charset="0"/>
                <a:cs typeface="Times New Roman" panose="02020603050405020304" pitchFamily="18" charset="0"/>
              </a:rPr>
              <a:t>Keeps balance on key prognostics.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If age ≥ 65 is 30 % in control and 48 % in treatment</a:t>
            </a:r>
            <a:r>
              <a:rPr lang="en-IN" dirty="0">
                <a:latin typeface="Times New Roman" panose="02020603050405020304" pitchFamily="18" charset="0"/>
                <a:cs typeface="Times New Roman" panose="02020603050405020304" pitchFamily="18" charset="0"/>
              </a:rPr>
              <a:t> and we are in a bind that we will not be able to get the perfect balance</a:t>
            </a:r>
            <a:r>
              <a:rPr dirty="0">
                <a:latin typeface="Times New Roman" panose="02020603050405020304" pitchFamily="18" charset="0"/>
                <a:cs typeface="Times New Roman" panose="02020603050405020304" pitchFamily="18" charset="0"/>
              </a:rPr>
              <a:t>, how should the SAP adjust primary analysis?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9343" y="1045030"/>
            <a:ext cx="7474203" cy="3333794"/>
          </a:xfrm>
          <a:prstGeom prst="rect">
            <a:avLst/>
          </a:prstGeom>
        </p:spPr>
        <p:txBody>
          <a:bodyPr vert="horz" wrap="square" lIns="0" tIns="136712" rIns="0" bIns="0" rtlCol="0">
            <a:spAutoFit/>
          </a:bodyPr>
          <a:lstStyle/>
          <a:p>
            <a:pPr marL="11206">
              <a:spcBef>
                <a:spcPts val="741"/>
              </a:spcBef>
            </a:pPr>
            <a:r>
              <a:rPr sz="1200" b="1" dirty="0">
                <a:latin typeface="Times New Roman"/>
                <a:cs typeface="Times New Roman"/>
              </a:rPr>
              <a:t>Issue.</a:t>
            </a:r>
            <a:r>
              <a:rPr sz="1200" b="1" spc="-26" dirty="0">
                <a:latin typeface="Times New Roman"/>
                <a:cs typeface="Times New Roman"/>
              </a:rPr>
              <a:t> </a:t>
            </a:r>
            <a:r>
              <a:rPr sz="1200" spc="-9" dirty="0">
                <a:latin typeface="Times New Roman"/>
                <a:cs typeface="Times New Roman"/>
              </a:rPr>
              <a:t>Randomization</a:t>
            </a:r>
            <a:r>
              <a:rPr sz="1200" spc="-22" dirty="0">
                <a:latin typeface="Times New Roman"/>
                <a:cs typeface="Times New Roman"/>
              </a:rPr>
              <a:t> </a:t>
            </a:r>
            <a:r>
              <a:rPr sz="1200" dirty="0">
                <a:latin typeface="Times New Roman"/>
                <a:cs typeface="Times New Roman"/>
              </a:rPr>
              <a:t>can</a:t>
            </a:r>
            <a:r>
              <a:rPr sz="1200" spc="-22" dirty="0">
                <a:latin typeface="Times New Roman"/>
                <a:cs typeface="Times New Roman"/>
              </a:rPr>
              <a:t> </a:t>
            </a:r>
            <a:r>
              <a:rPr sz="1200" dirty="0">
                <a:latin typeface="Times New Roman"/>
                <a:cs typeface="Times New Roman"/>
              </a:rPr>
              <a:t>still</a:t>
            </a:r>
            <a:r>
              <a:rPr sz="1200" spc="-22" dirty="0">
                <a:latin typeface="Times New Roman"/>
                <a:cs typeface="Times New Roman"/>
              </a:rPr>
              <a:t> </a:t>
            </a:r>
            <a:r>
              <a:rPr sz="1200" dirty="0">
                <a:latin typeface="Times New Roman"/>
                <a:cs typeface="Times New Roman"/>
              </a:rPr>
              <a:t>produce</a:t>
            </a:r>
            <a:r>
              <a:rPr sz="1200" spc="-26" dirty="0">
                <a:latin typeface="Times New Roman"/>
                <a:cs typeface="Times New Roman"/>
              </a:rPr>
              <a:t> </a:t>
            </a:r>
            <a:r>
              <a:rPr sz="1200" dirty="0">
                <a:latin typeface="Times New Roman"/>
                <a:cs typeface="Times New Roman"/>
              </a:rPr>
              <a:t>imbalance</a:t>
            </a:r>
            <a:r>
              <a:rPr sz="1200" spc="-18" dirty="0">
                <a:latin typeface="Times New Roman"/>
                <a:cs typeface="Times New Roman"/>
              </a:rPr>
              <a:t> </a:t>
            </a:r>
            <a:r>
              <a:rPr sz="1200" dirty="0">
                <a:latin typeface="Times New Roman"/>
                <a:cs typeface="Times New Roman"/>
              </a:rPr>
              <a:t>in</a:t>
            </a:r>
            <a:r>
              <a:rPr sz="1200" spc="-22" dirty="0">
                <a:latin typeface="Times New Roman"/>
                <a:cs typeface="Times New Roman"/>
              </a:rPr>
              <a:t> </a:t>
            </a:r>
            <a:r>
              <a:rPr sz="1200" dirty="0">
                <a:latin typeface="Times New Roman"/>
                <a:cs typeface="Times New Roman"/>
              </a:rPr>
              <a:t>key</a:t>
            </a:r>
            <a:r>
              <a:rPr sz="1200" spc="-22" dirty="0">
                <a:latin typeface="Times New Roman"/>
                <a:cs typeface="Times New Roman"/>
              </a:rPr>
              <a:t> </a:t>
            </a:r>
            <a:r>
              <a:rPr sz="1200" dirty="0">
                <a:latin typeface="Times New Roman"/>
                <a:cs typeface="Times New Roman"/>
              </a:rPr>
              <a:t>prognostics</a:t>
            </a:r>
            <a:r>
              <a:rPr sz="1200" spc="-26" dirty="0">
                <a:latin typeface="Times New Roman"/>
                <a:cs typeface="Times New Roman"/>
              </a:rPr>
              <a:t> </a:t>
            </a:r>
            <a:r>
              <a:rPr sz="1200" dirty="0">
                <a:latin typeface="Times New Roman"/>
                <a:cs typeface="Times New Roman"/>
              </a:rPr>
              <a:t>(e.g.,</a:t>
            </a:r>
            <a:r>
              <a:rPr sz="1200" spc="-13" dirty="0">
                <a:latin typeface="Times New Roman"/>
                <a:cs typeface="Times New Roman"/>
              </a:rPr>
              <a:t> </a:t>
            </a:r>
            <a:r>
              <a:rPr sz="1200" dirty="0">
                <a:latin typeface="Times New Roman"/>
                <a:cs typeface="Times New Roman"/>
              </a:rPr>
              <a:t>all</a:t>
            </a:r>
            <a:r>
              <a:rPr sz="1200" spc="-22" dirty="0">
                <a:latin typeface="Times New Roman"/>
                <a:cs typeface="Times New Roman"/>
              </a:rPr>
              <a:t> </a:t>
            </a:r>
            <a:r>
              <a:rPr sz="1200" dirty="0">
                <a:latin typeface="Times New Roman"/>
                <a:cs typeface="Times New Roman"/>
              </a:rPr>
              <a:t>diabetics</a:t>
            </a:r>
            <a:r>
              <a:rPr sz="1200" spc="-26" dirty="0">
                <a:latin typeface="Times New Roman"/>
                <a:cs typeface="Times New Roman"/>
              </a:rPr>
              <a:t> </a:t>
            </a:r>
            <a:r>
              <a:rPr sz="1200" dirty="0">
                <a:latin typeface="Times New Roman"/>
                <a:cs typeface="Times New Roman"/>
              </a:rPr>
              <a:t>in</a:t>
            </a:r>
            <a:r>
              <a:rPr sz="1200" spc="-22" dirty="0">
                <a:latin typeface="Times New Roman"/>
                <a:cs typeface="Times New Roman"/>
              </a:rPr>
              <a:t> </a:t>
            </a:r>
            <a:r>
              <a:rPr sz="1200" dirty="0">
                <a:latin typeface="Times New Roman"/>
                <a:cs typeface="Times New Roman"/>
              </a:rPr>
              <a:t>placebo).</a:t>
            </a:r>
            <a:r>
              <a:rPr sz="1200" spc="-18" dirty="0">
                <a:latin typeface="Times New Roman"/>
                <a:cs typeface="Times New Roman"/>
              </a:rPr>
              <a:t> </a:t>
            </a:r>
            <a:r>
              <a:rPr sz="1200" dirty="0">
                <a:latin typeface="Times New Roman"/>
                <a:cs typeface="Times New Roman"/>
              </a:rPr>
              <a:t>An</a:t>
            </a:r>
            <a:r>
              <a:rPr sz="1200" spc="-22" dirty="0">
                <a:latin typeface="Times New Roman"/>
                <a:cs typeface="Times New Roman"/>
              </a:rPr>
              <a:t> </a:t>
            </a:r>
            <a:r>
              <a:rPr sz="1200" dirty="0">
                <a:latin typeface="Times New Roman"/>
                <a:cs typeface="Times New Roman"/>
              </a:rPr>
              <a:t>unadjusted</a:t>
            </a:r>
            <a:r>
              <a:rPr sz="1200" spc="-22" dirty="0">
                <a:latin typeface="Times New Roman"/>
                <a:cs typeface="Times New Roman"/>
              </a:rPr>
              <a:t> </a:t>
            </a:r>
            <a:r>
              <a:rPr sz="1200" spc="-9" dirty="0">
                <a:latin typeface="Times New Roman"/>
                <a:cs typeface="Times New Roman"/>
              </a:rPr>
              <a:t>treatment</a:t>
            </a:r>
            <a:r>
              <a:rPr lang="en-IN" sz="1200" spc="-9" dirty="0">
                <a:latin typeface="Times New Roman"/>
                <a:cs typeface="Times New Roman"/>
              </a:rPr>
              <a:t> </a:t>
            </a:r>
            <a:r>
              <a:rPr sz="1200" dirty="0">
                <a:latin typeface="Times New Roman"/>
                <a:cs typeface="Times New Roman"/>
              </a:rPr>
              <a:t>comparison</a:t>
            </a:r>
            <a:r>
              <a:rPr sz="1200" spc="-35" dirty="0">
                <a:latin typeface="Times New Roman"/>
                <a:cs typeface="Times New Roman"/>
              </a:rPr>
              <a:t> </a:t>
            </a:r>
            <a:r>
              <a:rPr sz="1200" dirty="0">
                <a:latin typeface="Times New Roman"/>
                <a:cs typeface="Times New Roman"/>
              </a:rPr>
              <a:t>then</a:t>
            </a:r>
            <a:r>
              <a:rPr sz="1200" spc="-31" dirty="0">
                <a:latin typeface="Times New Roman"/>
                <a:cs typeface="Times New Roman"/>
              </a:rPr>
              <a:t> </a:t>
            </a:r>
            <a:r>
              <a:rPr sz="1200" dirty="0">
                <a:latin typeface="Times New Roman"/>
                <a:cs typeface="Times New Roman"/>
              </a:rPr>
              <a:t>mixes</a:t>
            </a:r>
            <a:r>
              <a:rPr sz="1200" spc="-35" dirty="0">
                <a:latin typeface="Times New Roman"/>
                <a:cs typeface="Times New Roman"/>
              </a:rPr>
              <a:t> </a:t>
            </a:r>
            <a:r>
              <a:rPr sz="1200" dirty="0">
                <a:latin typeface="Times New Roman"/>
                <a:cs typeface="Times New Roman"/>
              </a:rPr>
              <a:t>treatment</a:t>
            </a:r>
            <a:r>
              <a:rPr sz="1200" spc="-31" dirty="0">
                <a:latin typeface="Times New Roman"/>
                <a:cs typeface="Times New Roman"/>
              </a:rPr>
              <a:t> </a:t>
            </a:r>
            <a:r>
              <a:rPr sz="1200" dirty="0">
                <a:latin typeface="Times New Roman"/>
                <a:cs typeface="Times New Roman"/>
              </a:rPr>
              <a:t>effect</a:t>
            </a:r>
            <a:r>
              <a:rPr sz="1200" spc="-31" dirty="0">
                <a:latin typeface="Times New Roman"/>
                <a:cs typeface="Times New Roman"/>
              </a:rPr>
              <a:t> </a:t>
            </a:r>
            <a:r>
              <a:rPr sz="1200" dirty="0">
                <a:latin typeface="Times New Roman"/>
                <a:cs typeface="Times New Roman"/>
              </a:rPr>
              <a:t>with</a:t>
            </a:r>
            <a:r>
              <a:rPr sz="1200" spc="-31" dirty="0">
                <a:latin typeface="Times New Roman"/>
                <a:cs typeface="Times New Roman"/>
              </a:rPr>
              <a:t> </a:t>
            </a:r>
            <a:r>
              <a:rPr sz="1200" dirty="0">
                <a:latin typeface="Times New Roman"/>
                <a:cs typeface="Times New Roman"/>
              </a:rPr>
              <a:t>case‑mix</a:t>
            </a:r>
            <a:r>
              <a:rPr sz="1200" spc="-31" dirty="0">
                <a:latin typeface="Times New Roman"/>
                <a:cs typeface="Times New Roman"/>
              </a:rPr>
              <a:t> </a:t>
            </a:r>
            <a:r>
              <a:rPr sz="1200" spc="-9" dirty="0">
                <a:latin typeface="Times New Roman"/>
                <a:cs typeface="Times New Roman"/>
              </a:rPr>
              <a:t>differences.</a:t>
            </a:r>
            <a:endParaRPr sz="1200" dirty="0">
              <a:latin typeface="Times New Roman"/>
              <a:cs typeface="Times New Roman"/>
            </a:endParaRPr>
          </a:p>
          <a:p>
            <a:pPr marL="11206">
              <a:spcBef>
                <a:spcPts val="741"/>
              </a:spcBef>
            </a:pPr>
            <a:r>
              <a:rPr sz="1200" b="1" dirty="0">
                <a:latin typeface="Times New Roman"/>
                <a:cs typeface="Times New Roman"/>
              </a:rPr>
              <a:t>Why</a:t>
            </a:r>
            <a:r>
              <a:rPr sz="1200" b="1" spc="-22" dirty="0">
                <a:latin typeface="Times New Roman"/>
                <a:cs typeface="Times New Roman"/>
              </a:rPr>
              <a:t> </a:t>
            </a:r>
            <a:r>
              <a:rPr sz="1200" b="1" dirty="0">
                <a:latin typeface="Times New Roman"/>
                <a:cs typeface="Times New Roman"/>
              </a:rPr>
              <a:t>this</a:t>
            </a:r>
            <a:r>
              <a:rPr sz="1200" b="1" spc="-26" dirty="0">
                <a:latin typeface="Times New Roman"/>
                <a:cs typeface="Times New Roman"/>
              </a:rPr>
              <a:t> </a:t>
            </a:r>
            <a:r>
              <a:rPr sz="1200" b="1" dirty="0">
                <a:latin typeface="Times New Roman"/>
                <a:cs typeface="Times New Roman"/>
              </a:rPr>
              <a:t>matters</a:t>
            </a:r>
            <a:r>
              <a:rPr lang="en-IN" sz="1200" b="1" spc="-26" dirty="0">
                <a:latin typeface="Times New Roman"/>
                <a:cs typeface="Times New Roman"/>
              </a:rPr>
              <a:t>: </a:t>
            </a:r>
            <a:r>
              <a:rPr sz="1200" dirty="0">
                <a:latin typeface="Times New Roman"/>
                <a:cs typeface="Times New Roman"/>
              </a:rPr>
              <a:t>If</a:t>
            </a:r>
            <a:r>
              <a:rPr sz="1200" spc="-31" dirty="0">
                <a:latin typeface="Times New Roman"/>
                <a:cs typeface="Times New Roman"/>
              </a:rPr>
              <a:t> </a:t>
            </a:r>
            <a:r>
              <a:rPr sz="1200" dirty="0">
                <a:latin typeface="Times New Roman"/>
                <a:cs typeface="Times New Roman"/>
              </a:rPr>
              <a:t>outcome</a:t>
            </a:r>
            <a:r>
              <a:rPr sz="1200" spc="-26" dirty="0">
                <a:latin typeface="Times New Roman"/>
                <a:cs typeface="Times New Roman"/>
              </a:rPr>
              <a:t> </a:t>
            </a:r>
            <a:r>
              <a:rPr sz="1200" dirty="0">
                <a:latin typeface="Times New Roman"/>
                <a:cs typeface="Times New Roman"/>
              </a:rPr>
              <a:t>Y</a:t>
            </a:r>
            <a:r>
              <a:rPr sz="1200" spc="-18" dirty="0">
                <a:latin typeface="Times New Roman"/>
                <a:cs typeface="Times New Roman"/>
              </a:rPr>
              <a:t> </a:t>
            </a:r>
            <a:r>
              <a:rPr sz="1200" dirty="0">
                <a:latin typeface="Times New Roman"/>
                <a:cs typeface="Times New Roman"/>
              </a:rPr>
              <a:t>depends</a:t>
            </a:r>
            <a:r>
              <a:rPr sz="1200" spc="-22" dirty="0">
                <a:latin typeface="Times New Roman"/>
                <a:cs typeface="Times New Roman"/>
              </a:rPr>
              <a:t> </a:t>
            </a:r>
            <a:r>
              <a:rPr sz="1200" dirty="0">
                <a:latin typeface="Times New Roman"/>
                <a:cs typeface="Times New Roman"/>
              </a:rPr>
              <a:t>on</a:t>
            </a:r>
            <a:r>
              <a:rPr sz="1200" spc="-22" dirty="0">
                <a:latin typeface="Times New Roman"/>
                <a:cs typeface="Times New Roman"/>
              </a:rPr>
              <a:t> </a:t>
            </a:r>
            <a:r>
              <a:rPr sz="1200" dirty="0">
                <a:latin typeface="Times New Roman"/>
                <a:cs typeface="Times New Roman"/>
              </a:rPr>
              <a:t>treatment</a:t>
            </a:r>
            <a:r>
              <a:rPr sz="1200" spc="-22" dirty="0">
                <a:latin typeface="Times New Roman"/>
                <a:cs typeface="Times New Roman"/>
              </a:rPr>
              <a:t> </a:t>
            </a:r>
            <a:r>
              <a:rPr sz="1200" dirty="0">
                <a:latin typeface="Times New Roman"/>
                <a:cs typeface="Times New Roman"/>
              </a:rPr>
              <a:t>T</a:t>
            </a:r>
            <a:r>
              <a:rPr sz="1200" spc="-22" dirty="0">
                <a:latin typeface="Times New Roman"/>
                <a:cs typeface="Times New Roman"/>
              </a:rPr>
              <a:t> </a:t>
            </a:r>
            <a:r>
              <a:rPr sz="1200" dirty="0">
                <a:latin typeface="Times New Roman"/>
                <a:cs typeface="Times New Roman"/>
              </a:rPr>
              <a:t>and</a:t>
            </a:r>
            <a:r>
              <a:rPr sz="1200" spc="-22" dirty="0">
                <a:latin typeface="Times New Roman"/>
                <a:cs typeface="Times New Roman"/>
              </a:rPr>
              <a:t> </a:t>
            </a:r>
            <a:r>
              <a:rPr sz="1200" dirty="0">
                <a:latin typeface="Times New Roman"/>
                <a:cs typeface="Times New Roman"/>
              </a:rPr>
              <a:t>prognostic</a:t>
            </a:r>
            <a:r>
              <a:rPr sz="1200" spc="-22" dirty="0">
                <a:latin typeface="Times New Roman"/>
                <a:cs typeface="Times New Roman"/>
              </a:rPr>
              <a:t> </a:t>
            </a:r>
            <a:r>
              <a:rPr sz="1200" dirty="0">
                <a:latin typeface="Times New Roman"/>
                <a:cs typeface="Times New Roman"/>
              </a:rPr>
              <a:t>X,</a:t>
            </a:r>
            <a:r>
              <a:rPr sz="1200" spc="-22" dirty="0">
                <a:latin typeface="Times New Roman"/>
                <a:cs typeface="Times New Roman"/>
              </a:rPr>
              <a:t> </a:t>
            </a:r>
            <a:r>
              <a:rPr sz="1200" dirty="0">
                <a:latin typeface="Times New Roman"/>
                <a:cs typeface="Times New Roman"/>
              </a:rPr>
              <a:t>then</a:t>
            </a:r>
            <a:r>
              <a:rPr sz="1200" spc="-22" dirty="0">
                <a:latin typeface="Times New Roman"/>
                <a:cs typeface="Times New Roman"/>
              </a:rPr>
              <a:t> </a:t>
            </a:r>
            <a:r>
              <a:rPr sz="1200" dirty="0">
                <a:latin typeface="Times New Roman"/>
                <a:cs typeface="Times New Roman"/>
              </a:rPr>
              <a:t>the</a:t>
            </a:r>
            <a:r>
              <a:rPr sz="1200" spc="-26" dirty="0">
                <a:latin typeface="Times New Roman"/>
                <a:cs typeface="Times New Roman"/>
              </a:rPr>
              <a:t> </a:t>
            </a:r>
            <a:r>
              <a:rPr sz="1200" dirty="0">
                <a:latin typeface="Times New Roman"/>
                <a:cs typeface="Times New Roman"/>
              </a:rPr>
              <a:t>unadjusted</a:t>
            </a:r>
            <a:r>
              <a:rPr sz="1200" spc="-22" dirty="0">
                <a:latin typeface="Times New Roman"/>
                <a:cs typeface="Times New Roman"/>
              </a:rPr>
              <a:t> </a:t>
            </a:r>
            <a:r>
              <a:rPr sz="1200" dirty="0">
                <a:latin typeface="Times New Roman"/>
                <a:cs typeface="Times New Roman"/>
              </a:rPr>
              <a:t>difference</a:t>
            </a:r>
            <a:r>
              <a:rPr sz="1200" spc="-26" dirty="0">
                <a:latin typeface="Times New Roman"/>
                <a:cs typeface="Times New Roman"/>
              </a:rPr>
              <a:t> </a:t>
            </a:r>
            <a:r>
              <a:rPr sz="1200" spc="-9" dirty="0">
                <a:latin typeface="Times New Roman"/>
                <a:cs typeface="Times New Roman"/>
              </a:rPr>
              <a:t>E[Y|T=1]</a:t>
            </a:r>
            <a:endParaRPr sz="1200" dirty="0">
              <a:latin typeface="Times New Roman"/>
              <a:cs typeface="Times New Roman"/>
            </a:endParaRPr>
          </a:p>
          <a:p>
            <a:pPr marL="11206"/>
            <a:r>
              <a:rPr sz="1200" dirty="0">
                <a:latin typeface="Times New Roman"/>
                <a:cs typeface="Times New Roman"/>
              </a:rPr>
              <a:t>−</a:t>
            </a:r>
            <a:r>
              <a:rPr sz="1200" spc="-22" dirty="0">
                <a:latin typeface="Times New Roman"/>
                <a:cs typeface="Times New Roman"/>
              </a:rPr>
              <a:t> </a:t>
            </a:r>
            <a:r>
              <a:rPr sz="1200" dirty="0">
                <a:latin typeface="Times New Roman"/>
                <a:cs typeface="Times New Roman"/>
              </a:rPr>
              <a:t>E[Y|T=0]</a:t>
            </a:r>
            <a:r>
              <a:rPr sz="1200" spc="-13" dirty="0">
                <a:latin typeface="Times New Roman"/>
                <a:cs typeface="Times New Roman"/>
              </a:rPr>
              <a:t> </a:t>
            </a:r>
            <a:r>
              <a:rPr sz="1200" dirty="0">
                <a:latin typeface="Times New Roman"/>
                <a:cs typeface="Times New Roman"/>
              </a:rPr>
              <a:t>=</a:t>
            </a:r>
            <a:r>
              <a:rPr sz="1200" spc="-22" dirty="0">
                <a:latin typeface="Times New Roman"/>
                <a:cs typeface="Times New Roman"/>
              </a:rPr>
              <a:t> </a:t>
            </a:r>
            <a:r>
              <a:rPr sz="1200" dirty="0">
                <a:latin typeface="Times New Roman"/>
                <a:cs typeface="Times New Roman"/>
              </a:rPr>
              <a:t>true</a:t>
            </a:r>
            <a:r>
              <a:rPr sz="1200" spc="-18" dirty="0">
                <a:latin typeface="Times New Roman"/>
                <a:cs typeface="Times New Roman"/>
              </a:rPr>
              <a:t> </a:t>
            </a:r>
            <a:r>
              <a:rPr sz="1200" dirty="0">
                <a:latin typeface="Times New Roman"/>
                <a:cs typeface="Times New Roman"/>
              </a:rPr>
              <a:t>effect</a:t>
            </a:r>
            <a:r>
              <a:rPr sz="1200" spc="-9" dirty="0">
                <a:latin typeface="Times New Roman"/>
                <a:cs typeface="Times New Roman"/>
              </a:rPr>
              <a:t> </a:t>
            </a:r>
            <a:r>
              <a:rPr sz="1200" dirty="0">
                <a:latin typeface="Times New Roman"/>
                <a:cs typeface="Times New Roman"/>
              </a:rPr>
              <a:t>(τ)</a:t>
            </a:r>
            <a:r>
              <a:rPr sz="1200" spc="-13" dirty="0">
                <a:latin typeface="Times New Roman"/>
                <a:cs typeface="Times New Roman"/>
              </a:rPr>
              <a:t> </a:t>
            </a:r>
            <a:r>
              <a:rPr sz="1200" dirty="0">
                <a:latin typeface="Times New Roman"/>
                <a:cs typeface="Times New Roman"/>
              </a:rPr>
              <a:t>+</a:t>
            </a:r>
            <a:r>
              <a:rPr sz="1200" spc="-22" dirty="0">
                <a:latin typeface="Times New Roman"/>
                <a:cs typeface="Times New Roman"/>
              </a:rPr>
              <a:t> </a:t>
            </a:r>
            <a:r>
              <a:rPr sz="1200" dirty="0">
                <a:latin typeface="Times New Roman"/>
                <a:cs typeface="Times New Roman"/>
              </a:rPr>
              <a:t>γ</a:t>
            </a:r>
            <a:r>
              <a:rPr sz="1200" spc="-9" dirty="0">
                <a:latin typeface="Times New Roman"/>
                <a:cs typeface="Times New Roman"/>
              </a:rPr>
              <a:t> </a:t>
            </a:r>
            <a:r>
              <a:rPr sz="1200" dirty="0">
                <a:latin typeface="Times New Roman"/>
                <a:cs typeface="Times New Roman"/>
              </a:rPr>
              <a:t>·</a:t>
            </a:r>
            <a:r>
              <a:rPr sz="1200" spc="-13" dirty="0">
                <a:latin typeface="Times New Roman"/>
                <a:cs typeface="Times New Roman"/>
              </a:rPr>
              <a:t> </a:t>
            </a:r>
            <a:r>
              <a:rPr sz="1200" dirty="0">
                <a:latin typeface="Times New Roman"/>
                <a:cs typeface="Times New Roman"/>
              </a:rPr>
              <a:t>{E[X|T=1]</a:t>
            </a:r>
            <a:r>
              <a:rPr sz="1200" spc="-13" dirty="0">
                <a:latin typeface="Times New Roman"/>
                <a:cs typeface="Times New Roman"/>
              </a:rPr>
              <a:t> </a:t>
            </a:r>
            <a:r>
              <a:rPr sz="1200" dirty="0">
                <a:latin typeface="Times New Roman"/>
                <a:cs typeface="Times New Roman"/>
              </a:rPr>
              <a:t>−</a:t>
            </a:r>
            <a:r>
              <a:rPr sz="1200" spc="-18" dirty="0">
                <a:latin typeface="Times New Roman"/>
                <a:cs typeface="Times New Roman"/>
              </a:rPr>
              <a:t> </a:t>
            </a:r>
            <a:r>
              <a:rPr sz="1200" dirty="0">
                <a:latin typeface="Times New Roman"/>
                <a:cs typeface="Times New Roman"/>
              </a:rPr>
              <a:t>E[X|T=0]}</a:t>
            </a:r>
            <a:r>
              <a:rPr sz="1200" spc="-13" dirty="0">
                <a:latin typeface="Times New Roman"/>
                <a:cs typeface="Times New Roman"/>
              </a:rPr>
              <a:t> </a:t>
            </a:r>
            <a:r>
              <a:rPr sz="1200" dirty="0">
                <a:latin typeface="Times New Roman"/>
                <a:cs typeface="Times New Roman"/>
              </a:rPr>
              <a:t>+</a:t>
            </a:r>
            <a:r>
              <a:rPr sz="1200" spc="-13" dirty="0">
                <a:latin typeface="Times New Roman"/>
                <a:cs typeface="Times New Roman"/>
              </a:rPr>
              <a:t> </a:t>
            </a:r>
            <a:r>
              <a:rPr sz="1200" spc="-9" dirty="0">
                <a:latin typeface="Times New Roman"/>
                <a:cs typeface="Times New Roman"/>
              </a:rPr>
              <a:t>error.</a:t>
            </a:r>
            <a:endParaRPr sz="1200" dirty="0">
              <a:latin typeface="Times New Roman"/>
              <a:cs typeface="Times New Roman"/>
            </a:endParaRPr>
          </a:p>
          <a:p>
            <a:pPr marL="11206"/>
            <a:r>
              <a:rPr sz="1200" dirty="0">
                <a:latin typeface="Times New Roman"/>
                <a:cs typeface="Times New Roman"/>
              </a:rPr>
              <a:t>When</a:t>
            </a:r>
            <a:r>
              <a:rPr sz="1200" spc="-18" dirty="0">
                <a:latin typeface="Times New Roman"/>
                <a:cs typeface="Times New Roman"/>
              </a:rPr>
              <a:t> </a:t>
            </a:r>
            <a:r>
              <a:rPr sz="1200" dirty="0">
                <a:latin typeface="Times New Roman"/>
                <a:cs typeface="Times New Roman"/>
              </a:rPr>
              <a:t>group</a:t>
            </a:r>
            <a:r>
              <a:rPr sz="1200" spc="-18" dirty="0">
                <a:latin typeface="Times New Roman"/>
                <a:cs typeface="Times New Roman"/>
              </a:rPr>
              <a:t> </a:t>
            </a:r>
            <a:r>
              <a:rPr sz="1200" dirty="0">
                <a:latin typeface="Times New Roman"/>
                <a:cs typeface="Times New Roman"/>
              </a:rPr>
              <a:t>means</a:t>
            </a:r>
            <a:r>
              <a:rPr sz="1200" spc="-18" dirty="0">
                <a:latin typeface="Times New Roman"/>
                <a:cs typeface="Times New Roman"/>
              </a:rPr>
              <a:t> </a:t>
            </a:r>
            <a:r>
              <a:rPr sz="1200" dirty="0">
                <a:latin typeface="Times New Roman"/>
                <a:cs typeface="Times New Roman"/>
              </a:rPr>
              <a:t>of</a:t>
            </a:r>
            <a:r>
              <a:rPr sz="1200" spc="-18" dirty="0">
                <a:latin typeface="Times New Roman"/>
                <a:cs typeface="Times New Roman"/>
              </a:rPr>
              <a:t> </a:t>
            </a:r>
            <a:r>
              <a:rPr sz="1200" dirty="0">
                <a:latin typeface="Times New Roman"/>
                <a:cs typeface="Times New Roman"/>
              </a:rPr>
              <a:t>X</a:t>
            </a:r>
            <a:r>
              <a:rPr sz="1200" spc="-13" dirty="0">
                <a:latin typeface="Times New Roman"/>
                <a:cs typeface="Times New Roman"/>
              </a:rPr>
              <a:t> </a:t>
            </a:r>
            <a:r>
              <a:rPr sz="1200" dirty="0">
                <a:latin typeface="Times New Roman"/>
                <a:cs typeface="Times New Roman"/>
              </a:rPr>
              <a:t>differ,</a:t>
            </a:r>
            <a:r>
              <a:rPr sz="1200" spc="-18" dirty="0">
                <a:latin typeface="Times New Roman"/>
                <a:cs typeface="Times New Roman"/>
              </a:rPr>
              <a:t> </a:t>
            </a:r>
            <a:r>
              <a:rPr sz="1200" dirty="0">
                <a:latin typeface="Times New Roman"/>
                <a:cs typeface="Times New Roman"/>
              </a:rPr>
              <a:t>the</a:t>
            </a:r>
            <a:r>
              <a:rPr sz="1200" spc="-22" dirty="0">
                <a:latin typeface="Times New Roman"/>
                <a:cs typeface="Times New Roman"/>
              </a:rPr>
              <a:t> </a:t>
            </a:r>
            <a:r>
              <a:rPr sz="1200" dirty="0">
                <a:latin typeface="Times New Roman"/>
                <a:cs typeface="Times New Roman"/>
              </a:rPr>
              <a:t>naive</a:t>
            </a:r>
            <a:r>
              <a:rPr sz="1200" spc="-18" dirty="0">
                <a:latin typeface="Times New Roman"/>
                <a:cs typeface="Times New Roman"/>
              </a:rPr>
              <a:t> </a:t>
            </a:r>
            <a:r>
              <a:rPr sz="1200" dirty="0">
                <a:latin typeface="Times New Roman"/>
                <a:cs typeface="Times New Roman"/>
              </a:rPr>
              <a:t>estimate</a:t>
            </a:r>
            <a:r>
              <a:rPr sz="1200" spc="-9" dirty="0">
                <a:latin typeface="Times New Roman"/>
                <a:cs typeface="Times New Roman"/>
              </a:rPr>
              <a:t> </a:t>
            </a:r>
            <a:r>
              <a:rPr sz="1200" dirty="0">
                <a:latin typeface="Times New Roman"/>
                <a:cs typeface="Times New Roman"/>
              </a:rPr>
              <a:t>is</a:t>
            </a:r>
            <a:r>
              <a:rPr sz="1200" spc="-22" dirty="0">
                <a:latin typeface="Times New Roman"/>
                <a:cs typeface="Times New Roman"/>
              </a:rPr>
              <a:t> </a:t>
            </a:r>
            <a:r>
              <a:rPr sz="1200" dirty="0">
                <a:latin typeface="Times New Roman"/>
                <a:cs typeface="Times New Roman"/>
              </a:rPr>
              <a:t>biased</a:t>
            </a:r>
            <a:r>
              <a:rPr sz="1200" spc="-18" dirty="0">
                <a:latin typeface="Times New Roman"/>
                <a:cs typeface="Times New Roman"/>
              </a:rPr>
              <a:t> </a:t>
            </a:r>
            <a:r>
              <a:rPr sz="1200" dirty="0">
                <a:latin typeface="Times New Roman"/>
                <a:cs typeface="Times New Roman"/>
              </a:rPr>
              <a:t>by</a:t>
            </a:r>
            <a:r>
              <a:rPr sz="1200" spc="-13" dirty="0">
                <a:latin typeface="Times New Roman"/>
                <a:cs typeface="Times New Roman"/>
              </a:rPr>
              <a:t> </a:t>
            </a:r>
            <a:r>
              <a:rPr sz="1200" dirty="0">
                <a:latin typeface="Times New Roman"/>
                <a:cs typeface="Times New Roman"/>
              </a:rPr>
              <a:t>γ</a:t>
            </a:r>
            <a:r>
              <a:rPr sz="1200" spc="-18" dirty="0">
                <a:latin typeface="Times New Roman"/>
                <a:cs typeface="Times New Roman"/>
              </a:rPr>
              <a:t> </a:t>
            </a:r>
            <a:r>
              <a:rPr sz="1200" dirty="0">
                <a:latin typeface="Times New Roman"/>
                <a:cs typeface="Times New Roman"/>
              </a:rPr>
              <a:t>times</a:t>
            </a:r>
            <a:r>
              <a:rPr sz="1200" spc="-22" dirty="0">
                <a:latin typeface="Times New Roman"/>
                <a:cs typeface="Times New Roman"/>
              </a:rPr>
              <a:t> </a:t>
            </a:r>
            <a:r>
              <a:rPr sz="1200" dirty="0">
                <a:latin typeface="Times New Roman"/>
                <a:cs typeface="Times New Roman"/>
              </a:rPr>
              <a:t>the</a:t>
            </a:r>
            <a:r>
              <a:rPr sz="1200" spc="-13" dirty="0">
                <a:latin typeface="Times New Roman"/>
                <a:cs typeface="Times New Roman"/>
              </a:rPr>
              <a:t> </a:t>
            </a:r>
            <a:r>
              <a:rPr sz="1200" spc="-9" dirty="0">
                <a:latin typeface="Times New Roman"/>
                <a:cs typeface="Times New Roman"/>
              </a:rPr>
              <a:t>imbalance.</a:t>
            </a:r>
            <a:endParaRPr sz="1200" dirty="0">
              <a:latin typeface="Times New Roman"/>
              <a:cs typeface="Times New Roman"/>
            </a:endParaRPr>
          </a:p>
          <a:p>
            <a:pPr marL="11206" marR="4483">
              <a:spcBef>
                <a:spcPts val="829"/>
              </a:spcBef>
            </a:pPr>
            <a:r>
              <a:rPr sz="1200" b="1" dirty="0">
                <a:latin typeface="Times New Roman"/>
                <a:cs typeface="Times New Roman"/>
              </a:rPr>
              <a:t>Fixes</a:t>
            </a:r>
            <a:r>
              <a:rPr sz="1200" b="1" spc="-22" dirty="0">
                <a:latin typeface="Times New Roman"/>
                <a:cs typeface="Times New Roman"/>
              </a:rPr>
              <a:t> </a:t>
            </a:r>
            <a:r>
              <a:rPr sz="1200" b="1" dirty="0">
                <a:latin typeface="Times New Roman"/>
                <a:cs typeface="Times New Roman"/>
              </a:rPr>
              <a:t>that</a:t>
            </a:r>
            <a:r>
              <a:rPr sz="1200" b="1" spc="-13" dirty="0">
                <a:latin typeface="Times New Roman"/>
                <a:cs typeface="Times New Roman"/>
              </a:rPr>
              <a:t> </a:t>
            </a:r>
            <a:r>
              <a:rPr sz="1200" b="1" dirty="0">
                <a:latin typeface="Times New Roman"/>
                <a:cs typeface="Times New Roman"/>
              </a:rPr>
              <a:t>preserve</a:t>
            </a:r>
            <a:r>
              <a:rPr sz="1200" b="1" spc="-22" dirty="0">
                <a:latin typeface="Times New Roman"/>
                <a:cs typeface="Times New Roman"/>
              </a:rPr>
              <a:t> </a:t>
            </a:r>
            <a:r>
              <a:rPr sz="1200" b="1" dirty="0">
                <a:latin typeface="Times New Roman"/>
                <a:cs typeface="Times New Roman"/>
              </a:rPr>
              <a:t>validity</a:t>
            </a:r>
            <a:r>
              <a:rPr sz="1200" b="1" spc="-13" dirty="0">
                <a:latin typeface="Times New Roman"/>
                <a:cs typeface="Times New Roman"/>
              </a:rPr>
              <a:t> </a:t>
            </a:r>
            <a:r>
              <a:rPr sz="1200" b="1" dirty="0">
                <a:latin typeface="Times New Roman"/>
                <a:cs typeface="Times New Roman"/>
              </a:rPr>
              <a:t>and</a:t>
            </a:r>
            <a:r>
              <a:rPr sz="1200" b="1" spc="-18" dirty="0">
                <a:latin typeface="Times New Roman"/>
                <a:cs typeface="Times New Roman"/>
              </a:rPr>
              <a:t> </a:t>
            </a:r>
            <a:r>
              <a:rPr sz="1200" b="1" dirty="0">
                <a:latin typeface="Times New Roman"/>
                <a:cs typeface="Times New Roman"/>
              </a:rPr>
              <a:t>often</a:t>
            </a:r>
            <a:r>
              <a:rPr sz="1200" b="1" spc="-13" dirty="0">
                <a:latin typeface="Times New Roman"/>
                <a:cs typeface="Times New Roman"/>
              </a:rPr>
              <a:t> </a:t>
            </a:r>
            <a:r>
              <a:rPr sz="1200" b="1" dirty="0">
                <a:latin typeface="Times New Roman"/>
                <a:cs typeface="Times New Roman"/>
              </a:rPr>
              <a:t>increase</a:t>
            </a:r>
            <a:r>
              <a:rPr sz="1200" b="1" spc="-18" dirty="0">
                <a:latin typeface="Times New Roman"/>
                <a:cs typeface="Times New Roman"/>
              </a:rPr>
              <a:t> </a:t>
            </a:r>
            <a:r>
              <a:rPr sz="1200" b="1" dirty="0">
                <a:latin typeface="Times New Roman"/>
                <a:cs typeface="Times New Roman"/>
              </a:rPr>
              <a:t>precision.</a:t>
            </a:r>
            <a:r>
              <a:rPr sz="1200" b="1" spc="-4" dirty="0">
                <a:latin typeface="Times New Roman"/>
                <a:cs typeface="Times New Roman"/>
              </a:rPr>
              <a:t> </a:t>
            </a:r>
            <a:endParaRPr lang="en-IN" sz="1200" b="1" spc="-4" dirty="0">
              <a:latin typeface="Times New Roman"/>
              <a:cs typeface="Times New Roman"/>
            </a:endParaRPr>
          </a:p>
          <a:p>
            <a:pPr marL="11206" marR="4483">
              <a:spcBef>
                <a:spcPts val="829"/>
              </a:spcBef>
            </a:pPr>
            <a:r>
              <a:rPr sz="1200" dirty="0">
                <a:latin typeface="Times New Roman"/>
                <a:cs typeface="Times New Roman"/>
              </a:rPr>
              <a:t>-</a:t>
            </a:r>
            <a:r>
              <a:rPr sz="1200" spc="-18" dirty="0">
                <a:latin typeface="Times New Roman"/>
                <a:cs typeface="Times New Roman"/>
              </a:rPr>
              <a:t> </a:t>
            </a:r>
            <a:r>
              <a:rPr sz="1200" b="1" dirty="0">
                <a:latin typeface="Times New Roman"/>
                <a:cs typeface="Times New Roman"/>
              </a:rPr>
              <a:t>Pre‑specified</a:t>
            </a:r>
            <a:r>
              <a:rPr sz="1200" b="1" spc="-18" dirty="0">
                <a:latin typeface="Times New Roman"/>
                <a:cs typeface="Times New Roman"/>
              </a:rPr>
              <a:t> </a:t>
            </a:r>
            <a:r>
              <a:rPr sz="1200" b="1" dirty="0">
                <a:latin typeface="Times New Roman"/>
                <a:cs typeface="Times New Roman"/>
              </a:rPr>
              <a:t>ANCOVA</a:t>
            </a:r>
            <a:r>
              <a:rPr sz="1200" dirty="0">
                <a:latin typeface="Times New Roman"/>
                <a:cs typeface="Times New Roman"/>
              </a:rPr>
              <a:t>:</a:t>
            </a:r>
            <a:r>
              <a:rPr sz="1200" spc="-13" dirty="0">
                <a:latin typeface="Times New Roman"/>
                <a:cs typeface="Times New Roman"/>
              </a:rPr>
              <a:t> </a:t>
            </a:r>
            <a:endParaRPr lang="en-IN" sz="1200" spc="-13" dirty="0">
              <a:latin typeface="Times New Roman"/>
              <a:cs typeface="Times New Roman"/>
            </a:endParaRPr>
          </a:p>
          <a:p>
            <a:pPr marL="11206" marR="4483">
              <a:spcBef>
                <a:spcPts val="829"/>
              </a:spcBef>
            </a:pPr>
            <a:r>
              <a:rPr sz="1200" dirty="0">
                <a:latin typeface="Times New Roman"/>
                <a:cs typeface="Times New Roman"/>
              </a:rPr>
              <a:t>Y</a:t>
            </a:r>
            <a:r>
              <a:rPr sz="1200" spc="-22" dirty="0">
                <a:latin typeface="Times New Roman"/>
                <a:cs typeface="Times New Roman"/>
              </a:rPr>
              <a:t> </a:t>
            </a:r>
            <a:r>
              <a:rPr sz="1200" dirty="0">
                <a:latin typeface="Times New Roman"/>
                <a:cs typeface="Times New Roman"/>
              </a:rPr>
              <a:t>=</a:t>
            </a:r>
            <a:r>
              <a:rPr sz="1200" spc="-18" dirty="0">
                <a:latin typeface="Times New Roman"/>
                <a:cs typeface="Times New Roman"/>
              </a:rPr>
              <a:t> </a:t>
            </a:r>
            <a:r>
              <a:rPr sz="1200" dirty="0">
                <a:latin typeface="Times New Roman"/>
                <a:cs typeface="Times New Roman"/>
              </a:rPr>
              <a:t>β0</a:t>
            </a:r>
            <a:r>
              <a:rPr sz="1200" spc="-18" dirty="0">
                <a:latin typeface="Times New Roman"/>
                <a:cs typeface="Times New Roman"/>
              </a:rPr>
              <a:t> </a:t>
            </a:r>
            <a:r>
              <a:rPr sz="1200" dirty="0">
                <a:latin typeface="Times New Roman"/>
                <a:cs typeface="Times New Roman"/>
              </a:rPr>
              <a:t>+</a:t>
            </a:r>
            <a:r>
              <a:rPr sz="1200" spc="-18" dirty="0">
                <a:latin typeface="Times New Roman"/>
                <a:cs typeface="Times New Roman"/>
              </a:rPr>
              <a:t> </a:t>
            </a:r>
            <a:r>
              <a:rPr sz="1200" dirty="0">
                <a:latin typeface="Times New Roman"/>
                <a:cs typeface="Times New Roman"/>
              </a:rPr>
              <a:t>τ</a:t>
            </a:r>
            <a:r>
              <a:rPr sz="1200" spc="-9" dirty="0">
                <a:latin typeface="Times New Roman"/>
                <a:cs typeface="Times New Roman"/>
              </a:rPr>
              <a:t> </a:t>
            </a:r>
            <a:r>
              <a:rPr sz="1200" dirty="0">
                <a:latin typeface="Times New Roman"/>
                <a:cs typeface="Times New Roman"/>
              </a:rPr>
              <a:t>T</a:t>
            </a:r>
            <a:r>
              <a:rPr sz="1200" spc="-18" dirty="0">
                <a:latin typeface="Times New Roman"/>
                <a:cs typeface="Times New Roman"/>
              </a:rPr>
              <a:t> </a:t>
            </a:r>
            <a:r>
              <a:rPr sz="1200" dirty="0">
                <a:latin typeface="Times New Roman"/>
                <a:cs typeface="Times New Roman"/>
              </a:rPr>
              <a:t>+</a:t>
            </a:r>
            <a:r>
              <a:rPr sz="1200" spc="-22" dirty="0">
                <a:latin typeface="Times New Roman"/>
                <a:cs typeface="Times New Roman"/>
              </a:rPr>
              <a:t> </a:t>
            </a:r>
            <a:r>
              <a:rPr sz="1200" dirty="0">
                <a:latin typeface="Times New Roman"/>
                <a:cs typeface="Times New Roman"/>
              </a:rPr>
              <a:t>γ</a:t>
            </a:r>
            <a:r>
              <a:rPr sz="1200" spc="-18" dirty="0">
                <a:latin typeface="Times New Roman"/>
                <a:cs typeface="Times New Roman"/>
              </a:rPr>
              <a:t> </a:t>
            </a:r>
            <a:r>
              <a:rPr sz="1200" dirty="0">
                <a:latin typeface="Times New Roman"/>
                <a:cs typeface="Times New Roman"/>
              </a:rPr>
              <a:t>X</a:t>
            </a:r>
            <a:r>
              <a:rPr sz="1200" spc="-18" dirty="0">
                <a:latin typeface="Times New Roman"/>
                <a:cs typeface="Times New Roman"/>
              </a:rPr>
              <a:t> </a:t>
            </a:r>
            <a:r>
              <a:rPr sz="1200" dirty="0">
                <a:latin typeface="Times New Roman"/>
                <a:cs typeface="Times New Roman"/>
              </a:rPr>
              <a:t>+</a:t>
            </a:r>
            <a:r>
              <a:rPr sz="1200" spc="-18" dirty="0">
                <a:latin typeface="Times New Roman"/>
                <a:cs typeface="Times New Roman"/>
              </a:rPr>
              <a:t> </a:t>
            </a:r>
            <a:r>
              <a:rPr sz="1200" dirty="0">
                <a:latin typeface="Times New Roman"/>
                <a:cs typeface="Times New Roman"/>
              </a:rPr>
              <a:t>ε</a:t>
            </a:r>
            <a:r>
              <a:rPr sz="1200" spc="-9" dirty="0">
                <a:latin typeface="Times New Roman"/>
                <a:cs typeface="Times New Roman"/>
              </a:rPr>
              <a:t> </a:t>
            </a:r>
            <a:r>
              <a:rPr sz="1200" dirty="0">
                <a:latin typeface="Times New Roman"/>
                <a:cs typeface="Times New Roman"/>
              </a:rPr>
              <a:t>(or</a:t>
            </a:r>
            <a:r>
              <a:rPr sz="1200" spc="-22" dirty="0">
                <a:latin typeface="Times New Roman"/>
                <a:cs typeface="Times New Roman"/>
              </a:rPr>
              <a:t> </a:t>
            </a:r>
            <a:r>
              <a:rPr sz="1200" dirty="0">
                <a:latin typeface="Times New Roman"/>
                <a:cs typeface="Times New Roman"/>
              </a:rPr>
              <a:t>logistic/Cox</a:t>
            </a:r>
            <a:r>
              <a:rPr sz="1200" spc="-18" dirty="0">
                <a:latin typeface="Times New Roman"/>
                <a:cs typeface="Times New Roman"/>
              </a:rPr>
              <a:t> with </a:t>
            </a:r>
            <a:r>
              <a:rPr sz="1200" dirty="0">
                <a:latin typeface="Times New Roman"/>
                <a:cs typeface="Times New Roman"/>
              </a:rPr>
              <a:t>X).</a:t>
            </a:r>
            <a:r>
              <a:rPr sz="1200" spc="-22" dirty="0">
                <a:latin typeface="Times New Roman"/>
                <a:cs typeface="Times New Roman"/>
              </a:rPr>
              <a:t> </a:t>
            </a:r>
            <a:endParaRPr lang="en-IN" sz="1200" spc="-22" dirty="0">
              <a:latin typeface="Times New Roman"/>
              <a:cs typeface="Times New Roman"/>
            </a:endParaRPr>
          </a:p>
          <a:p>
            <a:pPr marL="11206" marR="4483">
              <a:spcBef>
                <a:spcPts val="829"/>
              </a:spcBef>
            </a:pPr>
            <a:r>
              <a:rPr sz="1200" dirty="0">
                <a:latin typeface="Times New Roman"/>
                <a:cs typeface="Times New Roman"/>
              </a:rPr>
              <a:t>This</a:t>
            </a:r>
            <a:r>
              <a:rPr sz="1200" spc="-26" dirty="0">
                <a:latin typeface="Times New Roman"/>
                <a:cs typeface="Times New Roman"/>
              </a:rPr>
              <a:t> </a:t>
            </a:r>
            <a:r>
              <a:rPr sz="1200" spc="-9" dirty="0">
                <a:latin typeface="Times New Roman"/>
                <a:cs typeface="Times New Roman"/>
              </a:rPr>
              <a:t>removes</a:t>
            </a:r>
            <a:r>
              <a:rPr sz="1200" spc="-26" dirty="0">
                <a:latin typeface="Times New Roman"/>
                <a:cs typeface="Times New Roman"/>
              </a:rPr>
              <a:t> </a:t>
            </a:r>
            <a:r>
              <a:rPr sz="1200" dirty="0">
                <a:latin typeface="Times New Roman"/>
                <a:cs typeface="Times New Roman"/>
              </a:rPr>
              <a:t>bias</a:t>
            </a:r>
            <a:r>
              <a:rPr sz="1200" spc="-22" dirty="0">
                <a:latin typeface="Times New Roman"/>
                <a:cs typeface="Times New Roman"/>
              </a:rPr>
              <a:t> </a:t>
            </a:r>
            <a:r>
              <a:rPr sz="1200" dirty="0">
                <a:latin typeface="Times New Roman"/>
                <a:cs typeface="Times New Roman"/>
              </a:rPr>
              <a:t>under</a:t>
            </a:r>
            <a:r>
              <a:rPr sz="1200" spc="-22" dirty="0">
                <a:latin typeface="Times New Roman"/>
                <a:cs typeface="Times New Roman"/>
              </a:rPr>
              <a:t> </a:t>
            </a:r>
            <a:r>
              <a:rPr sz="1200" dirty="0">
                <a:latin typeface="Times New Roman"/>
                <a:cs typeface="Times New Roman"/>
              </a:rPr>
              <a:t>correct</a:t>
            </a:r>
            <a:r>
              <a:rPr sz="1200" spc="-22" dirty="0">
                <a:latin typeface="Times New Roman"/>
                <a:cs typeface="Times New Roman"/>
              </a:rPr>
              <a:t> </a:t>
            </a:r>
            <a:r>
              <a:rPr sz="1200" dirty="0">
                <a:latin typeface="Times New Roman"/>
                <a:cs typeface="Times New Roman"/>
              </a:rPr>
              <a:t>specification</a:t>
            </a:r>
            <a:r>
              <a:rPr sz="1200" spc="-22" dirty="0">
                <a:latin typeface="Times New Roman"/>
                <a:cs typeface="Times New Roman"/>
              </a:rPr>
              <a:t> </a:t>
            </a:r>
            <a:r>
              <a:rPr sz="1200" dirty="0">
                <a:latin typeface="Times New Roman"/>
                <a:cs typeface="Times New Roman"/>
              </a:rPr>
              <a:t>and</a:t>
            </a:r>
            <a:r>
              <a:rPr sz="1200" spc="-22" dirty="0">
                <a:latin typeface="Times New Roman"/>
                <a:cs typeface="Times New Roman"/>
              </a:rPr>
              <a:t> </a:t>
            </a:r>
            <a:r>
              <a:rPr sz="1200" dirty="0">
                <a:latin typeface="Times New Roman"/>
                <a:cs typeface="Times New Roman"/>
              </a:rPr>
              <a:t>shrinks</a:t>
            </a:r>
            <a:r>
              <a:rPr sz="1200" spc="-22" dirty="0">
                <a:latin typeface="Times New Roman"/>
                <a:cs typeface="Times New Roman"/>
              </a:rPr>
              <a:t> </a:t>
            </a:r>
            <a:r>
              <a:rPr sz="1200" dirty="0">
                <a:latin typeface="Times New Roman"/>
                <a:cs typeface="Times New Roman"/>
              </a:rPr>
              <a:t>SEs.</a:t>
            </a:r>
            <a:r>
              <a:rPr sz="1200" spc="-13" dirty="0">
                <a:latin typeface="Times New Roman"/>
                <a:cs typeface="Times New Roman"/>
              </a:rPr>
              <a:t> </a:t>
            </a:r>
            <a:endParaRPr lang="en-IN" sz="1200" spc="-13" dirty="0">
              <a:latin typeface="Times New Roman"/>
              <a:cs typeface="Times New Roman"/>
            </a:endParaRPr>
          </a:p>
          <a:p>
            <a:pPr marL="11206" marR="4483">
              <a:spcBef>
                <a:spcPts val="829"/>
              </a:spcBef>
            </a:pPr>
            <a:r>
              <a:rPr sz="1200" dirty="0">
                <a:latin typeface="Times New Roman"/>
                <a:cs typeface="Times New Roman"/>
              </a:rPr>
              <a:t>-</a:t>
            </a:r>
            <a:r>
              <a:rPr sz="1200" spc="-26" dirty="0">
                <a:latin typeface="Times New Roman"/>
                <a:cs typeface="Times New Roman"/>
              </a:rPr>
              <a:t> </a:t>
            </a:r>
            <a:r>
              <a:rPr sz="1200" b="1" dirty="0">
                <a:latin typeface="Times New Roman"/>
                <a:cs typeface="Times New Roman"/>
              </a:rPr>
              <a:t>Stratified</a:t>
            </a:r>
            <a:r>
              <a:rPr sz="1200" b="1" spc="-22" dirty="0">
                <a:latin typeface="Times New Roman"/>
                <a:cs typeface="Times New Roman"/>
              </a:rPr>
              <a:t> </a:t>
            </a:r>
            <a:r>
              <a:rPr sz="1200" b="1" dirty="0">
                <a:latin typeface="Times New Roman"/>
                <a:cs typeface="Times New Roman"/>
              </a:rPr>
              <a:t>analysis</a:t>
            </a:r>
            <a:r>
              <a:rPr sz="1200" dirty="0">
                <a:latin typeface="Times New Roman"/>
                <a:cs typeface="Times New Roman"/>
              </a:rPr>
              <a:t>:</a:t>
            </a:r>
            <a:r>
              <a:rPr sz="1200" spc="-22" dirty="0">
                <a:latin typeface="Times New Roman"/>
                <a:cs typeface="Times New Roman"/>
              </a:rPr>
              <a:t> </a:t>
            </a:r>
            <a:r>
              <a:rPr sz="1200" dirty="0">
                <a:latin typeface="Times New Roman"/>
                <a:cs typeface="Times New Roman"/>
              </a:rPr>
              <a:t>estimate</a:t>
            </a:r>
            <a:r>
              <a:rPr sz="1200" spc="-22" dirty="0">
                <a:latin typeface="Times New Roman"/>
                <a:cs typeface="Times New Roman"/>
              </a:rPr>
              <a:t> </a:t>
            </a:r>
            <a:r>
              <a:rPr sz="1200" dirty="0">
                <a:latin typeface="Times New Roman"/>
                <a:cs typeface="Times New Roman"/>
              </a:rPr>
              <a:t>within</a:t>
            </a:r>
            <a:r>
              <a:rPr sz="1200" spc="-18" dirty="0">
                <a:latin typeface="Times New Roman"/>
                <a:cs typeface="Times New Roman"/>
              </a:rPr>
              <a:t> </a:t>
            </a:r>
            <a:r>
              <a:rPr sz="1200" dirty="0">
                <a:latin typeface="Times New Roman"/>
                <a:cs typeface="Times New Roman"/>
              </a:rPr>
              <a:t>strata</a:t>
            </a:r>
            <a:r>
              <a:rPr sz="1200" spc="-22" dirty="0">
                <a:latin typeface="Times New Roman"/>
                <a:cs typeface="Times New Roman"/>
              </a:rPr>
              <a:t> </a:t>
            </a:r>
            <a:r>
              <a:rPr sz="1200" dirty="0">
                <a:latin typeface="Times New Roman"/>
                <a:cs typeface="Times New Roman"/>
              </a:rPr>
              <a:t>of</a:t>
            </a:r>
            <a:r>
              <a:rPr sz="1200" spc="-31" dirty="0">
                <a:latin typeface="Times New Roman"/>
                <a:cs typeface="Times New Roman"/>
              </a:rPr>
              <a:t> </a:t>
            </a:r>
            <a:r>
              <a:rPr sz="1200" dirty="0">
                <a:latin typeface="Times New Roman"/>
                <a:cs typeface="Times New Roman"/>
              </a:rPr>
              <a:t>X</a:t>
            </a:r>
            <a:r>
              <a:rPr sz="1200" spc="-22" dirty="0">
                <a:latin typeface="Times New Roman"/>
                <a:cs typeface="Times New Roman"/>
              </a:rPr>
              <a:t> </a:t>
            </a:r>
            <a:r>
              <a:rPr sz="1200" dirty="0">
                <a:latin typeface="Times New Roman"/>
                <a:cs typeface="Times New Roman"/>
              </a:rPr>
              <a:t>(or</a:t>
            </a:r>
            <a:r>
              <a:rPr sz="1200" spc="-22" dirty="0">
                <a:latin typeface="Times New Roman"/>
                <a:cs typeface="Times New Roman"/>
              </a:rPr>
              <a:t> </a:t>
            </a:r>
            <a:r>
              <a:rPr sz="1200" dirty="0">
                <a:latin typeface="Times New Roman"/>
                <a:cs typeface="Times New Roman"/>
              </a:rPr>
              <a:t>risk</a:t>
            </a:r>
            <a:r>
              <a:rPr sz="1200" spc="-22" dirty="0">
                <a:latin typeface="Times New Roman"/>
                <a:cs typeface="Times New Roman"/>
              </a:rPr>
              <a:t> </a:t>
            </a:r>
            <a:r>
              <a:rPr sz="1200" dirty="0">
                <a:latin typeface="Times New Roman"/>
                <a:cs typeface="Times New Roman"/>
              </a:rPr>
              <a:t>score)</a:t>
            </a:r>
            <a:r>
              <a:rPr sz="1200" spc="-18" dirty="0">
                <a:latin typeface="Times New Roman"/>
                <a:cs typeface="Times New Roman"/>
              </a:rPr>
              <a:t> </a:t>
            </a:r>
            <a:r>
              <a:rPr sz="1200" spc="-22" dirty="0">
                <a:latin typeface="Times New Roman"/>
                <a:cs typeface="Times New Roman"/>
              </a:rPr>
              <a:t>and </a:t>
            </a:r>
            <a:r>
              <a:rPr sz="1200" dirty="0">
                <a:latin typeface="Times New Roman"/>
                <a:cs typeface="Times New Roman"/>
              </a:rPr>
              <a:t>combine</a:t>
            </a:r>
            <a:r>
              <a:rPr sz="1200" spc="-22" dirty="0">
                <a:latin typeface="Times New Roman"/>
                <a:cs typeface="Times New Roman"/>
              </a:rPr>
              <a:t> </a:t>
            </a:r>
            <a:r>
              <a:rPr sz="1200" dirty="0">
                <a:latin typeface="Times New Roman"/>
                <a:cs typeface="Times New Roman"/>
              </a:rPr>
              <a:t>via</a:t>
            </a:r>
            <a:r>
              <a:rPr sz="1200" spc="-13" dirty="0">
                <a:latin typeface="Times New Roman"/>
                <a:cs typeface="Times New Roman"/>
              </a:rPr>
              <a:t> </a:t>
            </a:r>
            <a:r>
              <a:rPr sz="1200" spc="-9" dirty="0">
                <a:latin typeface="Times New Roman"/>
                <a:cs typeface="Times New Roman"/>
              </a:rPr>
              <a:t>inverse‑variance</a:t>
            </a:r>
            <a:r>
              <a:rPr sz="1200" spc="-22" dirty="0">
                <a:latin typeface="Times New Roman"/>
                <a:cs typeface="Times New Roman"/>
              </a:rPr>
              <a:t> </a:t>
            </a:r>
            <a:r>
              <a:rPr sz="1200" dirty="0">
                <a:latin typeface="Times New Roman"/>
                <a:cs typeface="Times New Roman"/>
              </a:rPr>
              <a:t>weighting.</a:t>
            </a:r>
            <a:endParaRPr lang="en-IN" sz="1200" dirty="0">
              <a:latin typeface="Times New Roman"/>
              <a:cs typeface="Times New Roman"/>
            </a:endParaRPr>
          </a:p>
          <a:p>
            <a:pPr marL="11206" marR="4483">
              <a:spcBef>
                <a:spcPts val="829"/>
              </a:spcBef>
            </a:pPr>
            <a:r>
              <a:rPr sz="1200" spc="-9" dirty="0">
                <a:latin typeface="Times New Roman"/>
                <a:cs typeface="Times New Roman"/>
              </a:rPr>
              <a:t> </a:t>
            </a:r>
            <a:r>
              <a:rPr sz="1200" dirty="0">
                <a:latin typeface="Times New Roman"/>
                <a:cs typeface="Times New Roman"/>
              </a:rPr>
              <a:t>-</a:t>
            </a:r>
            <a:r>
              <a:rPr sz="1200" spc="-18" dirty="0">
                <a:latin typeface="Times New Roman"/>
                <a:cs typeface="Times New Roman"/>
              </a:rPr>
              <a:t> </a:t>
            </a:r>
            <a:r>
              <a:rPr sz="1200" b="1" dirty="0">
                <a:latin typeface="Times New Roman"/>
                <a:cs typeface="Times New Roman"/>
              </a:rPr>
              <a:t>Report</a:t>
            </a:r>
            <a:r>
              <a:rPr sz="1200" b="1" spc="-13" dirty="0">
                <a:latin typeface="Times New Roman"/>
                <a:cs typeface="Times New Roman"/>
              </a:rPr>
              <a:t> </a:t>
            </a:r>
            <a:r>
              <a:rPr sz="1200" b="1" dirty="0">
                <a:latin typeface="Times New Roman"/>
                <a:cs typeface="Times New Roman"/>
              </a:rPr>
              <a:t>standardized</a:t>
            </a:r>
            <a:r>
              <a:rPr sz="1200" b="1" spc="-13" dirty="0">
                <a:latin typeface="Times New Roman"/>
                <a:cs typeface="Times New Roman"/>
              </a:rPr>
              <a:t> </a:t>
            </a:r>
            <a:r>
              <a:rPr sz="1200" b="1" dirty="0">
                <a:latin typeface="Times New Roman"/>
                <a:cs typeface="Times New Roman"/>
              </a:rPr>
              <a:t>mean</a:t>
            </a:r>
            <a:r>
              <a:rPr sz="1200" b="1" spc="-18" dirty="0">
                <a:latin typeface="Times New Roman"/>
                <a:cs typeface="Times New Roman"/>
              </a:rPr>
              <a:t> </a:t>
            </a:r>
            <a:r>
              <a:rPr sz="1200" b="1" dirty="0">
                <a:latin typeface="Times New Roman"/>
                <a:cs typeface="Times New Roman"/>
              </a:rPr>
              <a:t>differences</a:t>
            </a:r>
            <a:r>
              <a:rPr sz="1200" b="1" spc="-18" dirty="0">
                <a:latin typeface="Times New Roman"/>
                <a:cs typeface="Times New Roman"/>
              </a:rPr>
              <a:t> </a:t>
            </a:r>
            <a:r>
              <a:rPr sz="1200" b="1" dirty="0">
                <a:latin typeface="Times New Roman"/>
                <a:cs typeface="Times New Roman"/>
              </a:rPr>
              <a:t>(SMD)</a:t>
            </a:r>
            <a:r>
              <a:rPr sz="1200" b="1" spc="-13" dirty="0">
                <a:latin typeface="Times New Roman"/>
                <a:cs typeface="Times New Roman"/>
              </a:rPr>
              <a:t> </a:t>
            </a:r>
            <a:r>
              <a:rPr sz="1200" dirty="0">
                <a:latin typeface="Times New Roman"/>
                <a:cs typeface="Times New Roman"/>
              </a:rPr>
              <a:t>in</a:t>
            </a:r>
            <a:r>
              <a:rPr sz="1200" spc="-13" dirty="0">
                <a:latin typeface="Times New Roman"/>
                <a:cs typeface="Times New Roman"/>
              </a:rPr>
              <a:t> </a:t>
            </a:r>
            <a:r>
              <a:rPr sz="1200" dirty="0">
                <a:latin typeface="Times New Roman"/>
                <a:cs typeface="Times New Roman"/>
              </a:rPr>
              <a:t>Table</a:t>
            </a:r>
            <a:r>
              <a:rPr sz="1200" spc="-13" dirty="0">
                <a:latin typeface="Times New Roman"/>
                <a:cs typeface="Times New Roman"/>
              </a:rPr>
              <a:t> </a:t>
            </a:r>
            <a:r>
              <a:rPr sz="1200" dirty="0">
                <a:latin typeface="Times New Roman"/>
                <a:cs typeface="Times New Roman"/>
              </a:rPr>
              <a:t>1;</a:t>
            </a:r>
            <a:r>
              <a:rPr sz="1200" spc="-13" dirty="0">
                <a:latin typeface="Times New Roman"/>
                <a:cs typeface="Times New Roman"/>
              </a:rPr>
              <a:t> </a:t>
            </a:r>
            <a:r>
              <a:rPr sz="1200" dirty="0">
                <a:latin typeface="Times New Roman"/>
                <a:cs typeface="Times New Roman"/>
              </a:rPr>
              <a:t>aim</a:t>
            </a:r>
            <a:r>
              <a:rPr sz="1200" spc="-18" dirty="0">
                <a:latin typeface="Times New Roman"/>
                <a:cs typeface="Times New Roman"/>
              </a:rPr>
              <a:t> </a:t>
            </a:r>
            <a:r>
              <a:rPr sz="1200" dirty="0">
                <a:latin typeface="Times New Roman"/>
                <a:cs typeface="Times New Roman"/>
              </a:rPr>
              <a:t>for</a:t>
            </a:r>
            <a:r>
              <a:rPr sz="1200" spc="-18" dirty="0">
                <a:latin typeface="Times New Roman"/>
                <a:cs typeface="Times New Roman"/>
              </a:rPr>
              <a:t> </a:t>
            </a:r>
            <a:r>
              <a:rPr sz="1200" dirty="0">
                <a:latin typeface="Times New Roman"/>
                <a:cs typeface="Times New Roman"/>
              </a:rPr>
              <a:t>|SMD|</a:t>
            </a:r>
            <a:r>
              <a:rPr sz="1200" spc="-22" dirty="0">
                <a:latin typeface="Times New Roman"/>
                <a:cs typeface="Times New Roman"/>
              </a:rPr>
              <a:t> </a:t>
            </a:r>
            <a:r>
              <a:rPr sz="1200" dirty="0">
                <a:latin typeface="Times New Roman"/>
                <a:cs typeface="Times New Roman"/>
              </a:rPr>
              <a:t>&lt;</a:t>
            </a:r>
            <a:r>
              <a:rPr sz="1200" spc="-18" dirty="0">
                <a:latin typeface="Times New Roman"/>
                <a:cs typeface="Times New Roman"/>
              </a:rPr>
              <a:t> </a:t>
            </a:r>
            <a:r>
              <a:rPr sz="1200" dirty="0">
                <a:latin typeface="Times New Roman"/>
                <a:cs typeface="Times New Roman"/>
              </a:rPr>
              <a:t>0.1</a:t>
            </a:r>
            <a:r>
              <a:rPr sz="1200" spc="-18" dirty="0">
                <a:latin typeface="Times New Roman"/>
                <a:cs typeface="Times New Roman"/>
              </a:rPr>
              <a:t> </a:t>
            </a:r>
            <a:r>
              <a:rPr sz="1200" dirty="0">
                <a:latin typeface="Times New Roman"/>
                <a:cs typeface="Times New Roman"/>
              </a:rPr>
              <a:t>on</a:t>
            </a:r>
            <a:r>
              <a:rPr sz="1200" spc="-13" dirty="0">
                <a:latin typeface="Times New Roman"/>
                <a:cs typeface="Times New Roman"/>
              </a:rPr>
              <a:t> </a:t>
            </a:r>
            <a:r>
              <a:rPr sz="1200" spc="-22" dirty="0">
                <a:latin typeface="Times New Roman"/>
                <a:cs typeface="Times New Roman"/>
              </a:rPr>
              <a:t>key </a:t>
            </a:r>
            <a:r>
              <a:rPr sz="1200" spc="-9" dirty="0">
                <a:latin typeface="Times New Roman"/>
                <a:cs typeface="Times New Roman"/>
              </a:rPr>
              <a:t>variables.</a:t>
            </a:r>
            <a:endParaRPr sz="1200" dirty="0">
              <a:latin typeface="Times New Roman"/>
              <a:cs typeface="Times New Roman"/>
            </a:endParaRPr>
          </a:p>
          <a:p>
            <a:pPr marL="11206">
              <a:spcBef>
                <a:spcPts val="710"/>
              </a:spcBef>
            </a:pPr>
            <a:r>
              <a:rPr sz="1200" b="1" dirty="0">
                <a:latin typeface="Times New Roman"/>
                <a:cs typeface="Times New Roman"/>
              </a:rPr>
              <a:t>Decision.</a:t>
            </a:r>
            <a:r>
              <a:rPr sz="1200" b="1" spc="-22" dirty="0">
                <a:latin typeface="Times New Roman"/>
                <a:cs typeface="Times New Roman"/>
              </a:rPr>
              <a:t> </a:t>
            </a:r>
            <a:r>
              <a:rPr sz="1200" dirty="0">
                <a:latin typeface="Times New Roman"/>
                <a:cs typeface="Times New Roman"/>
              </a:rPr>
              <a:t>If</a:t>
            </a:r>
            <a:r>
              <a:rPr sz="1200" spc="-26" dirty="0">
                <a:latin typeface="Times New Roman"/>
                <a:cs typeface="Times New Roman"/>
              </a:rPr>
              <a:t> </a:t>
            </a:r>
            <a:r>
              <a:rPr sz="1200" dirty="0">
                <a:latin typeface="Times New Roman"/>
                <a:cs typeface="Times New Roman"/>
              </a:rPr>
              <a:t>the</a:t>
            </a:r>
            <a:r>
              <a:rPr sz="1200" spc="-22" dirty="0">
                <a:latin typeface="Times New Roman"/>
                <a:cs typeface="Times New Roman"/>
              </a:rPr>
              <a:t> </a:t>
            </a:r>
            <a:r>
              <a:rPr sz="1200" dirty="0">
                <a:latin typeface="Times New Roman"/>
                <a:cs typeface="Times New Roman"/>
              </a:rPr>
              <a:t>baseline</a:t>
            </a:r>
            <a:r>
              <a:rPr sz="1200" spc="-18" dirty="0">
                <a:latin typeface="Times New Roman"/>
                <a:cs typeface="Times New Roman"/>
              </a:rPr>
              <a:t> </a:t>
            </a:r>
            <a:r>
              <a:rPr sz="1200" dirty="0">
                <a:latin typeface="Times New Roman"/>
                <a:cs typeface="Times New Roman"/>
              </a:rPr>
              <a:t>covariate</a:t>
            </a:r>
            <a:r>
              <a:rPr sz="1200" spc="-18" dirty="0">
                <a:latin typeface="Times New Roman"/>
                <a:cs typeface="Times New Roman"/>
              </a:rPr>
              <a:t> </a:t>
            </a:r>
            <a:r>
              <a:rPr sz="1200" dirty="0">
                <a:latin typeface="Times New Roman"/>
                <a:cs typeface="Times New Roman"/>
              </a:rPr>
              <a:t>is</a:t>
            </a:r>
            <a:r>
              <a:rPr sz="1200" spc="-13" dirty="0">
                <a:latin typeface="Times New Roman"/>
                <a:cs typeface="Times New Roman"/>
              </a:rPr>
              <a:t> </a:t>
            </a:r>
            <a:r>
              <a:rPr sz="1200" dirty="0">
                <a:latin typeface="Times New Roman"/>
                <a:cs typeface="Times New Roman"/>
              </a:rPr>
              <a:t>clearly</a:t>
            </a:r>
            <a:r>
              <a:rPr sz="1200" spc="-18" dirty="0">
                <a:latin typeface="Times New Roman"/>
                <a:cs typeface="Times New Roman"/>
              </a:rPr>
              <a:t> </a:t>
            </a:r>
            <a:r>
              <a:rPr sz="1200" dirty="0">
                <a:latin typeface="Times New Roman"/>
                <a:cs typeface="Times New Roman"/>
              </a:rPr>
              <a:t>unbalanced,</a:t>
            </a:r>
            <a:r>
              <a:rPr sz="1200" spc="-22" dirty="0">
                <a:latin typeface="Times New Roman"/>
                <a:cs typeface="Times New Roman"/>
              </a:rPr>
              <a:t> </a:t>
            </a:r>
            <a:r>
              <a:rPr sz="1200" dirty="0">
                <a:latin typeface="Times New Roman"/>
                <a:cs typeface="Times New Roman"/>
              </a:rPr>
              <a:t>the</a:t>
            </a:r>
            <a:r>
              <a:rPr sz="1200" spc="-13" dirty="0">
                <a:latin typeface="Times New Roman"/>
                <a:cs typeface="Times New Roman"/>
              </a:rPr>
              <a:t> </a:t>
            </a:r>
            <a:r>
              <a:rPr sz="1200" b="1" dirty="0">
                <a:latin typeface="Times New Roman"/>
                <a:cs typeface="Times New Roman"/>
              </a:rPr>
              <a:t>primary</a:t>
            </a:r>
            <a:r>
              <a:rPr sz="1200" b="1" spc="-22" dirty="0">
                <a:latin typeface="Times New Roman"/>
                <a:cs typeface="Times New Roman"/>
              </a:rPr>
              <a:t> </a:t>
            </a:r>
            <a:r>
              <a:rPr sz="1200" dirty="0">
                <a:latin typeface="Times New Roman"/>
                <a:cs typeface="Times New Roman"/>
              </a:rPr>
              <a:t>analysis</a:t>
            </a:r>
            <a:r>
              <a:rPr sz="1200" spc="-22" dirty="0">
                <a:latin typeface="Times New Roman"/>
                <a:cs typeface="Times New Roman"/>
              </a:rPr>
              <a:t> </a:t>
            </a:r>
            <a:r>
              <a:rPr sz="1200" dirty="0">
                <a:latin typeface="Times New Roman"/>
                <a:cs typeface="Times New Roman"/>
              </a:rPr>
              <a:t>should</a:t>
            </a:r>
            <a:r>
              <a:rPr sz="1200" spc="-22" dirty="0">
                <a:latin typeface="Times New Roman"/>
                <a:cs typeface="Times New Roman"/>
              </a:rPr>
              <a:t> </a:t>
            </a:r>
            <a:r>
              <a:rPr sz="1200" dirty="0">
                <a:latin typeface="Times New Roman"/>
                <a:cs typeface="Times New Roman"/>
              </a:rPr>
              <a:t>be</a:t>
            </a:r>
            <a:r>
              <a:rPr sz="1200" spc="-22" dirty="0">
                <a:latin typeface="Times New Roman"/>
                <a:cs typeface="Times New Roman"/>
              </a:rPr>
              <a:t> </a:t>
            </a:r>
            <a:r>
              <a:rPr sz="1200" dirty="0">
                <a:latin typeface="Times New Roman"/>
                <a:cs typeface="Times New Roman"/>
              </a:rPr>
              <a:t>the</a:t>
            </a:r>
            <a:r>
              <a:rPr sz="1200" spc="-22" dirty="0">
                <a:latin typeface="Times New Roman"/>
                <a:cs typeface="Times New Roman"/>
              </a:rPr>
              <a:t> </a:t>
            </a:r>
            <a:r>
              <a:rPr sz="1200" dirty="0">
                <a:latin typeface="Times New Roman"/>
                <a:cs typeface="Times New Roman"/>
              </a:rPr>
              <a:t>adjusted</a:t>
            </a:r>
            <a:r>
              <a:rPr sz="1200" spc="-18" dirty="0">
                <a:latin typeface="Times New Roman"/>
                <a:cs typeface="Times New Roman"/>
              </a:rPr>
              <a:t> </a:t>
            </a:r>
            <a:r>
              <a:rPr sz="1200" dirty="0">
                <a:latin typeface="Times New Roman"/>
                <a:cs typeface="Times New Roman"/>
              </a:rPr>
              <a:t>model</a:t>
            </a:r>
            <a:r>
              <a:rPr sz="1200" spc="-22" dirty="0">
                <a:latin typeface="Times New Roman"/>
                <a:cs typeface="Times New Roman"/>
              </a:rPr>
              <a:t> </a:t>
            </a:r>
            <a:r>
              <a:rPr sz="1200" spc="-9" dirty="0">
                <a:latin typeface="Times New Roman"/>
                <a:cs typeface="Times New Roman"/>
              </a:rPr>
              <a:t>pre‑specified</a:t>
            </a:r>
            <a:r>
              <a:rPr sz="1200" spc="-22" dirty="0">
                <a:latin typeface="Times New Roman"/>
                <a:cs typeface="Times New Roman"/>
              </a:rPr>
              <a:t> </a:t>
            </a:r>
            <a:r>
              <a:rPr sz="1200" dirty="0">
                <a:latin typeface="Times New Roman"/>
                <a:cs typeface="Times New Roman"/>
              </a:rPr>
              <a:t>in</a:t>
            </a:r>
            <a:r>
              <a:rPr sz="1200" spc="-9" dirty="0">
                <a:latin typeface="Times New Roman"/>
                <a:cs typeface="Times New Roman"/>
              </a:rPr>
              <a:t> </a:t>
            </a:r>
            <a:r>
              <a:rPr sz="1200" dirty="0">
                <a:latin typeface="Times New Roman"/>
                <a:cs typeface="Times New Roman"/>
              </a:rPr>
              <a:t>the</a:t>
            </a:r>
            <a:r>
              <a:rPr sz="1200" spc="-22" dirty="0">
                <a:latin typeface="Times New Roman"/>
                <a:cs typeface="Times New Roman"/>
              </a:rPr>
              <a:t> </a:t>
            </a:r>
            <a:r>
              <a:rPr sz="1200" spc="-18" dirty="0" err="1">
                <a:latin typeface="Times New Roman"/>
                <a:cs typeface="Times New Roman"/>
              </a:rPr>
              <a:t>SAP;</a:t>
            </a:r>
            <a:r>
              <a:rPr sz="1200" dirty="0" err="1">
                <a:latin typeface="Times New Roman"/>
                <a:cs typeface="Times New Roman"/>
              </a:rPr>
              <a:t>unadjusted</a:t>
            </a:r>
            <a:r>
              <a:rPr sz="1200" spc="-31" dirty="0">
                <a:latin typeface="Times New Roman"/>
                <a:cs typeface="Times New Roman"/>
              </a:rPr>
              <a:t> </a:t>
            </a:r>
            <a:r>
              <a:rPr sz="1200" dirty="0">
                <a:latin typeface="Times New Roman"/>
                <a:cs typeface="Times New Roman"/>
              </a:rPr>
              <a:t>results</a:t>
            </a:r>
            <a:r>
              <a:rPr sz="1200" spc="-31" dirty="0">
                <a:latin typeface="Times New Roman"/>
                <a:cs typeface="Times New Roman"/>
              </a:rPr>
              <a:t> </a:t>
            </a:r>
            <a:r>
              <a:rPr sz="1200" dirty="0">
                <a:latin typeface="Times New Roman"/>
                <a:cs typeface="Times New Roman"/>
              </a:rPr>
              <a:t>are</a:t>
            </a:r>
            <a:r>
              <a:rPr sz="1200" spc="-40" dirty="0">
                <a:latin typeface="Times New Roman"/>
                <a:cs typeface="Times New Roman"/>
              </a:rPr>
              <a:t> </a:t>
            </a:r>
            <a:r>
              <a:rPr sz="1200" dirty="0">
                <a:latin typeface="Times New Roman"/>
                <a:cs typeface="Times New Roman"/>
              </a:rPr>
              <a:t>sensitivity</a:t>
            </a:r>
            <a:r>
              <a:rPr sz="1200" spc="-26" dirty="0">
                <a:latin typeface="Times New Roman"/>
                <a:cs typeface="Times New Roman"/>
              </a:rPr>
              <a:t> </a:t>
            </a:r>
            <a:r>
              <a:rPr sz="1200" spc="-9" dirty="0">
                <a:latin typeface="Times New Roman"/>
                <a:cs typeface="Times New Roman"/>
              </a:rPr>
              <a:t>only.</a:t>
            </a:r>
            <a:endParaRPr sz="1200" dirty="0">
              <a:latin typeface="Times New Roman"/>
              <a:cs typeface="Times New Roman"/>
            </a:endParaRPr>
          </a:p>
        </p:txBody>
      </p:sp>
      <p:sp>
        <p:nvSpPr>
          <p:cNvPr id="3" name="object 3"/>
          <p:cNvSpPr txBox="1"/>
          <p:nvPr/>
        </p:nvSpPr>
        <p:spPr>
          <a:xfrm>
            <a:off x="1034014" y="4899964"/>
            <a:ext cx="7295029" cy="517962"/>
          </a:xfrm>
          <a:prstGeom prst="rect">
            <a:avLst/>
          </a:prstGeom>
          <a:solidFill>
            <a:srgbClr val="F8F8F8"/>
          </a:solidFill>
        </p:spPr>
        <p:txBody>
          <a:bodyPr vert="horz" wrap="square" lIns="0" tIns="0" rIns="0" bIns="0" rtlCol="0">
            <a:spAutoFit/>
          </a:bodyPr>
          <a:lstStyle/>
          <a:p>
            <a:pPr marL="15689">
              <a:lnSpc>
                <a:spcPts val="794"/>
              </a:lnSpc>
            </a:pPr>
            <a:r>
              <a:rPr sz="706" i="1" dirty="0">
                <a:solidFill>
                  <a:srgbClr val="8F5801"/>
                </a:solidFill>
                <a:latin typeface="Times New Roman"/>
                <a:cs typeface="Times New Roman"/>
              </a:rPr>
              <a:t>#</a:t>
            </a:r>
            <a:r>
              <a:rPr sz="706" i="1" spc="-9" dirty="0">
                <a:solidFill>
                  <a:srgbClr val="8F5801"/>
                </a:solidFill>
                <a:latin typeface="Times New Roman"/>
                <a:cs typeface="Times New Roman"/>
              </a:rPr>
              <a:t> </a:t>
            </a:r>
            <a:r>
              <a:rPr sz="706" i="1" dirty="0">
                <a:solidFill>
                  <a:srgbClr val="8F5801"/>
                </a:solidFill>
                <a:latin typeface="Times New Roman"/>
                <a:cs typeface="Times New Roman"/>
              </a:rPr>
              <a:t>naive vs</a:t>
            </a:r>
            <a:r>
              <a:rPr sz="706" i="1" spc="-13" dirty="0">
                <a:solidFill>
                  <a:srgbClr val="8F5801"/>
                </a:solidFill>
                <a:latin typeface="Times New Roman"/>
                <a:cs typeface="Times New Roman"/>
              </a:rPr>
              <a:t> </a:t>
            </a:r>
            <a:r>
              <a:rPr sz="706" i="1" spc="-9" dirty="0">
                <a:solidFill>
                  <a:srgbClr val="8F5801"/>
                </a:solidFill>
                <a:latin typeface="Times New Roman"/>
                <a:cs typeface="Times New Roman"/>
              </a:rPr>
              <a:t>adjusted</a:t>
            </a:r>
            <a:endParaRPr sz="706" dirty="0">
              <a:latin typeface="Times New Roman"/>
              <a:cs typeface="Times New Roman"/>
            </a:endParaRPr>
          </a:p>
          <a:p>
            <a:pPr marL="15689" marR="4591855">
              <a:lnSpc>
                <a:spcPct val="95600"/>
              </a:lnSpc>
              <a:spcBef>
                <a:spcPts val="22"/>
              </a:spcBef>
              <a:tabLst>
                <a:tab pos="1247842" algn="l"/>
                <a:tab pos="1317882" algn="l"/>
              </a:tabLst>
            </a:pPr>
            <a:r>
              <a:rPr sz="706" dirty="0">
                <a:latin typeface="Times New Roman"/>
                <a:cs typeface="Times New Roman"/>
              </a:rPr>
              <a:t>fit0</a:t>
            </a:r>
            <a:r>
              <a:rPr sz="706" spc="-4" dirty="0">
                <a:latin typeface="Times New Roman"/>
                <a:cs typeface="Times New Roman"/>
              </a:rPr>
              <a:t>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b="1" dirty="0">
                <a:solidFill>
                  <a:srgbClr val="1F4986"/>
                </a:solidFill>
                <a:latin typeface="Times New Roman"/>
                <a:cs typeface="Times New Roman"/>
              </a:rPr>
              <a:t>lm</a:t>
            </a:r>
            <a:r>
              <a:rPr sz="706" dirty="0">
                <a:latin typeface="Times New Roman"/>
                <a:cs typeface="Times New Roman"/>
              </a:rPr>
              <a:t>(Y</a:t>
            </a:r>
            <a:r>
              <a:rPr sz="706" spc="-13" dirty="0">
                <a:latin typeface="Times New Roman"/>
                <a:cs typeface="Times New Roman"/>
              </a:rPr>
              <a:t> </a:t>
            </a:r>
            <a:r>
              <a:rPr sz="706" b="1" dirty="0">
                <a:solidFill>
                  <a:srgbClr val="CE5C00"/>
                </a:solidFill>
                <a:latin typeface="Times New Roman"/>
                <a:cs typeface="Times New Roman"/>
              </a:rPr>
              <a:t>~ </a:t>
            </a:r>
            <a:r>
              <a:rPr sz="706" dirty="0">
                <a:latin typeface="Times New Roman"/>
                <a:cs typeface="Times New Roman"/>
              </a:rPr>
              <a:t>T,</a:t>
            </a:r>
            <a:r>
              <a:rPr sz="706" spc="-4" dirty="0">
                <a:latin typeface="Times New Roman"/>
                <a:cs typeface="Times New Roman"/>
              </a:rPr>
              <a:t> </a:t>
            </a:r>
            <a:r>
              <a:rPr sz="706" dirty="0">
                <a:solidFill>
                  <a:srgbClr val="1F4986"/>
                </a:solidFill>
                <a:latin typeface="Times New Roman"/>
                <a:cs typeface="Times New Roman"/>
              </a:rPr>
              <a:t>data =</a:t>
            </a:r>
            <a:r>
              <a:rPr sz="706" spc="-4" dirty="0">
                <a:solidFill>
                  <a:srgbClr val="1F4986"/>
                </a:solidFill>
                <a:latin typeface="Times New Roman"/>
                <a:cs typeface="Times New Roman"/>
              </a:rPr>
              <a:t> </a:t>
            </a:r>
            <a:r>
              <a:rPr sz="706" spc="-22" dirty="0">
                <a:latin typeface="Times New Roman"/>
                <a:cs typeface="Times New Roman"/>
              </a:rPr>
              <a:t>df)</a:t>
            </a:r>
            <a:r>
              <a:rPr sz="706" dirty="0">
                <a:latin typeface="Times New Roman"/>
                <a:cs typeface="Times New Roman"/>
              </a:rPr>
              <a:t>	</a:t>
            </a:r>
            <a:r>
              <a:rPr sz="706" dirty="0">
                <a:solidFill>
                  <a:srgbClr val="8F5801"/>
                </a:solidFill>
                <a:latin typeface="Times New Roman"/>
                <a:cs typeface="Times New Roman"/>
              </a:rPr>
              <a:t>#</a:t>
            </a:r>
            <a:r>
              <a:rPr sz="706" spc="-18" dirty="0">
                <a:solidFill>
                  <a:srgbClr val="8F5801"/>
                </a:solidFill>
                <a:latin typeface="Times New Roman"/>
                <a:cs typeface="Times New Roman"/>
              </a:rPr>
              <a:t> </a:t>
            </a:r>
            <a:r>
              <a:rPr sz="706" dirty="0">
                <a:solidFill>
                  <a:srgbClr val="8F5801"/>
                </a:solidFill>
                <a:latin typeface="Times New Roman"/>
                <a:cs typeface="Times New Roman"/>
              </a:rPr>
              <a:t>biased</a:t>
            </a:r>
            <a:r>
              <a:rPr sz="706" spc="-4" dirty="0">
                <a:solidFill>
                  <a:srgbClr val="8F5801"/>
                </a:solidFill>
                <a:latin typeface="Times New Roman"/>
                <a:cs typeface="Times New Roman"/>
              </a:rPr>
              <a:t> </a:t>
            </a:r>
            <a:r>
              <a:rPr sz="706" dirty="0">
                <a:solidFill>
                  <a:srgbClr val="8F5801"/>
                </a:solidFill>
                <a:latin typeface="Times New Roman"/>
                <a:cs typeface="Times New Roman"/>
              </a:rPr>
              <a:t>if</a:t>
            </a:r>
            <a:r>
              <a:rPr sz="706" spc="-13" dirty="0">
                <a:solidFill>
                  <a:srgbClr val="8F5801"/>
                </a:solidFill>
                <a:latin typeface="Times New Roman"/>
                <a:cs typeface="Times New Roman"/>
              </a:rPr>
              <a:t> </a:t>
            </a:r>
            <a:r>
              <a:rPr sz="706" dirty="0">
                <a:solidFill>
                  <a:srgbClr val="8F5801"/>
                </a:solidFill>
                <a:latin typeface="Times New Roman"/>
                <a:cs typeface="Times New Roman"/>
              </a:rPr>
              <a:t>X</a:t>
            </a:r>
            <a:r>
              <a:rPr sz="706" spc="-22" dirty="0">
                <a:solidFill>
                  <a:srgbClr val="8F5801"/>
                </a:solidFill>
                <a:latin typeface="Times New Roman"/>
                <a:cs typeface="Times New Roman"/>
              </a:rPr>
              <a:t> </a:t>
            </a:r>
            <a:r>
              <a:rPr sz="706" dirty="0">
                <a:solidFill>
                  <a:srgbClr val="8F5801"/>
                </a:solidFill>
                <a:latin typeface="Times New Roman"/>
                <a:cs typeface="Times New Roman"/>
              </a:rPr>
              <a:t>imbalanced</a:t>
            </a:r>
            <a:r>
              <a:rPr sz="706" spc="-13" dirty="0">
                <a:solidFill>
                  <a:srgbClr val="8F5801"/>
                </a:solidFill>
                <a:latin typeface="Times New Roman"/>
                <a:cs typeface="Times New Roman"/>
              </a:rPr>
              <a:t> </a:t>
            </a:r>
            <a:r>
              <a:rPr sz="706" dirty="0">
                <a:solidFill>
                  <a:srgbClr val="8F5801"/>
                </a:solidFill>
                <a:latin typeface="Times New Roman"/>
                <a:cs typeface="Times New Roman"/>
              </a:rPr>
              <a:t>and</a:t>
            </a:r>
            <a:r>
              <a:rPr sz="706" spc="-13" dirty="0">
                <a:solidFill>
                  <a:srgbClr val="8F5801"/>
                </a:solidFill>
                <a:latin typeface="Times New Roman"/>
                <a:cs typeface="Times New Roman"/>
              </a:rPr>
              <a:t> </a:t>
            </a:r>
            <a:r>
              <a:rPr sz="706" spc="-9" dirty="0">
                <a:solidFill>
                  <a:srgbClr val="8F5801"/>
                </a:solidFill>
                <a:latin typeface="Times New Roman"/>
                <a:cs typeface="Times New Roman"/>
              </a:rPr>
              <a:t>prognostic</a:t>
            </a:r>
            <a:r>
              <a:rPr sz="706" spc="441" dirty="0">
                <a:solidFill>
                  <a:srgbClr val="8F5801"/>
                </a:solidFill>
                <a:latin typeface="Times New Roman"/>
                <a:cs typeface="Times New Roman"/>
              </a:rPr>
              <a:t> </a:t>
            </a:r>
            <a:r>
              <a:rPr sz="706" dirty="0">
                <a:latin typeface="Times New Roman"/>
                <a:cs typeface="Times New Roman"/>
              </a:rPr>
              <a:t>fit1</a:t>
            </a:r>
            <a:r>
              <a:rPr sz="706" spc="-4" dirty="0">
                <a:latin typeface="Times New Roman"/>
                <a:cs typeface="Times New Roman"/>
              </a:rPr>
              <a:t>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b="1" dirty="0">
                <a:solidFill>
                  <a:srgbClr val="1F4986"/>
                </a:solidFill>
                <a:latin typeface="Times New Roman"/>
                <a:cs typeface="Times New Roman"/>
              </a:rPr>
              <a:t>lm</a:t>
            </a:r>
            <a:r>
              <a:rPr sz="706" dirty="0">
                <a:latin typeface="Times New Roman"/>
                <a:cs typeface="Times New Roman"/>
              </a:rPr>
              <a:t>(Y</a:t>
            </a:r>
            <a:r>
              <a:rPr sz="706" spc="-13" dirty="0">
                <a:latin typeface="Times New Roman"/>
                <a:cs typeface="Times New Roman"/>
              </a:rPr>
              <a:t> </a:t>
            </a:r>
            <a:r>
              <a:rPr sz="706" b="1" dirty="0">
                <a:solidFill>
                  <a:srgbClr val="CE5C00"/>
                </a:solidFill>
                <a:latin typeface="Times New Roman"/>
                <a:cs typeface="Times New Roman"/>
              </a:rPr>
              <a:t>~</a:t>
            </a:r>
            <a:r>
              <a:rPr sz="706" b="1" spc="4" dirty="0">
                <a:solidFill>
                  <a:srgbClr val="CE5C00"/>
                </a:solidFill>
                <a:latin typeface="Times New Roman"/>
                <a:cs typeface="Times New Roman"/>
              </a:rPr>
              <a:t> </a:t>
            </a:r>
            <a:r>
              <a:rPr sz="706" dirty="0">
                <a:latin typeface="Times New Roman"/>
                <a:cs typeface="Times New Roman"/>
              </a:rPr>
              <a:t>T </a:t>
            </a:r>
            <a:r>
              <a:rPr sz="706" b="1" dirty="0">
                <a:solidFill>
                  <a:srgbClr val="CE5C00"/>
                </a:solidFill>
                <a:latin typeface="Times New Roman"/>
                <a:cs typeface="Times New Roman"/>
              </a:rPr>
              <a:t>+</a:t>
            </a:r>
            <a:r>
              <a:rPr sz="706" b="1" spc="-13" dirty="0">
                <a:solidFill>
                  <a:srgbClr val="CE5C00"/>
                </a:solidFill>
                <a:latin typeface="Times New Roman"/>
                <a:cs typeface="Times New Roman"/>
              </a:rPr>
              <a:t> </a:t>
            </a:r>
            <a:r>
              <a:rPr sz="706" dirty="0">
                <a:latin typeface="Times New Roman"/>
                <a:cs typeface="Times New Roman"/>
              </a:rPr>
              <a:t>X,</a:t>
            </a:r>
            <a:r>
              <a:rPr sz="706" spc="-4" dirty="0">
                <a:latin typeface="Times New Roman"/>
                <a:cs typeface="Times New Roman"/>
              </a:rPr>
              <a:t> </a:t>
            </a:r>
            <a:r>
              <a:rPr sz="706" dirty="0">
                <a:solidFill>
                  <a:srgbClr val="1F4986"/>
                </a:solidFill>
                <a:latin typeface="Times New Roman"/>
                <a:cs typeface="Times New Roman"/>
              </a:rPr>
              <a:t>data</a:t>
            </a:r>
            <a:r>
              <a:rPr sz="706" spc="-9" dirty="0">
                <a:solidFill>
                  <a:srgbClr val="1F4986"/>
                </a:solidFill>
                <a:latin typeface="Times New Roman"/>
                <a:cs typeface="Times New Roman"/>
              </a:rPr>
              <a:t> </a:t>
            </a:r>
            <a:r>
              <a:rPr sz="706" dirty="0">
                <a:solidFill>
                  <a:srgbClr val="1F4986"/>
                </a:solidFill>
                <a:latin typeface="Times New Roman"/>
                <a:cs typeface="Times New Roman"/>
              </a:rPr>
              <a:t>=</a:t>
            </a:r>
            <a:r>
              <a:rPr sz="706" spc="-4" dirty="0">
                <a:solidFill>
                  <a:srgbClr val="1F4986"/>
                </a:solidFill>
                <a:latin typeface="Times New Roman"/>
                <a:cs typeface="Times New Roman"/>
              </a:rPr>
              <a:t> </a:t>
            </a:r>
            <a:r>
              <a:rPr sz="706" spc="-22" dirty="0">
                <a:latin typeface="Times New Roman"/>
                <a:cs typeface="Times New Roman"/>
              </a:rPr>
              <a:t>df)</a:t>
            </a:r>
            <a:r>
              <a:rPr sz="706" dirty="0">
                <a:latin typeface="Times New Roman"/>
                <a:cs typeface="Times New Roman"/>
              </a:rPr>
              <a:t>		</a:t>
            </a:r>
            <a:r>
              <a:rPr sz="706" dirty="0">
                <a:solidFill>
                  <a:srgbClr val="8F5801"/>
                </a:solidFill>
                <a:latin typeface="Times New Roman"/>
                <a:cs typeface="Times New Roman"/>
              </a:rPr>
              <a:t>#</a:t>
            </a:r>
            <a:r>
              <a:rPr sz="706" spc="-18" dirty="0">
                <a:solidFill>
                  <a:srgbClr val="8F5801"/>
                </a:solidFill>
                <a:latin typeface="Times New Roman"/>
                <a:cs typeface="Times New Roman"/>
              </a:rPr>
              <a:t> </a:t>
            </a:r>
            <a:r>
              <a:rPr sz="706" dirty="0">
                <a:solidFill>
                  <a:srgbClr val="8F5801"/>
                </a:solidFill>
                <a:latin typeface="Times New Roman"/>
                <a:cs typeface="Times New Roman"/>
              </a:rPr>
              <a:t>adjusts</a:t>
            </a:r>
            <a:r>
              <a:rPr sz="706" spc="-9" dirty="0">
                <a:solidFill>
                  <a:srgbClr val="8F5801"/>
                </a:solidFill>
                <a:latin typeface="Times New Roman"/>
                <a:cs typeface="Times New Roman"/>
              </a:rPr>
              <a:t> </a:t>
            </a:r>
            <a:r>
              <a:rPr sz="706" dirty="0">
                <a:solidFill>
                  <a:srgbClr val="8F5801"/>
                </a:solidFill>
                <a:latin typeface="Times New Roman"/>
                <a:cs typeface="Times New Roman"/>
              </a:rPr>
              <a:t>for</a:t>
            </a:r>
            <a:r>
              <a:rPr sz="706" spc="-18" dirty="0">
                <a:solidFill>
                  <a:srgbClr val="8F5801"/>
                </a:solidFill>
                <a:latin typeface="Times New Roman"/>
                <a:cs typeface="Times New Roman"/>
              </a:rPr>
              <a:t> </a:t>
            </a:r>
            <a:r>
              <a:rPr sz="706" spc="-9" dirty="0">
                <a:solidFill>
                  <a:srgbClr val="8F5801"/>
                </a:solidFill>
                <a:latin typeface="Times New Roman"/>
                <a:cs typeface="Times New Roman"/>
              </a:rPr>
              <a:t>imbalance</a:t>
            </a:r>
            <a:r>
              <a:rPr sz="706" spc="441" dirty="0">
                <a:solidFill>
                  <a:srgbClr val="8F5801"/>
                </a:solidFill>
                <a:latin typeface="Times New Roman"/>
                <a:cs typeface="Times New Roman"/>
              </a:rPr>
              <a:t> </a:t>
            </a:r>
            <a:r>
              <a:rPr sz="706" b="1" spc="-9" dirty="0">
                <a:solidFill>
                  <a:srgbClr val="1F4986"/>
                </a:solidFill>
                <a:latin typeface="Times New Roman"/>
                <a:cs typeface="Times New Roman"/>
              </a:rPr>
              <a:t>coef</a:t>
            </a:r>
            <a:r>
              <a:rPr sz="706" spc="-9" dirty="0">
                <a:latin typeface="Times New Roman"/>
                <a:cs typeface="Times New Roman"/>
              </a:rPr>
              <a:t>(</a:t>
            </a:r>
            <a:r>
              <a:rPr sz="706" b="1" spc="-9" dirty="0">
                <a:solidFill>
                  <a:srgbClr val="1F4986"/>
                </a:solidFill>
                <a:latin typeface="Times New Roman"/>
                <a:cs typeface="Times New Roman"/>
              </a:rPr>
              <a:t>summary</a:t>
            </a:r>
            <a:r>
              <a:rPr sz="706" spc="-9" dirty="0">
                <a:latin typeface="Times New Roman"/>
                <a:cs typeface="Times New Roman"/>
              </a:rPr>
              <a:t>(fit0))[</a:t>
            </a:r>
            <a:r>
              <a:rPr sz="706" spc="-9" dirty="0">
                <a:solidFill>
                  <a:srgbClr val="4E9A05"/>
                </a:solidFill>
                <a:latin typeface="Times New Roman"/>
                <a:cs typeface="Times New Roman"/>
              </a:rPr>
              <a:t>"T"</a:t>
            </a:r>
            <a:r>
              <a:rPr sz="706" spc="-9" dirty="0">
                <a:latin typeface="Times New Roman"/>
                <a:cs typeface="Times New Roman"/>
              </a:rPr>
              <a:t>,]</a:t>
            </a:r>
            <a:endParaRPr sz="706" dirty="0">
              <a:latin typeface="Times New Roman"/>
              <a:cs typeface="Times New Roman"/>
            </a:endParaRPr>
          </a:p>
          <a:p>
            <a:pPr marL="15689">
              <a:lnSpc>
                <a:spcPts val="816"/>
              </a:lnSpc>
            </a:pPr>
            <a:r>
              <a:rPr sz="706" b="1" spc="-9" dirty="0">
                <a:solidFill>
                  <a:srgbClr val="1F4986"/>
                </a:solidFill>
                <a:latin typeface="Times New Roman"/>
                <a:cs typeface="Times New Roman"/>
              </a:rPr>
              <a:t>coef</a:t>
            </a:r>
            <a:r>
              <a:rPr sz="706" spc="-9" dirty="0">
                <a:latin typeface="Times New Roman"/>
                <a:cs typeface="Times New Roman"/>
              </a:rPr>
              <a:t>(</a:t>
            </a:r>
            <a:r>
              <a:rPr sz="706" b="1" spc="-9" dirty="0">
                <a:solidFill>
                  <a:srgbClr val="1F4986"/>
                </a:solidFill>
                <a:latin typeface="Times New Roman"/>
                <a:cs typeface="Times New Roman"/>
              </a:rPr>
              <a:t>summary</a:t>
            </a:r>
            <a:r>
              <a:rPr sz="706" spc="-9" dirty="0">
                <a:latin typeface="Times New Roman"/>
                <a:cs typeface="Times New Roman"/>
              </a:rPr>
              <a:t>(fit1))[</a:t>
            </a:r>
            <a:r>
              <a:rPr sz="706" spc="-9" dirty="0">
                <a:solidFill>
                  <a:srgbClr val="4E9A05"/>
                </a:solidFill>
                <a:latin typeface="Times New Roman"/>
                <a:cs typeface="Times New Roman"/>
              </a:rPr>
              <a:t>"T"</a:t>
            </a:r>
            <a:r>
              <a:rPr sz="706" spc="-9" dirty="0">
                <a:latin typeface="Times New Roman"/>
                <a:cs typeface="Times New Roman"/>
              </a:rPr>
              <a:t>,]</a:t>
            </a:r>
            <a:endParaRPr sz="706" dirty="0">
              <a:latin typeface="Times New Roman"/>
              <a:cs typeface="Times New Roman"/>
            </a:endParaRPr>
          </a:p>
        </p:txBody>
      </p:sp>
      <p:sp>
        <p:nvSpPr>
          <p:cNvPr id="4" name="TextBox 3">
            <a:extLst>
              <a:ext uri="{FF2B5EF4-FFF2-40B4-BE49-F238E27FC236}">
                <a16:creationId xmlns:a16="http://schemas.microsoft.com/office/drawing/2014/main" id="{21626D03-8922-0FC3-F20F-E93712EFCA05}"/>
              </a:ext>
            </a:extLst>
          </p:cNvPr>
          <p:cNvSpPr txBox="1"/>
          <p:nvPr/>
        </p:nvSpPr>
        <p:spPr>
          <a:xfrm>
            <a:off x="3146910" y="298600"/>
            <a:ext cx="2850177" cy="584775"/>
          </a:xfrm>
          <a:prstGeom prst="rect">
            <a:avLst/>
          </a:prstGeom>
          <a:noFill/>
        </p:spPr>
        <p:txBody>
          <a:bodyPr wrap="square" rtlCol="0">
            <a:spAutoFit/>
          </a:bodyPr>
          <a:lstStyle/>
          <a:p>
            <a:pPr algn="ctr"/>
            <a:r>
              <a:rPr lang="en-IN" sz="3200" b="1" dirty="0">
                <a:latin typeface="Times New Roman"/>
                <a:cs typeface="Times New Roman"/>
              </a:rPr>
              <a:t>Solution 8</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Direction of Omitted-Variable Bias</a:t>
            </a:r>
          </a:p>
        </p:txBody>
      </p:sp>
      <p:sp>
        <p:nvSpPr>
          <p:cNvPr id="3" name="TextBox 2"/>
          <p:cNvSpPr txBox="1"/>
          <p:nvPr/>
        </p:nvSpPr>
        <p:spPr>
          <a:xfrm>
            <a:off x="274320" y="822960"/>
            <a:ext cx="8595360" cy="4493538"/>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1600" dirty="0">
                <a:latin typeface="Times New Roman" panose="02020603050405020304" pitchFamily="18" charset="0"/>
                <a:cs typeface="Times New Roman" panose="02020603050405020304" pitchFamily="18" charset="0"/>
              </a:rPr>
              <a:t>Topic: Predicting the Sign of Bias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logistic model predicts product return from Price but omits Weight. Heavier items are positively correlated with Price and more likely to be returned.</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is the direction of bias on the Price coefficient?</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How can you verify empirically?</a:t>
            </a:r>
          </a:p>
          <a:p>
            <a:pPr>
              <a:spcAft>
                <a:spcPts val="0"/>
              </a:spcAft>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if Weight were negatively correlated with Price?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Key Definitions:</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b="1" dirty="0">
                <a:latin typeface="Times New Roman" panose="02020603050405020304" pitchFamily="18" charset="0"/>
                <a:cs typeface="Times New Roman" panose="02020603050405020304" pitchFamily="18" charset="0"/>
              </a:rPr>
              <a:t>OVB Formula: </a:t>
            </a:r>
            <a:r>
              <a:rPr dirty="0">
                <a:latin typeface="Times New Roman" panose="02020603050405020304" pitchFamily="18" charset="0"/>
                <a:cs typeface="Times New Roman" panose="02020603050405020304" pitchFamily="18" charset="0"/>
              </a:rPr>
              <a:t>Bias = β_Z × </a:t>
            </a:r>
            <a:r>
              <a:rPr dirty="0" err="1">
                <a:latin typeface="Times New Roman" panose="02020603050405020304" pitchFamily="18" charset="0"/>
                <a:cs typeface="Times New Roman" panose="02020603050405020304" pitchFamily="18" charset="0"/>
              </a:rPr>
              <a:t>Cov</a:t>
            </a:r>
            <a:r>
              <a:rPr dirty="0">
                <a:latin typeface="Times New Roman" panose="02020603050405020304" pitchFamily="18" charset="0"/>
                <a:cs typeface="Times New Roman" panose="02020603050405020304" pitchFamily="18" charset="0"/>
              </a:rPr>
              <a:t>(X, Z) / Var(X).</a:t>
            </a:r>
          </a:p>
          <a:p>
            <a:pPr>
              <a:spcAft>
                <a:spcPts val="0"/>
              </a:spcAft>
              <a:defRPr sz="1200"/>
            </a:pPr>
            <a:r>
              <a:rPr b="1" dirty="0">
                <a:latin typeface="Times New Roman" panose="02020603050405020304" pitchFamily="18" charset="0"/>
                <a:cs typeface="Times New Roman" panose="02020603050405020304" pitchFamily="18" charset="0"/>
              </a:rPr>
              <a:t>Positive Confounding: </a:t>
            </a:r>
            <a:r>
              <a:rPr dirty="0">
                <a:latin typeface="Times New Roman" panose="02020603050405020304" pitchFamily="18" charset="0"/>
                <a:cs typeface="Times New Roman" panose="02020603050405020304" pitchFamily="18" charset="0"/>
              </a:rPr>
              <a:t>Same‑sign </a:t>
            </a:r>
            <a:r>
              <a:rPr dirty="0" err="1">
                <a:latin typeface="Times New Roman" panose="02020603050405020304" pitchFamily="18" charset="0"/>
                <a:cs typeface="Times New Roman" panose="02020603050405020304" pitchFamily="18" charset="0"/>
              </a:rPr>
              <a:t>Cov</a:t>
            </a:r>
            <a:r>
              <a:rPr dirty="0">
                <a:latin typeface="Times New Roman" panose="02020603050405020304" pitchFamily="18" charset="0"/>
                <a:cs typeface="Times New Roman" panose="02020603050405020304" pitchFamily="18" charset="0"/>
              </a:rPr>
              <a:t> &amp; β → upward bias.</a:t>
            </a:r>
          </a:p>
          <a:p>
            <a:pPr>
              <a:spcAft>
                <a:spcPts val="0"/>
              </a:spcAft>
              <a:defRPr sz="1200"/>
            </a:pPr>
            <a:r>
              <a:rPr b="1" dirty="0">
                <a:latin typeface="Times New Roman" panose="02020603050405020304" pitchFamily="18" charset="0"/>
                <a:cs typeface="Times New Roman" panose="02020603050405020304" pitchFamily="18" charset="0"/>
              </a:rPr>
              <a:t>Negative Confounding: </a:t>
            </a:r>
            <a:r>
              <a:rPr dirty="0">
                <a:latin typeface="Times New Roman" panose="02020603050405020304" pitchFamily="18" charset="0"/>
                <a:cs typeface="Times New Roman" panose="02020603050405020304" pitchFamily="18" charset="0"/>
              </a:rPr>
              <a:t>Opposite‑sign → downward bias.</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Omitting disease severity when modelling Price vs. Treatment discontinuation; severity ↑ Price &amp; ↑ discontinuation → upward bias on Price effect.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19" y="182880"/>
            <a:ext cx="8760823" cy="646331"/>
          </a:xfrm>
          <a:prstGeom prst="rect">
            <a:avLst/>
          </a:prstGeom>
          <a:noFill/>
        </p:spPr>
        <p:txBody>
          <a:bodyPr wrap="square">
            <a:spAutoFit/>
          </a:bodyPr>
          <a:lstStyle/>
          <a:p>
            <a:pPr>
              <a:defRPr sz="2400" b="1"/>
            </a:pPr>
            <a:r>
              <a:rPr sz="3600" dirty="0">
                <a:latin typeface="Times New Roman" panose="02020603050405020304" pitchFamily="18" charset="0"/>
                <a:cs typeface="Times New Roman" panose="02020603050405020304" pitchFamily="18" charset="0"/>
              </a:rPr>
              <a:t>Effect Size vs. p-value at Huge n</a:t>
            </a:r>
          </a:p>
        </p:txBody>
      </p:sp>
      <p:sp>
        <p:nvSpPr>
          <p:cNvPr id="3" name="TextBox 2"/>
          <p:cNvSpPr txBox="1"/>
          <p:nvPr/>
        </p:nvSpPr>
        <p:spPr>
          <a:xfrm>
            <a:off x="274320" y="964474"/>
            <a:ext cx="8595360" cy="5801588"/>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2000" dirty="0">
                <a:latin typeface="Times New Roman" panose="02020603050405020304" pitchFamily="18" charset="0"/>
                <a:cs typeface="Times New Roman" panose="02020603050405020304" pitchFamily="18" charset="0"/>
              </a:rPr>
              <a:t>Topic: Statistical Significance vs. Practical Relevance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machine-learning classifier analyzes 2 million social media posts about vaccination and labels 51% as “pro-vaccine.” In a manually reviewed sample of 400 posts, only 49% are truly pro-vaccine.</a:t>
            </a:r>
          </a:p>
          <a:p>
            <a:pPr>
              <a:spcAft>
                <a:spcPts val="0"/>
              </a:spcAft>
              <a:defRPr sz="1200"/>
            </a:pPr>
            <a:r>
              <a:rPr dirty="0">
                <a:latin typeface="Times New Roman" panose="02020603050405020304" pitchFamily="18" charset="0"/>
                <a:cs typeface="Times New Roman" panose="02020603050405020304" pitchFamily="18" charset="0"/>
              </a:rPr>
              <a:t>A test of the difference between the two proportions gives a p-value of 0.006.</a:t>
            </a:r>
            <a:endParaRPr lang="en-IN" dirty="0">
              <a:latin typeface="Times New Roman" panose="02020603050405020304" pitchFamily="18" charset="0"/>
              <a:cs typeface="Times New Roman" panose="02020603050405020304" pitchFamily="18" charset="0"/>
            </a:endParaRP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Q.</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 </a:t>
            </a:r>
            <a:r>
              <a:rPr dirty="0">
                <a:latin typeface="Times New Roman" panose="02020603050405020304" pitchFamily="18" charset="0"/>
                <a:cs typeface="Times New Roman" panose="02020603050405020304" pitchFamily="18" charset="0"/>
              </a:rPr>
              <a:t> Is this difference meaningful?</a:t>
            </a:r>
          </a:p>
          <a:p>
            <a:pPr>
              <a:spcAft>
                <a:spcPts val="0"/>
              </a:spcAft>
              <a:defRPr sz="1200"/>
            </a:pP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Q. 2) </a:t>
            </a:r>
            <a:r>
              <a:rPr dirty="0">
                <a:latin typeface="Times New Roman" panose="02020603050405020304" pitchFamily="18" charset="0"/>
                <a:cs typeface="Times New Roman" panose="02020603050405020304" pitchFamily="18" charset="0"/>
              </a:rPr>
              <a:t>Does the low p-value justify claiming that the classifier is systematically overestimating pro-vaccine sentiment?</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sz="1300" b="1" dirty="0">
                <a:latin typeface="Times New Roman" panose="02020603050405020304" pitchFamily="18" charset="0"/>
                <a:cs typeface="Times New Roman" panose="02020603050405020304" pitchFamily="18" charset="0"/>
              </a:rPr>
              <a:t>p-value</a:t>
            </a:r>
            <a:r>
              <a:rPr sz="1300" dirty="0">
                <a:latin typeface="Times New Roman" panose="02020603050405020304" pitchFamily="18" charset="0"/>
                <a:cs typeface="Times New Roman" panose="02020603050405020304" pitchFamily="18" charset="0"/>
              </a:rPr>
              <a:t>: Probability of observing a test statistic as extreme as the one observed, under the assumption that the null hypothesis is true.</a:t>
            </a:r>
          </a:p>
          <a:p>
            <a:pPr>
              <a:spcAft>
                <a:spcPts val="0"/>
              </a:spcAft>
              <a:defRPr sz="1200"/>
            </a:pPr>
            <a:r>
              <a:rPr sz="1300" b="1" dirty="0">
                <a:latin typeface="Times New Roman" panose="02020603050405020304" pitchFamily="18" charset="0"/>
                <a:cs typeface="Times New Roman" panose="02020603050405020304" pitchFamily="18" charset="0"/>
              </a:rPr>
              <a:t>Effect size: </a:t>
            </a:r>
            <a:r>
              <a:rPr sz="1300" dirty="0">
                <a:latin typeface="Times New Roman" panose="02020603050405020304" pitchFamily="18" charset="0"/>
                <a:cs typeface="Times New Roman" panose="02020603050405020304" pitchFamily="18" charset="0"/>
              </a:rPr>
              <a:t>The magnitude of the difference being measured (e.g., a 2 percentage point difference in classification).</a:t>
            </a:r>
          </a:p>
          <a:p>
            <a:pPr>
              <a:spcAft>
                <a:spcPts val="0"/>
              </a:spcAft>
              <a:defRPr sz="1200"/>
            </a:pPr>
            <a:r>
              <a:rPr sz="1300" b="1" dirty="0">
                <a:latin typeface="Times New Roman" panose="02020603050405020304" pitchFamily="18" charset="0"/>
                <a:cs typeface="Times New Roman" panose="02020603050405020304" pitchFamily="18" charset="0"/>
              </a:rPr>
              <a:t>Standard Error (SE): </a:t>
            </a:r>
            <a:r>
              <a:rPr sz="1300" dirty="0">
                <a:latin typeface="Times New Roman" panose="02020603050405020304" pitchFamily="18" charset="0"/>
                <a:cs typeface="Times New Roman" panose="02020603050405020304" pitchFamily="18" charset="0"/>
              </a:rPr>
              <a:t>An estimate of the variability of a sample statistic, such as the difference in proportions.</a:t>
            </a:r>
          </a:p>
          <a:p>
            <a:pPr>
              <a:spcAft>
                <a:spcPts val="0"/>
              </a:spcAft>
              <a:defRPr sz="1200"/>
            </a:pPr>
            <a:r>
              <a:rPr sz="1300" b="1" dirty="0">
                <a:latin typeface="Times New Roman" panose="02020603050405020304" pitchFamily="18" charset="0"/>
                <a:cs typeface="Times New Roman" panose="02020603050405020304" pitchFamily="18" charset="0"/>
              </a:rPr>
              <a:t>Pooled SE: </a:t>
            </a:r>
            <a:r>
              <a:rPr sz="1300" dirty="0">
                <a:latin typeface="Times New Roman" panose="02020603050405020304" pitchFamily="18" charset="0"/>
                <a:cs typeface="Times New Roman" panose="02020603050405020304" pitchFamily="18" charset="0"/>
              </a:rPr>
              <a:t>SE calculated assuming equal proportions across both samples; it shrinks rapidly as sample size increases.</a:t>
            </a:r>
          </a:p>
          <a:p>
            <a:pPr>
              <a:spcAft>
                <a:spcPts val="0"/>
              </a:spcAft>
              <a:defRPr sz="1200"/>
            </a:pPr>
            <a:r>
              <a:rPr sz="1300" b="1" dirty="0">
                <a:latin typeface="Times New Roman" panose="02020603050405020304" pitchFamily="18" charset="0"/>
                <a:cs typeface="Times New Roman" panose="02020603050405020304" pitchFamily="18" charset="0"/>
              </a:rPr>
              <a:t>Z-statistic: </a:t>
            </a:r>
            <a:r>
              <a:rPr sz="1300" dirty="0">
                <a:latin typeface="Times New Roman" panose="02020603050405020304" pitchFamily="18" charset="0"/>
                <a:cs typeface="Times New Roman" panose="02020603050405020304" pitchFamily="18" charset="0"/>
              </a:rPr>
              <a:t>The number of standard errors the observed difference is away from the null value.</a:t>
            </a:r>
          </a:p>
          <a:p>
            <a:pPr>
              <a:spcAft>
                <a:spcPts val="0"/>
              </a:spcAft>
              <a:defRPr sz="1200"/>
            </a:pPr>
            <a:r>
              <a:rPr sz="1300" b="1" dirty="0">
                <a:latin typeface="Times New Roman" panose="02020603050405020304" pitchFamily="18" charset="0"/>
                <a:cs typeface="Times New Roman" panose="02020603050405020304" pitchFamily="18" charset="0"/>
              </a:rPr>
              <a:t>Statistical significance: </a:t>
            </a:r>
            <a:r>
              <a:rPr sz="1300" dirty="0">
                <a:latin typeface="Times New Roman" panose="02020603050405020304" pitchFamily="18" charset="0"/>
                <a:cs typeface="Times New Roman" panose="02020603050405020304" pitchFamily="18" charset="0"/>
              </a:rPr>
              <a:t>The result is unlikely under the null hypothesis (p &lt; α, often 0.05).</a:t>
            </a:r>
          </a:p>
          <a:p>
            <a:pPr>
              <a:spcAft>
                <a:spcPts val="0"/>
              </a:spcAft>
              <a:defRPr sz="1200"/>
            </a:pPr>
            <a:r>
              <a:rPr sz="1300" b="1" dirty="0">
                <a:latin typeface="Times New Roman" panose="02020603050405020304" pitchFamily="18" charset="0"/>
                <a:cs typeface="Times New Roman" panose="02020603050405020304" pitchFamily="18" charset="0"/>
              </a:rPr>
              <a:t>Clinical/practical significance</a:t>
            </a:r>
            <a:r>
              <a:rPr sz="1300" dirty="0">
                <a:latin typeface="Times New Roman" panose="02020603050405020304" pitchFamily="18" charset="0"/>
                <a:cs typeface="Times New Roman" panose="02020603050405020304" pitchFamily="18" charset="0"/>
              </a:rPr>
              <a:t>: Whether the magnitude of the effect is large enough to matter in real-world decision-making.</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A 50,000-patient safety extension study finds a 0.3% reduction in mild nausea with a new drug versus placebo. The result is statistically significant (p &lt; 0.001), but the minimal clinically important difference (MCID) for nausea is 2%. Should the sponsor be allowed to claim “reduces nausea” on the label?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0089" y="2211112"/>
            <a:ext cx="7111813" cy="1890420"/>
          </a:xfrm>
          <a:prstGeom prst="rect">
            <a:avLst/>
          </a:prstGeom>
        </p:spPr>
        <p:txBody>
          <a:bodyPr vert="horz" wrap="square" lIns="0" tIns="11206" rIns="0" bIns="0" rtlCol="0">
            <a:spAutoFit/>
          </a:bodyPr>
          <a:lstStyle/>
          <a:p>
            <a:pPr>
              <a:spcBef>
                <a:spcPts val="1403"/>
              </a:spcBef>
            </a:pPr>
            <a:endParaRPr sz="1235" dirty="0">
              <a:latin typeface="Times New Roman"/>
              <a:cs typeface="Times New Roman"/>
            </a:endParaRPr>
          </a:p>
          <a:p>
            <a:pPr marL="11206">
              <a:lnSpc>
                <a:spcPts val="1244"/>
              </a:lnSpc>
              <a:spcBef>
                <a:spcPts val="4"/>
              </a:spcBef>
            </a:pPr>
            <a:r>
              <a:rPr sz="1059" b="1" dirty="0">
                <a:latin typeface="Times New Roman"/>
                <a:cs typeface="Times New Roman"/>
              </a:rPr>
              <a:t>Issue.</a:t>
            </a:r>
            <a:r>
              <a:rPr sz="1059" b="1" spc="-22" dirty="0">
                <a:latin typeface="Times New Roman"/>
                <a:cs typeface="Times New Roman"/>
              </a:rPr>
              <a:t> </a:t>
            </a:r>
            <a:r>
              <a:rPr sz="1059" dirty="0">
                <a:latin typeface="Times New Roman"/>
                <a:cs typeface="Times New Roman"/>
              </a:rPr>
              <a:t>Higher</a:t>
            </a:r>
            <a:r>
              <a:rPr sz="1059" spc="-22" dirty="0">
                <a:latin typeface="Times New Roman"/>
                <a:cs typeface="Times New Roman"/>
              </a:rPr>
              <a:t> </a:t>
            </a:r>
            <a:r>
              <a:rPr sz="1059" dirty="0">
                <a:latin typeface="Times New Roman"/>
                <a:cs typeface="Times New Roman"/>
              </a:rPr>
              <a:t>monthly</a:t>
            </a:r>
            <a:r>
              <a:rPr sz="1059" spc="-22" dirty="0">
                <a:latin typeface="Times New Roman"/>
                <a:cs typeface="Times New Roman"/>
              </a:rPr>
              <a:t> </a:t>
            </a:r>
            <a:r>
              <a:rPr sz="1059" dirty="0">
                <a:latin typeface="Times New Roman"/>
                <a:cs typeface="Times New Roman"/>
              </a:rPr>
              <a:t>co‑pay</a:t>
            </a:r>
            <a:r>
              <a:rPr sz="1059" spc="-18" dirty="0">
                <a:latin typeface="Times New Roman"/>
                <a:cs typeface="Times New Roman"/>
              </a:rPr>
              <a:t> </a:t>
            </a:r>
            <a:r>
              <a:rPr sz="1059" dirty="0">
                <a:latin typeface="Times New Roman"/>
                <a:cs typeface="Times New Roman"/>
              </a:rPr>
              <a:t>is</a:t>
            </a:r>
            <a:r>
              <a:rPr sz="1059" spc="-26" dirty="0">
                <a:latin typeface="Times New Roman"/>
                <a:cs typeface="Times New Roman"/>
              </a:rPr>
              <a:t> </a:t>
            </a:r>
            <a:r>
              <a:rPr sz="1059" dirty="0">
                <a:latin typeface="Times New Roman"/>
                <a:cs typeface="Times New Roman"/>
              </a:rPr>
              <a:t>associated</a:t>
            </a:r>
            <a:r>
              <a:rPr sz="1059" spc="-13" dirty="0">
                <a:latin typeface="Times New Roman"/>
                <a:cs typeface="Times New Roman"/>
              </a:rPr>
              <a:t> </a:t>
            </a:r>
            <a:r>
              <a:rPr sz="1059" dirty="0">
                <a:latin typeface="Times New Roman"/>
                <a:cs typeface="Times New Roman"/>
              </a:rPr>
              <a:t>with</a:t>
            </a:r>
            <a:r>
              <a:rPr sz="1059" spc="-22" dirty="0">
                <a:latin typeface="Times New Roman"/>
                <a:cs typeface="Times New Roman"/>
              </a:rPr>
              <a:t> </a:t>
            </a:r>
            <a:r>
              <a:rPr sz="1059" dirty="0">
                <a:latin typeface="Times New Roman"/>
                <a:cs typeface="Times New Roman"/>
              </a:rPr>
              <a:t>higher</a:t>
            </a:r>
            <a:r>
              <a:rPr sz="1059" spc="-22" dirty="0">
                <a:latin typeface="Times New Roman"/>
                <a:cs typeface="Times New Roman"/>
              </a:rPr>
              <a:t> </a:t>
            </a:r>
            <a:r>
              <a:rPr sz="1059" spc="-9" dirty="0">
                <a:latin typeface="Times New Roman"/>
                <a:cs typeface="Times New Roman"/>
              </a:rPr>
              <a:t>discontinuation.</a:t>
            </a:r>
            <a:r>
              <a:rPr sz="1059" spc="-18" dirty="0">
                <a:latin typeface="Times New Roman"/>
                <a:cs typeface="Times New Roman"/>
              </a:rPr>
              <a:t> </a:t>
            </a:r>
            <a:r>
              <a:rPr sz="1059" dirty="0">
                <a:latin typeface="Times New Roman"/>
                <a:cs typeface="Times New Roman"/>
              </a:rPr>
              <a:t>But</a:t>
            </a:r>
            <a:r>
              <a:rPr sz="1059" spc="-22" dirty="0">
                <a:latin typeface="Times New Roman"/>
                <a:cs typeface="Times New Roman"/>
              </a:rPr>
              <a:t> </a:t>
            </a:r>
            <a:r>
              <a:rPr sz="1059" dirty="0">
                <a:latin typeface="Times New Roman"/>
                <a:cs typeface="Times New Roman"/>
              </a:rPr>
              <a:t>sicker</a:t>
            </a:r>
            <a:r>
              <a:rPr sz="1059" spc="-22" dirty="0">
                <a:latin typeface="Times New Roman"/>
                <a:cs typeface="Times New Roman"/>
              </a:rPr>
              <a:t> </a:t>
            </a:r>
            <a:r>
              <a:rPr sz="1059" dirty="0">
                <a:latin typeface="Times New Roman"/>
                <a:cs typeface="Times New Roman"/>
              </a:rPr>
              <a:t>patients</a:t>
            </a:r>
            <a:r>
              <a:rPr sz="1059" spc="-22" dirty="0">
                <a:latin typeface="Times New Roman"/>
                <a:cs typeface="Times New Roman"/>
              </a:rPr>
              <a:t> </a:t>
            </a:r>
            <a:r>
              <a:rPr sz="1059" dirty="0">
                <a:latin typeface="Times New Roman"/>
                <a:cs typeface="Times New Roman"/>
              </a:rPr>
              <a:t>can</a:t>
            </a:r>
            <a:r>
              <a:rPr sz="1059" spc="-22" dirty="0">
                <a:latin typeface="Times New Roman"/>
                <a:cs typeface="Times New Roman"/>
              </a:rPr>
              <a:t> </a:t>
            </a:r>
            <a:r>
              <a:rPr sz="1059" dirty="0">
                <a:latin typeface="Times New Roman"/>
                <a:cs typeface="Times New Roman"/>
              </a:rPr>
              <a:t>incur</a:t>
            </a:r>
            <a:r>
              <a:rPr sz="1059" spc="-22" dirty="0">
                <a:latin typeface="Times New Roman"/>
                <a:cs typeface="Times New Roman"/>
              </a:rPr>
              <a:t> </a:t>
            </a:r>
            <a:r>
              <a:rPr sz="1059" dirty="0">
                <a:latin typeface="Times New Roman"/>
                <a:cs typeface="Times New Roman"/>
              </a:rPr>
              <a:t>higher</a:t>
            </a:r>
            <a:r>
              <a:rPr sz="1059" spc="-26" dirty="0">
                <a:latin typeface="Times New Roman"/>
                <a:cs typeface="Times New Roman"/>
              </a:rPr>
              <a:t> </a:t>
            </a:r>
            <a:r>
              <a:rPr sz="1059" dirty="0">
                <a:latin typeface="Times New Roman"/>
                <a:cs typeface="Times New Roman"/>
              </a:rPr>
              <a:t>costs</a:t>
            </a:r>
            <a:r>
              <a:rPr sz="1059" spc="-22" dirty="0">
                <a:latin typeface="Times New Roman"/>
                <a:cs typeface="Times New Roman"/>
              </a:rPr>
              <a:t> </a:t>
            </a:r>
            <a:r>
              <a:rPr sz="1059" dirty="0">
                <a:latin typeface="Times New Roman"/>
                <a:cs typeface="Times New Roman"/>
              </a:rPr>
              <a:t>(extra</a:t>
            </a:r>
            <a:r>
              <a:rPr sz="1059" spc="-26" dirty="0">
                <a:latin typeface="Times New Roman"/>
                <a:cs typeface="Times New Roman"/>
              </a:rPr>
              <a:t> </a:t>
            </a:r>
            <a:r>
              <a:rPr sz="1059" spc="-9" dirty="0">
                <a:latin typeface="Times New Roman"/>
                <a:cs typeface="Times New Roman"/>
              </a:rPr>
              <a:t>imaging,</a:t>
            </a:r>
            <a:endParaRPr sz="1059" dirty="0">
              <a:latin typeface="Times New Roman"/>
              <a:cs typeface="Times New Roman"/>
            </a:endParaRPr>
          </a:p>
          <a:p>
            <a:pPr marL="11206">
              <a:lnSpc>
                <a:spcPts val="1244"/>
              </a:lnSpc>
            </a:pPr>
            <a:r>
              <a:rPr sz="1059" dirty="0">
                <a:latin typeface="Times New Roman"/>
                <a:cs typeface="Times New Roman"/>
              </a:rPr>
              <a:t>supportive</a:t>
            </a:r>
            <a:r>
              <a:rPr sz="1059" spc="-26" dirty="0">
                <a:latin typeface="Times New Roman"/>
                <a:cs typeface="Times New Roman"/>
              </a:rPr>
              <a:t> </a:t>
            </a:r>
            <a:r>
              <a:rPr sz="1059" dirty="0">
                <a:latin typeface="Times New Roman"/>
                <a:cs typeface="Times New Roman"/>
              </a:rPr>
              <a:t>care)</a:t>
            </a:r>
            <a:r>
              <a:rPr sz="1059" spc="-22" dirty="0">
                <a:latin typeface="Times New Roman"/>
                <a:cs typeface="Times New Roman"/>
              </a:rPr>
              <a:t> </a:t>
            </a:r>
            <a:r>
              <a:rPr sz="1059" dirty="0">
                <a:latin typeface="Times New Roman"/>
                <a:cs typeface="Times New Roman"/>
              </a:rPr>
              <a:t>and</a:t>
            </a:r>
            <a:r>
              <a:rPr sz="1059" spc="-26" dirty="0">
                <a:latin typeface="Times New Roman"/>
                <a:cs typeface="Times New Roman"/>
              </a:rPr>
              <a:t> </a:t>
            </a:r>
            <a:r>
              <a:rPr sz="1059" dirty="0">
                <a:latin typeface="Times New Roman"/>
                <a:cs typeface="Times New Roman"/>
              </a:rPr>
              <a:t>be</a:t>
            </a:r>
            <a:r>
              <a:rPr sz="1059" spc="-18" dirty="0">
                <a:latin typeface="Times New Roman"/>
                <a:cs typeface="Times New Roman"/>
              </a:rPr>
              <a:t> </a:t>
            </a:r>
            <a:r>
              <a:rPr sz="1059" dirty="0">
                <a:latin typeface="Times New Roman"/>
                <a:cs typeface="Times New Roman"/>
              </a:rPr>
              <a:t>more</a:t>
            </a:r>
            <a:r>
              <a:rPr sz="1059" spc="-35" dirty="0">
                <a:latin typeface="Times New Roman"/>
                <a:cs typeface="Times New Roman"/>
              </a:rPr>
              <a:t> </a:t>
            </a:r>
            <a:r>
              <a:rPr sz="1059" dirty="0">
                <a:latin typeface="Times New Roman"/>
                <a:cs typeface="Times New Roman"/>
              </a:rPr>
              <a:t>likely</a:t>
            </a:r>
            <a:r>
              <a:rPr sz="1059" spc="-22" dirty="0">
                <a:latin typeface="Times New Roman"/>
                <a:cs typeface="Times New Roman"/>
              </a:rPr>
              <a:t> </a:t>
            </a:r>
            <a:r>
              <a:rPr sz="1059" dirty="0">
                <a:latin typeface="Times New Roman"/>
                <a:cs typeface="Times New Roman"/>
              </a:rPr>
              <a:t>to</a:t>
            </a:r>
            <a:r>
              <a:rPr sz="1059" spc="-26" dirty="0">
                <a:latin typeface="Times New Roman"/>
                <a:cs typeface="Times New Roman"/>
              </a:rPr>
              <a:t> </a:t>
            </a:r>
            <a:r>
              <a:rPr sz="1059" dirty="0">
                <a:latin typeface="Times New Roman"/>
                <a:cs typeface="Times New Roman"/>
              </a:rPr>
              <a:t>drop</a:t>
            </a:r>
            <a:r>
              <a:rPr sz="1059" spc="-22" dirty="0">
                <a:latin typeface="Times New Roman"/>
                <a:cs typeface="Times New Roman"/>
              </a:rPr>
              <a:t> </a:t>
            </a:r>
            <a:r>
              <a:rPr sz="1059" dirty="0">
                <a:latin typeface="Times New Roman"/>
                <a:cs typeface="Times New Roman"/>
              </a:rPr>
              <a:t>out.</a:t>
            </a:r>
            <a:r>
              <a:rPr sz="1059" spc="-22" dirty="0">
                <a:latin typeface="Times New Roman"/>
                <a:cs typeface="Times New Roman"/>
              </a:rPr>
              <a:t> </a:t>
            </a:r>
            <a:r>
              <a:rPr sz="1059" dirty="0">
                <a:latin typeface="Times New Roman"/>
                <a:cs typeface="Times New Roman"/>
              </a:rPr>
              <a:t>That</a:t>
            </a:r>
            <a:r>
              <a:rPr sz="1059" spc="-26" dirty="0">
                <a:latin typeface="Times New Roman"/>
                <a:cs typeface="Times New Roman"/>
              </a:rPr>
              <a:t> </a:t>
            </a:r>
            <a:r>
              <a:rPr sz="1059" dirty="0">
                <a:latin typeface="Times New Roman"/>
                <a:cs typeface="Times New Roman"/>
              </a:rPr>
              <a:t>creates</a:t>
            </a:r>
            <a:r>
              <a:rPr sz="1059" spc="-18" dirty="0">
                <a:latin typeface="Times New Roman"/>
                <a:cs typeface="Times New Roman"/>
              </a:rPr>
              <a:t> </a:t>
            </a:r>
            <a:r>
              <a:rPr sz="1059" b="1" dirty="0">
                <a:latin typeface="Times New Roman"/>
                <a:cs typeface="Times New Roman"/>
              </a:rPr>
              <a:t>positive</a:t>
            </a:r>
            <a:r>
              <a:rPr sz="1059" b="1" spc="-22" dirty="0">
                <a:latin typeface="Times New Roman"/>
                <a:cs typeface="Times New Roman"/>
              </a:rPr>
              <a:t> </a:t>
            </a:r>
            <a:r>
              <a:rPr sz="1059" b="1" spc="-9" dirty="0">
                <a:latin typeface="Times New Roman"/>
                <a:cs typeface="Times New Roman"/>
              </a:rPr>
              <a:t>confounding</a:t>
            </a:r>
            <a:r>
              <a:rPr sz="1059" spc="-9" dirty="0">
                <a:latin typeface="Times New Roman"/>
                <a:cs typeface="Times New Roman"/>
              </a:rPr>
              <a:t>.</a:t>
            </a:r>
            <a:endParaRPr sz="1059" dirty="0">
              <a:latin typeface="Times New Roman"/>
              <a:cs typeface="Times New Roman"/>
            </a:endParaRPr>
          </a:p>
          <a:p>
            <a:pPr marL="11206" marR="4483">
              <a:lnSpc>
                <a:spcPts val="1218"/>
              </a:lnSpc>
              <a:spcBef>
                <a:spcPts val="825"/>
              </a:spcBef>
            </a:pPr>
            <a:r>
              <a:rPr sz="1059" b="1" dirty="0">
                <a:latin typeface="Times New Roman"/>
                <a:cs typeface="Times New Roman"/>
              </a:rPr>
              <a:t>What</a:t>
            </a:r>
            <a:r>
              <a:rPr sz="1059" b="1" spc="-18" dirty="0">
                <a:latin typeface="Times New Roman"/>
                <a:cs typeface="Times New Roman"/>
              </a:rPr>
              <a:t> </a:t>
            </a:r>
            <a:r>
              <a:rPr sz="1059" b="1" dirty="0">
                <a:latin typeface="Times New Roman"/>
                <a:cs typeface="Times New Roman"/>
              </a:rPr>
              <a:t>to</a:t>
            </a:r>
            <a:r>
              <a:rPr sz="1059" b="1" spc="-18" dirty="0">
                <a:latin typeface="Times New Roman"/>
                <a:cs typeface="Times New Roman"/>
              </a:rPr>
              <a:t> </a:t>
            </a:r>
            <a:r>
              <a:rPr sz="1059" b="1" dirty="0">
                <a:latin typeface="Times New Roman"/>
                <a:cs typeface="Times New Roman"/>
              </a:rPr>
              <a:t>check.</a:t>
            </a:r>
            <a:r>
              <a:rPr sz="1059" b="1" spc="-9" dirty="0">
                <a:latin typeface="Times New Roman"/>
                <a:cs typeface="Times New Roman"/>
              </a:rPr>
              <a:t> </a:t>
            </a:r>
            <a:r>
              <a:rPr sz="1059" dirty="0">
                <a:latin typeface="Times New Roman"/>
                <a:cs typeface="Times New Roman"/>
              </a:rPr>
              <a:t>1)</a:t>
            </a:r>
            <a:r>
              <a:rPr sz="1059" spc="-22" dirty="0">
                <a:latin typeface="Times New Roman"/>
                <a:cs typeface="Times New Roman"/>
              </a:rPr>
              <a:t> </a:t>
            </a:r>
            <a:r>
              <a:rPr sz="1059" b="1" dirty="0">
                <a:latin typeface="Times New Roman"/>
                <a:cs typeface="Times New Roman"/>
              </a:rPr>
              <a:t>Adjust</a:t>
            </a:r>
            <a:r>
              <a:rPr sz="1059" b="1" spc="-13" dirty="0">
                <a:latin typeface="Times New Roman"/>
                <a:cs typeface="Times New Roman"/>
              </a:rPr>
              <a:t> </a:t>
            </a:r>
            <a:r>
              <a:rPr sz="1059" b="1" dirty="0">
                <a:latin typeface="Times New Roman"/>
                <a:cs typeface="Times New Roman"/>
              </a:rPr>
              <a:t>for</a:t>
            </a:r>
            <a:r>
              <a:rPr sz="1059" b="1" spc="-18" dirty="0">
                <a:latin typeface="Times New Roman"/>
                <a:cs typeface="Times New Roman"/>
              </a:rPr>
              <a:t> </a:t>
            </a:r>
            <a:r>
              <a:rPr sz="1059" b="1" dirty="0">
                <a:latin typeface="Times New Roman"/>
                <a:cs typeface="Times New Roman"/>
              </a:rPr>
              <a:t>severity</a:t>
            </a:r>
            <a:r>
              <a:rPr sz="1059" b="1" spc="-18" dirty="0">
                <a:latin typeface="Times New Roman"/>
                <a:cs typeface="Times New Roman"/>
              </a:rPr>
              <a:t> </a:t>
            </a:r>
            <a:r>
              <a:rPr sz="1059" dirty="0">
                <a:latin typeface="Times New Roman"/>
                <a:cs typeface="Times New Roman"/>
              </a:rPr>
              <a:t>(e.g.,</a:t>
            </a:r>
            <a:r>
              <a:rPr sz="1059" spc="-13" dirty="0">
                <a:latin typeface="Times New Roman"/>
                <a:cs typeface="Times New Roman"/>
              </a:rPr>
              <a:t> </a:t>
            </a:r>
            <a:r>
              <a:rPr sz="1059" dirty="0">
                <a:latin typeface="Times New Roman"/>
                <a:cs typeface="Times New Roman"/>
              </a:rPr>
              <a:t>ECOG,</a:t>
            </a:r>
            <a:r>
              <a:rPr sz="1059" spc="-18" dirty="0">
                <a:latin typeface="Times New Roman"/>
                <a:cs typeface="Times New Roman"/>
              </a:rPr>
              <a:t> </a:t>
            </a:r>
            <a:r>
              <a:rPr sz="1059" dirty="0">
                <a:latin typeface="Times New Roman"/>
                <a:cs typeface="Times New Roman"/>
              </a:rPr>
              <a:t>stage,</a:t>
            </a:r>
            <a:r>
              <a:rPr sz="1059" spc="-18" dirty="0">
                <a:latin typeface="Times New Roman"/>
                <a:cs typeface="Times New Roman"/>
              </a:rPr>
              <a:t> </a:t>
            </a:r>
            <a:r>
              <a:rPr sz="1059" dirty="0">
                <a:latin typeface="Times New Roman"/>
                <a:cs typeface="Times New Roman"/>
              </a:rPr>
              <a:t>baseline</a:t>
            </a:r>
            <a:r>
              <a:rPr sz="1059" spc="-18" dirty="0">
                <a:latin typeface="Times New Roman"/>
                <a:cs typeface="Times New Roman"/>
              </a:rPr>
              <a:t> </a:t>
            </a:r>
            <a:r>
              <a:rPr sz="1059" dirty="0">
                <a:latin typeface="Times New Roman"/>
                <a:cs typeface="Times New Roman"/>
              </a:rPr>
              <a:t>labs,</a:t>
            </a:r>
            <a:r>
              <a:rPr sz="1059" spc="-13" dirty="0">
                <a:latin typeface="Times New Roman"/>
                <a:cs typeface="Times New Roman"/>
              </a:rPr>
              <a:t> </a:t>
            </a:r>
            <a:r>
              <a:rPr sz="1059" dirty="0">
                <a:latin typeface="Times New Roman"/>
                <a:cs typeface="Times New Roman"/>
              </a:rPr>
              <a:t>prior</a:t>
            </a:r>
            <a:r>
              <a:rPr sz="1059" spc="-18" dirty="0">
                <a:latin typeface="Times New Roman"/>
                <a:cs typeface="Times New Roman"/>
              </a:rPr>
              <a:t> </a:t>
            </a:r>
            <a:r>
              <a:rPr sz="1059" dirty="0">
                <a:latin typeface="Times New Roman"/>
                <a:cs typeface="Times New Roman"/>
              </a:rPr>
              <a:t>AEs)</a:t>
            </a:r>
            <a:r>
              <a:rPr sz="1059" spc="-13" dirty="0">
                <a:latin typeface="Times New Roman"/>
                <a:cs typeface="Times New Roman"/>
              </a:rPr>
              <a:t> </a:t>
            </a:r>
            <a:r>
              <a:rPr sz="1059" dirty="0">
                <a:latin typeface="Times New Roman"/>
                <a:cs typeface="Times New Roman"/>
              </a:rPr>
              <a:t>in</a:t>
            </a:r>
            <a:r>
              <a:rPr sz="1059" spc="-18" dirty="0">
                <a:latin typeface="Times New Roman"/>
                <a:cs typeface="Times New Roman"/>
              </a:rPr>
              <a:t> </a:t>
            </a:r>
            <a:r>
              <a:rPr sz="1059" dirty="0">
                <a:latin typeface="Times New Roman"/>
                <a:cs typeface="Times New Roman"/>
              </a:rPr>
              <a:t>a</a:t>
            </a:r>
            <a:r>
              <a:rPr sz="1059" spc="-18" dirty="0">
                <a:latin typeface="Times New Roman"/>
                <a:cs typeface="Times New Roman"/>
              </a:rPr>
              <a:t> </a:t>
            </a:r>
            <a:r>
              <a:rPr sz="1059" dirty="0">
                <a:latin typeface="Times New Roman"/>
                <a:cs typeface="Times New Roman"/>
              </a:rPr>
              <a:t>logistic</a:t>
            </a:r>
            <a:r>
              <a:rPr sz="1059" spc="-22" dirty="0">
                <a:latin typeface="Times New Roman"/>
                <a:cs typeface="Times New Roman"/>
              </a:rPr>
              <a:t> </a:t>
            </a:r>
            <a:r>
              <a:rPr sz="1059" dirty="0">
                <a:latin typeface="Times New Roman"/>
                <a:cs typeface="Times New Roman"/>
              </a:rPr>
              <a:t>or</a:t>
            </a:r>
            <a:r>
              <a:rPr sz="1059" spc="-13" dirty="0">
                <a:latin typeface="Times New Roman"/>
                <a:cs typeface="Times New Roman"/>
              </a:rPr>
              <a:t> </a:t>
            </a:r>
            <a:r>
              <a:rPr sz="1059" spc="-9" dirty="0">
                <a:latin typeface="Times New Roman"/>
                <a:cs typeface="Times New Roman"/>
              </a:rPr>
              <a:t>time‑to‑event</a:t>
            </a:r>
            <a:r>
              <a:rPr sz="1059" spc="-18" dirty="0">
                <a:latin typeface="Times New Roman"/>
                <a:cs typeface="Times New Roman"/>
              </a:rPr>
              <a:t> </a:t>
            </a:r>
            <a:r>
              <a:rPr sz="1059" dirty="0">
                <a:latin typeface="Times New Roman"/>
                <a:cs typeface="Times New Roman"/>
              </a:rPr>
              <a:t>model;</a:t>
            </a:r>
            <a:r>
              <a:rPr sz="1059" spc="-13" dirty="0">
                <a:latin typeface="Times New Roman"/>
                <a:cs typeface="Times New Roman"/>
              </a:rPr>
              <a:t> </a:t>
            </a:r>
            <a:r>
              <a:rPr sz="1059" dirty="0">
                <a:latin typeface="Times New Roman"/>
                <a:cs typeface="Times New Roman"/>
              </a:rPr>
              <a:t>watch</a:t>
            </a:r>
            <a:r>
              <a:rPr sz="1059" spc="-18" dirty="0">
                <a:latin typeface="Times New Roman"/>
                <a:cs typeface="Times New Roman"/>
              </a:rPr>
              <a:t> </a:t>
            </a:r>
            <a:r>
              <a:rPr sz="1059" spc="-22" dirty="0">
                <a:latin typeface="Times New Roman"/>
                <a:cs typeface="Times New Roman"/>
              </a:rPr>
              <a:t>the </a:t>
            </a:r>
            <a:r>
              <a:rPr sz="1059" dirty="0">
                <a:latin typeface="Times New Roman"/>
                <a:cs typeface="Times New Roman"/>
              </a:rPr>
              <a:t>co‑pay</a:t>
            </a:r>
            <a:r>
              <a:rPr sz="1059" spc="-40" dirty="0">
                <a:latin typeface="Times New Roman"/>
                <a:cs typeface="Times New Roman"/>
              </a:rPr>
              <a:t> </a:t>
            </a:r>
            <a:r>
              <a:rPr sz="1059" spc="-22" dirty="0">
                <a:latin typeface="Times New Roman"/>
                <a:cs typeface="Times New Roman"/>
              </a:rPr>
              <a:t>OR.</a:t>
            </a:r>
            <a:endParaRPr sz="1059" dirty="0">
              <a:latin typeface="Times New Roman"/>
              <a:cs typeface="Times New Roman"/>
            </a:endParaRPr>
          </a:p>
          <a:p>
            <a:pPr marL="155770" indent="-144564">
              <a:lnSpc>
                <a:spcPts val="1160"/>
              </a:lnSpc>
              <a:buFont typeface="Times New Roman"/>
              <a:buAutoNum type="arabicParenR" startAt="2"/>
              <a:tabLst>
                <a:tab pos="155770" algn="l"/>
              </a:tabLst>
            </a:pPr>
            <a:r>
              <a:rPr sz="1059" b="1" dirty="0">
                <a:latin typeface="Times New Roman"/>
                <a:cs typeface="Times New Roman"/>
              </a:rPr>
              <a:t>Balance</a:t>
            </a:r>
            <a:r>
              <a:rPr sz="1059" b="1" spc="-35" dirty="0">
                <a:latin typeface="Times New Roman"/>
                <a:cs typeface="Times New Roman"/>
              </a:rPr>
              <a:t> </a:t>
            </a:r>
            <a:r>
              <a:rPr sz="1059" dirty="0">
                <a:latin typeface="Times New Roman"/>
                <a:cs typeface="Times New Roman"/>
              </a:rPr>
              <a:t>across</a:t>
            </a:r>
            <a:r>
              <a:rPr sz="1059" spc="-26" dirty="0">
                <a:latin typeface="Times New Roman"/>
                <a:cs typeface="Times New Roman"/>
              </a:rPr>
              <a:t> </a:t>
            </a:r>
            <a:r>
              <a:rPr sz="1059" dirty="0">
                <a:latin typeface="Times New Roman"/>
                <a:cs typeface="Times New Roman"/>
              </a:rPr>
              <a:t>co‑pay</a:t>
            </a:r>
            <a:r>
              <a:rPr sz="1059" spc="-18" dirty="0">
                <a:latin typeface="Times New Roman"/>
                <a:cs typeface="Times New Roman"/>
              </a:rPr>
              <a:t> </a:t>
            </a:r>
            <a:r>
              <a:rPr sz="1059" dirty="0">
                <a:latin typeface="Times New Roman"/>
                <a:cs typeface="Times New Roman"/>
              </a:rPr>
              <a:t>strata:</a:t>
            </a:r>
            <a:r>
              <a:rPr sz="1059" spc="-31" dirty="0">
                <a:latin typeface="Times New Roman"/>
                <a:cs typeface="Times New Roman"/>
              </a:rPr>
              <a:t> </a:t>
            </a:r>
            <a:r>
              <a:rPr sz="1059" dirty="0">
                <a:latin typeface="Times New Roman"/>
                <a:cs typeface="Times New Roman"/>
              </a:rPr>
              <a:t>do</a:t>
            </a:r>
            <a:r>
              <a:rPr sz="1059" spc="-31" dirty="0">
                <a:latin typeface="Times New Roman"/>
                <a:cs typeface="Times New Roman"/>
              </a:rPr>
              <a:t> </a:t>
            </a:r>
            <a:r>
              <a:rPr sz="1059" dirty="0">
                <a:latin typeface="Times New Roman"/>
                <a:cs typeface="Times New Roman"/>
              </a:rPr>
              <a:t>high‑co‑pay</a:t>
            </a:r>
            <a:r>
              <a:rPr sz="1059" spc="-26" dirty="0">
                <a:latin typeface="Times New Roman"/>
                <a:cs typeface="Times New Roman"/>
              </a:rPr>
              <a:t> </a:t>
            </a:r>
            <a:r>
              <a:rPr sz="1059" dirty="0">
                <a:latin typeface="Times New Roman"/>
                <a:cs typeface="Times New Roman"/>
              </a:rPr>
              <a:t>patients</a:t>
            </a:r>
            <a:r>
              <a:rPr sz="1059" spc="-35" dirty="0">
                <a:latin typeface="Times New Roman"/>
                <a:cs typeface="Times New Roman"/>
              </a:rPr>
              <a:t> </a:t>
            </a:r>
            <a:r>
              <a:rPr sz="1059" dirty="0">
                <a:latin typeface="Times New Roman"/>
                <a:cs typeface="Times New Roman"/>
              </a:rPr>
              <a:t>start</a:t>
            </a:r>
            <a:r>
              <a:rPr sz="1059" spc="-26" dirty="0">
                <a:latin typeface="Times New Roman"/>
                <a:cs typeface="Times New Roman"/>
              </a:rPr>
              <a:t> </a:t>
            </a:r>
            <a:r>
              <a:rPr sz="1059" dirty="0">
                <a:latin typeface="Times New Roman"/>
                <a:cs typeface="Times New Roman"/>
              </a:rPr>
              <a:t>off</a:t>
            </a:r>
            <a:r>
              <a:rPr sz="1059" spc="-35" dirty="0">
                <a:latin typeface="Times New Roman"/>
                <a:cs typeface="Times New Roman"/>
              </a:rPr>
              <a:t> </a:t>
            </a:r>
            <a:r>
              <a:rPr sz="1059" spc="-9" dirty="0">
                <a:latin typeface="Times New Roman"/>
                <a:cs typeface="Times New Roman"/>
              </a:rPr>
              <a:t>sicker?</a:t>
            </a:r>
            <a:endParaRPr sz="1059" dirty="0">
              <a:latin typeface="Times New Roman"/>
              <a:cs typeface="Times New Roman"/>
            </a:endParaRPr>
          </a:p>
          <a:p>
            <a:pPr marL="155770" indent="-144564">
              <a:lnSpc>
                <a:spcPts val="1244"/>
              </a:lnSpc>
              <a:buFont typeface="Times New Roman"/>
              <a:buAutoNum type="arabicParenR" startAt="2"/>
              <a:tabLst>
                <a:tab pos="155770" algn="l"/>
              </a:tabLst>
            </a:pPr>
            <a:r>
              <a:rPr sz="1059" b="1" dirty="0">
                <a:latin typeface="Times New Roman"/>
                <a:cs typeface="Times New Roman"/>
              </a:rPr>
              <a:t>Robustness</a:t>
            </a:r>
            <a:r>
              <a:rPr sz="1059" dirty="0">
                <a:latin typeface="Times New Roman"/>
                <a:cs typeface="Times New Roman"/>
              </a:rPr>
              <a:t>:</a:t>
            </a:r>
            <a:r>
              <a:rPr sz="1059" spc="-13" dirty="0">
                <a:latin typeface="Times New Roman"/>
                <a:cs typeface="Times New Roman"/>
              </a:rPr>
              <a:t> </a:t>
            </a:r>
            <a:r>
              <a:rPr sz="1059" dirty="0">
                <a:latin typeface="Times New Roman"/>
                <a:cs typeface="Times New Roman"/>
              </a:rPr>
              <a:t>site</a:t>
            </a:r>
            <a:r>
              <a:rPr sz="1059" spc="-13" dirty="0">
                <a:latin typeface="Times New Roman"/>
                <a:cs typeface="Times New Roman"/>
              </a:rPr>
              <a:t> </a:t>
            </a:r>
            <a:r>
              <a:rPr sz="1059" dirty="0">
                <a:latin typeface="Times New Roman"/>
                <a:cs typeface="Times New Roman"/>
              </a:rPr>
              <a:t>fixed</a:t>
            </a:r>
            <a:r>
              <a:rPr sz="1059" spc="-13" dirty="0">
                <a:latin typeface="Times New Roman"/>
                <a:cs typeface="Times New Roman"/>
              </a:rPr>
              <a:t> </a:t>
            </a:r>
            <a:r>
              <a:rPr sz="1059" dirty="0">
                <a:latin typeface="Times New Roman"/>
                <a:cs typeface="Times New Roman"/>
              </a:rPr>
              <a:t>effects;</a:t>
            </a:r>
            <a:r>
              <a:rPr sz="1059" spc="-9" dirty="0">
                <a:latin typeface="Times New Roman"/>
                <a:cs typeface="Times New Roman"/>
              </a:rPr>
              <a:t> </a:t>
            </a:r>
            <a:r>
              <a:rPr sz="1059" dirty="0">
                <a:latin typeface="Times New Roman"/>
                <a:cs typeface="Times New Roman"/>
              </a:rPr>
              <a:t>PS</a:t>
            </a:r>
            <a:r>
              <a:rPr sz="1059" spc="-13" dirty="0">
                <a:latin typeface="Times New Roman"/>
                <a:cs typeface="Times New Roman"/>
              </a:rPr>
              <a:t> </a:t>
            </a:r>
            <a:r>
              <a:rPr sz="1059" spc="-9" dirty="0">
                <a:latin typeface="Times New Roman"/>
                <a:cs typeface="Times New Roman"/>
              </a:rPr>
              <a:t>weighting/matching;</a:t>
            </a:r>
            <a:r>
              <a:rPr sz="1059" spc="-13" dirty="0">
                <a:latin typeface="Times New Roman"/>
                <a:cs typeface="Times New Roman"/>
              </a:rPr>
              <a:t> </a:t>
            </a:r>
            <a:r>
              <a:rPr sz="1059" spc="-9" dirty="0">
                <a:latin typeface="Times New Roman"/>
                <a:cs typeface="Times New Roman"/>
              </a:rPr>
              <a:t>time‑varying</a:t>
            </a:r>
            <a:r>
              <a:rPr sz="1059" spc="-13" dirty="0">
                <a:latin typeface="Times New Roman"/>
                <a:cs typeface="Times New Roman"/>
              </a:rPr>
              <a:t> </a:t>
            </a:r>
            <a:r>
              <a:rPr sz="1059" dirty="0">
                <a:latin typeface="Times New Roman"/>
                <a:cs typeface="Times New Roman"/>
              </a:rPr>
              <a:t>co‑pay</a:t>
            </a:r>
            <a:r>
              <a:rPr sz="1059" spc="-13" dirty="0">
                <a:latin typeface="Times New Roman"/>
                <a:cs typeface="Times New Roman"/>
              </a:rPr>
              <a:t> </a:t>
            </a:r>
            <a:r>
              <a:rPr sz="1059" dirty="0">
                <a:latin typeface="Times New Roman"/>
                <a:cs typeface="Times New Roman"/>
              </a:rPr>
              <a:t>if</a:t>
            </a:r>
            <a:r>
              <a:rPr sz="1059" spc="-13" dirty="0">
                <a:latin typeface="Times New Roman"/>
                <a:cs typeface="Times New Roman"/>
              </a:rPr>
              <a:t> </a:t>
            </a:r>
            <a:r>
              <a:rPr sz="1059" dirty="0">
                <a:latin typeface="Times New Roman"/>
                <a:cs typeface="Times New Roman"/>
              </a:rPr>
              <a:t>it</a:t>
            </a:r>
            <a:r>
              <a:rPr sz="1059" spc="-13" dirty="0">
                <a:latin typeface="Times New Roman"/>
                <a:cs typeface="Times New Roman"/>
              </a:rPr>
              <a:t> </a:t>
            </a:r>
            <a:r>
              <a:rPr sz="1059" dirty="0">
                <a:latin typeface="Times New Roman"/>
                <a:cs typeface="Times New Roman"/>
              </a:rPr>
              <a:t>changes</a:t>
            </a:r>
            <a:r>
              <a:rPr sz="1059" spc="-18" dirty="0">
                <a:latin typeface="Times New Roman"/>
                <a:cs typeface="Times New Roman"/>
              </a:rPr>
              <a:t> </a:t>
            </a:r>
            <a:r>
              <a:rPr sz="1059" dirty="0">
                <a:latin typeface="Times New Roman"/>
                <a:cs typeface="Times New Roman"/>
              </a:rPr>
              <a:t>during</a:t>
            </a:r>
            <a:r>
              <a:rPr sz="1059" spc="-4" dirty="0">
                <a:latin typeface="Times New Roman"/>
                <a:cs typeface="Times New Roman"/>
              </a:rPr>
              <a:t> </a:t>
            </a:r>
            <a:r>
              <a:rPr sz="1059" spc="-9" dirty="0">
                <a:latin typeface="Times New Roman"/>
                <a:cs typeface="Times New Roman"/>
              </a:rPr>
              <a:t>follow‑up.</a:t>
            </a:r>
            <a:endParaRPr sz="1059" dirty="0">
              <a:latin typeface="Times New Roman"/>
              <a:cs typeface="Times New Roman"/>
            </a:endParaRPr>
          </a:p>
          <a:p>
            <a:pPr marL="11206" marR="58834">
              <a:lnSpc>
                <a:spcPts val="1218"/>
              </a:lnSpc>
              <a:spcBef>
                <a:spcPts val="825"/>
              </a:spcBef>
            </a:pPr>
            <a:r>
              <a:rPr sz="1059" b="1" dirty="0">
                <a:latin typeface="Times New Roman"/>
                <a:cs typeface="Times New Roman"/>
              </a:rPr>
              <a:t>Interpretation.</a:t>
            </a:r>
            <a:r>
              <a:rPr sz="1059" b="1" spc="-22" dirty="0">
                <a:latin typeface="Times New Roman"/>
                <a:cs typeface="Times New Roman"/>
              </a:rPr>
              <a:t> </a:t>
            </a:r>
            <a:r>
              <a:rPr sz="1059" dirty="0">
                <a:latin typeface="Times New Roman"/>
                <a:cs typeface="Times New Roman"/>
              </a:rPr>
              <a:t>If</a:t>
            </a:r>
            <a:r>
              <a:rPr sz="1059" spc="-35" dirty="0">
                <a:latin typeface="Times New Roman"/>
                <a:cs typeface="Times New Roman"/>
              </a:rPr>
              <a:t> </a:t>
            </a:r>
            <a:r>
              <a:rPr sz="1059" dirty="0">
                <a:latin typeface="Times New Roman"/>
                <a:cs typeface="Times New Roman"/>
              </a:rPr>
              <a:t>the</a:t>
            </a:r>
            <a:r>
              <a:rPr sz="1059" spc="-26" dirty="0">
                <a:latin typeface="Times New Roman"/>
                <a:cs typeface="Times New Roman"/>
              </a:rPr>
              <a:t> </a:t>
            </a:r>
            <a:r>
              <a:rPr sz="1059" dirty="0">
                <a:latin typeface="Times New Roman"/>
                <a:cs typeface="Times New Roman"/>
              </a:rPr>
              <a:t>co‑pay</a:t>
            </a:r>
            <a:r>
              <a:rPr sz="1059" spc="-22" dirty="0">
                <a:latin typeface="Times New Roman"/>
                <a:cs typeface="Times New Roman"/>
              </a:rPr>
              <a:t> </a:t>
            </a:r>
            <a:r>
              <a:rPr sz="1059" dirty="0">
                <a:latin typeface="Times New Roman"/>
                <a:cs typeface="Times New Roman"/>
              </a:rPr>
              <a:t>OR</a:t>
            </a:r>
            <a:r>
              <a:rPr sz="1059" spc="-26" dirty="0">
                <a:latin typeface="Times New Roman"/>
                <a:cs typeface="Times New Roman"/>
              </a:rPr>
              <a:t> </a:t>
            </a:r>
            <a:r>
              <a:rPr sz="1059" dirty="0">
                <a:latin typeface="Times New Roman"/>
                <a:cs typeface="Times New Roman"/>
              </a:rPr>
              <a:t>(≈1.5</a:t>
            </a:r>
            <a:r>
              <a:rPr sz="1059" spc="-26" dirty="0">
                <a:latin typeface="Times New Roman"/>
                <a:cs typeface="Times New Roman"/>
              </a:rPr>
              <a:t> </a:t>
            </a:r>
            <a:r>
              <a:rPr sz="1059" dirty="0">
                <a:latin typeface="Times New Roman"/>
                <a:cs typeface="Times New Roman"/>
              </a:rPr>
              <a:t>per</a:t>
            </a:r>
            <a:r>
              <a:rPr sz="1059" spc="-26" dirty="0">
                <a:latin typeface="Times New Roman"/>
                <a:cs typeface="Times New Roman"/>
              </a:rPr>
              <a:t> </a:t>
            </a:r>
            <a:r>
              <a:rPr sz="1059" dirty="0">
                <a:latin typeface="Times New Roman"/>
                <a:cs typeface="Times New Roman"/>
              </a:rPr>
              <a:t>$100)</a:t>
            </a:r>
            <a:r>
              <a:rPr sz="1059" spc="-22" dirty="0">
                <a:latin typeface="Times New Roman"/>
                <a:cs typeface="Times New Roman"/>
              </a:rPr>
              <a:t> </a:t>
            </a:r>
            <a:r>
              <a:rPr sz="1059" dirty="0">
                <a:latin typeface="Times New Roman"/>
                <a:cs typeface="Times New Roman"/>
              </a:rPr>
              <a:t>drops</a:t>
            </a:r>
            <a:r>
              <a:rPr sz="1059" spc="-26" dirty="0">
                <a:latin typeface="Times New Roman"/>
                <a:cs typeface="Times New Roman"/>
              </a:rPr>
              <a:t> </a:t>
            </a:r>
            <a:r>
              <a:rPr sz="1059" dirty="0">
                <a:latin typeface="Times New Roman"/>
                <a:cs typeface="Times New Roman"/>
              </a:rPr>
              <a:t>toward</a:t>
            </a:r>
            <a:r>
              <a:rPr sz="1059" spc="-26" dirty="0">
                <a:latin typeface="Times New Roman"/>
                <a:cs typeface="Times New Roman"/>
              </a:rPr>
              <a:t> </a:t>
            </a:r>
            <a:r>
              <a:rPr sz="1059" dirty="0">
                <a:latin typeface="Times New Roman"/>
                <a:cs typeface="Times New Roman"/>
              </a:rPr>
              <a:t>1.0</a:t>
            </a:r>
            <a:r>
              <a:rPr sz="1059" spc="-31" dirty="0">
                <a:latin typeface="Times New Roman"/>
                <a:cs typeface="Times New Roman"/>
              </a:rPr>
              <a:t> </a:t>
            </a:r>
            <a:r>
              <a:rPr sz="1059" dirty="0">
                <a:latin typeface="Times New Roman"/>
                <a:cs typeface="Times New Roman"/>
              </a:rPr>
              <a:t>after</a:t>
            </a:r>
            <a:r>
              <a:rPr sz="1059" spc="-22" dirty="0">
                <a:latin typeface="Times New Roman"/>
                <a:cs typeface="Times New Roman"/>
              </a:rPr>
              <a:t> </a:t>
            </a:r>
            <a:r>
              <a:rPr sz="1059" dirty="0">
                <a:latin typeface="Times New Roman"/>
                <a:cs typeface="Times New Roman"/>
              </a:rPr>
              <a:t>severity/site</a:t>
            </a:r>
            <a:r>
              <a:rPr sz="1059" spc="-31" dirty="0">
                <a:latin typeface="Times New Roman"/>
                <a:cs typeface="Times New Roman"/>
              </a:rPr>
              <a:t> </a:t>
            </a:r>
            <a:r>
              <a:rPr sz="1059" dirty="0">
                <a:latin typeface="Times New Roman"/>
                <a:cs typeface="Times New Roman"/>
              </a:rPr>
              <a:t>adjustment,</a:t>
            </a:r>
            <a:r>
              <a:rPr sz="1059" spc="-26" dirty="0">
                <a:latin typeface="Times New Roman"/>
                <a:cs typeface="Times New Roman"/>
              </a:rPr>
              <a:t> </a:t>
            </a:r>
            <a:r>
              <a:rPr sz="1059" dirty="0">
                <a:latin typeface="Times New Roman"/>
                <a:cs typeface="Times New Roman"/>
              </a:rPr>
              <a:t>the</a:t>
            </a:r>
            <a:r>
              <a:rPr sz="1059" spc="-26" dirty="0">
                <a:latin typeface="Times New Roman"/>
                <a:cs typeface="Times New Roman"/>
              </a:rPr>
              <a:t> </a:t>
            </a:r>
            <a:r>
              <a:rPr sz="1059" dirty="0">
                <a:latin typeface="Times New Roman"/>
                <a:cs typeface="Times New Roman"/>
              </a:rPr>
              <a:t>crude</a:t>
            </a:r>
            <a:r>
              <a:rPr sz="1059" spc="-22" dirty="0">
                <a:latin typeface="Times New Roman"/>
                <a:cs typeface="Times New Roman"/>
              </a:rPr>
              <a:t> </a:t>
            </a:r>
            <a:r>
              <a:rPr sz="1059" dirty="0">
                <a:latin typeface="Times New Roman"/>
                <a:cs typeface="Times New Roman"/>
              </a:rPr>
              <a:t>association</a:t>
            </a:r>
            <a:r>
              <a:rPr sz="1059" spc="-26" dirty="0">
                <a:latin typeface="Times New Roman"/>
                <a:cs typeface="Times New Roman"/>
              </a:rPr>
              <a:t> </a:t>
            </a:r>
            <a:r>
              <a:rPr sz="1059" dirty="0">
                <a:latin typeface="Times New Roman"/>
                <a:cs typeface="Times New Roman"/>
              </a:rPr>
              <a:t>was</a:t>
            </a:r>
            <a:r>
              <a:rPr sz="1059" spc="-18" dirty="0">
                <a:latin typeface="Times New Roman"/>
                <a:cs typeface="Times New Roman"/>
              </a:rPr>
              <a:t> </a:t>
            </a:r>
            <a:r>
              <a:rPr sz="1059" spc="-9" dirty="0">
                <a:latin typeface="Times New Roman"/>
                <a:cs typeface="Times New Roman"/>
              </a:rPr>
              <a:t>mostly </a:t>
            </a:r>
            <a:r>
              <a:rPr sz="1059" dirty="0">
                <a:latin typeface="Times New Roman"/>
                <a:cs typeface="Times New Roman"/>
              </a:rPr>
              <a:t>confounding.</a:t>
            </a:r>
            <a:r>
              <a:rPr sz="1059" spc="-18" dirty="0">
                <a:latin typeface="Times New Roman"/>
                <a:cs typeface="Times New Roman"/>
              </a:rPr>
              <a:t> </a:t>
            </a:r>
            <a:r>
              <a:rPr sz="1059" dirty="0">
                <a:latin typeface="Times New Roman"/>
                <a:cs typeface="Times New Roman"/>
              </a:rPr>
              <a:t>If</a:t>
            </a:r>
            <a:r>
              <a:rPr sz="1059" spc="-22" dirty="0">
                <a:latin typeface="Times New Roman"/>
                <a:cs typeface="Times New Roman"/>
              </a:rPr>
              <a:t> </a:t>
            </a:r>
            <a:r>
              <a:rPr sz="1059" dirty="0">
                <a:latin typeface="Times New Roman"/>
                <a:cs typeface="Times New Roman"/>
              </a:rPr>
              <a:t>it</a:t>
            </a:r>
            <a:r>
              <a:rPr sz="1059" spc="-22" dirty="0">
                <a:latin typeface="Times New Roman"/>
                <a:cs typeface="Times New Roman"/>
              </a:rPr>
              <a:t> </a:t>
            </a:r>
            <a:r>
              <a:rPr sz="1059" dirty="0">
                <a:latin typeface="Times New Roman"/>
                <a:cs typeface="Times New Roman"/>
              </a:rPr>
              <a:t>remains</a:t>
            </a:r>
            <a:r>
              <a:rPr sz="1059" spc="-26" dirty="0">
                <a:latin typeface="Times New Roman"/>
                <a:cs typeface="Times New Roman"/>
              </a:rPr>
              <a:t> </a:t>
            </a:r>
            <a:r>
              <a:rPr sz="1059" dirty="0">
                <a:latin typeface="Times New Roman"/>
                <a:cs typeface="Times New Roman"/>
              </a:rPr>
              <a:t>large</a:t>
            </a:r>
            <a:r>
              <a:rPr sz="1059" spc="-35" dirty="0">
                <a:latin typeface="Times New Roman"/>
                <a:cs typeface="Times New Roman"/>
              </a:rPr>
              <a:t> </a:t>
            </a:r>
            <a:r>
              <a:rPr sz="1059" dirty="0">
                <a:latin typeface="Times New Roman"/>
                <a:cs typeface="Times New Roman"/>
              </a:rPr>
              <a:t>with</a:t>
            </a:r>
            <a:r>
              <a:rPr sz="1059" spc="-22" dirty="0">
                <a:latin typeface="Times New Roman"/>
                <a:cs typeface="Times New Roman"/>
              </a:rPr>
              <a:t> </a:t>
            </a:r>
            <a:r>
              <a:rPr sz="1059" dirty="0">
                <a:latin typeface="Times New Roman"/>
                <a:cs typeface="Times New Roman"/>
              </a:rPr>
              <a:t>tight</a:t>
            </a:r>
            <a:r>
              <a:rPr sz="1059" spc="-22" dirty="0">
                <a:latin typeface="Times New Roman"/>
                <a:cs typeface="Times New Roman"/>
              </a:rPr>
              <a:t> </a:t>
            </a:r>
            <a:r>
              <a:rPr sz="1059" dirty="0">
                <a:latin typeface="Times New Roman"/>
                <a:cs typeface="Times New Roman"/>
              </a:rPr>
              <a:t>CIs</a:t>
            </a:r>
            <a:r>
              <a:rPr sz="1059" spc="-26" dirty="0">
                <a:latin typeface="Times New Roman"/>
                <a:cs typeface="Times New Roman"/>
              </a:rPr>
              <a:t> </a:t>
            </a:r>
            <a:r>
              <a:rPr sz="1059" dirty="0">
                <a:latin typeface="Times New Roman"/>
                <a:cs typeface="Times New Roman"/>
              </a:rPr>
              <a:t>across</a:t>
            </a:r>
            <a:r>
              <a:rPr sz="1059" spc="-26" dirty="0">
                <a:latin typeface="Times New Roman"/>
                <a:cs typeface="Times New Roman"/>
              </a:rPr>
              <a:t> </a:t>
            </a:r>
            <a:r>
              <a:rPr sz="1059" dirty="0">
                <a:latin typeface="Times New Roman"/>
                <a:cs typeface="Times New Roman"/>
              </a:rPr>
              <a:t>multiple</a:t>
            </a:r>
            <a:r>
              <a:rPr sz="1059" spc="-26" dirty="0">
                <a:latin typeface="Times New Roman"/>
                <a:cs typeface="Times New Roman"/>
              </a:rPr>
              <a:t> </a:t>
            </a:r>
            <a:r>
              <a:rPr sz="1059" dirty="0">
                <a:latin typeface="Times New Roman"/>
                <a:cs typeface="Times New Roman"/>
              </a:rPr>
              <a:t>adjusted</a:t>
            </a:r>
            <a:r>
              <a:rPr sz="1059" spc="-26" dirty="0">
                <a:latin typeface="Times New Roman"/>
                <a:cs typeface="Times New Roman"/>
              </a:rPr>
              <a:t> </a:t>
            </a:r>
            <a:r>
              <a:rPr sz="1059" dirty="0">
                <a:latin typeface="Times New Roman"/>
                <a:cs typeface="Times New Roman"/>
              </a:rPr>
              <a:t>analyses,</a:t>
            </a:r>
            <a:r>
              <a:rPr sz="1059" spc="-22" dirty="0">
                <a:latin typeface="Times New Roman"/>
                <a:cs typeface="Times New Roman"/>
              </a:rPr>
              <a:t> </a:t>
            </a:r>
            <a:r>
              <a:rPr sz="1059" spc="-9" dirty="0">
                <a:latin typeface="Times New Roman"/>
                <a:cs typeface="Times New Roman"/>
              </a:rPr>
              <a:t>cost‑related</a:t>
            </a:r>
            <a:r>
              <a:rPr sz="1059" spc="-22" dirty="0">
                <a:latin typeface="Times New Roman"/>
                <a:cs typeface="Times New Roman"/>
              </a:rPr>
              <a:t> </a:t>
            </a:r>
            <a:r>
              <a:rPr sz="1059" dirty="0">
                <a:latin typeface="Times New Roman"/>
                <a:cs typeface="Times New Roman"/>
              </a:rPr>
              <a:t>nonadherence</a:t>
            </a:r>
            <a:r>
              <a:rPr sz="1059" spc="-26" dirty="0">
                <a:latin typeface="Times New Roman"/>
                <a:cs typeface="Times New Roman"/>
              </a:rPr>
              <a:t> </a:t>
            </a:r>
            <a:r>
              <a:rPr sz="1059" dirty="0">
                <a:latin typeface="Times New Roman"/>
                <a:cs typeface="Times New Roman"/>
              </a:rPr>
              <a:t>is</a:t>
            </a:r>
            <a:r>
              <a:rPr sz="1059" spc="-26" dirty="0">
                <a:latin typeface="Times New Roman"/>
                <a:cs typeface="Times New Roman"/>
              </a:rPr>
              <a:t> </a:t>
            </a:r>
            <a:r>
              <a:rPr sz="1059" spc="-9" dirty="0">
                <a:latin typeface="Times New Roman"/>
                <a:cs typeface="Times New Roman"/>
              </a:rPr>
              <a:t>plausible.</a:t>
            </a:r>
            <a:endParaRPr sz="1059" dirty="0">
              <a:latin typeface="Times New Roman"/>
              <a:cs typeface="Times New Roman"/>
            </a:endParaRPr>
          </a:p>
          <a:p>
            <a:pPr marL="11206">
              <a:spcBef>
                <a:spcPts val="710"/>
              </a:spcBef>
            </a:pPr>
            <a:r>
              <a:rPr sz="1059" b="1" dirty="0">
                <a:latin typeface="Times New Roman"/>
                <a:cs typeface="Times New Roman"/>
              </a:rPr>
              <a:t>R</a:t>
            </a:r>
            <a:r>
              <a:rPr sz="1059" b="1" spc="-4" dirty="0">
                <a:latin typeface="Times New Roman"/>
                <a:cs typeface="Times New Roman"/>
              </a:rPr>
              <a:t> </a:t>
            </a:r>
            <a:r>
              <a:rPr sz="1059" b="1" spc="-9" dirty="0">
                <a:latin typeface="Times New Roman"/>
                <a:cs typeface="Times New Roman"/>
              </a:rPr>
              <a:t>(sketch).</a:t>
            </a:r>
            <a:endParaRPr sz="1059" dirty="0">
              <a:latin typeface="Times New Roman"/>
              <a:cs typeface="Times New Roman"/>
            </a:endParaRPr>
          </a:p>
        </p:txBody>
      </p:sp>
      <p:sp>
        <p:nvSpPr>
          <p:cNvPr id="3" name="object 3"/>
          <p:cNvSpPr txBox="1"/>
          <p:nvPr/>
        </p:nvSpPr>
        <p:spPr>
          <a:xfrm>
            <a:off x="930089" y="4846688"/>
            <a:ext cx="7295029" cy="410369"/>
          </a:xfrm>
          <a:prstGeom prst="rect">
            <a:avLst/>
          </a:prstGeom>
          <a:solidFill>
            <a:srgbClr val="F8F8F8"/>
          </a:solidFill>
        </p:spPr>
        <p:txBody>
          <a:bodyPr vert="horz" wrap="square" lIns="0" tIns="0" rIns="0" bIns="0" rtlCol="0">
            <a:spAutoFit/>
          </a:bodyPr>
          <a:lstStyle/>
          <a:p>
            <a:pPr marL="15689">
              <a:lnSpc>
                <a:spcPts val="785"/>
              </a:lnSpc>
              <a:tabLst>
                <a:tab pos="2451978" algn="l"/>
              </a:tabLst>
            </a:pPr>
            <a:r>
              <a:rPr sz="706" dirty="0">
                <a:latin typeface="Times New Roman"/>
                <a:cs typeface="Times New Roman"/>
              </a:rPr>
              <a:t>m0</a:t>
            </a:r>
            <a:r>
              <a:rPr sz="706" spc="-4" dirty="0">
                <a:latin typeface="Times New Roman"/>
                <a:cs typeface="Times New Roman"/>
              </a:rPr>
              <a:t> </a:t>
            </a:r>
            <a:r>
              <a:rPr sz="706" dirty="0">
                <a:solidFill>
                  <a:srgbClr val="8F5801"/>
                </a:solidFill>
                <a:latin typeface="Times New Roman"/>
                <a:cs typeface="Times New Roman"/>
              </a:rPr>
              <a:t>&lt;- </a:t>
            </a:r>
            <a:r>
              <a:rPr sz="706" b="1" dirty="0">
                <a:solidFill>
                  <a:srgbClr val="1F4986"/>
                </a:solidFill>
                <a:latin typeface="Times New Roman"/>
                <a:cs typeface="Times New Roman"/>
              </a:rPr>
              <a:t>glm</a:t>
            </a:r>
            <a:r>
              <a:rPr sz="706" dirty="0">
                <a:latin typeface="Times New Roman"/>
                <a:cs typeface="Times New Roman"/>
              </a:rPr>
              <a:t>(dropout</a:t>
            </a:r>
            <a:r>
              <a:rPr sz="706" spc="9" dirty="0">
                <a:latin typeface="Times New Roman"/>
                <a:cs typeface="Times New Roman"/>
              </a:rPr>
              <a:t> </a:t>
            </a:r>
            <a:r>
              <a:rPr sz="706" b="1" dirty="0">
                <a:solidFill>
                  <a:srgbClr val="CE5C00"/>
                </a:solidFill>
                <a:latin typeface="Times New Roman"/>
                <a:cs typeface="Times New Roman"/>
              </a:rPr>
              <a:t>~</a:t>
            </a:r>
            <a:r>
              <a:rPr sz="706" b="1" spc="-9" dirty="0">
                <a:solidFill>
                  <a:srgbClr val="CE5C00"/>
                </a:solidFill>
                <a:latin typeface="Times New Roman"/>
                <a:cs typeface="Times New Roman"/>
              </a:rPr>
              <a:t> </a:t>
            </a:r>
            <a:r>
              <a:rPr sz="706" dirty="0">
                <a:latin typeface="Times New Roman"/>
                <a:cs typeface="Times New Roman"/>
              </a:rPr>
              <a:t>copay100,</a:t>
            </a:r>
            <a:r>
              <a:rPr sz="706" spc="4" dirty="0">
                <a:latin typeface="Times New Roman"/>
                <a:cs typeface="Times New Roman"/>
              </a:rPr>
              <a:t> </a:t>
            </a:r>
            <a:r>
              <a:rPr sz="706" spc="-9" dirty="0">
                <a:solidFill>
                  <a:srgbClr val="1F4986"/>
                </a:solidFill>
                <a:latin typeface="Times New Roman"/>
                <a:cs typeface="Times New Roman"/>
              </a:rPr>
              <a:t>family=</a:t>
            </a:r>
            <a:r>
              <a:rPr sz="706" b="1" spc="-9" dirty="0">
                <a:solidFill>
                  <a:srgbClr val="1F4986"/>
                </a:solidFill>
                <a:latin typeface="Times New Roman"/>
                <a:cs typeface="Times New Roman"/>
              </a:rPr>
              <a:t>binomial</a:t>
            </a:r>
            <a:r>
              <a:rPr sz="706" spc="-9" dirty="0">
                <a:latin typeface="Times New Roman"/>
                <a:cs typeface="Times New Roman"/>
              </a:rPr>
              <a:t>(),</a:t>
            </a:r>
            <a:r>
              <a:rPr sz="706" spc="-4" dirty="0">
                <a:latin typeface="Times New Roman"/>
                <a:cs typeface="Times New Roman"/>
              </a:rPr>
              <a:t> </a:t>
            </a:r>
            <a:r>
              <a:rPr sz="706" spc="-9" dirty="0">
                <a:solidFill>
                  <a:srgbClr val="1F4986"/>
                </a:solidFill>
                <a:latin typeface="Times New Roman"/>
                <a:cs typeface="Times New Roman"/>
              </a:rPr>
              <a:t>data=</a:t>
            </a:r>
            <a:r>
              <a:rPr sz="706" spc="-9" dirty="0">
                <a:latin typeface="Times New Roman"/>
                <a:cs typeface="Times New Roman"/>
              </a:rPr>
              <a:t>df)</a:t>
            </a:r>
            <a:r>
              <a:rPr sz="706" dirty="0">
                <a:latin typeface="Times New Roman"/>
                <a:cs typeface="Times New Roman"/>
              </a:rPr>
              <a:t>	</a:t>
            </a:r>
            <a:r>
              <a:rPr sz="706" i="1" dirty="0">
                <a:solidFill>
                  <a:srgbClr val="8F5801"/>
                </a:solidFill>
                <a:latin typeface="Times New Roman"/>
                <a:cs typeface="Times New Roman"/>
              </a:rPr>
              <a:t>#</a:t>
            </a:r>
            <a:r>
              <a:rPr sz="706" i="1" spc="-4" dirty="0">
                <a:solidFill>
                  <a:srgbClr val="8F5801"/>
                </a:solidFill>
                <a:latin typeface="Times New Roman"/>
                <a:cs typeface="Times New Roman"/>
              </a:rPr>
              <a:t> </a:t>
            </a:r>
            <a:r>
              <a:rPr sz="706" i="1" spc="-18" dirty="0">
                <a:solidFill>
                  <a:srgbClr val="8F5801"/>
                </a:solidFill>
                <a:latin typeface="Times New Roman"/>
                <a:cs typeface="Times New Roman"/>
              </a:rPr>
              <a:t>crude</a:t>
            </a:r>
            <a:endParaRPr sz="706" dirty="0">
              <a:latin typeface="Times New Roman"/>
              <a:cs typeface="Times New Roman"/>
            </a:endParaRPr>
          </a:p>
          <a:p>
            <a:pPr marL="242060" marR="4914602" indent="-226371">
              <a:lnSpc>
                <a:spcPts val="811"/>
              </a:lnSpc>
              <a:spcBef>
                <a:spcPts val="35"/>
              </a:spcBef>
              <a:tabLst>
                <a:tab pos="1946005" algn="l"/>
              </a:tabLst>
            </a:pPr>
            <a:r>
              <a:rPr sz="706" dirty="0">
                <a:latin typeface="Times New Roman"/>
                <a:cs typeface="Times New Roman"/>
              </a:rPr>
              <a:t>m1</a:t>
            </a:r>
            <a:r>
              <a:rPr sz="706" spc="-13" dirty="0">
                <a:latin typeface="Times New Roman"/>
                <a:cs typeface="Times New Roman"/>
              </a:rPr>
              <a:t> </a:t>
            </a:r>
            <a:r>
              <a:rPr sz="706" dirty="0">
                <a:solidFill>
                  <a:srgbClr val="8F5801"/>
                </a:solidFill>
                <a:latin typeface="Times New Roman"/>
                <a:cs typeface="Times New Roman"/>
              </a:rPr>
              <a:t>&lt;-</a:t>
            </a:r>
            <a:r>
              <a:rPr sz="706" spc="-9" dirty="0">
                <a:solidFill>
                  <a:srgbClr val="8F5801"/>
                </a:solidFill>
                <a:latin typeface="Times New Roman"/>
                <a:cs typeface="Times New Roman"/>
              </a:rPr>
              <a:t> </a:t>
            </a:r>
            <a:r>
              <a:rPr sz="706" b="1" dirty="0">
                <a:solidFill>
                  <a:srgbClr val="1F4986"/>
                </a:solidFill>
                <a:latin typeface="Times New Roman"/>
                <a:cs typeface="Times New Roman"/>
              </a:rPr>
              <a:t>glm</a:t>
            </a:r>
            <a:r>
              <a:rPr sz="706" dirty="0">
                <a:latin typeface="Times New Roman"/>
                <a:cs typeface="Times New Roman"/>
              </a:rPr>
              <a:t>(dropout</a:t>
            </a:r>
            <a:r>
              <a:rPr sz="706" spc="4" dirty="0">
                <a:latin typeface="Times New Roman"/>
                <a:cs typeface="Times New Roman"/>
              </a:rPr>
              <a:t> </a:t>
            </a:r>
            <a:r>
              <a:rPr sz="706" b="1" dirty="0">
                <a:solidFill>
                  <a:srgbClr val="CE5C00"/>
                </a:solidFill>
                <a:latin typeface="Times New Roman"/>
                <a:cs typeface="Times New Roman"/>
              </a:rPr>
              <a:t>~</a:t>
            </a:r>
            <a:r>
              <a:rPr sz="706" b="1" spc="-18" dirty="0">
                <a:solidFill>
                  <a:srgbClr val="CE5C00"/>
                </a:solidFill>
                <a:latin typeface="Times New Roman"/>
                <a:cs typeface="Times New Roman"/>
              </a:rPr>
              <a:t> </a:t>
            </a:r>
            <a:r>
              <a:rPr sz="706" dirty="0">
                <a:latin typeface="Times New Roman"/>
                <a:cs typeface="Times New Roman"/>
              </a:rPr>
              <a:t>copay100</a:t>
            </a:r>
            <a:r>
              <a:rPr sz="706" spc="-9" dirty="0">
                <a:latin typeface="Times New Roman"/>
                <a:cs typeface="Times New Roman"/>
              </a:rPr>
              <a:t> </a:t>
            </a:r>
            <a:r>
              <a:rPr sz="706" b="1" dirty="0">
                <a:solidFill>
                  <a:srgbClr val="CE5C00"/>
                </a:solidFill>
                <a:latin typeface="Times New Roman"/>
                <a:cs typeface="Times New Roman"/>
              </a:rPr>
              <a:t>+</a:t>
            </a:r>
            <a:r>
              <a:rPr sz="706" b="1" spc="-22" dirty="0">
                <a:solidFill>
                  <a:srgbClr val="CE5C00"/>
                </a:solidFill>
                <a:latin typeface="Times New Roman"/>
                <a:cs typeface="Times New Roman"/>
              </a:rPr>
              <a:t> </a:t>
            </a:r>
            <a:r>
              <a:rPr sz="706" dirty="0">
                <a:latin typeface="Times New Roman"/>
                <a:cs typeface="Times New Roman"/>
              </a:rPr>
              <a:t>ecog</a:t>
            </a:r>
            <a:r>
              <a:rPr sz="706" spc="4" dirty="0">
                <a:latin typeface="Times New Roman"/>
                <a:cs typeface="Times New Roman"/>
              </a:rPr>
              <a:t> </a:t>
            </a:r>
            <a:r>
              <a:rPr sz="706" b="1" dirty="0">
                <a:solidFill>
                  <a:srgbClr val="CE5C00"/>
                </a:solidFill>
                <a:latin typeface="Times New Roman"/>
                <a:cs typeface="Times New Roman"/>
              </a:rPr>
              <a:t>+</a:t>
            </a:r>
            <a:r>
              <a:rPr sz="706" b="1" spc="-9" dirty="0">
                <a:solidFill>
                  <a:srgbClr val="CE5C00"/>
                </a:solidFill>
                <a:latin typeface="Times New Roman"/>
                <a:cs typeface="Times New Roman"/>
              </a:rPr>
              <a:t> </a:t>
            </a:r>
            <a:r>
              <a:rPr sz="706" dirty="0">
                <a:latin typeface="Times New Roman"/>
                <a:cs typeface="Times New Roman"/>
              </a:rPr>
              <a:t>stage</a:t>
            </a:r>
            <a:r>
              <a:rPr sz="706" spc="-13" dirty="0">
                <a:latin typeface="Times New Roman"/>
                <a:cs typeface="Times New Roman"/>
              </a:rPr>
              <a:t> </a:t>
            </a:r>
            <a:r>
              <a:rPr sz="706" b="1" dirty="0">
                <a:solidFill>
                  <a:srgbClr val="CE5C00"/>
                </a:solidFill>
                <a:latin typeface="Times New Roman"/>
                <a:cs typeface="Times New Roman"/>
              </a:rPr>
              <a:t>+</a:t>
            </a:r>
            <a:r>
              <a:rPr sz="706" b="1" spc="-4" dirty="0">
                <a:solidFill>
                  <a:srgbClr val="CE5C00"/>
                </a:solidFill>
                <a:latin typeface="Times New Roman"/>
                <a:cs typeface="Times New Roman"/>
              </a:rPr>
              <a:t> </a:t>
            </a:r>
            <a:r>
              <a:rPr sz="706" dirty="0">
                <a:latin typeface="Times New Roman"/>
                <a:cs typeface="Times New Roman"/>
              </a:rPr>
              <a:t>age</a:t>
            </a:r>
            <a:r>
              <a:rPr sz="706" spc="-13" dirty="0">
                <a:latin typeface="Times New Roman"/>
                <a:cs typeface="Times New Roman"/>
              </a:rPr>
              <a:t> </a:t>
            </a:r>
            <a:r>
              <a:rPr sz="706" b="1" dirty="0">
                <a:solidFill>
                  <a:srgbClr val="CE5C00"/>
                </a:solidFill>
                <a:latin typeface="Times New Roman"/>
                <a:cs typeface="Times New Roman"/>
              </a:rPr>
              <a:t>+</a:t>
            </a:r>
            <a:r>
              <a:rPr sz="706" b="1" spc="-4" dirty="0">
                <a:solidFill>
                  <a:srgbClr val="CE5C00"/>
                </a:solidFill>
                <a:latin typeface="Times New Roman"/>
                <a:cs typeface="Times New Roman"/>
              </a:rPr>
              <a:t> </a:t>
            </a:r>
            <a:r>
              <a:rPr sz="706" dirty="0">
                <a:latin typeface="Times New Roman"/>
                <a:cs typeface="Times New Roman"/>
              </a:rPr>
              <a:t>sex</a:t>
            </a:r>
            <a:r>
              <a:rPr sz="706" spc="-13" dirty="0">
                <a:latin typeface="Times New Roman"/>
                <a:cs typeface="Times New Roman"/>
              </a:rPr>
              <a:t> </a:t>
            </a:r>
            <a:r>
              <a:rPr sz="706" b="1" dirty="0">
                <a:solidFill>
                  <a:srgbClr val="CE5C00"/>
                </a:solidFill>
                <a:latin typeface="Times New Roman"/>
                <a:cs typeface="Times New Roman"/>
              </a:rPr>
              <a:t>+</a:t>
            </a:r>
            <a:r>
              <a:rPr sz="706" b="1" spc="-4" dirty="0">
                <a:solidFill>
                  <a:srgbClr val="CE5C00"/>
                </a:solidFill>
                <a:latin typeface="Times New Roman"/>
                <a:cs typeface="Times New Roman"/>
              </a:rPr>
              <a:t> </a:t>
            </a:r>
            <a:r>
              <a:rPr sz="706" spc="-18" dirty="0">
                <a:latin typeface="Times New Roman"/>
                <a:cs typeface="Times New Roman"/>
              </a:rPr>
              <a:t>site,</a:t>
            </a:r>
            <a:r>
              <a:rPr sz="706" spc="441" dirty="0">
                <a:latin typeface="Times New Roman"/>
                <a:cs typeface="Times New Roman"/>
              </a:rPr>
              <a:t> </a:t>
            </a:r>
            <a:r>
              <a:rPr sz="706" spc="-9" dirty="0">
                <a:solidFill>
                  <a:srgbClr val="1F4986"/>
                </a:solidFill>
                <a:latin typeface="Times New Roman"/>
                <a:cs typeface="Times New Roman"/>
              </a:rPr>
              <a:t>family=</a:t>
            </a:r>
            <a:r>
              <a:rPr sz="706" b="1" spc="-9" dirty="0">
                <a:solidFill>
                  <a:srgbClr val="1F4986"/>
                </a:solidFill>
                <a:latin typeface="Times New Roman"/>
                <a:cs typeface="Times New Roman"/>
              </a:rPr>
              <a:t>binomial</a:t>
            </a:r>
            <a:r>
              <a:rPr sz="706" spc="-9" dirty="0">
                <a:latin typeface="Times New Roman"/>
                <a:cs typeface="Times New Roman"/>
              </a:rPr>
              <a:t>(),</a:t>
            </a:r>
            <a:r>
              <a:rPr sz="706" spc="66" dirty="0">
                <a:latin typeface="Times New Roman"/>
                <a:cs typeface="Times New Roman"/>
              </a:rPr>
              <a:t> </a:t>
            </a:r>
            <a:r>
              <a:rPr sz="706" spc="-9" dirty="0">
                <a:solidFill>
                  <a:srgbClr val="1F4986"/>
                </a:solidFill>
                <a:latin typeface="Times New Roman"/>
                <a:cs typeface="Times New Roman"/>
              </a:rPr>
              <a:t>data=</a:t>
            </a:r>
            <a:r>
              <a:rPr sz="706" spc="-9" dirty="0">
                <a:latin typeface="Times New Roman"/>
                <a:cs typeface="Times New Roman"/>
              </a:rPr>
              <a:t>df)</a:t>
            </a:r>
            <a:r>
              <a:rPr sz="706" dirty="0">
                <a:latin typeface="Times New Roman"/>
                <a:cs typeface="Times New Roman"/>
              </a:rPr>
              <a:t>	</a:t>
            </a:r>
            <a:r>
              <a:rPr sz="706" i="1" dirty="0">
                <a:solidFill>
                  <a:srgbClr val="8F5801"/>
                </a:solidFill>
                <a:latin typeface="Times New Roman"/>
                <a:cs typeface="Times New Roman"/>
              </a:rPr>
              <a:t>#</a:t>
            </a:r>
            <a:r>
              <a:rPr sz="706" i="1" spc="-4" dirty="0">
                <a:solidFill>
                  <a:srgbClr val="8F5801"/>
                </a:solidFill>
                <a:latin typeface="Times New Roman"/>
                <a:cs typeface="Times New Roman"/>
              </a:rPr>
              <a:t> </a:t>
            </a:r>
            <a:r>
              <a:rPr sz="706" i="1" spc="-9" dirty="0">
                <a:solidFill>
                  <a:srgbClr val="8F5801"/>
                </a:solidFill>
                <a:latin typeface="Times New Roman"/>
                <a:cs typeface="Times New Roman"/>
              </a:rPr>
              <a:t>adjusted</a:t>
            </a:r>
            <a:endParaRPr sz="706" dirty="0">
              <a:latin typeface="Times New Roman"/>
              <a:cs typeface="Times New Roman"/>
            </a:endParaRPr>
          </a:p>
          <a:p>
            <a:pPr marL="15689">
              <a:lnSpc>
                <a:spcPts val="799"/>
              </a:lnSpc>
            </a:pPr>
            <a:r>
              <a:rPr sz="706" b="1" spc="-9" dirty="0">
                <a:solidFill>
                  <a:srgbClr val="1F4986"/>
                </a:solidFill>
                <a:latin typeface="Times New Roman"/>
                <a:cs typeface="Times New Roman"/>
              </a:rPr>
              <a:t>exp</a:t>
            </a:r>
            <a:r>
              <a:rPr sz="706" spc="-9" dirty="0">
                <a:latin typeface="Times New Roman"/>
                <a:cs typeface="Times New Roman"/>
              </a:rPr>
              <a:t>(</a:t>
            </a:r>
            <a:r>
              <a:rPr sz="706" b="1" spc="-9" dirty="0">
                <a:solidFill>
                  <a:srgbClr val="1F4986"/>
                </a:solidFill>
                <a:latin typeface="Times New Roman"/>
                <a:cs typeface="Times New Roman"/>
              </a:rPr>
              <a:t>cbind</a:t>
            </a:r>
            <a:r>
              <a:rPr sz="706" spc="-9" dirty="0">
                <a:latin typeface="Times New Roman"/>
                <a:cs typeface="Times New Roman"/>
              </a:rPr>
              <a:t>(</a:t>
            </a:r>
            <a:r>
              <a:rPr sz="706" spc="-9" dirty="0">
                <a:solidFill>
                  <a:srgbClr val="1F4986"/>
                </a:solidFill>
                <a:latin typeface="Times New Roman"/>
                <a:cs typeface="Times New Roman"/>
              </a:rPr>
              <a:t>OR</a:t>
            </a:r>
            <a:r>
              <a:rPr sz="706" spc="13" dirty="0">
                <a:solidFill>
                  <a:srgbClr val="1F4986"/>
                </a:solidFill>
                <a:latin typeface="Times New Roman"/>
                <a:cs typeface="Times New Roman"/>
              </a:rPr>
              <a:t> </a:t>
            </a:r>
            <a:r>
              <a:rPr sz="706" dirty="0">
                <a:solidFill>
                  <a:srgbClr val="1F4986"/>
                </a:solidFill>
                <a:latin typeface="Times New Roman"/>
                <a:cs typeface="Times New Roman"/>
              </a:rPr>
              <a:t>=</a:t>
            </a:r>
            <a:r>
              <a:rPr sz="706" spc="4" dirty="0">
                <a:solidFill>
                  <a:srgbClr val="1F4986"/>
                </a:solidFill>
                <a:latin typeface="Times New Roman"/>
                <a:cs typeface="Times New Roman"/>
              </a:rPr>
              <a:t> </a:t>
            </a:r>
            <a:r>
              <a:rPr sz="706" b="1" dirty="0">
                <a:solidFill>
                  <a:srgbClr val="1F4986"/>
                </a:solidFill>
                <a:latin typeface="Times New Roman"/>
                <a:cs typeface="Times New Roman"/>
              </a:rPr>
              <a:t>coef</a:t>
            </a:r>
            <a:r>
              <a:rPr sz="706" dirty="0">
                <a:latin typeface="Times New Roman"/>
                <a:cs typeface="Times New Roman"/>
              </a:rPr>
              <a:t>(m0),</a:t>
            </a:r>
            <a:r>
              <a:rPr sz="706" spc="18" dirty="0">
                <a:latin typeface="Times New Roman"/>
                <a:cs typeface="Times New Roman"/>
              </a:rPr>
              <a:t> </a:t>
            </a:r>
            <a:r>
              <a:rPr sz="706" b="1" spc="-9" dirty="0">
                <a:solidFill>
                  <a:srgbClr val="1F4986"/>
                </a:solidFill>
                <a:latin typeface="Times New Roman"/>
                <a:cs typeface="Times New Roman"/>
              </a:rPr>
              <a:t>confint.default</a:t>
            </a:r>
            <a:r>
              <a:rPr sz="706" spc="-9" dirty="0">
                <a:latin typeface="Times New Roman"/>
                <a:cs typeface="Times New Roman"/>
              </a:rPr>
              <a:t>(m0))[</a:t>
            </a:r>
            <a:r>
              <a:rPr sz="706" spc="-9" dirty="0">
                <a:solidFill>
                  <a:srgbClr val="4E9A05"/>
                </a:solidFill>
                <a:latin typeface="Times New Roman"/>
                <a:cs typeface="Times New Roman"/>
              </a:rPr>
              <a:t>"copay100"</a:t>
            </a:r>
            <a:r>
              <a:rPr sz="706" spc="-9" dirty="0">
                <a:latin typeface="Times New Roman"/>
                <a:cs typeface="Times New Roman"/>
              </a:rPr>
              <a:t>,])</a:t>
            </a:r>
            <a:endParaRPr sz="706" dirty="0">
              <a:latin typeface="Times New Roman"/>
              <a:cs typeface="Times New Roman"/>
            </a:endParaRPr>
          </a:p>
        </p:txBody>
      </p:sp>
      <p:sp>
        <p:nvSpPr>
          <p:cNvPr id="4" name="TextBox 3">
            <a:extLst>
              <a:ext uri="{FF2B5EF4-FFF2-40B4-BE49-F238E27FC236}">
                <a16:creationId xmlns:a16="http://schemas.microsoft.com/office/drawing/2014/main" id="{448E2298-8A62-64FA-4570-FA6F538B7CAF}"/>
              </a:ext>
            </a:extLst>
          </p:cNvPr>
          <p:cNvSpPr txBox="1"/>
          <p:nvPr/>
        </p:nvSpPr>
        <p:spPr>
          <a:xfrm>
            <a:off x="3146911" y="1016168"/>
            <a:ext cx="2850177" cy="584775"/>
          </a:xfrm>
          <a:prstGeom prst="rect">
            <a:avLst/>
          </a:prstGeom>
          <a:noFill/>
        </p:spPr>
        <p:txBody>
          <a:bodyPr wrap="square" rtlCol="0">
            <a:spAutoFit/>
          </a:bodyPr>
          <a:lstStyle/>
          <a:p>
            <a:pPr algn="ctr"/>
            <a:r>
              <a:rPr lang="en-IN" sz="3200" b="1" dirty="0">
                <a:latin typeface="Times New Roman"/>
                <a:cs typeface="Times New Roman"/>
              </a:rPr>
              <a:t>Solution 9</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Multiple Testing Correction</a:t>
            </a:r>
          </a:p>
        </p:txBody>
      </p:sp>
      <p:sp>
        <p:nvSpPr>
          <p:cNvPr id="3" name="TextBox 2"/>
          <p:cNvSpPr txBox="1"/>
          <p:nvPr/>
        </p:nvSpPr>
        <p:spPr>
          <a:xfrm>
            <a:off x="274320" y="822960"/>
            <a:ext cx="8595360" cy="4893647"/>
          </a:xfrm>
          <a:prstGeom prst="rect">
            <a:avLst/>
          </a:prstGeom>
          <a:noFill/>
        </p:spPr>
        <p:txBody>
          <a:bodyPr wrap="square">
            <a:spAutoFit/>
          </a:bodyPr>
          <a:lstStyle/>
          <a:p>
            <a:endParaRPr dirty="0"/>
          </a:p>
          <a:p>
            <a:pPr>
              <a:spcAft>
                <a:spcPts val="0"/>
              </a:spcAft>
              <a:defRPr sz="1200"/>
            </a:pPr>
            <a:r>
              <a:rPr sz="1600" dirty="0">
                <a:latin typeface="Times New Roman" panose="02020603050405020304" pitchFamily="18" charset="0"/>
                <a:cs typeface="Times New Roman" panose="02020603050405020304" pitchFamily="18" charset="0"/>
              </a:rPr>
              <a:t>Topic: Controlling False Positives When You Do Many Tests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city installs 20 air‑quality monitors. Two exceed PM₂.₅ limits with one‑sided p ≈ 0.02.</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Can the office declare these sites polluted?</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What are Bonferroni and Benjamini–Hochberg adjustments?</a:t>
            </a:r>
          </a:p>
          <a:p>
            <a:pPr>
              <a:spcAft>
                <a:spcPts val="0"/>
              </a:spcAft>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When is FDR preferred over FWER?</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sz="1400" dirty="0">
              <a:latin typeface="Times New Roman" panose="02020603050405020304" pitchFamily="18" charset="0"/>
              <a:cs typeface="Times New Roman" panose="02020603050405020304" pitchFamily="18" charset="0"/>
            </a:endParaRPr>
          </a:p>
          <a:p>
            <a:pPr>
              <a:spcAft>
                <a:spcPts val="0"/>
              </a:spcAft>
              <a:defRPr sz="1200" b="1"/>
            </a:pPr>
            <a:r>
              <a:rPr sz="1400" dirty="0">
                <a:latin typeface="Times New Roman" panose="02020603050405020304" pitchFamily="18" charset="0"/>
                <a:cs typeface="Times New Roman" panose="02020603050405020304" pitchFamily="18" charset="0"/>
              </a:rPr>
              <a:t>Key Definitions:</a:t>
            </a:r>
          </a:p>
          <a:p>
            <a:pPr>
              <a:spcAft>
                <a:spcPts val="0"/>
              </a:spcAft>
              <a:defRPr sz="1200"/>
            </a:pPr>
            <a:endParaRPr lang="en-IN" sz="1400"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Family‑Wise Error Rate (FWER):</a:t>
            </a:r>
            <a:r>
              <a:rPr sz="1400" dirty="0">
                <a:latin typeface="Times New Roman" panose="02020603050405020304" pitchFamily="18" charset="0"/>
                <a:cs typeface="Times New Roman" panose="02020603050405020304" pitchFamily="18" charset="0"/>
              </a:rPr>
              <a:t> P(≥1 false positive).</a:t>
            </a:r>
          </a:p>
          <a:p>
            <a:pPr>
              <a:spcAft>
                <a:spcPts val="0"/>
              </a:spcAft>
              <a:defRPr sz="1200"/>
            </a:pPr>
            <a:r>
              <a:rPr sz="1400" b="1" dirty="0">
                <a:latin typeface="Times New Roman" panose="02020603050405020304" pitchFamily="18" charset="0"/>
                <a:cs typeface="Times New Roman" panose="02020603050405020304" pitchFamily="18" charset="0"/>
              </a:rPr>
              <a:t>Bonferroni: </a:t>
            </a:r>
            <a:r>
              <a:rPr sz="1400" dirty="0">
                <a:latin typeface="Times New Roman" panose="02020603050405020304" pitchFamily="18" charset="0"/>
                <a:cs typeface="Times New Roman" panose="02020603050405020304" pitchFamily="18" charset="0"/>
              </a:rPr>
              <a:t>Reject if p &lt; α/m; controls FWER.</a:t>
            </a:r>
          </a:p>
          <a:p>
            <a:pPr>
              <a:spcAft>
                <a:spcPts val="0"/>
              </a:spcAft>
              <a:defRPr sz="1200"/>
            </a:pPr>
            <a:r>
              <a:rPr sz="1400" b="1" dirty="0">
                <a:latin typeface="Times New Roman" panose="02020603050405020304" pitchFamily="18" charset="0"/>
                <a:cs typeface="Times New Roman" panose="02020603050405020304" pitchFamily="18" charset="0"/>
              </a:rPr>
              <a:t>False Discovery Rate (FDR): </a:t>
            </a:r>
            <a:r>
              <a:rPr sz="1400" dirty="0">
                <a:latin typeface="Times New Roman" panose="02020603050405020304" pitchFamily="18" charset="0"/>
                <a:cs typeface="Times New Roman" panose="02020603050405020304" pitchFamily="18" charset="0"/>
              </a:rPr>
              <a:t>Expected proportion of false positives among rejected hypotheses.</a:t>
            </a:r>
            <a:endParaRPr sz="1400" b="1"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m:</a:t>
            </a:r>
            <a:r>
              <a:rPr sz="1400" dirty="0">
                <a:latin typeface="Times New Roman" panose="02020603050405020304" pitchFamily="18" charset="0"/>
                <a:cs typeface="Times New Roman" panose="02020603050405020304" pitchFamily="18" charset="0"/>
              </a:rPr>
              <a:t> Number of hypotheses.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p>
          <a:p>
            <a:pPr>
              <a:spcAft>
                <a:spcPts val="0"/>
              </a:spcAft>
              <a:defRPr sz="1200"/>
            </a:pPr>
            <a:r>
              <a:rPr dirty="0">
                <a:latin typeface="Times New Roman" panose="02020603050405020304" pitchFamily="18" charset="0"/>
                <a:cs typeface="Times New Roman" panose="02020603050405020304" pitchFamily="18" charset="0"/>
              </a:rPr>
              <a:t>An exploratory trial measures 20 labs; ALT, AST have p = 0.01 each. Are they liver toxicity signals after multiplicity correction?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9329" y="2254010"/>
            <a:ext cx="7221071" cy="2542227"/>
          </a:xfrm>
          <a:prstGeom prst="rect">
            <a:avLst/>
          </a:prstGeom>
        </p:spPr>
        <p:txBody>
          <a:bodyPr vert="horz" wrap="square" lIns="0" tIns="121024" rIns="0" bIns="0" rtlCol="0">
            <a:spAutoFit/>
          </a:bodyPr>
          <a:lstStyle/>
          <a:p>
            <a:pPr marL="11206">
              <a:lnSpc>
                <a:spcPts val="1244"/>
              </a:lnSpc>
              <a:spcBef>
                <a:spcPts val="737"/>
              </a:spcBef>
            </a:pPr>
            <a:r>
              <a:rPr sz="1059" b="1" dirty="0">
                <a:latin typeface="Times New Roman"/>
                <a:cs typeface="Times New Roman"/>
              </a:rPr>
              <a:t>Issue.</a:t>
            </a:r>
            <a:r>
              <a:rPr sz="1059" b="1" spc="-22" dirty="0">
                <a:latin typeface="Times New Roman"/>
                <a:cs typeface="Times New Roman"/>
              </a:rPr>
              <a:t> </a:t>
            </a:r>
            <a:r>
              <a:rPr sz="1059" dirty="0">
                <a:latin typeface="Times New Roman"/>
                <a:cs typeface="Times New Roman"/>
              </a:rPr>
              <a:t>You</a:t>
            </a:r>
            <a:r>
              <a:rPr sz="1059" spc="-18" dirty="0">
                <a:latin typeface="Times New Roman"/>
                <a:cs typeface="Times New Roman"/>
              </a:rPr>
              <a:t> </a:t>
            </a:r>
            <a:r>
              <a:rPr sz="1059" dirty="0">
                <a:latin typeface="Times New Roman"/>
                <a:cs typeface="Times New Roman"/>
              </a:rPr>
              <a:t>tested</a:t>
            </a:r>
            <a:r>
              <a:rPr sz="1059" spc="-18" dirty="0">
                <a:latin typeface="Times New Roman"/>
                <a:cs typeface="Times New Roman"/>
              </a:rPr>
              <a:t> </a:t>
            </a:r>
            <a:r>
              <a:rPr sz="1059" dirty="0">
                <a:latin typeface="Times New Roman"/>
                <a:cs typeface="Times New Roman"/>
              </a:rPr>
              <a:t>20</a:t>
            </a:r>
            <a:r>
              <a:rPr sz="1059" spc="-22" dirty="0">
                <a:latin typeface="Times New Roman"/>
                <a:cs typeface="Times New Roman"/>
              </a:rPr>
              <a:t> </a:t>
            </a:r>
            <a:r>
              <a:rPr sz="1059" dirty="0">
                <a:latin typeface="Times New Roman"/>
                <a:cs typeface="Times New Roman"/>
              </a:rPr>
              <a:t>labs</a:t>
            </a:r>
            <a:r>
              <a:rPr sz="1059" spc="-22" dirty="0">
                <a:latin typeface="Times New Roman"/>
                <a:cs typeface="Times New Roman"/>
              </a:rPr>
              <a:t> </a:t>
            </a:r>
            <a:r>
              <a:rPr sz="1059" dirty="0">
                <a:latin typeface="Times New Roman"/>
                <a:cs typeface="Times New Roman"/>
              </a:rPr>
              <a:t>and</a:t>
            </a:r>
            <a:r>
              <a:rPr sz="1059" spc="-18" dirty="0">
                <a:latin typeface="Times New Roman"/>
                <a:cs typeface="Times New Roman"/>
              </a:rPr>
              <a:t> </a:t>
            </a:r>
            <a:r>
              <a:rPr sz="1059" dirty="0">
                <a:latin typeface="Times New Roman"/>
                <a:cs typeface="Times New Roman"/>
              </a:rPr>
              <a:t>saw</a:t>
            </a:r>
            <a:r>
              <a:rPr sz="1059" spc="-26" dirty="0">
                <a:latin typeface="Times New Roman"/>
                <a:cs typeface="Times New Roman"/>
              </a:rPr>
              <a:t> </a:t>
            </a:r>
            <a:r>
              <a:rPr sz="1059" dirty="0">
                <a:latin typeface="Times New Roman"/>
                <a:cs typeface="Times New Roman"/>
              </a:rPr>
              <a:t>ALT</a:t>
            </a:r>
            <a:r>
              <a:rPr sz="1059" spc="-18" dirty="0">
                <a:latin typeface="Times New Roman"/>
                <a:cs typeface="Times New Roman"/>
              </a:rPr>
              <a:t> </a:t>
            </a:r>
            <a:r>
              <a:rPr sz="1059" dirty="0">
                <a:latin typeface="Times New Roman"/>
                <a:cs typeface="Times New Roman"/>
              </a:rPr>
              <a:t>p=0.012,</a:t>
            </a:r>
            <a:r>
              <a:rPr sz="1059" spc="-9" dirty="0">
                <a:latin typeface="Times New Roman"/>
                <a:cs typeface="Times New Roman"/>
              </a:rPr>
              <a:t> </a:t>
            </a:r>
            <a:r>
              <a:rPr sz="1059" dirty="0">
                <a:latin typeface="Times New Roman"/>
                <a:cs typeface="Times New Roman"/>
              </a:rPr>
              <a:t>AST</a:t>
            </a:r>
            <a:r>
              <a:rPr sz="1059" spc="-22" dirty="0">
                <a:latin typeface="Times New Roman"/>
                <a:cs typeface="Times New Roman"/>
              </a:rPr>
              <a:t> </a:t>
            </a:r>
            <a:r>
              <a:rPr sz="1059" dirty="0">
                <a:latin typeface="Times New Roman"/>
                <a:cs typeface="Times New Roman"/>
              </a:rPr>
              <a:t>p=0.018.</a:t>
            </a:r>
            <a:r>
              <a:rPr sz="1059" spc="-18" dirty="0">
                <a:latin typeface="Times New Roman"/>
                <a:cs typeface="Times New Roman"/>
              </a:rPr>
              <a:t> </a:t>
            </a:r>
            <a:r>
              <a:rPr sz="1059" dirty="0">
                <a:latin typeface="Times New Roman"/>
                <a:cs typeface="Times New Roman"/>
              </a:rPr>
              <a:t>Without</a:t>
            </a:r>
            <a:r>
              <a:rPr sz="1059" spc="-18" dirty="0">
                <a:latin typeface="Times New Roman"/>
                <a:cs typeface="Times New Roman"/>
              </a:rPr>
              <a:t> </a:t>
            </a:r>
            <a:r>
              <a:rPr sz="1059" dirty="0">
                <a:latin typeface="Times New Roman"/>
                <a:cs typeface="Times New Roman"/>
              </a:rPr>
              <a:t>correction,</a:t>
            </a:r>
            <a:r>
              <a:rPr sz="1059" spc="-22" dirty="0">
                <a:latin typeface="Times New Roman"/>
                <a:cs typeface="Times New Roman"/>
              </a:rPr>
              <a:t> </a:t>
            </a:r>
            <a:r>
              <a:rPr sz="1059" dirty="0">
                <a:latin typeface="Times New Roman"/>
                <a:cs typeface="Times New Roman"/>
              </a:rPr>
              <a:t>the</a:t>
            </a:r>
            <a:r>
              <a:rPr sz="1059" spc="-18" dirty="0">
                <a:latin typeface="Times New Roman"/>
                <a:cs typeface="Times New Roman"/>
              </a:rPr>
              <a:t> </a:t>
            </a:r>
            <a:r>
              <a:rPr sz="1059" dirty="0">
                <a:latin typeface="Times New Roman"/>
                <a:cs typeface="Times New Roman"/>
              </a:rPr>
              <a:t>probability</a:t>
            </a:r>
            <a:r>
              <a:rPr sz="1059" spc="-18" dirty="0">
                <a:latin typeface="Times New Roman"/>
                <a:cs typeface="Times New Roman"/>
              </a:rPr>
              <a:t> </a:t>
            </a:r>
            <a:r>
              <a:rPr sz="1059" dirty="0">
                <a:latin typeface="Times New Roman"/>
                <a:cs typeface="Times New Roman"/>
              </a:rPr>
              <a:t>of</a:t>
            </a:r>
            <a:r>
              <a:rPr sz="1059" spc="-22" dirty="0">
                <a:latin typeface="Times New Roman"/>
                <a:cs typeface="Times New Roman"/>
              </a:rPr>
              <a:t> </a:t>
            </a:r>
            <a:r>
              <a:rPr sz="1059" dirty="0">
                <a:latin typeface="Times New Roman"/>
                <a:cs typeface="Times New Roman"/>
              </a:rPr>
              <a:t>≥1</a:t>
            </a:r>
            <a:r>
              <a:rPr sz="1059" spc="-18" dirty="0">
                <a:latin typeface="Times New Roman"/>
                <a:cs typeface="Times New Roman"/>
              </a:rPr>
              <a:t> </a:t>
            </a:r>
            <a:r>
              <a:rPr sz="1059" dirty="0">
                <a:latin typeface="Times New Roman"/>
                <a:cs typeface="Times New Roman"/>
              </a:rPr>
              <a:t>false</a:t>
            </a:r>
            <a:r>
              <a:rPr sz="1059" spc="-18" dirty="0">
                <a:latin typeface="Times New Roman"/>
                <a:cs typeface="Times New Roman"/>
              </a:rPr>
              <a:t> </a:t>
            </a:r>
            <a:r>
              <a:rPr sz="1059" dirty="0">
                <a:latin typeface="Times New Roman"/>
                <a:cs typeface="Times New Roman"/>
              </a:rPr>
              <a:t>positive</a:t>
            </a:r>
            <a:r>
              <a:rPr sz="1059" spc="-22" dirty="0">
                <a:latin typeface="Times New Roman"/>
                <a:cs typeface="Times New Roman"/>
              </a:rPr>
              <a:t> </a:t>
            </a:r>
            <a:r>
              <a:rPr sz="1059" dirty="0">
                <a:latin typeface="Times New Roman"/>
                <a:cs typeface="Times New Roman"/>
              </a:rPr>
              <a:t>when</a:t>
            </a:r>
            <a:r>
              <a:rPr sz="1059" spc="-9" dirty="0">
                <a:latin typeface="Times New Roman"/>
                <a:cs typeface="Times New Roman"/>
              </a:rPr>
              <a:t> </a:t>
            </a:r>
            <a:r>
              <a:rPr sz="1059" dirty="0">
                <a:latin typeface="Times New Roman"/>
                <a:cs typeface="Times New Roman"/>
              </a:rPr>
              <a:t>all</a:t>
            </a:r>
            <a:r>
              <a:rPr sz="1059" spc="-18" dirty="0">
                <a:latin typeface="Times New Roman"/>
                <a:cs typeface="Times New Roman"/>
              </a:rPr>
              <a:t> </a:t>
            </a:r>
            <a:r>
              <a:rPr sz="1059" spc="-9" dirty="0">
                <a:latin typeface="Times New Roman"/>
                <a:cs typeface="Times New Roman"/>
              </a:rPr>
              <a:t>nulls</a:t>
            </a:r>
            <a:endParaRPr sz="1059" dirty="0">
              <a:latin typeface="Times New Roman"/>
              <a:cs typeface="Times New Roman"/>
            </a:endParaRPr>
          </a:p>
          <a:p>
            <a:pPr marL="11206">
              <a:lnSpc>
                <a:spcPts val="1218"/>
              </a:lnSpc>
            </a:pPr>
            <a:r>
              <a:rPr sz="1059" dirty="0">
                <a:latin typeface="Times New Roman"/>
                <a:cs typeface="Times New Roman"/>
              </a:rPr>
              <a:t>are</a:t>
            </a:r>
            <a:r>
              <a:rPr sz="1059" spc="-26" dirty="0">
                <a:latin typeface="Times New Roman"/>
                <a:cs typeface="Times New Roman"/>
              </a:rPr>
              <a:t> </a:t>
            </a:r>
            <a:r>
              <a:rPr sz="1059" dirty="0">
                <a:latin typeface="Times New Roman"/>
                <a:cs typeface="Times New Roman"/>
              </a:rPr>
              <a:t>true</a:t>
            </a:r>
            <a:r>
              <a:rPr sz="1059" spc="-18" dirty="0">
                <a:latin typeface="Times New Roman"/>
                <a:cs typeface="Times New Roman"/>
              </a:rPr>
              <a:t> </a:t>
            </a:r>
            <a:r>
              <a:rPr sz="1059" spc="-22" dirty="0">
                <a:latin typeface="Times New Roman"/>
                <a:cs typeface="Times New Roman"/>
              </a:rPr>
              <a:t>is</a:t>
            </a:r>
            <a:endParaRPr sz="1059" dirty="0">
              <a:latin typeface="Times New Roman"/>
              <a:cs typeface="Times New Roman"/>
            </a:endParaRPr>
          </a:p>
          <a:p>
            <a:pPr marL="11206">
              <a:lnSpc>
                <a:spcPts val="1244"/>
              </a:lnSpc>
            </a:pPr>
            <a:r>
              <a:rPr sz="1059" dirty="0">
                <a:latin typeface="Times New Roman"/>
                <a:cs typeface="Times New Roman"/>
              </a:rPr>
              <a:t>FWER</a:t>
            </a:r>
            <a:r>
              <a:rPr sz="1059" spc="-9" dirty="0">
                <a:latin typeface="Times New Roman"/>
                <a:cs typeface="Times New Roman"/>
              </a:rPr>
              <a:t> </a:t>
            </a:r>
            <a:r>
              <a:rPr sz="1059" dirty="0">
                <a:latin typeface="Times New Roman"/>
                <a:cs typeface="Times New Roman"/>
              </a:rPr>
              <a:t>≈</a:t>
            </a:r>
            <a:r>
              <a:rPr sz="1059" spc="-9" dirty="0">
                <a:latin typeface="Times New Roman"/>
                <a:cs typeface="Times New Roman"/>
              </a:rPr>
              <a:t> </a:t>
            </a:r>
            <a:r>
              <a:rPr sz="1059" dirty="0">
                <a:latin typeface="Times New Roman"/>
                <a:cs typeface="Times New Roman"/>
              </a:rPr>
              <a:t>1</a:t>
            </a:r>
            <a:r>
              <a:rPr sz="1059" spc="-9" dirty="0">
                <a:latin typeface="Times New Roman"/>
                <a:cs typeface="Times New Roman"/>
              </a:rPr>
              <a:t> </a:t>
            </a:r>
            <a:r>
              <a:rPr sz="1059" dirty="0">
                <a:latin typeface="Times New Roman"/>
                <a:cs typeface="Times New Roman"/>
              </a:rPr>
              <a:t>−</a:t>
            </a:r>
            <a:r>
              <a:rPr sz="1059" spc="-9" dirty="0">
                <a:latin typeface="Times New Roman"/>
                <a:cs typeface="Times New Roman"/>
              </a:rPr>
              <a:t> </a:t>
            </a:r>
            <a:r>
              <a:rPr sz="1059" dirty="0">
                <a:latin typeface="Times New Roman"/>
                <a:cs typeface="Times New Roman"/>
              </a:rPr>
              <a:t>(1 −</a:t>
            </a:r>
            <a:r>
              <a:rPr sz="1059" spc="-13" dirty="0">
                <a:latin typeface="Times New Roman"/>
                <a:cs typeface="Times New Roman"/>
              </a:rPr>
              <a:t> </a:t>
            </a:r>
            <a:r>
              <a:rPr sz="1059" dirty="0">
                <a:latin typeface="Times New Roman"/>
                <a:cs typeface="Times New Roman"/>
              </a:rPr>
              <a:t>0.05)^20</a:t>
            </a:r>
            <a:r>
              <a:rPr sz="1059" spc="-9" dirty="0">
                <a:latin typeface="Times New Roman"/>
                <a:cs typeface="Times New Roman"/>
              </a:rPr>
              <a:t> </a:t>
            </a:r>
            <a:r>
              <a:rPr sz="1059" dirty="0">
                <a:latin typeface="Times New Roman"/>
                <a:cs typeface="Times New Roman"/>
              </a:rPr>
              <a:t>≈</a:t>
            </a:r>
            <a:r>
              <a:rPr sz="1059" spc="-4" dirty="0">
                <a:latin typeface="Times New Roman"/>
                <a:cs typeface="Times New Roman"/>
              </a:rPr>
              <a:t> </a:t>
            </a:r>
            <a:r>
              <a:rPr sz="1059" dirty="0">
                <a:latin typeface="Times New Roman"/>
                <a:cs typeface="Times New Roman"/>
              </a:rPr>
              <a:t>0.64</a:t>
            </a:r>
            <a:r>
              <a:rPr sz="1059" spc="-9" dirty="0">
                <a:latin typeface="Times New Roman"/>
                <a:cs typeface="Times New Roman"/>
              </a:rPr>
              <a:t> (64%).</a:t>
            </a:r>
            <a:endParaRPr sz="1059" dirty="0">
              <a:latin typeface="Times New Roman"/>
              <a:cs typeface="Times New Roman"/>
            </a:endParaRPr>
          </a:p>
          <a:p>
            <a:pPr marL="11206">
              <a:lnSpc>
                <a:spcPts val="1253"/>
              </a:lnSpc>
              <a:spcBef>
                <a:spcPts val="741"/>
              </a:spcBef>
            </a:pPr>
            <a:r>
              <a:rPr sz="1059" b="1" spc="-9" dirty="0">
                <a:latin typeface="Times New Roman"/>
                <a:cs typeface="Times New Roman"/>
              </a:rPr>
              <a:t>Confirmatory</a:t>
            </a:r>
            <a:r>
              <a:rPr sz="1059" b="1" dirty="0">
                <a:latin typeface="Times New Roman"/>
                <a:cs typeface="Times New Roman"/>
              </a:rPr>
              <a:t> stance</a:t>
            </a:r>
            <a:r>
              <a:rPr sz="1059" b="1" spc="-9" dirty="0">
                <a:latin typeface="Times New Roman"/>
                <a:cs typeface="Times New Roman"/>
              </a:rPr>
              <a:t> </a:t>
            </a:r>
            <a:r>
              <a:rPr sz="1059" b="1" dirty="0">
                <a:latin typeface="Times New Roman"/>
                <a:cs typeface="Times New Roman"/>
              </a:rPr>
              <a:t>(FWER </a:t>
            </a:r>
            <a:r>
              <a:rPr sz="1059" b="1" spc="-9" dirty="0">
                <a:latin typeface="Times New Roman"/>
                <a:cs typeface="Times New Roman"/>
              </a:rPr>
              <a:t>control).</a:t>
            </a:r>
            <a:endParaRPr sz="1059" dirty="0">
              <a:latin typeface="Times New Roman"/>
              <a:cs typeface="Times New Roman"/>
            </a:endParaRPr>
          </a:p>
          <a:p>
            <a:pPr marL="88531" indent="-77325">
              <a:lnSpc>
                <a:spcPts val="1227"/>
              </a:lnSpc>
              <a:buFont typeface="Times New Roman"/>
              <a:buChar char="-"/>
              <a:tabLst>
                <a:tab pos="88531" algn="l"/>
              </a:tabLst>
            </a:pPr>
            <a:r>
              <a:rPr sz="1059" b="1" dirty="0">
                <a:latin typeface="Times New Roman"/>
                <a:cs typeface="Times New Roman"/>
              </a:rPr>
              <a:t>Bonferroni:</a:t>
            </a:r>
            <a:r>
              <a:rPr sz="1059" b="1" spc="-18" dirty="0">
                <a:latin typeface="Times New Roman"/>
                <a:cs typeface="Times New Roman"/>
              </a:rPr>
              <a:t> </a:t>
            </a:r>
            <a:r>
              <a:rPr sz="1059" dirty="0">
                <a:latin typeface="Times New Roman"/>
                <a:cs typeface="Times New Roman"/>
              </a:rPr>
              <a:t>α/20</a:t>
            </a:r>
            <a:r>
              <a:rPr sz="1059" spc="-18" dirty="0">
                <a:latin typeface="Times New Roman"/>
                <a:cs typeface="Times New Roman"/>
              </a:rPr>
              <a:t> </a:t>
            </a:r>
            <a:r>
              <a:rPr sz="1059" dirty="0">
                <a:latin typeface="Times New Roman"/>
                <a:cs typeface="Times New Roman"/>
              </a:rPr>
              <a:t>=</a:t>
            </a:r>
            <a:r>
              <a:rPr sz="1059" spc="-18" dirty="0">
                <a:latin typeface="Times New Roman"/>
                <a:cs typeface="Times New Roman"/>
              </a:rPr>
              <a:t> </a:t>
            </a:r>
            <a:r>
              <a:rPr sz="1059" dirty="0">
                <a:latin typeface="Times New Roman"/>
                <a:cs typeface="Times New Roman"/>
              </a:rPr>
              <a:t>0.0025.</a:t>
            </a:r>
            <a:r>
              <a:rPr sz="1059" spc="-13" dirty="0">
                <a:latin typeface="Times New Roman"/>
                <a:cs typeface="Times New Roman"/>
              </a:rPr>
              <a:t> </a:t>
            </a:r>
            <a:r>
              <a:rPr sz="1059" dirty="0">
                <a:latin typeface="Times New Roman"/>
                <a:cs typeface="Times New Roman"/>
              </a:rPr>
              <a:t>Neither</a:t>
            </a:r>
            <a:r>
              <a:rPr sz="1059" spc="-18" dirty="0">
                <a:latin typeface="Times New Roman"/>
                <a:cs typeface="Times New Roman"/>
              </a:rPr>
              <a:t> </a:t>
            </a:r>
            <a:r>
              <a:rPr sz="1059" dirty="0">
                <a:latin typeface="Times New Roman"/>
                <a:cs typeface="Times New Roman"/>
              </a:rPr>
              <a:t>ALT</a:t>
            </a:r>
            <a:r>
              <a:rPr sz="1059" spc="-18" dirty="0">
                <a:latin typeface="Times New Roman"/>
                <a:cs typeface="Times New Roman"/>
              </a:rPr>
              <a:t> </a:t>
            </a:r>
            <a:r>
              <a:rPr sz="1059" dirty="0">
                <a:latin typeface="Times New Roman"/>
                <a:cs typeface="Times New Roman"/>
              </a:rPr>
              <a:t>nor</a:t>
            </a:r>
            <a:r>
              <a:rPr sz="1059" spc="-18" dirty="0">
                <a:latin typeface="Times New Roman"/>
                <a:cs typeface="Times New Roman"/>
              </a:rPr>
              <a:t> </a:t>
            </a:r>
            <a:r>
              <a:rPr sz="1059" dirty="0">
                <a:latin typeface="Times New Roman"/>
                <a:cs typeface="Times New Roman"/>
              </a:rPr>
              <a:t>AST</a:t>
            </a:r>
            <a:r>
              <a:rPr sz="1059" spc="-13" dirty="0">
                <a:latin typeface="Times New Roman"/>
                <a:cs typeface="Times New Roman"/>
              </a:rPr>
              <a:t> </a:t>
            </a:r>
            <a:r>
              <a:rPr sz="1059" dirty="0">
                <a:latin typeface="Times New Roman"/>
                <a:cs typeface="Times New Roman"/>
              </a:rPr>
              <a:t>meets</a:t>
            </a:r>
            <a:r>
              <a:rPr sz="1059" spc="-22" dirty="0">
                <a:latin typeface="Times New Roman"/>
                <a:cs typeface="Times New Roman"/>
              </a:rPr>
              <a:t> </a:t>
            </a:r>
            <a:r>
              <a:rPr sz="1059" dirty="0">
                <a:latin typeface="Times New Roman"/>
                <a:cs typeface="Times New Roman"/>
              </a:rPr>
              <a:t>this</a:t>
            </a:r>
            <a:r>
              <a:rPr sz="1059" spc="-9" dirty="0">
                <a:latin typeface="Times New Roman"/>
                <a:cs typeface="Times New Roman"/>
              </a:rPr>
              <a:t> </a:t>
            </a:r>
            <a:r>
              <a:rPr sz="1059" dirty="0">
                <a:latin typeface="Cambria Math"/>
                <a:cs typeface="Cambria Math"/>
              </a:rPr>
              <a:t>⇒</a:t>
            </a:r>
            <a:r>
              <a:rPr sz="1059" spc="18" dirty="0">
                <a:latin typeface="Cambria Math"/>
                <a:cs typeface="Cambria Math"/>
              </a:rPr>
              <a:t> </a:t>
            </a:r>
            <a:r>
              <a:rPr sz="1059" dirty="0">
                <a:latin typeface="Times New Roman"/>
                <a:cs typeface="Times New Roman"/>
              </a:rPr>
              <a:t>not</a:t>
            </a:r>
            <a:r>
              <a:rPr sz="1059" spc="-13" dirty="0">
                <a:latin typeface="Times New Roman"/>
                <a:cs typeface="Times New Roman"/>
              </a:rPr>
              <a:t> </a:t>
            </a:r>
            <a:r>
              <a:rPr sz="1059" spc="-9" dirty="0">
                <a:latin typeface="Times New Roman"/>
                <a:cs typeface="Times New Roman"/>
              </a:rPr>
              <a:t>significant.</a:t>
            </a:r>
            <a:endParaRPr sz="1059" dirty="0">
              <a:latin typeface="Times New Roman"/>
              <a:cs typeface="Times New Roman"/>
            </a:endParaRPr>
          </a:p>
          <a:p>
            <a:pPr marL="88531" indent="-77325">
              <a:lnSpc>
                <a:spcPts val="1244"/>
              </a:lnSpc>
              <a:buFont typeface="Times New Roman"/>
              <a:buChar char="-"/>
              <a:tabLst>
                <a:tab pos="88531" algn="l"/>
              </a:tabLst>
            </a:pPr>
            <a:r>
              <a:rPr sz="1059" b="1" dirty="0">
                <a:latin typeface="Times New Roman"/>
                <a:cs typeface="Times New Roman"/>
              </a:rPr>
              <a:t>Holm:</a:t>
            </a:r>
            <a:r>
              <a:rPr sz="1059" b="1" spc="-13" dirty="0">
                <a:latin typeface="Times New Roman"/>
                <a:cs typeface="Times New Roman"/>
              </a:rPr>
              <a:t> </a:t>
            </a:r>
            <a:r>
              <a:rPr sz="1059" dirty="0">
                <a:latin typeface="Times New Roman"/>
                <a:cs typeface="Times New Roman"/>
              </a:rPr>
              <a:t>step‑down</a:t>
            </a:r>
            <a:r>
              <a:rPr sz="1059" spc="-9" dirty="0">
                <a:latin typeface="Times New Roman"/>
                <a:cs typeface="Times New Roman"/>
              </a:rPr>
              <a:t> </a:t>
            </a:r>
            <a:r>
              <a:rPr sz="1059" dirty="0">
                <a:latin typeface="Times New Roman"/>
                <a:cs typeface="Times New Roman"/>
              </a:rPr>
              <a:t>is</a:t>
            </a:r>
            <a:r>
              <a:rPr sz="1059" spc="-13" dirty="0">
                <a:latin typeface="Times New Roman"/>
                <a:cs typeface="Times New Roman"/>
              </a:rPr>
              <a:t> </a:t>
            </a:r>
            <a:r>
              <a:rPr sz="1059" dirty="0">
                <a:latin typeface="Times New Roman"/>
                <a:cs typeface="Times New Roman"/>
              </a:rPr>
              <a:t>slightly</a:t>
            </a:r>
            <a:r>
              <a:rPr sz="1059" spc="-9" dirty="0">
                <a:latin typeface="Times New Roman"/>
                <a:cs typeface="Times New Roman"/>
              </a:rPr>
              <a:t> </a:t>
            </a:r>
            <a:r>
              <a:rPr sz="1059" dirty="0">
                <a:latin typeface="Times New Roman"/>
                <a:cs typeface="Times New Roman"/>
              </a:rPr>
              <a:t>less</a:t>
            </a:r>
            <a:r>
              <a:rPr sz="1059" spc="-13" dirty="0">
                <a:latin typeface="Times New Roman"/>
                <a:cs typeface="Times New Roman"/>
              </a:rPr>
              <a:t> </a:t>
            </a:r>
            <a:r>
              <a:rPr sz="1059" spc="-9" dirty="0">
                <a:latin typeface="Times New Roman"/>
                <a:cs typeface="Times New Roman"/>
              </a:rPr>
              <a:t>conservative;</a:t>
            </a:r>
            <a:r>
              <a:rPr sz="1059" dirty="0">
                <a:latin typeface="Times New Roman"/>
                <a:cs typeface="Times New Roman"/>
              </a:rPr>
              <a:t> with</a:t>
            </a:r>
            <a:r>
              <a:rPr sz="1059" spc="-9" dirty="0">
                <a:latin typeface="Times New Roman"/>
                <a:cs typeface="Times New Roman"/>
              </a:rPr>
              <a:t> </a:t>
            </a:r>
            <a:r>
              <a:rPr sz="1059" dirty="0">
                <a:latin typeface="Times New Roman"/>
                <a:cs typeface="Times New Roman"/>
              </a:rPr>
              <a:t>0.012</a:t>
            </a:r>
            <a:r>
              <a:rPr sz="1059" spc="-9" dirty="0">
                <a:latin typeface="Times New Roman"/>
                <a:cs typeface="Times New Roman"/>
              </a:rPr>
              <a:t> </a:t>
            </a:r>
            <a:r>
              <a:rPr sz="1059" dirty="0">
                <a:latin typeface="Times New Roman"/>
                <a:cs typeface="Times New Roman"/>
              </a:rPr>
              <a:t>and</a:t>
            </a:r>
            <a:r>
              <a:rPr sz="1059" spc="-9" dirty="0">
                <a:latin typeface="Times New Roman"/>
                <a:cs typeface="Times New Roman"/>
              </a:rPr>
              <a:t> </a:t>
            </a:r>
            <a:r>
              <a:rPr sz="1059" dirty="0">
                <a:latin typeface="Times New Roman"/>
                <a:cs typeface="Times New Roman"/>
              </a:rPr>
              <a:t>0.018,</a:t>
            </a:r>
            <a:r>
              <a:rPr sz="1059" spc="-9" dirty="0">
                <a:latin typeface="Times New Roman"/>
                <a:cs typeface="Times New Roman"/>
              </a:rPr>
              <a:t> </a:t>
            </a:r>
            <a:r>
              <a:rPr sz="1059" dirty="0">
                <a:latin typeface="Times New Roman"/>
                <a:cs typeface="Times New Roman"/>
              </a:rPr>
              <a:t>you</a:t>
            </a:r>
            <a:r>
              <a:rPr sz="1059" spc="-9" dirty="0">
                <a:latin typeface="Times New Roman"/>
                <a:cs typeface="Times New Roman"/>
              </a:rPr>
              <a:t> </a:t>
            </a:r>
            <a:r>
              <a:rPr sz="1059" dirty="0">
                <a:latin typeface="Times New Roman"/>
                <a:cs typeface="Times New Roman"/>
              </a:rPr>
              <a:t>still</a:t>
            </a:r>
            <a:r>
              <a:rPr sz="1059" spc="-9" dirty="0">
                <a:latin typeface="Times New Roman"/>
                <a:cs typeface="Times New Roman"/>
              </a:rPr>
              <a:t> </a:t>
            </a:r>
            <a:r>
              <a:rPr sz="1059" dirty="0">
                <a:latin typeface="Times New Roman"/>
                <a:cs typeface="Times New Roman"/>
              </a:rPr>
              <a:t>won’t</a:t>
            </a:r>
            <a:r>
              <a:rPr sz="1059" spc="-9" dirty="0">
                <a:latin typeface="Times New Roman"/>
                <a:cs typeface="Times New Roman"/>
              </a:rPr>
              <a:t> </a:t>
            </a:r>
            <a:r>
              <a:rPr sz="1059" dirty="0">
                <a:latin typeface="Times New Roman"/>
                <a:cs typeface="Times New Roman"/>
              </a:rPr>
              <a:t>pass</a:t>
            </a:r>
            <a:r>
              <a:rPr sz="1059" spc="-13" dirty="0">
                <a:latin typeface="Times New Roman"/>
                <a:cs typeface="Times New Roman"/>
              </a:rPr>
              <a:t> </a:t>
            </a:r>
            <a:r>
              <a:rPr sz="1059" dirty="0">
                <a:latin typeface="Times New Roman"/>
                <a:cs typeface="Times New Roman"/>
              </a:rPr>
              <a:t>at</a:t>
            </a:r>
            <a:r>
              <a:rPr sz="1059" spc="-9" dirty="0">
                <a:latin typeface="Times New Roman"/>
                <a:cs typeface="Times New Roman"/>
              </a:rPr>
              <a:t> family‑wise 0.05.</a:t>
            </a:r>
            <a:endParaRPr sz="1059" dirty="0">
              <a:latin typeface="Times New Roman"/>
              <a:cs typeface="Times New Roman"/>
            </a:endParaRPr>
          </a:p>
          <a:p>
            <a:pPr marL="11206">
              <a:lnSpc>
                <a:spcPts val="1253"/>
              </a:lnSpc>
              <a:spcBef>
                <a:spcPts val="745"/>
              </a:spcBef>
            </a:pPr>
            <a:r>
              <a:rPr sz="1059" b="1" dirty="0">
                <a:latin typeface="Times New Roman"/>
                <a:cs typeface="Times New Roman"/>
              </a:rPr>
              <a:t>Exploratory</a:t>
            </a:r>
            <a:r>
              <a:rPr sz="1059" b="1" spc="-31" dirty="0">
                <a:latin typeface="Times New Roman"/>
                <a:cs typeface="Times New Roman"/>
              </a:rPr>
              <a:t> </a:t>
            </a:r>
            <a:r>
              <a:rPr sz="1059" b="1" dirty="0">
                <a:latin typeface="Times New Roman"/>
                <a:cs typeface="Times New Roman"/>
              </a:rPr>
              <a:t>stance</a:t>
            </a:r>
            <a:r>
              <a:rPr sz="1059" b="1" spc="-40" dirty="0">
                <a:latin typeface="Times New Roman"/>
                <a:cs typeface="Times New Roman"/>
              </a:rPr>
              <a:t> </a:t>
            </a:r>
            <a:r>
              <a:rPr sz="1059" b="1" dirty="0">
                <a:latin typeface="Times New Roman"/>
                <a:cs typeface="Times New Roman"/>
              </a:rPr>
              <a:t>(FDR</a:t>
            </a:r>
            <a:r>
              <a:rPr sz="1059" b="1" spc="-31" dirty="0">
                <a:latin typeface="Times New Roman"/>
                <a:cs typeface="Times New Roman"/>
              </a:rPr>
              <a:t> </a:t>
            </a:r>
            <a:r>
              <a:rPr sz="1059" b="1" spc="-9" dirty="0">
                <a:latin typeface="Times New Roman"/>
                <a:cs typeface="Times New Roman"/>
              </a:rPr>
              <a:t>control).</a:t>
            </a:r>
            <a:endParaRPr sz="1059" dirty="0">
              <a:latin typeface="Times New Roman"/>
              <a:cs typeface="Times New Roman"/>
            </a:endParaRPr>
          </a:p>
          <a:p>
            <a:pPr marL="11206" marR="242620">
              <a:lnSpc>
                <a:spcPts val="1227"/>
              </a:lnSpc>
              <a:spcBef>
                <a:spcPts val="62"/>
              </a:spcBef>
            </a:pPr>
            <a:r>
              <a:rPr sz="1059" dirty="0">
                <a:latin typeface="Times New Roman"/>
                <a:cs typeface="Times New Roman"/>
              </a:rPr>
              <a:t>-</a:t>
            </a:r>
            <a:r>
              <a:rPr sz="1059" spc="-22" dirty="0">
                <a:latin typeface="Times New Roman"/>
                <a:cs typeface="Times New Roman"/>
              </a:rPr>
              <a:t> </a:t>
            </a:r>
            <a:r>
              <a:rPr sz="1059" b="1" dirty="0">
                <a:latin typeface="Times New Roman"/>
                <a:cs typeface="Times New Roman"/>
              </a:rPr>
              <a:t>BH</a:t>
            </a:r>
            <a:r>
              <a:rPr sz="1059" b="1" spc="-13" dirty="0">
                <a:latin typeface="Times New Roman"/>
                <a:cs typeface="Times New Roman"/>
              </a:rPr>
              <a:t> </a:t>
            </a:r>
            <a:r>
              <a:rPr sz="1059" b="1" dirty="0">
                <a:latin typeface="Times New Roman"/>
                <a:cs typeface="Times New Roman"/>
              </a:rPr>
              <a:t>at</a:t>
            </a:r>
            <a:r>
              <a:rPr sz="1059" b="1" spc="-18" dirty="0">
                <a:latin typeface="Times New Roman"/>
                <a:cs typeface="Times New Roman"/>
              </a:rPr>
              <a:t> </a:t>
            </a:r>
            <a:r>
              <a:rPr sz="1059" b="1" dirty="0">
                <a:latin typeface="Times New Roman"/>
                <a:cs typeface="Times New Roman"/>
              </a:rPr>
              <a:t>q=0.10:</a:t>
            </a:r>
            <a:r>
              <a:rPr sz="1059" b="1" spc="-18" dirty="0">
                <a:latin typeface="Times New Roman"/>
                <a:cs typeface="Times New Roman"/>
              </a:rPr>
              <a:t> </a:t>
            </a:r>
            <a:r>
              <a:rPr sz="1059" dirty="0">
                <a:latin typeface="Times New Roman"/>
                <a:cs typeface="Times New Roman"/>
              </a:rPr>
              <a:t>thresholds</a:t>
            </a:r>
            <a:r>
              <a:rPr sz="1059" spc="-18" dirty="0">
                <a:latin typeface="Times New Roman"/>
                <a:cs typeface="Times New Roman"/>
              </a:rPr>
              <a:t> </a:t>
            </a:r>
            <a:r>
              <a:rPr sz="1059" dirty="0">
                <a:latin typeface="Times New Roman"/>
                <a:cs typeface="Times New Roman"/>
              </a:rPr>
              <a:t>are</a:t>
            </a:r>
            <a:r>
              <a:rPr sz="1059" spc="-26" dirty="0">
                <a:latin typeface="Times New Roman"/>
                <a:cs typeface="Times New Roman"/>
              </a:rPr>
              <a:t> </a:t>
            </a:r>
            <a:r>
              <a:rPr sz="1059" dirty="0">
                <a:latin typeface="Times New Roman"/>
                <a:cs typeface="Times New Roman"/>
              </a:rPr>
              <a:t>(1/20)</a:t>
            </a:r>
            <a:r>
              <a:rPr sz="1059" i="1" dirty="0">
                <a:latin typeface="Times New Roman"/>
                <a:cs typeface="Times New Roman"/>
              </a:rPr>
              <a:t>0.10</a:t>
            </a:r>
            <a:r>
              <a:rPr sz="1059" i="1" spc="-13" dirty="0">
                <a:latin typeface="Times New Roman"/>
                <a:cs typeface="Times New Roman"/>
              </a:rPr>
              <a:t> </a:t>
            </a:r>
            <a:r>
              <a:rPr sz="1059" i="1" dirty="0">
                <a:latin typeface="Times New Roman"/>
                <a:cs typeface="Times New Roman"/>
              </a:rPr>
              <a:t>=</a:t>
            </a:r>
            <a:r>
              <a:rPr sz="1059" i="1" spc="-9" dirty="0">
                <a:latin typeface="Times New Roman"/>
                <a:cs typeface="Times New Roman"/>
              </a:rPr>
              <a:t> </a:t>
            </a:r>
            <a:r>
              <a:rPr sz="1059" i="1" dirty="0">
                <a:latin typeface="Times New Roman"/>
                <a:cs typeface="Times New Roman"/>
              </a:rPr>
              <a:t>0.005</a:t>
            </a:r>
            <a:r>
              <a:rPr sz="1059" i="1" spc="-9" dirty="0">
                <a:latin typeface="Times New Roman"/>
                <a:cs typeface="Times New Roman"/>
              </a:rPr>
              <a:t> </a:t>
            </a:r>
            <a:r>
              <a:rPr sz="1059" i="1" dirty="0">
                <a:latin typeface="Times New Roman"/>
                <a:cs typeface="Times New Roman"/>
              </a:rPr>
              <a:t>and</a:t>
            </a:r>
            <a:r>
              <a:rPr sz="1059" i="1" spc="-13" dirty="0">
                <a:latin typeface="Times New Roman"/>
                <a:cs typeface="Times New Roman"/>
              </a:rPr>
              <a:t> </a:t>
            </a:r>
            <a:r>
              <a:rPr sz="1059" i="1" dirty="0">
                <a:latin typeface="Times New Roman"/>
                <a:cs typeface="Times New Roman"/>
              </a:rPr>
              <a:t>(2/20)</a:t>
            </a:r>
            <a:r>
              <a:rPr sz="1059" dirty="0">
                <a:latin typeface="Times New Roman"/>
                <a:cs typeface="Times New Roman"/>
              </a:rPr>
              <a:t>0.10</a:t>
            </a:r>
            <a:r>
              <a:rPr sz="1059" spc="-18" dirty="0">
                <a:latin typeface="Times New Roman"/>
                <a:cs typeface="Times New Roman"/>
              </a:rPr>
              <a:t> </a:t>
            </a:r>
            <a:r>
              <a:rPr sz="1059" dirty="0">
                <a:latin typeface="Times New Roman"/>
                <a:cs typeface="Times New Roman"/>
              </a:rPr>
              <a:t>=</a:t>
            </a:r>
            <a:r>
              <a:rPr sz="1059" spc="-18" dirty="0">
                <a:latin typeface="Times New Roman"/>
                <a:cs typeface="Times New Roman"/>
              </a:rPr>
              <a:t> </a:t>
            </a:r>
            <a:r>
              <a:rPr sz="1059" dirty="0">
                <a:latin typeface="Times New Roman"/>
                <a:cs typeface="Times New Roman"/>
              </a:rPr>
              <a:t>0.01;</a:t>
            </a:r>
            <a:r>
              <a:rPr sz="1059" spc="-13" dirty="0">
                <a:latin typeface="Times New Roman"/>
                <a:cs typeface="Times New Roman"/>
              </a:rPr>
              <a:t> </a:t>
            </a:r>
            <a:r>
              <a:rPr sz="1059" dirty="0">
                <a:latin typeface="Times New Roman"/>
                <a:cs typeface="Times New Roman"/>
              </a:rPr>
              <a:t>0.012</a:t>
            </a:r>
            <a:r>
              <a:rPr sz="1059" spc="-18" dirty="0">
                <a:latin typeface="Times New Roman"/>
                <a:cs typeface="Times New Roman"/>
              </a:rPr>
              <a:t> </a:t>
            </a:r>
            <a:r>
              <a:rPr sz="1059" dirty="0">
                <a:latin typeface="Times New Roman"/>
                <a:cs typeface="Times New Roman"/>
              </a:rPr>
              <a:t>and</a:t>
            </a:r>
            <a:r>
              <a:rPr sz="1059" spc="-13" dirty="0">
                <a:latin typeface="Times New Roman"/>
                <a:cs typeface="Times New Roman"/>
              </a:rPr>
              <a:t> </a:t>
            </a:r>
            <a:r>
              <a:rPr sz="1059" dirty="0">
                <a:latin typeface="Times New Roman"/>
                <a:cs typeface="Times New Roman"/>
              </a:rPr>
              <a:t>0.018</a:t>
            </a:r>
            <a:r>
              <a:rPr sz="1059" spc="-13" dirty="0">
                <a:latin typeface="Times New Roman"/>
                <a:cs typeface="Times New Roman"/>
              </a:rPr>
              <a:t> </a:t>
            </a:r>
            <a:r>
              <a:rPr sz="1059" dirty="0">
                <a:latin typeface="Times New Roman"/>
                <a:cs typeface="Times New Roman"/>
              </a:rPr>
              <a:t>both</a:t>
            </a:r>
            <a:r>
              <a:rPr sz="1059" spc="-18" dirty="0">
                <a:latin typeface="Times New Roman"/>
                <a:cs typeface="Times New Roman"/>
              </a:rPr>
              <a:t> </a:t>
            </a:r>
            <a:r>
              <a:rPr sz="1059" dirty="0">
                <a:latin typeface="Times New Roman"/>
                <a:cs typeface="Times New Roman"/>
              </a:rPr>
              <a:t>exceed</a:t>
            </a:r>
            <a:r>
              <a:rPr sz="1059" spc="-13" dirty="0">
                <a:latin typeface="Times New Roman"/>
                <a:cs typeface="Times New Roman"/>
              </a:rPr>
              <a:t> </a:t>
            </a:r>
            <a:r>
              <a:rPr sz="1059" dirty="0">
                <a:latin typeface="Cambria Math"/>
                <a:cs typeface="Cambria Math"/>
              </a:rPr>
              <a:t>⇒</a:t>
            </a:r>
            <a:r>
              <a:rPr sz="1059" spc="18" dirty="0">
                <a:latin typeface="Cambria Math"/>
                <a:cs typeface="Cambria Math"/>
              </a:rPr>
              <a:t> </a:t>
            </a:r>
            <a:r>
              <a:rPr sz="1059" dirty="0">
                <a:latin typeface="Times New Roman"/>
                <a:cs typeface="Times New Roman"/>
              </a:rPr>
              <a:t>not</a:t>
            </a:r>
            <a:r>
              <a:rPr sz="1059" spc="-13" dirty="0">
                <a:latin typeface="Times New Roman"/>
                <a:cs typeface="Times New Roman"/>
              </a:rPr>
              <a:t> </a:t>
            </a:r>
            <a:r>
              <a:rPr sz="1059" dirty="0">
                <a:latin typeface="Times New Roman"/>
                <a:cs typeface="Times New Roman"/>
              </a:rPr>
              <a:t>discoveries</a:t>
            </a:r>
            <a:r>
              <a:rPr sz="1059" spc="-18" dirty="0">
                <a:latin typeface="Times New Roman"/>
                <a:cs typeface="Times New Roman"/>
              </a:rPr>
              <a:t> </a:t>
            </a:r>
            <a:r>
              <a:rPr sz="1059" dirty="0">
                <a:latin typeface="Times New Roman"/>
                <a:cs typeface="Times New Roman"/>
              </a:rPr>
              <a:t>at</a:t>
            </a:r>
            <a:r>
              <a:rPr sz="1059" spc="-18" dirty="0">
                <a:latin typeface="Times New Roman"/>
                <a:cs typeface="Times New Roman"/>
              </a:rPr>
              <a:t> </a:t>
            </a:r>
            <a:r>
              <a:rPr sz="1059" spc="-22" dirty="0">
                <a:latin typeface="Times New Roman"/>
                <a:cs typeface="Times New Roman"/>
              </a:rPr>
              <a:t>10% </a:t>
            </a:r>
            <a:r>
              <a:rPr sz="1059" spc="-18" dirty="0">
                <a:latin typeface="Times New Roman"/>
                <a:cs typeface="Times New Roman"/>
              </a:rPr>
              <a:t>FDR.</a:t>
            </a:r>
            <a:endParaRPr sz="1059" dirty="0">
              <a:latin typeface="Times New Roman"/>
              <a:cs typeface="Times New Roman"/>
            </a:endParaRPr>
          </a:p>
          <a:p>
            <a:pPr marL="88531" indent="-77325">
              <a:lnSpc>
                <a:spcPts val="1209"/>
              </a:lnSpc>
              <a:buFont typeface="Times New Roman"/>
              <a:buChar char="-"/>
              <a:tabLst>
                <a:tab pos="88531" algn="l"/>
              </a:tabLst>
            </a:pPr>
            <a:r>
              <a:rPr sz="1059" b="1" dirty="0">
                <a:latin typeface="Times New Roman"/>
                <a:cs typeface="Times New Roman"/>
              </a:rPr>
              <a:t>BH</a:t>
            </a:r>
            <a:r>
              <a:rPr sz="1059" b="1" spc="-18" dirty="0">
                <a:latin typeface="Times New Roman"/>
                <a:cs typeface="Times New Roman"/>
              </a:rPr>
              <a:t> </a:t>
            </a:r>
            <a:r>
              <a:rPr sz="1059" b="1" dirty="0">
                <a:latin typeface="Times New Roman"/>
                <a:cs typeface="Times New Roman"/>
              </a:rPr>
              <a:t>at</a:t>
            </a:r>
            <a:r>
              <a:rPr sz="1059" b="1" spc="-13" dirty="0">
                <a:latin typeface="Times New Roman"/>
                <a:cs typeface="Times New Roman"/>
              </a:rPr>
              <a:t> </a:t>
            </a:r>
            <a:r>
              <a:rPr sz="1059" b="1" dirty="0">
                <a:latin typeface="Times New Roman"/>
                <a:cs typeface="Times New Roman"/>
              </a:rPr>
              <a:t>q=0.20:</a:t>
            </a:r>
            <a:r>
              <a:rPr sz="1059" b="1" spc="-18" dirty="0">
                <a:latin typeface="Times New Roman"/>
                <a:cs typeface="Times New Roman"/>
              </a:rPr>
              <a:t> </a:t>
            </a:r>
            <a:r>
              <a:rPr sz="1059" dirty="0">
                <a:latin typeface="Times New Roman"/>
                <a:cs typeface="Times New Roman"/>
              </a:rPr>
              <a:t>thresholds</a:t>
            </a:r>
            <a:r>
              <a:rPr sz="1059" spc="-22" dirty="0">
                <a:latin typeface="Times New Roman"/>
                <a:cs typeface="Times New Roman"/>
              </a:rPr>
              <a:t> </a:t>
            </a:r>
            <a:r>
              <a:rPr sz="1059" dirty="0">
                <a:latin typeface="Times New Roman"/>
                <a:cs typeface="Times New Roman"/>
              </a:rPr>
              <a:t>0.01</a:t>
            </a:r>
            <a:r>
              <a:rPr sz="1059" spc="-13" dirty="0">
                <a:latin typeface="Times New Roman"/>
                <a:cs typeface="Times New Roman"/>
              </a:rPr>
              <a:t> </a:t>
            </a:r>
            <a:r>
              <a:rPr sz="1059" dirty="0">
                <a:latin typeface="Times New Roman"/>
                <a:cs typeface="Times New Roman"/>
              </a:rPr>
              <a:t>and</a:t>
            </a:r>
            <a:r>
              <a:rPr sz="1059" spc="-13" dirty="0">
                <a:latin typeface="Times New Roman"/>
                <a:cs typeface="Times New Roman"/>
              </a:rPr>
              <a:t> </a:t>
            </a:r>
            <a:r>
              <a:rPr sz="1059" dirty="0">
                <a:latin typeface="Times New Roman"/>
                <a:cs typeface="Times New Roman"/>
              </a:rPr>
              <a:t>0.02;</a:t>
            </a:r>
            <a:r>
              <a:rPr sz="1059" spc="-13" dirty="0">
                <a:latin typeface="Times New Roman"/>
                <a:cs typeface="Times New Roman"/>
              </a:rPr>
              <a:t> </a:t>
            </a:r>
            <a:r>
              <a:rPr sz="1059" dirty="0">
                <a:latin typeface="Times New Roman"/>
                <a:cs typeface="Times New Roman"/>
              </a:rPr>
              <a:t>here</a:t>
            </a:r>
            <a:r>
              <a:rPr sz="1059" spc="-22" dirty="0">
                <a:latin typeface="Times New Roman"/>
                <a:cs typeface="Times New Roman"/>
              </a:rPr>
              <a:t> </a:t>
            </a:r>
            <a:r>
              <a:rPr sz="1059" dirty="0">
                <a:latin typeface="Times New Roman"/>
                <a:cs typeface="Times New Roman"/>
              </a:rPr>
              <a:t>0.012</a:t>
            </a:r>
            <a:r>
              <a:rPr sz="1059" spc="-13" dirty="0">
                <a:latin typeface="Times New Roman"/>
                <a:cs typeface="Times New Roman"/>
              </a:rPr>
              <a:t> </a:t>
            </a:r>
            <a:r>
              <a:rPr sz="1059" dirty="0">
                <a:latin typeface="Times New Roman"/>
                <a:cs typeface="Times New Roman"/>
              </a:rPr>
              <a:t>and</a:t>
            </a:r>
            <a:r>
              <a:rPr sz="1059" spc="-13" dirty="0">
                <a:latin typeface="Times New Roman"/>
                <a:cs typeface="Times New Roman"/>
              </a:rPr>
              <a:t> </a:t>
            </a:r>
            <a:r>
              <a:rPr sz="1059" dirty="0">
                <a:latin typeface="Times New Roman"/>
                <a:cs typeface="Times New Roman"/>
              </a:rPr>
              <a:t>0.018</a:t>
            </a:r>
            <a:r>
              <a:rPr sz="1059" spc="-13" dirty="0">
                <a:latin typeface="Times New Roman"/>
                <a:cs typeface="Times New Roman"/>
              </a:rPr>
              <a:t> </a:t>
            </a:r>
            <a:r>
              <a:rPr sz="1059" dirty="0">
                <a:latin typeface="Times New Roman"/>
                <a:cs typeface="Times New Roman"/>
              </a:rPr>
              <a:t>both</a:t>
            </a:r>
            <a:r>
              <a:rPr sz="1059" spc="-18" dirty="0">
                <a:latin typeface="Times New Roman"/>
                <a:cs typeface="Times New Roman"/>
              </a:rPr>
              <a:t> </a:t>
            </a:r>
            <a:r>
              <a:rPr sz="1059" dirty="0">
                <a:latin typeface="Times New Roman"/>
                <a:cs typeface="Times New Roman"/>
              </a:rPr>
              <a:t>qualify</a:t>
            </a:r>
            <a:r>
              <a:rPr sz="1059" spc="-9" dirty="0">
                <a:latin typeface="Times New Roman"/>
                <a:cs typeface="Times New Roman"/>
              </a:rPr>
              <a:t> </a:t>
            </a:r>
            <a:r>
              <a:rPr sz="1059" dirty="0">
                <a:latin typeface="Cambria Math"/>
                <a:cs typeface="Cambria Math"/>
              </a:rPr>
              <a:t>⇒</a:t>
            </a:r>
            <a:r>
              <a:rPr sz="1059" spc="22" dirty="0">
                <a:latin typeface="Cambria Math"/>
                <a:cs typeface="Cambria Math"/>
              </a:rPr>
              <a:t> </a:t>
            </a:r>
            <a:r>
              <a:rPr sz="1059" dirty="0">
                <a:latin typeface="Times New Roman"/>
                <a:cs typeface="Times New Roman"/>
              </a:rPr>
              <a:t>flagged</a:t>
            </a:r>
            <a:r>
              <a:rPr sz="1059" spc="-18" dirty="0">
                <a:latin typeface="Times New Roman"/>
                <a:cs typeface="Times New Roman"/>
              </a:rPr>
              <a:t> </a:t>
            </a:r>
            <a:r>
              <a:rPr sz="1059" dirty="0">
                <a:latin typeface="Times New Roman"/>
                <a:cs typeface="Times New Roman"/>
              </a:rPr>
              <a:t>at</a:t>
            </a:r>
            <a:r>
              <a:rPr sz="1059" spc="-13" dirty="0">
                <a:latin typeface="Times New Roman"/>
                <a:cs typeface="Times New Roman"/>
              </a:rPr>
              <a:t> </a:t>
            </a:r>
            <a:r>
              <a:rPr sz="1059" dirty="0">
                <a:latin typeface="Times New Roman"/>
                <a:cs typeface="Times New Roman"/>
              </a:rPr>
              <a:t>20%</a:t>
            </a:r>
            <a:r>
              <a:rPr sz="1059" spc="-9" dirty="0">
                <a:latin typeface="Times New Roman"/>
                <a:cs typeface="Times New Roman"/>
              </a:rPr>
              <a:t> </a:t>
            </a:r>
            <a:r>
              <a:rPr sz="1059" dirty="0">
                <a:latin typeface="Times New Roman"/>
                <a:cs typeface="Times New Roman"/>
              </a:rPr>
              <a:t>FDR</a:t>
            </a:r>
            <a:r>
              <a:rPr sz="1059" spc="-18" dirty="0">
                <a:latin typeface="Times New Roman"/>
                <a:cs typeface="Times New Roman"/>
              </a:rPr>
              <a:t> </a:t>
            </a:r>
            <a:r>
              <a:rPr sz="1059" spc="-9" dirty="0">
                <a:latin typeface="Times New Roman"/>
                <a:cs typeface="Times New Roman"/>
              </a:rPr>
              <a:t>(exploratory).</a:t>
            </a:r>
            <a:endParaRPr sz="1059" dirty="0">
              <a:latin typeface="Times New Roman"/>
              <a:cs typeface="Times New Roman"/>
            </a:endParaRPr>
          </a:p>
          <a:p>
            <a:pPr marL="11206">
              <a:lnSpc>
                <a:spcPts val="1244"/>
              </a:lnSpc>
              <a:spcBef>
                <a:spcPts val="763"/>
              </a:spcBef>
            </a:pPr>
            <a:r>
              <a:rPr sz="1059" b="1" dirty="0">
                <a:latin typeface="Times New Roman"/>
                <a:cs typeface="Times New Roman"/>
              </a:rPr>
              <a:t>Decision.</a:t>
            </a:r>
            <a:r>
              <a:rPr sz="1059" b="1" spc="-22" dirty="0">
                <a:latin typeface="Times New Roman"/>
                <a:cs typeface="Times New Roman"/>
              </a:rPr>
              <a:t> </a:t>
            </a:r>
            <a:r>
              <a:rPr sz="1059" dirty="0">
                <a:latin typeface="Times New Roman"/>
                <a:cs typeface="Times New Roman"/>
              </a:rPr>
              <a:t>For</a:t>
            </a:r>
            <a:r>
              <a:rPr sz="1059" spc="-22" dirty="0">
                <a:latin typeface="Times New Roman"/>
                <a:cs typeface="Times New Roman"/>
              </a:rPr>
              <a:t> </a:t>
            </a:r>
            <a:r>
              <a:rPr sz="1059" dirty="0">
                <a:latin typeface="Times New Roman"/>
                <a:cs typeface="Times New Roman"/>
              </a:rPr>
              <a:t>safety</a:t>
            </a:r>
            <a:r>
              <a:rPr sz="1059" spc="-18" dirty="0">
                <a:latin typeface="Times New Roman"/>
                <a:cs typeface="Times New Roman"/>
              </a:rPr>
              <a:t> </a:t>
            </a:r>
            <a:r>
              <a:rPr sz="1059" dirty="0">
                <a:latin typeface="Times New Roman"/>
                <a:cs typeface="Times New Roman"/>
              </a:rPr>
              <a:t>stopping</a:t>
            </a:r>
            <a:r>
              <a:rPr sz="1059" spc="-22" dirty="0">
                <a:latin typeface="Times New Roman"/>
                <a:cs typeface="Times New Roman"/>
              </a:rPr>
              <a:t> </a:t>
            </a:r>
            <a:r>
              <a:rPr sz="1059" dirty="0">
                <a:latin typeface="Times New Roman"/>
                <a:cs typeface="Times New Roman"/>
              </a:rPr>
              <a:t>or</a:t>
            </a:r>
            <a:r>
              <a:rPr sz="1059" spc="-18" dirty="0">
                <a:latin typeface="Times New Roman"/>
                <a:cs typeface="Times New Roman"/>
              </a:rPr>
              <a:t> </a:t>
            </a:r>
            <a:r>
              <a:rPr sz="1059" dirty="0">
                <a:latin typeface="Times New Roman"/>
                <a:cs typeface="Times New Roman"/>
              </a:rPr>
              <a:t>labeling</a:t>
            </a:r>
            <a:r>
              <a:rPr sz="1059" spc="-22" dirty="0">
                <a:latin typeface="Times New Roman"/>
                <a:cs typeface="Times New Roman"/>
              </a:rPr>
              <a:t> </a:t>
            </a:r>
            <a:r>
              <a:rPr sz="1059" dirty="0">
                <a:latin typeface="Times New Roman"/>
                <a:cs typeface="Times New Roman"/>
              </a:rPr>
              <a:t>claims</a:t>
            </a:r>
            <a:r>
              <a:rPr sz="1059" spc="-18" dirty="0">
                <a:latin typeface="Times New Roman"/>
                <a:cs typeface="Times New Roman"/>
              </a:rPr>
              <a:t> </a:t>
            </a:r>
            <a:r>
              <a:rPr sz="1059" spc="-9" dirty="0">
                <a:latin typeface="Times New Roman"/>
                <a:cs typeface="Times New Roman"/>
              </a:rPr>
              <a:t>(confirmatory),</a:t>
            </a:r>
            <a:r>
              <a:rPr sz="1059" spc="-22" dirty="0">
                <a:latin typeface="Times New Roman"/>
                <a:cs typeface="Times New Roman"/>
              </a:rPr>
              <a:t> </a:t>
            </a:r>
            <a:r>
              <a:rPr sz="1059" dirty="0">
                <a:latin typeface="Times New Roman"/>
                <a:cs typeface="Times New Roman"/>
              </a:rPr>
              <a:t>use</a:t>
            </a:r>
            <a:r>
              <a:rPr sz="1059" spc="-18" dirty="0">
                <a:latin typeface="Times New Roman"/>
                <a:cs typeface="Times New Roman"/>
              </a:rPr>
              <a:t> </a:t>
            </a:r>
            <a:r>
              <a:rPr sz="1059" b="1" dirty="0">
                <a:latin typeface="Times New Roman"/>
                <a:cs typeface="Times New Roman"/>
              </a:rPr>
              <a:t>FWER</a:t>
            </a:r>
            <a:r>
              <a:rPr sz="1059" b="1" spc="-13" dirty="0">
                <a:latin typeface="Times New Roman"/>
                <a:cs typeface="Times New Roman"/>
              </a:rPr>
              <a:t> </a:t>
            </a:r>
            <a:r>
              <a:rPr sz="1059" b="1" dirty="0">
                <a:latin typeface="Times New Roman"/>
                <a:cs typeface="Times New Roman"/>
              </a:rPr>
              <a:t>control</a:t>
            </a:r>
            <a:r>
              <a:rPr sz="1059" b="1" spc="-13" dirty="0">
                <a:latin typeface="Times New Roman"/>
                <a:cs typeface="Times New Roman"/>
              </a:rPr>
              <a:t> </a:t>
            </a:r>
            <a:r>
              <a:rPr sz="1059" dirty="0">
                <a:latin typeface="Cambria Math"/>
                <a:cs typeface="Cambria Math"/>
              </a:rPr>
              <a:t>⇒</a:t>
            </a:r>
            <a:r>
              <a:rPr sz="1059" spc="13" dirty="0">
                <a:latin typeface="Cambria Math"/>
                <a:cs typeface="Cambria Math"/>
              </a:rPr>
              <a:t> </a:t>
            </a:r>
            <a:r>
              <a:rPr sz="1059" dirty="0">
                <a:latin typeface="Times New Roman"/>
                <a:cs typeface="Times New Roman"/>
              </a:rPr>
              <a:t>not</a:t>
            </a:r>
            <a:r>
              <a:rPr sz="1059" spc="-18" dirty="0">
                <a:latin typeface="Times New Roman"/>
                <a:cs typeface="Times New Roman"/>
              </a:rPr>
              <a:t> </a:t>
            </a:r>
            <a:r>
              <a:rPr sz="1059" dirty="0">
                <a:latin typeface="Times New Roman"/>
                <a:cs typeface="Times New Roman"/>
              </a:rPr>
              <a:t>significant.</a:t>
            </a:r>
            <a:r>
              <a:rPr sz="1059" spc="-22" dirty="0">
                <a:latin typeface="Times New Roman"/>
                <a:cs typeface="Times New Roman"/>
              </a:rPr>
              <a:t> </a:t>
            </a:r>
            <a:r>
              <a:rPr sz="1059" dirty="0">
                <a:latin typeface="Times New Roman"/>
                <a:cs typeface="Times New Roman"/>
              </a:rPr>
              <a:t>For</a:t>
            </a:r>
            <a:r>
              <a:rPr sz="1059" spc="-18" dirty="0">
                <a:latin typeface="Times New Roman"/>
                <a:cs typeface="Times New Roman"/>
              </a:rPr>
              <a:t> </a:t>
            </a:r>
            <a:r>
              <a:rPr sz="1059" dirty="0">
                <a:latin typeface="Times New Roman"/>
                <a:cs typeface="Times New Roman"/>
              </a:rPr>
              <a:t>signal‑finding,</a:t>
            </a:r>
            <a:r>
              <a:rPr sz="1059" spc="-22" dirty="0">
                <a:latin typeface="Times New Roman"/>
                <a:cs typeface="Times New Roman"/>
              </a:rPr>
              <a:t> </a:t>
            </a:r>
            <a:r>
              <a:rPr sz="1059" dirty="0">
                <a:latin typeface="Times New Roman"/>
                <a:cs typeface="Times New Roman"/>
              </a:rPr>
              <a:t>you</a:t>
            </a:r>
            <a:r>
              <a:rPr sz="1059" spc="-13" dirty="0">
                <a:latin typeface="Times New Roman"/>
                <a:cs typeface="Times New Roman"/>
              </a:rPr>
              <a:t> </a:t>
            </a:r>
            <a:r>
              <a:rPr sz="1059" spc="-9" dirty="0">
                <a:latin typeface="Times New Roman"/>
                <a:cs typeface="Times New Roman"/>
              </a:rPr>
              <a:t>might</a:t>
            </a:r>
            <a:endParaRPr sz="1059" dirty="0">
              <a:latin typeface="Times New Roman"/>
              <a:cs typeface="Times New Roman"/>
            </a:endParaRPr>
          </a:p>
          <a:p>
            <a:pPr marL="11206">
              <a:lnSpc>
                <a:spcPts val="1244"/>
              </a:lnSpc>
            </a:pPr>
            <a:r>
              <a:rPr sz="1059" dirty="0">
                <a:latin typeface="Times New Roman"/>
                <a:cs typeface="Times New Roman"/>
              </a:rPr>
              <a:t>mark</a:t>
            </a:r>
            <a:r>
              <a:rPr sz="1059" spc="-22" dirty="0">
                <a:latin typeface="Times New Roman"/>
                <a:cs typeface="Times New Roman"/>
              </a:rPr>
              <a:t> </a:t>
            </a:r>
            <a:r>
              <a:rPr sz="1059" dirty="0">
                <a:latin typeface="Times New Roman"/>
                <a:cs typeface="Times New Roman"/>
              </a:rPr>
              <a:t>them</a:t>
            </a:r>
            <a:r>
              <a:rPr sz="1059" spc="-22" dirty="0">
                <a:latin typeface="Times New Roman"/>
                <a:cs typeface="Times New Roman"/>
              </a:rPr>
              <a:t> </a:t>
            </a:r>
            <a:r>
              <a:rPr sz="1059" dirty="0">
                <a:latin typeface="Times New Roman"/>
                <a:cs typeface="Times New Roman"/>
              </a:rPr>
              <a:t>as</a:t>
            </a:r>
            <a:r>
              <a:rPr sz="1059" spc="-22" dirty="0">
                <a:latin typeface="Times New Roman"/>
                <a:cs typeface="Times New Roman"/>
              </a:rPr>
              <a:t> </a:t>
            </a:r>
            <a:r>
              <a:rPr sz="1059" b="1" dirty="0">
                <a:latin typeface="Times New Roman"/>
                <a:cs typeface="Times New Roman"/>
              </a:rPr>
              <a:t>hypotheses</a:t>
            </a:r>
            <a:r>
              <a:rPr sz="1059" b="1" spc="-22" dirty="0">
                <a:latin typeface="Times New Roman"/>
                <a:cs typeface="Times New Roman"/>
              </a:rPr>
              <a:t> </a:t>
            </a:r>
            <a:r>
              <a:rPr sz="1059" dirty="0">
                <a:latin typeface="Times New Roman"/>
                <a:cs typeface="Times New Roman"/>
              </a:rPr>
              <a:t>at</a:t>
            </a:r>
            <a:r>
              <a:rPr sz="1059" spc="-22" dirty="0">
                <a:latin typeface="Times New Roman"/>
                <a:cs typeface="Times New Roman"/>
              </a:rPr>
              <a:t> </a:t>
            </a:r>
            <a:r>
              <a:rPr sz="1059" dirty="0">
                <a:latin typeface="Times New Roman"/>
                <a:cs typeface="Times New Roman"/>
              </a:rPr>
              <a:t>a</a:t>
            </a:r>
            <a:r>
              <a:rPr sz="1059" spc="-22" dirty="0">
                <a:latin typeface="Times New Roman"/>
                <a:cs typeface="Times New Roman"/>
              </a:rPr>
              <a:t> </a:t>
            </a:r>
            <a:r>
              <a:rPr sz="1059" dirty="0">
                <a:latin typeface="Times New Roman"/>
                <a:cs typeface="Times New Roman"/>
              </a:rPr>
              <a:t>liberal</a:t>
            </a:r>
            <a:r>
              <a:rPr sz="1059" spc="-13" dirty="0">
                <a:latin typeface="Times New Roman"/>
                <a:cs typeface="Times New Roman"/>
              </a:rPr>
              <a:t> </a:t>
            </a:r>
            <a:r>
              <a:rPr sz="1059" dirty="0">
                <a:latin typeface="Times New Roman"/>
                <a:cs typeface="Times New Roman"/>
              </a:rPr>
              <a:t>FDR</a:t>
            </a:r>
            <a:r>
              <a:rPr sz="1059" spc="-22" dirty="0">
                <a:latin typeface="Times New Roman"/>
                <a:cs typeface="Times New Roman"/>
              </a:rPr>
              <a:t> </a:t>
            </a:r>
            <a:r>
              <a:rPr sz="1059" dirty="0">
                <a:latin typeface="Times New Roman"/>
                <a:cs typeface="Times New Roman"/>
              </a:rPr>
              <a:t>(e.g.,</a:t>
            </a:r>
            <a:r>
              <a:rPr sz="1059" spc="-22" dirty="0">
                <a:latin typeface="Times New Roman"/>
                <a:cs typeface="Times New Roman"/>
              </a:rPr>
              <a:t> </a:t>
            </a:r>
            <a:r>
              <a:rPr sz="1059" dirty="0">
                <a:latin typeface="Times New Roman"/>
                <a:cs typeface="Times New Roman"/>
              </a:rPr>
              <a:t>10–20%),</a:t>
            </a:r>
            <a:r>
              <a:rPr sz="1059" spc="-18" dirty="0">
                <a:latin typeface="Times New Roman"/>
                <a:cs typeface="Times New Roman"/>
              </a:rPr>
              <a:t> </a:t>
            </a:r>
            <a:r>
              <a:rPr sz="1059" dirty="0">
                <a:latin typeface="Times New Roman"/>
                <a:cs typeface="Times New Roman"/>
              </a:rPr>
              <a:t>pending</a:t>
            </a:r>
            <a:r>
              <a:rPr sz="1059" spc="-22" dirty="0">
                <a:latin typeface="Times New Roman"/>
                <a:cs typeface="Times New Roman"/>
              </a:rPr>
              <a:t> </a:t>
            </a:r>
            <a:r>
              <a:rPr sz="1059" spc="-9" dirty="0">
                <a:latin typeface="Times New Roman"/>
                <a:cs typeface="Times New Roman"/>
              </a:rPr>
              <a:t>confirmation.</a:t>
            </a:r>
            <a:endParaRPr sz="1059" dirty="0">
              <a:latin typeface="Times New Roman"/>
              <a:cs typeface="Times New Roman"/>
            </a:endParaRPr>
          </a:p>
          <a:p>
            <a:pPr marL="11206">
              <a:spcBef>
                <a:spcPts val="741"/>
              </a:spcBef>
            </a:pPr>
            <a:r>
              <a:rPr sz="1059" b="1" dirty="0">
                <a:latin typeface="Times New Roman"/>
                <a:cs typeface="Times New Roman"/>
              </a:rPr>
              <a:t>R</a:t>
            </a:r>
            <a:r>
              <a:rPr sz="1059" b="1" spc="-4" dirty="0">
                <a:latin typeface="Times New Roman"/>
                <a:cs typeface="Times New Roman"/>
              </a:rPr>
              <a:t> </a:t>
            </a:r>
            <a:r>
              <a:rPr sz="1059" b="1" spc="-9" dirty="0">
                <a:latin typeface="Times New Roman"/>
                <a:cs typeface="Times New Roman"/>
              </a:rPr>
              <a:t>(one‑liners).</a:t>
            </a:r>
            <a:endParaRPr sz="1059" dirty="0">
              <a:latin typeface="Times New Roman"/>
              <a:cs typeface="Times New Roman"/>
            </a:endParaRPr>
          </a:p>
        </p:txBody>
      </p:sp>
      <p:sp>
        <p:nvSpPr>
          <p:cNvPr id="3" name="object 3"/>
          <p:cNvSpPr txBox="1"/>
          <p:nvPr/>
        </p:nvSpPr>
        <p:spPr>
          <a:xfrm>
            <a:off x="1099329" y="5139354"/>
            <a:ext cx="7295029" cy="448841"/>
          </a:xfrm>
          <a:prstGeom prst="rect">
            <a:avLst/>
          </a:prstGeom>
          <a:solidFill>
            <a:srgbClr val="F8F8F8"/>
          </a:solidFill>
        </p:spPr>
        <p:txBody>
          <a:bodyPr vert="horz" wrap="square" lIns="0" tIns="0" rIns="0" bIns="0" rtlCol="0">
            <a:spAutoFit/>
          </a:bodyPr>
          <a:lstStyle/>
          <a:p>
            <a:pPr marL="15689">
              <a:lnSpc>
                <a:spcPts val="785"/>
              </a:lnSpc>
            </a:pPr>
            <a:r>
              <a:rPr sz="706" dirty="0">
                <a:latin typeface="Times New Roman"/>
                <a:cs typeface="Times New Roman"/>
              </a:rPr>
              <a:t>p</a:t>
            </a:r>
            <a:r>
              <a:rPr sz="706" spc="9" dirty="0">
                <a:latin typeface="Times New Roman"/>
                <a:cs typeface="Times New Roman"/>
              </a:rPr>
              <a:t>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b="1" dirty="0">
                <a:solidFill>
                  <a:srgbClr val="1F4986"/>
                </a:solidFill>
                <a:latin typeface="Times New Roman"/>
                <a:cs typeface="Times New Roman"/>
              </a:rPr>
              <a:t>c</a:t>
            </a:r>
            <a:r>
              <a:rPr sz="706" dirty="0">
                <a:latin typeface="Times New Roman"/>
                <a:cs typeface="Times New Roman"/>
              </a:rPr>
              <a:t>(</a:t>
            </a:r>
            <a:r>
              <a:rPr sz="706" dirty="0">
                <a:solidFill>
                  <a:srgbClr val="0000CF"/>
                </a:solidFill>
                <a:latin typeface="Times New Roman"/>
                <a:cs typeface="Times New Roman"/>
              </a:rPr>
              <a:t>0.012</a:t>
            </a:r>
            <a:r>
              <a:rPr sz="706" dirty="0">
                <a:latin typeface="Times New Roman"/>
                <a:cs typeface="Times New Roman"/>
              </a:rPr>
              <a:t>,</a:t>
            </a:r>
            <a:r>
              <a:rPr sz="706" spc="-4" dirty="0">
                <a:latin typeface="Times New Roman"/>
                <a:cs typeface="Times New Roman"/>
              </a:rPr>
              <a:t> </a:t>
            </a:r>
            <a:r>
              <a:rPr sz="706" dirty="0">
                <a:solidFill>
                  <a:srgbClr val="0000CF"/>
                </a:solidFill>
                <a:latin typeface="Times New Roman"/>
                <a:cs typeface="Times New Roman"/>
              </a:rPr>
              <a:t>0.018</a:t>
            </a:r>
            <a:r>
              <a:rPr sz="706" dirty="0">
                <a:latin typeface="Times New Roman"/>
                <a:cs typeface="Times New Roman"/>
              </a:rPr>
              <a:t>,</a:t>
            </a:r>
            <a:r>
              <a:rPr sz="706" spc="4" dirty="0">
                <a:latin typeface="Times New Roman"/>
                <a:cs typeface="Times New Roman"/>
              </a:rPr>
              <a:t> </a:t>
            </a:r>
            <a:r>
              <a:rPr sz="706" b="1" spc="-9" dirty="0">
                <a:solidFill>
                  <a:srgbClr val="1F4986"/>
                </a:solidFill>
                <a:latin typeface="Times New Roman"/>
                <a:cs typeface="Times New Roman"/>
              </a:rPr>
              <a:t>runif</a:t>
            </a:r>
            <a:r>
              <a:rPr sz="706" spc="-9" dirty="0">
                <a:latin typeface="Times New Roman"/>
                <a:cs typeface="Times New Roman"/>
              </a:rPr>
              <a:t>(</a:t>
            </a:r>
            <a:r>
              <a:rPr sz="706" spc="-9" dirty="0">
                <a:solidFill>
                  <a:srgbClr val="0000CF"/>
                </a:solidFill>
                <a:latin typeface="Times New Roman"/>
                <a:cs typeface="Times New Roman"/>
              </a:rPr>
              <a:t>18</a:t>
            </a:r>
            <a:r>
              <a:rPr sz="706" spc="-9" dirty="0">
                <a:latin typeface="Times New Roman"/>
                <a:cs typeface="Times New Roman"/>
              </a:rPr>
              <a:t>, </a:t>
            </a:r>
            <a:r>
              <a:rPr sz="706" dirty="0">
                <a:latin typeface="Times New Roman"/>
                <a:cs typeface="Times New Roman"/>
              </a:rPr>
              <a:t>.</a:t>
            </a:r>
            <a:r>
              <a:rPr sz="706" dirty="0">
                <a:solidFill>
                  <a:srgbClr val="0000CF"/>
                </a:solidFill>
                <a:latin typeface="Times New Roman"/>
                <a:cs typeface="Times New Roman"/>
              </a:rPr>
              <a:t>05</a:t>
            </a:r>
            <a:r>
              <a:rPr sz="706" dirty="0">
                <a:latin typeface="Times New Roman"/>
                <a:cs typeface="Times New Roman"/>
              </a:rPr>
              <a:t>,</a:t>
            </a:r>
            <a:r>
              <a:rPr sz="706" spc="-4" dirty="0">
                <a:latin typeface="Times New Roman"/>
                <a:cs typeface="Times New Roman"/>
              </a:rPr>
              <a:t> </a:t>
            </a:r>
            <a:r>
              <a:rPr sz="706" spc="-22" dirty="0">
                <a:solidFill>
                  <a:srgbClr val="0000CF"/>
                </a:solidFill>
                <a:latin typeface="Times New Roman"/>
                <a:cs typeface="Times New Roman"/>
              </a:rPr>
              <a:t>1</a:t>
            </a:r>
            <a:r>
              <a:rPr sz="706" spc="-22" dirty="0">
                <a:latin typeface="Times New Roman"/>
                <a:cs typeface="Times New Roman"/>
              </a:rPr>
              <a:t>))</a:t>
            </a:r>
            <a:endParaRPr sz="706" dirty="0">
              <a:latin typeface="Times New Roman"/>
              <a:cs typeface="Times New Roman"/>
            </a:endParaRPr>
          </a:p>
          <a:p>
            <a:pPr marL="15689">
              <a:lnSpc>
                <a:spcPts val="811"/>
              </a:lnSpc>
            </a:pPr>
            <a:r>
              <a:rPr sz="706" b="1" dirty="0">
                <a:solidFill>
                  <a:srgbClr val="1F4986"/>
                </a:solidFill>
                <a:latin typeface="Times New Roman"/>
                <a:cs typeface="Times New Roman"/>
              </a:rPr>
              <a:t>p.adjust</a:t>
            </a:r>
            <a:r>
              <a:rPr sz="706" dirty="0">
                <a:latin typeface="Times New Roman"/>
                <a:cs typeface="Times New Roman"/>
              </a:rPr>
              <a:t>(p,</a:t>
            </a:r>
            <a:r>
              <a:rPr sz="706" spc="-35" dirty="0">
                <a:latin typeface="Times New Roman"/>
                <a:cs typeface="Times New Roman"/>
              </a:rPr>
              <a:t> </a:t>
            </a:r>
            <a:r>
              <a:rPr sz="706" spc="-9" dirty="0">
                <a:solidFill>
                  <a:srgbClr val="4E9A05"/>
                </a:solidFill>
                <a:latin typeface="Times New Roman"/>
                <a:cs typeface="Times New Roman"/>
              </a:rPr>
              <a:t>"bonferroni"</a:t>
            </a:r>
            <a:r>
              <a:rPr sz="706" spc="-9" dirty="0">
                <a:latin typeface="Times New Roman"/>
                <a:cs typeface="Times New Roman"/>
              </a:rPr>
              <a:t>)</a:t>
            </a:r>
            <a:endParaRPr sz="706" dirty="0">
              <a:latin typeface="Times New Roman"/>
              <a:cs typeface="Times New Roman"/>
            </a:endParaRPr>
          </a:p>
          <a:p>
            <a:pPr marL="15689">
              <a:lnSpc>
                <a:spcPts val="803"/>
              </a:lnSpc>
            </a:pPr>
            <a:r>
              <a:rPr sz="706" b="1" dirty="0">
                <a:solidFill>
                  <a:srgbClr val="1F4986"/>
                </a:solidFill>
                <a:latin typeface="Times New Roman"/>
                <a:cs typeface="Times New Roman"/>
              </a:rPr>
              <a:t>p.adjust</a:t>
            </a:r>
            <a:r>
              <a:rPr sz="706" dirty="0">
                <a:latin typeface="Times New Roman"/>
                <a:cs typeface="Times New Roman"/>
              </a:rPr>
              <a:t>(p,</a:t>
            </a:r>
            <a:r>
              <a:rPr sz="706" spc="-35" dirty="0">
                <a:latin typeface="Times New Roman"/>
                <a:cs typeface="Times New Roman"/>
              </a:rPr>
              <a:t> </a:t>
            </a:r>
            <a:r>
              <a:rPr sz="706" spc="-9" dirty="0">
                <a:solidFill>
                  <a:srgbClr val="4E9A05"/>
                </a:solidFill>
                <a:latin typeface="Times New Roman"/>
                <a:cs typeface="Times New Roman"/>
              </a:rPr>
              <a:t>"holm"</a:t>
            </a:r>
            <a:r>
              <a:rPr sz="706" spc="-9" dirty="0">
                <a:latin typeface="Times New Roman"/>
                <a:cs typeface="Times New Roman"/>
              </a:rPr>
              <a:t>)</a:t>
            </a:r>
            <a:endParaRPr sz="706" dirty="0">
              <a:latin typeface="Times New Roman"/>
              <a:cs typeface="Times New Roman"/>
            </a:endParaRPr>
          </a:p>
          <a:p>
            <a:pPr marL="15689">
              <a:lnSpc>
                <a:spcPts val="1138"/>
              </a:lnSpc>
            </a:pPr>
            <a:r>
              <a:rPr sz="706" b="1" dirty="0">
                <a:solidFill>
                  <a:srgbClr val="1F4986"/>
                </a:solidFill>
                <a:latin typeface="Times New Roman"/>
                <a:cs typeface="Times New Roman"/>
              </a:rPr>
              <a:t>p.adjust</a:t>
            </a:r>
            <a:r>
              <a:rPr sz="706" dirty="0">
                <a:latin typeface="Times New Roman"/>
                <a:cs typeface="Times New Roman"/>
              </a:rPr>
              <a:t>(p,</a:t>
            </a:r>
            <a:r>
              <a:rPr sz="706" spc="-13" dirty="0">
                <a:latin typeface="Times New Roman"/>
                <a:cs typeface="Times New Roman"/>
              </a:rPr>
              <a:t> </a:t>
            </a:r>
            <a:r>
              <a:rPr sz="706" dirty="0">
                <a:solidFill>
                  <a:srgbClr val="4E9A05"/>
                </a:solidFill>
                <a:latin typeface="Times New Roman"/>
                <a:cs typeface="Times New Roman"/>
              </a:rPr>
              <a:t>"BH"</a:t>
            </a:r>
            <a:r>
              <a:rPr sz="706" dirty="0">
                <a:latin typeface="Times New Roman"/>
                <a:cs typeface="Times New Roman"/>
              </a:rPr>
              <a:t>)</a:t>
            </a:r>
            <a:r>
              <a:rPr sz="706" spc="287" dirty="0">
                <a:latin typeface="Times New Roman"/>
                <a:cs typeface="Times New Roman"/>
              </a:rPr>
              <a:t> </a:t>
            </a:r>
            <a:r>
              <a:rPr sz="971" dirty="0">
                <a:solidFill>
                  <a:srgbClr val="8F5801"/>
                </a:solidFill>
                <a:latin typeface="Times New Roman"/>
                <a:cs typeface="Times New Roman"/>
              </a:rPr>
              <a:t>#</a:t>
            </a:r>
            <a:r>
              <a:rPr sz="971" spc="-9" dirty="0">
                <a:solidFill>
                  <a:srgbClr val="8F5801"/>
                </a:solidFill>
                <a:latin typeface="Times New Roman"/>
                <a:cs typeface="Times New Roman"/>
              </a:rPr>
              <a:t> </a:t>
            </a:r>
            <a:r>
              <a:rPr sz="971" dirty="0">
                <a:solidFill>
                  <a:srgbClr val="8F5801"/>
                </a:solidFill>
                <a:latin typeface="Times New Roman"/>
                <a:cs typeface="Times New Roman"/>
              </a:rPr>
              <a:t>then</a:t>
            </a:r>
            <a:r>
              <a:rPr sz="971" spc="-9" dirty="0">
                <a:solidFill>
                  <a:srgbClr val="8F5801"/>
                </a:solidFill>
                <a:latin typeface="Times New Roman"/>
                <a:cs typeface="Times New Roman"/>
              </a:rPr>
              <a:t> </a:t>
            </a:r>
            <a:r>
              <a:rPr sz="971" dirty="0">
                <a:solidFill>
                  <a:srgbClr val="8F5801"/>
                </a:solidFill>
                <a:latin typeface="Times New Roman"/>
                <a:cs typeface="Times New Roman"/>
              </a:rPr>
              <a:t>compare</a:t>
            </a:r>
            <a:r>
              <a:rPr sz="971" spc="-18" dirty="0">
                <a:solidFill>
                  <a:srgbClr val="8F5801"/>
                </a:solidFill>
                <a:latin typeface="Times New Roman"/>
                <a:cs typeface="Times New Roman"/>
              </a:rPr>
              <a:t> </a:t>
            </a:r>
            <a:r>
              <a:rPr sz="971" dirty="0">
                <a:solidFill>
                  <a:srgbClr val="8F5801"/>
                </a:solidFill>
                <a:latin typeface="Times New Roman"/>
                <a:cs typeface="Times New Roman"/>
              </a:rPr>
              <a:t>to</a:t>
            </a:r>
            <a:r>
              <a:rPr sz="971" spc="-9" dirty="0">
                <a:solidFill>
                  <a:srgbClr val="8F5801"/>
                </a:solidFill>
                <a:latin typeface="Times New Roman"/>
                <a:cs typeface="Times New Roman"/>
              </a:rPr>
              <a:t> </a:t>
            </a:r>
            <a:r>
              <a:rPr sz="971" dirty="0">
                <a:solidFill>
                  <a:srgbClr val="8F5801"/>
                </a:solidFill>
                <a:latin typeface="Times New Roman"/>
                <a:cs typeface="Times New Roman"/>
              </a:rPr>
              <a:t>q</a:t>
            </a:r>
            <a:r>
              <a:rPr sz="971" spc="-18" dirty="0">
                <a:solidFill>
                  <a:srgbClr val="8F5801"/>
                </a:solidFill>
                <a:latin typeface="Times New Roman"/>
                <a:cs typeface="Times New Roman"/>
              </a:rPr>
              <a:t> </a:t>
            </a:r>
            <a:r>
              <a:rPr sz="971" dirty="0">
                <a:solidFill>
                  <a:srgbClr val="8F5801"/>
                </a:solidFill>
                <a:latin typeface="Times New Roman"/>
                <a:cs typeface="Times New Roman"/>
              </a:rPr>
              <a:t>thresholds</a:t>
            </a:r>
            <a:r>
              <a:rPr sz="971" spc="-18" dirty="0">
                <a:solidFill>
                  <a:srgbClr val="8F5801"/>
                </a:solidFill>
                <a:latin typeface="Times New Roman"/>
                <a:cs typeface="Times New Roman"/>
              </a:rPr>
              <a:t> </a:t>
            </a:r>
            <a:r>
              <a:rPr sz="971" dirty="0">
                <a:solidFill>
                  <a:srgbClr val="8F5801"/>
                </a:solidFill>
                <a:latin typeface="Times New Roman"/>
                <a:cs typeface="Times New Roman"/>
              </a:rPr>
              <a:t>you</a:t>
            </a:r>
            <a:r>
              <a:rPr sz="971" spc="-9" dirty="0">
                <a:solidFill>
                  <a:srgbClr val="8F5801"/>
                </a:solidFill>
                <a:latin typeface="Times New Roman"/>
                <a:cs typeface="Times New Roman"/>
              </a:rPr>
              <a:t> choose</a:t>
            </a:r>
            <a:endParaRPr sz="971" dirty="0">
              <a:latin typeface="Times New Roman"/>
              <a:cs typeface="Times New Roman"/>
            </a:endParaRPr>
          </a:p>
        </p:txBody>
      </p:sp>
      <p:sp>
        <p:nvSpPr>
          <p:cNvPr id="4" name="TextBox 3">
            <a:extLst>
              <a:ext uri="{FF2B5EF4-FFF2-40B4-BE49-F238E27FC236}">
                <a16:creationId xmlns:a16="http://schemas.microsoft.com/office/drawing/2014/main" id="{ADF524B6-791B-CF4D-37F5-24E75C25A478}"/>
              </a:ext>
            </a:extLst>
          </p:cNvPr>
          <p:cNvSpPr txBox="1"/>
          <p:nvPr/>
        </p:nvSpPr>
        <p:spPr>
          <a:xfrm>
            <a:off x="3146911" y="879057"/>
            <a:ext cx="2850177" cy="584775"/>
          </a:xfrm>
          <a:prstGeom prst="rect">
            <a:avLst/>
          </a:prstGeom>
          <a:noFill/>
        </p:spPr>
        <p:txBody>
          <a:bodyPr wrap="square" rtlCol="0">
            <a:spAutoFit/>
          </a:bodyPr>
          <a:lstStyle/>
          <a:p>
            <a:pPr algn="ctr"/>
            <a:r>
              <a:rPr lang="en-IN" sz="3200" b="1" dirty="0">
                <a:latin typeface="Times New Roman"/>
                <a:cs typeface="Times New Roman"/>
              </a:rPr>
              <a:t>Solution 10</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8238474" cy="1077218"/>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Covariate Imbalance </a:t>
            </a:r>
            <a:endParaRPr lang="en-IN" sz="3200" dirty="0">
              <a:latin typeface="Times New Roman" panose="02020603050405020304" pitchFamily="18" charset="0"/>
              <a:cs typeface="Times New Roman" panose="02020603050405020304" pitchFamily="18" charset="0"/>
            </a:endParaRPr>
          </a:p>
          <a:p>
            <a:pPr>
              <a:defRPr sz="2200" b="1"/>
            </a:pPr>
            <a:r>
              <a:rPr lang="en-IN" sz="3200" dirty="0">
                <a:latin typeface="Times New Roman" panose="02020603050405020304" pitchFamily="18" charset="0"/>
                <a:cs typeface="Times New Roman" panose="02020603050405020304" pitchFamily="18" charset="0"/>
              </a:rPr>
              <a:t> →  Revisiting Demographics </a:t>
            </a:r>
            <a:r>
              <a:rPr sz="3200" dirty="0">
                <a:latin typeface="Times New Roman" panose="02020603050405020304" pitchFamily="18" charset="0"/>
                <a:cs typeface="Times New Roman" panose="02020603050405020304" pitchFamily="18" charset="0"/>
              </a:rPr>
              <a:t>Table 1 Problem</a:t>
            </a:r>
          </a:p>
        </p:txBody>
      </p:sp>
      <p:sp>
        <p:nvSpPr>
          <p:cNvPr id="3" name="TextBox 2"/>
          <p:cNvSpPr txBox="1"/>
          <p:nvPr/>
        </p:nvSpPr>
        <p:spPr>
          <a:xfrm>
            <a:off x="365760" y="1513114"/>
            <a:ext cx="8412480" cy="4493538"/>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Why We Examine Baseline Balance in RCTs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randomized hypertension trial inadvertently assigns 60 % hypertensive patients to Treatment B versus 45 % to Treatment A.</a:t>
            </a:r>
          </a:p>
          <a:p>
            <a:pPr>
              <a:defRPr sz="1200"/>
            </a:pPr>
            <a:endParaRPr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How does this affect the validity and precision of the treatment effect?</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analyses correct the bias?</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preventive randomization schemes could have avoided this?</a:t>
            </a:r>
          </a:p>
          <a:p>
            <a:pPr>
              <a:defRPr sz="1200"/>
            </a:pPr>
            <a:endParaRPr dirty="0">
              <a:latin typeface="Times New Roman" panose="02020603050405020304" pitchFamily="18" charset="0"/>
              <a:cs typeface="Times New Roman" panose="02020603050405020304" pitchFamily="18" charset="0"/>
            </a:endParaRPr>
          </a:p>
          <a:p>
            <a:pPr>
              <a:defRPr sz="1200" b="1"/>
            </a:pPr>
            <a:r>
              <a:rPr sz="1400" dirty="0">
                <a:latin typeface="Times New Roman" panose="02020603050405020304" pitchFamily="18" charset="0"/>
                <a:cs typeface="Times New Roman" panose="02020603050405020304" pitchFamily="18" charset="0"/>
              </a:rPr>
              <a:t>Key Definitions:</a:t>
            </a:r>
            <a:endParaRPr lang="en-IN" sz="1400" dirty="0">
              <a:latin typeface="Times New Roman" panose="02020603050405020304" pitchFamily="18" charset="0"/>
              <a:cs typeface="Times New Roman" panose="02020603050405020304" pitchFamily="18" charset="0"/>
            </a:endParaRPr>
          </a:p>
          <a:p>
            <a:pPr>
              <a:defRPr sz="1200" b="1"/>
            </a:pPr>
            <a:endParaRPr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Confounding in RCT:</a:t>
            </a:r>
            <a:r>
              <a:rPr sz="1400" dirty="0">
                <a:latin typeface="Times New Roman" panose="02020603050405020304" pitchFamily="18" charset="0"/>
                <a:cs typeface="Times New Roman" panose="02020603050405020304" pitchFamily="18" charset="0"/>
              </a:rPr>
              <a:t> Arises when randomization fails by chance.</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ANCOVA: </a:t>
            </a:r>
            <a:r>
              <a:rPr sz="1400" dirty="0">
                <a:latin typeface="Times New Roman" panose="02020603050405020304" pitchFamily="18" charset="0"/>
                <a:cs typeface="Times New Roman" panose="02020603050405020304" pitchFamily="18" charset="0"/>
              </a:rPr>
              <a:t>Adds covariate(s) to adjust imbalance.</a:t>
            </a:r>
          </a:p>
          <a:p>
            <a:pPr>
              <a:defRPr sz="1200"/>
            </a:pPr>
            <a:r>
              <a:rPr sz="1400" b="1" dirty="0">
                <a:latin typeface="Times New Roman" panose="02020603050405020304" pitchFamily="18" charset="0"/>
                <a:cs typeface="Times New Roman" panose="02020603050405020304" pitchFamily="18" charset="0"/>
              </a:rPr>
              <a:t>Stratified Randomization / Minimization: </a:t>
            </a:r>
            <a:r>
              <a:rPr sz="1400" dirty="0">
                <a:latin typeface="Times New Roman" panose="02020603050405020304" pitchFamily="18" charset="0"/>
                <a:cs typeface="Times New Roman" panose="02020603050405020304" pitchFamily="18" charset="0"/>
              </a:rPr>
              <a:t>Allocates patients to keep balance on key prognostics.</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Propensity Score (rare in RCT): </a:t>
            </a:r>
            <a:r>
              <a:rPr sz="1400" dirty="0">
                <a:latin typeface="Times New Roman" panose="02020603050405020304" pitchFamily="18" charset="0"/>
                <a:cs typeface="Times New Roman" panose="02020603050405020304" pitchFamily="18" charset="0"/>
              </a:rPr>
              <a:t>Post‑hoc weighting to adjust imbalance.</a:t>
            </a: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r>
              <a:rPr dirty="0">
                <a:latin typeface="Times New Roman" panose="02020603050405020304" pitchFamily="18" charset="0"/>
                <a:cs typeface="Times New Roman" panose="02020603050405020304" pitchFamily="18" charset="0"/>
              </a:rPr>
              <a:t>If age ≥ 65 is 30 % in control and 48 % in treatment, how should the SAP adjust primary analysis?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304675"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Direction of Omitted‑Variable Bias</a:t>
            </a:r>
          </a:p>
        </p:txBody>
      </p:sp>
      <p:sp>
        <p:nvSpPr>
          <p:cNvPr id="3" name="TextBox 2"/>
          <p:cNvSpPr txBox="1"/>
          <p:nvPr/>
        </p:nvSpPr>
        <p:spPr>
          <a:xfrm>
            <a:off x="365760" y="914400"/>
            <a:ext cx="8412480" cy="5478423"/>
          </a:xfrm>
          <a:prstGeom prst="rect">
            <a:avLst/>
          </a:prstGeom>
          <a:noFill/>
        </p:spPr>
        <p:txBody>
          <a:bodyPr wrap="square">
            <a:spAutoFit/>
          </a:bodyPr>
          <a:lstStyle/>
          <a:p>
            <a:endParaRPr sz="1600"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Predicting the Sign of Bias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b="1"/>
            </a:pPr>
            <a:endParaRPr lang="en-IN"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In a model of return probability ~ Price, you omit item Weight. Heavier items are:</a:t>
            </a:r>
          </a:p>
          <a:p>
            <a:pPr>
              <a:defRPr sz="1200"/>
            </a:pPr>
            <a:endParaRPr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    - Positively correlated with Price (ρ &gt; 0).</a:t>
            </a:r>
          </a:p>
          <a:p>
            <a:pPr>
              <a:defRPr sz="1200"/>
            </a:pPr>
            <a:r>
              <a:rPr dirty="0">
                <a:latin typeface="Times New Roman" panose="02020603050405020304" pitchFamily="18" charset="0"/>
                <a:cs typeface="Times New Roman" panose="02020603050405020304" pitchFamily="18" charset="0"/>
              </a:rPr>
              <a:t>    - More likely to be returned (β_weight &gt; 0).</a:t>
            </a:r>
          </a:p>
          <a:p>
            <a:pPr>
              <a:defRPr sz="1200"/>
            </a:pPr>
            <a:endParaRPr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is the direction of bias on the Price coefficient?</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How can you verify empirically?</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if Weight were negatively correlated with Price?</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a:pPr>
            <a:r>
              <a:rPr lang="en-IN" sz="1400" b="1" dirty="0">
                <a:latin typeface="Times New Roman" panose="02020603050405020304" pitchFamily="18" charset="0"/>
                <a:cs typeface="Times New Roman" panose="02020603050405020304" pitchFamily="18" charset="0"/>
              </a:rPr>
              <a:t>Omitted‑Variable Bias Formula:</a:t>
            </a:r>
            <a:r>
              <a:rPr lang="en-IN" sz="1400" dirty="0">
                <a:latin typeface="Times New Roman" panose="02020603050405020304" pitchFamily="18" charset="0"/>
                <a:cs typeface="Times New Roman" panose="02020603050405020304" pitchFamily="18" charset="0"/>
              </a:rPr>
              <a:t> Bias = </a:t>
            </a:r>
            <a:r>
              <a:rPr lang="el-GR" sz="1400" dirty="0">
                <a:latin typeface="Times New Roman" panose="02020603050405020304" pitchFamily="18" charset="0"/>
                <a:cs typeface="Times New Roman" panose="02020603050405020304" pitchFamily="18" charset="0"/>
              </a:rPr>
              <a:t>β_</a:t>
            </a:r>
            <a:r>
              <a:rPr lang="en-IN" sz="1400" dirty="0">
                <a:latin typeface="Times New Roman" panose="02020603050405020304" pitchFamily="18" charset="0"/>
                <a:cs typeface="Times New Roman" panose="02020603050405020304" pitchFamily="18" charset="0"/>
              </a:rPr>
              <a:t>Z × </a:t>
            </a:r>
            <a:r>
              <a:rPr lang="en-IN" sz="1400" dirty="0" err="1">
                <a:latin typeface="Times New Roman" panose="02020603050405020304" pitchFamily="18" charset="0"/>
                <a:cs typeface="Times New Roman" panose="02020603050405020304" pitchFamily="18" charset="0"/>
              </a:rPr>
              <a:t>Cov</a:t>
            </a:r>
            <a:r>
              <a:rPr lang="en-IN" sz="1400" dirty="0">
                <a:latin typeface="Times New Roman" panose="02020603050405020304" pitchFamily="18" charset="0"/>
                <a:cs typeface="Times New Roman" panose="02020603050405020304" pitchFamily="18" charset="0"/>
              </a:rPr>
              <a:t>(X, Z) / Var(X).</a:t>
            </a:r>
          </a:p>
          <a:p>
            <a:pPr>
              <a:defRPr sz="1200"/>
            </a:pPr>
            <a:r>
              <a:rPr lang="en-IN" sz="1400" b="1" dirty="0">
                <a:latin typeface="Times New Roman" panose="02020603050405020304" pitchFamily="18" charset="0"/>
                <a:cs typeface="Times New Roman" panose="02020603050405020304" pitchFamily="18" charset="0"/>
              </a:rPr>
              <a:t>Positive Confounding</a:t>
            </a:r>
            <a:r>
              <a:rPr lang="en-IN" sz="1400" dirty="0">
                <a:latin typeface="Times New Roman" panose="02020603050405020304" pitchFamily="18" charset="0"/>
                <a:cs typeface="Times New Roman" panose="02020603050405020304" pitchFamily="18" charset="0"/>
              </a:rPr>
              <a:t>: Same‑sign </a:t>
            </a:r>
            <a:r>
              <a:rPr lang="en-IN" sz="1400" dirty="0" err="1">
                <a:latin typeface="Times New Roman" panose="02020603050405020304" pitchFamily="18" charset="0"/>
                <a:cs typeface="Times New Roman" panose="02020603050405020304" pitchFamily="18" charset="0"/>
              </a:rPr>
              <a:t>Cov</a:t>
            </a:r>
            <a:r>
              <a:rPr lang="en-IN" sz="1400" dirty="0">
                <a:latin typeface="Times New Roman" panose="02020603050405020304" pitchFamily="18" charset="0"/>
                <a:cs typeface="Times New Roman" panose="02020603050405020304" pitchFamily="18" charset="0"/>
              </a:rPr>
              <a:t> and </a:t>
            </a:r>
            <a:r>
              <a:rPr lang="el-GR" sz="1400" dirty="0">
                <a:latin typeface="Times New Roman" panose="02020603050405020304" pitchFamily="18" charset="0"/>
                <a:cs typeface="Times New Roman" panose="02020603050405020304" pitchFamily="18" charset="0"/>
              </a:rPr>
              <a:t>β → </a:t>
            </a:r>
            <a:r>
              <a:rPr lang="en-IN" sz="1400" dirty="0">
                <a:latin typeface="Times New Roman" panose="02020603050405020304" pitchFamily="18" charset="0"/>
                <a:cs typeface="Times New Roman" panose="02020603050405020304" pitchFamily="18" charset="0"/>
              </a:rPr>
              <a:t>upward bias.</a:t>
            </a:r>
          </a:p>
          <a:p>
            <a:pPr>
              <a:defRPr sz="1200"/>
            </a:pPr>
            <a:r>
              <a:rPr lang="en-IN" sz="1400" b="1" dirty="0">
                <a:latin typeface="Times New Roman" panose="02020603050405020304" pitchFamily="18" charset="0"/>
                <a:cs typeface="Times New Roman" panose="02020603050405020304" pitchFamily="18" charset="0"/>
              </a:rPr>
              <a:t>Negative Confounding: </a:t>
            </a:r>
            <a:r>
              <a:rPr lang="en-IN" sz="1400" dirty="0">
                <a:latin typeface="Times New Roman" panose="02020603050405020304" pitchFamily="18" charset="0"/>
                <a:cs typeface="Times New Roman" panose="02020603050405020304" pitchFamily="18" charset="0"/>
              </a:rPr>
              <a:t>Opposite sign → downward bias.</a:t>
            </a:r>
          </a:p>
          <a:p>
            <a:pPr>
              <a:defRPr sz="1200"/>
            </a:pPr>
            <a:endParaRPr lang="en-IN"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A phase‑III maintenance trial randomizes patients to Drug X or placebo after first‑line chemotherapy. During follow‑up, investigators notice a strong association: Higher monthly out‑of‑pocket cost (co‑pay) → higher treatment discontinuation rate. The raw logistic model (dropout = 1) gives OR ≈ 1.52 per $100 increase (p = 0.004).  Can we conclude that high co‑pay itself causes dropout?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940618"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Multiple Testing &amp; Family‑Wise Error</a:t>
            </a:r>
          </a:p>
        </p:txBody>
      </p:sp>
      <p:sp>
        <p:nvSpPr>
          <p:cNvPr id="3" name="TextBox 2"/>
          <p:cNvSpPr txBox="1"/>
          <p:nvPr/>
        </p:nvSpPr>
        <p:spPr>
          <a:xfrm>
            <a:off x="365760" y="914400"/>
            <a:ext cx="8412480" cy="5632311"/>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Controlling False Positives When You Do Many Tests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city installs 20 low‑cost air‑quality monitors. Two give exceedances of the PM₂.₅ legal limit with one‑sided p ≈ 0.02 each.</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Can the environmental office declare these two sites “significantly polluted”?</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What are Bonferroni and Benjamini–Hochberg adjustments?</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When is False Discovery Rate (FDR) preferred over FWER?</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Key Definitions:</a:t>
            </a: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sz="1400" dirty="0">
              <a:latin typeface="Times New Roman" panose="02020603050405020304" pitchFamily="18" charset="0"/>
              <a:cs typeface="Times New Roman" panose="02020603050405020304" pitchFamily="18" charset="0"/>
            </a:endParaRPr>
          </a:p>
          <a:p>
            <a:pPr>
              <a:defRPr sz="1200"/>
            </a:pPr>
            <a:r>
              <a:rPr lang="en-IN" sz="1400" b="1" dirty="0">
                <a:latin typeface="Times New Roman" panose="02020603050405020304" pitchFamily="18" charset="0"/>
                <a:cs typeface="Times New Roman" panose="02020603050405020304" pitchFamily="18" charset="0"/>
              </a:rPr>
              <a:t>Family‑Wise Error Rate (FWER): </a:t>
            </a:r>
            <a:r>
              <a:rPr lang="en-IN" sz="1400" dirty="0">
                <a:latin typeface="Times New Roman" panose="02020603050405020304" pitchFamily="18" charset="0"/>
                <a:cs typeface="Times New Roman" panose="02020603050405020304" pitchFamily="18" charset="0"/>
              </a:rPr>
              <a:t>Probability of ≥ 1 false positive.</a:t>
            </a:r>
          </a:p>
          <a:p>
            <a:pPr>
              <a:defRPr sz="1200"/>
            </a:pPr>
            <a:r>
              <a:rPr lang="en-IN" sz="1400" b="1" dirty="0">
                <a:latin typeface="Times New Roman" panose="02020603050405020304" pitchFamily="18" charset="0"/>
                <a:cs typeface="Times New Roman" panose="02020603050405020304" pitchFamily="18" charset="0"/>
              </a:rPr>
              <a:t>Bonferroni: </a:t>
            </a:r>
            <a:r>
              <a:rPr lang="en-IN" sz="1400" dirty="0">
                <a:latin typeface="Times New Roman" panose="02020603050405020304" pitchFamily="18" charset="0"/>
                <a:cs typeface="Times New Roman" panose="02020603050405020304" pitchFamily="18" charset="0"/>
              </a:rPr>
              <a:t>Reject if p &lt; </a:t>
            </a:r>
            <a:r>
              <a:rPr lang="el-GR" sz="1400" dirty="0">
                <a:latin typeface="Times New Roman" panose="02020603050405020304" pitchFamily="18" charset="0"/>
                <a:cs typeface="Times New Roman" panose="02020603050405020304" pitchFamily="18" charset="0"/>
              </a:rPr>
              <a:t>α/</a:t>
            </a:r>
            <a:r>
              <a:rPr lang="en-IN" sz="1400" dirty="0">
                <a:latin typeface="Times New Roman" panose="02020603050405020304" pitchFamily="18" charset="0"/>
                <a:cs typeface="Times New Roman" panose="02020603050405020304" pitchFamily="18" charset="0"/>
              </a:rPr>
              <a:t>m; controls FWER.</a:t>
            </a:r>
          </a:p>
          <a:p>
            <a:pPr>
              <a:defRPr sz="1200"/>
            </a:pPr>
            <a:r>
              <a:rPr lang="en-IN" sz="1400" b="1" dirty="0">
                <a:latin typeface="Times New Roman" panose="02020603050405020304" pitchFamily="18" charset="0"/>
                <a:cs typeface="Times New Roman" panose="02020603050405020304" pitchFamily="18" charset="0"/>
              </a:rPr>
              <a:t>Holm, Hochberg: </a:t>
            </a:r>
            <a:r>
              <a:rPr lang="en-IN" sz="1400" dirty="0">
                <a:latin typeface="Times New Roman" panose="02020603050405020304" pitchFamily="18" charset="0"/>
                <a:cs typeface="Times New Roman" panose="02020603050405020304" pitchFamily="18" charset="0"/>
              </a:rPr>
              <a:t>Stepwise FWER controls, less conservative.</a:t>
            </a:r>
          </a:p>
          <a:p>
            <a:pPr>
              <a:defRPr sz="1200"/>
            </a:pPr>
            <a:r>
              <a:rPr lang="en-IN" sz="1400" b="1" dirty="0">
                <a:latin typeface="Times New Roman" panose="02020603050405020304" pitchFamily="18" charset="0"/>
                <a:cs typeface="Times New Roman" panose="02020603050405020304" pitchFamily="18" charset="0"/>
              </a:rPr>
              <a:t>False Discovery Rate (FDR): </a:t>
            </a:r>
            <a:r>
              <a:rPr lang="en-IN" sz="1400" dirty="0">
                <a:latin typeface="Times New Roman" panose="02020603050405020304" pitchFamily="18" charset="0"/>
                <a:cs typeface="Times New Roman" panose="02020603050405020304" pitchFamily="18" charset="0"/>
              </a:rPr>
              <a:t>Expected proportion of false positives among rejected hypotheses (Benjamini–Hochberg).</a:t>
            </a:r>
          </a:p>
          <a:p>
            <a:pPr>
              <a:defRPr sz="1200"/>
            </a:pPr>
            <a:r>
              <a:rPr lang="en-IN" sz="1400" b="1" dirty="0">
                <a:latin typeface="Times New Roman" panose="02020603050405020304" pitchFamily="18" charset="0"/>
                <a:cs typeface="Times New Roman" panose="02020603050405020304" pitchFamily="18" charset="0"/>
              </a:rPr>
              <a:t>m: </a:t>
            </a:r>
            <a:r>
              <a:rPr lang="en-IN" sz="1400" dirty="0">
                <a:latin typeface="Times New Roman" panose="02020603050405020304" pitchFamily="18" charset="0"/>
                <a:cs typeface="Times New Roman" panose="02020603050405020304" pitchFamily="18" charset="0"/>
              </a:rPr>
              <a:t>Number of hypotheses.</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US"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An RNA‑seq sub‑study tests 8 000 genes and finds 63 with p &lt; 0.01; why is controlling the false‑discovery rate more sensible here than applying a strict Bonferroni correction?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629507"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Over‑fitting &amp; Model Generalization</a:t>
            </a:r>
          </a:p>
        </p:txBody>
      </p:sp>
      <p:sp>
        <p:nvSpPr>
          <p:cNvPr id="3" name="TextBox 2"/>
          <p:cNvSpPr txBox="1"/>
          <p:nvPr/>
        </p:nvSpPr>
        <p:spPr>
          <a:xfrm>
            <a:off x="365760" y="914400"/>
            <a:ext cx="8412480" cy="5724644"/>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Training AUC ≠ Predictive Performance</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churn prediction model shows AUC = 0.94 on training data but AUC = 0.71 on a held‑out test set.</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statistical pathology is this?</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How do cross‑validation and regularization address it?</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How do you quantify “optimism” of a predictive model?</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Key Definitions:</a:t>
            </a: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a:pPr>
            <a:r>
              <a:rPr lang="en-IN" sz="1600" b="1" dirty="0">
                <a:latin typeface="Times New Roman" panose="02020603050405020304" pitchFamily="18" charset="0"/>
                <a:cs typeface="Times New Roman" panose="02020603050405020304" pitchFamily="18" charset="0"/>
              </a:rPr>
              <a:t>Over‑fitting: </a:t>
            </a:r>
            <a:r>
              <a:rPr lang="en-IN" sz="1600" dirty="0">
                <a:latin typeface="Times New Roman" panose="02020603050405020304" pitchFamily="18" charset="0"/>
                <a:cs typeface="Times New Roman" panose="02020603050405020304" pitchFamily="18" charset="0"/>
              </a:rPr>
              <a:t>Model captures noise, not signal.</a:t>
            </a:r>
          </a:p>
          <a:p>
            <a:pPr>
              <a:defRPr sz="1200"/>
            </a:pPr>
            <a:r>
              <a:rPr lang="en-IN" sz="1600" b="1" dirty="0">
                <a:latin typeface="Times New Roman" panose="02020603050405020304" pitchFamily="18" charset="0"/>
                <a:cs typeface="Times New Roman" panose="02020603050405020304" pitchFamily="18" charset="0"/>
              </a:rPr>
              <a:t>High Variance Model: </a:t>
            </a:r>
            <a:r>
              <a:rPr lang="en-IN" sz="1600" dirty="0">
                <a:latin typeface="Times New Roman" panose="02020603050405020304" pitchFamily="18" charset="0"/>
                <a:cs typeface="Times New Roman" panose="02020603050405020304" pitchFamily="18" charset="0"/>
              </a:rPr>
              <a:t>Performance varies greatly across samples.</a:t>
            </a:r>
          </a:p>
          <a:p>
            <a:pPr>
              <a:defRPr sz="1200"/>
            </a:pPr>
            <a:r>
              <a:rPr lang="en-IN" sz="1600" b="1" dirty="0">
                <a:latin typeface="Times New Roman" panose="02020603050405020304" pitchFamily="18" charset="0"/>
                <a:cs typeface="Times New Roman" panose="02020603050405020304" pitchFamily="18" charset="0"/>
              </a:rPr>
              <a:t>K‑fold Cross‑Validation (CV): </a:t>
            </a:r>
            <a:r>
              <a:rPr lang="en-IN" sz="1600" dirty="0">
                <a:latin typeface="Times New Roman" panose="02020603050405020304" pitchFamily="18" charset="0"/>
                <a:cs typeface="Times New Roman" panose="02020603050405020304" pitchFamily="18" charset="0"/>
              </a:rPr>
              <a:t>Estimate out‑of‑sample error.</a:t>
            </a:r>
          </a:p>
          <a:p>
            <a:pPr>
              <a:defRPr sz="1200"/>
            </a:pPr>
            <a:r>
              <a:rPr lang="el-GR" sz="1600" b="1" dirty="0">
                <a:latin typeface="Times New Roman" panose="02020603050405020304" pitchFamily="18" charset="0"/>
                <a:cs typeface="Times New Roman" panose="02020603050405020304" pitchFamily="18" charset="0"/>
              </a:rPr>
              <a:t>λ‑</a:t>
            </a:r>
            <a:r>
              <a:rPr lang="en-IN" sz="1600" b="1" dirty="0">
                <a:latin typeface="Times New Roman" panose="02020603050405020304" pitchFamily="18" charset="0"/>
                <a:cs typeface="Times New Roman" panose="02020603050405020304" pitchFamily="18" charset="0"/>
              </a:rPr>
              <a:t>Penalty (L1/L2): </a:t>
            </a:r>
            <a:r>
              <a:rPr lang="en-IN" sz="1600" dirty="0">
                <a:latin typeface="Times New Roman" panose="02020603050405020304" pitchFamily="18" charset="0"/>
                <a:cs typeface="Times New Roman" panose="02020603050405020304" pitchFamily="18" charset="0"/>
              </a:rPr>
              <a:t>Shrinks coefficients, reduces variance.</a:t>
            </a:r>
          </a:p>
          <a:p>
            <a:pPr>
              <a:defRPr sz="1200"/>
            </a:pPr>
            <a:r>
              <a:rPr lang="en-IN" sz="1600" b="1" dirty="0">
                <a:latin typeface="Times New Roman" panose="02020603050405020304" pitchFamily="18" charset="0"/>
                <a:cs typeface="Times New Roman" panose="02020603050405020304" pitchFamily="18" charset="0"/>
              </a:rPr>
              <a:t>Bootstrap Optimism: </a:t>
            </a:r>
            <a:r>
              <a:rPr lang="en-IN" sz="1600" dirty="0">
                <a:latin typeface="Times New Roman" panose="02020603050405020304" pitchFamily="18" charset="0"/>
                <a:cs typeface="Times New Roman" panose="02020603050405020304" pitchFamily="18" charset="0"/>
              </a:rPr>
              <a:t>Average (train – test) performance gap across resamples.</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IN"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A Phase II biomarker signature perfectly separates responders (AUC = 1) in derivation set; external validation drops to AUC = 0.68. How to recalibrate?</a:t>
            </a: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A radiomics model boasts an AUC of 0.98 in an 80‑patient training set but only 0.61 in a 200‑patient validation set; what validation or shrinkage steps are needed before it can be trusted clinically?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4016" y="329625"/>
            <a:ext cx="4935967"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Confounding vs. Causation</a:t>
            </a:r>
          </a:p>
        </p:txBody>
      </p:sp>
      <p:sp>
        <p:nvSpPr>
          <p:cNvPr id="3" name="TextBox 2"/>
          <p:cNvSpPr txBox="1"/>
          <p:nvPr/>
        </p:nvSpPr>
        <p:spPr>
          <a:xfrm>
            <a:off x="365760" y="914400"/>
            <a:ext cx="8412480" cy="5786199"/>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Observational Studies Need Design or IV</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endParaRPr lang="en-IN"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Employees who drink ≥ 3 cups of coffee per day write 30 % more lines of code than non‑drinkers in a cross‑sectional survey.</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Is caffeine causal?</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Suggest at least two designs to estimate causal effect.</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Demonstrate an Instrumental Variable (IV) analysis.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Key Definitions:</a:t>
            </a:r>
          </a:p>
          <a:p>
            <a:pPr>
              <a:defRPr sz="1200"/>
            </a:pPr>
            <a:endParaRPr lang="en-IN"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Confounder (U): </a:t>
            </a:r>
            <a:r>
              <a:rPr sz="1400" dirty="0">
                <a:latin typeface="Times New Roman" panose="02020603050405020304" pitchFamily="18" charset="0"/>
                <a:cs typeface="Times New Roman" panose="02020603050405020304" pitchFamily="18" charset="0"/>
              </a:rPr>
              <a:t>Variable affecting both coffee intake and productivity.</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Randomized Encouragement Design</a:t>
            </a:r>
            <a:r>
              <a:rPr sz="1400" dirty="0">
                <a:latin typeface="Times New Roman" panose="02020603050405020304" pitchFamily="18" charset="0"/>
                <a:cs typeface="Times New Roman" panose="02020603050405020304" pitchFamily="18" charset="0"/>
              </a:rPr>
              <a:t>: Random coffee vouchers.</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Instrumental Variable: </a:t>
            </a:r>
            <a:r>
              <a:rPr sz="1400" dirty="0">
                <a:latin typeface="Times New Roman" panose="02020603050405020304" pitchFamily="18" charset="0"/>
                <a:cs typeface="Times New Roman" panose="02020603050405020304" pitchFamily="18" charset="0"/>
              </a:rPr>
              <a:t>Variable correlated with coffee but independent of error term (distance to coffee machine).</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Wald Estimator: </a:t>
            </a:r>
            <a:r>
              <a:rPr sz="1400" dirty="0">
                <a:latin typeface="Times New Roman" panose="02020603050405020304" pitchFamily="18" charset="0"/>
                <a:cs typeface="Times New Roman" panose="02020603050405020304" pitchFamily="18" charset="0"/>
              </a:rPr>
              <a:t>ΔY / ΔD(Z).</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Two‑Stage Least Squares (2SLS): </a:t>
            </a:r>
            <a:r>
              <a:rPr sz="1400" dirty="0">
                <a:latin typeface="Times New Roman" panose="02020603050405020304" pitchFamily="18" charset="0"/>
                <a:cs typeface="Times New Roman" panose="02020603050405020304" pitchFamily="18" charset="0"/>
              </a:rPr>
              <a:t>First stage predicts treatment, second stage outcome.</a:t>
            </a: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defRPr sz="1200" b="1"/>
            </a:pPr>
            <a:endParaRPr lang="en-US"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Registry data show beta‑blocker users with chronic heart failure walk 1.5 km farther in a six‑minute‑walk test than non‑users; which study design could tell whether beta‑blockers truly improve exercise capacity?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8716425"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Precision vs. Significance (5 vs. 200 Days Sensor)</a:t>
            </a:r>
          </a:p>
        </p:txBody>
      </p:sp>
      <p:sp>
        <p:nvSpPr>
          <p:cNvPr id="3" name="TextBox 2"/>
          <p:cNvSpPr txBox="1"/>
          <p:nvPr/>
        </p:nvSpPr>
        <p:spPr>
          <a:xfrm>
            <a:off x="365760" y="914400"/>
            <a:ext cx="8412480" cy="5047536"/>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Same Estimate, Very Different Certainty</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b="1"/>
            </a:pPr>
            <a:r>
              <a:rPr dirty="0">
                <a:latin typeface="Times New Roman" panose="02020603050405020304" pitchFamily="18" charset="0"/>
                <a:cs typeface="Times New Roman" panose="02020603050405020304" pitchFamily="18" charset="0"/>
              </a:rPr>
              <a:t>Two temperature sensors differ from a reference by 0.3 °C:</a:t>
            </a:r>
          </a:p>
          <a:p>
            <a:pPr>
              <a:defRPr sz="1200"/>
            </a:pPr>
            <a:endParaRPr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    - Sensor A recorded n = 5 overlapping days (SD = 0.1 °C).</a:t>
            </a:r>
          </a:p>
          <a:p>
            <a:pPr>
              <a:defRPr sz="1200"/>
            </a:pPr>
            <a:r>
              <a:rPr dirty="0">
                <a:latin typeface="Times New Roman" panose="02020603050405020304" pitchFamily="18" charset="0"/>
                <a:cs typeface="Times New Roman" panose="02020603050405020304" pitchFamily="18" charset="0"/>
              </a:rPr>
              <a:t>    - Sensor B recorded n = 200 overlapping days (SD = 0.1 °C).</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Which estimate is more reliable?</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Quantify the 95 % CI for each.</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Explain why p‑values may be identical yet one CI is far tighter.</a:t>
            </a:r>
          </a:p>
          <a:p>
            <a:pPr>
              <a:defRPr sz="1200"/>
            </a:pPr>
            <a:endParaRPr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p>
          <a:p>
            <a:pPr>
              <a:defRPr sz="1200"/>
            </a:pPr>
            <a:endParaRPr lang="en-IN" sz="1600" dirty="0">
              <a:latin typeface="Times New Roman" panose="02020603050405020304" pitchFamily="18" charset="0"/>
              <a:cs typeface="Times New Roman" panose="02020603050405020304" pitchFamily="18" charset="0"/>
            </a:endParaRPr>
          </a:p>
          <a:p>
            <a:pPr>
              <a:defRPr sz="1200"/>
            </a:pPr>
            <a:r>
              <a:rPr sz="1600" b="1" dirty="0">
                <a:latin typeface="Times New Roman" panose="02020603050405020304" pitchFamily="18" charset="0"/>
                <a:cs typeface="Times New Roman" panose="02020603050405020304" pitchFamily="18" charset="0"/>
              </a:rPr>
              <a:t>Standard Error (SE): </a:t>
            </a:r>
            <a:r>
              <a:rPr sz="1600" dirty="0">
                <a:latin typeface="Times New Roman" panose="02020603050405020304" pitchFamily="18" charset="0"/>
                <a:cs typeface="Times New Roman" panose="02020603050405020304" pitchFamily="18" charset="0"/>
              </a:rPr>
              <a:t>SD / √n.</a:t>
            </a:r>
            <a:endParaRPr lang="en-IN" sz="1600" dirty="0">
              <a:latin typeface="Times New Roman" panose="02020603050405020304" pitchFamily="18" charset="0"/>
              <a:cs typeface="Times New Roman" panose="02020603050405020304" pitchFamily="18" charset="0"/>
            </a:endParaRPr>
          </a:p>
          <a:p>
            <a:pPr>
              <a:defRPr sz="1200"/>
            </a:pPr>
            <a:r>
              <a:rPr sz="1600" b="1" dirty="0">
                <a:latin typeface="Times New Roman" panose="02020603050405020304" pitchFamily="18" charset="0"/>
                <a:cs typeface="Times New Roman" panose="02020603050405020304" pitchFamily="18" charset="0"/>
              </a:rPr>
              <a:t>CI Width: </a:t>
            </a:r>
            <a:r>
              <a:rPr sz="1600" dirty="0">
                <a:latin typeface="Times New Roman" panose="02020603050405020304" pitchFamily="18" charset="0"/>
                <a:cs typeface="Times New Roman" panose="02020603050405020304" pitchFamily="18" charset="0"/>
              </a:rPr>
              <a:t>2 × t_(α/2, df) × SE.</a:t>
            </a:r>
            <a:endParaRPr lang="en-IN" sz="1600" dirty="0">
              <a:latin typeface="Times New Roman" panose="02020603050405020304" pitchFamily="18" charset="0"/>
              <a:cs typeface="Times New Roman" panose="02020603050405020304" pitchFamily="18" charset="0"/>
            </a:endParaRPr>
          </a:p>
          <a:p>
            <a:pPr>
              <a:defRPr sz="1200"/>
            </a:pPr>
            <a:r>
              <a:rPr sz="1600" b="1" dirty="0">
                <a:latin typeface="Times New Roman" panose="02020603050405020304" pitchFamily="18" charset="0"/>
                <a:cs typeface="Times New Roman" panose="02020603050405020304" pitchFamily="18" charset="0"/>
              </a:rPr>
              <a:t>Statistical Significance vs. Precision: </a:t>
            </a:r>
            <a:r>
              <a:rPr sz="1600" dirty="0">
                <a:latin typeface="Times New Roman" panose="02020603050405020304" pitchFamily="18" charset="0"/>
                <a:cs typeface="Times New Roman" panose="02020603050405020304" pitchFamily="18" charset="0"/>
              </a:rPr>
              <a:t>Same point estimate and p can hide huge CI differences.</a:t>
            </a:r>
            <a:endParaRPr lang="en-IN" sz="1600" dirty="0">
              <a:latin typeface="Times New Roman" panose="02020603050405020304" pitchFamily="18" charset="0"/>
              <a:cs typeface="Times New Roman" panose="02020603050405020304" pitchFamily="18" charset="0"/>
            </a:endParaRPr>
          </a:p>
          <a:p>
            <a:pPr>
              <a:defRPr sz="1200"/>
            </a:pPr>
            <a:r>
              <a:rPr sz="1600" b="1" dirty="0">
                <a:latin typeface="Times New Roman" panose="02020603050405020304" pitchFamily="18" charset="0"/>
                <a:cs typeface="Times New Roman" panose="02020603050405020304" pitchFamily="18" charset="0"/>
              </a:rPr>
              <a:t>Information Content: </a:t>
            </a:r>
            <a:r>
              <a:rPr sz="1600" dirty="0">
                <a:latin typeface="Times New Roman" panose="02020603050405020304" pitchFamily="18" charset="0"/>
                <a:cs typeface="Times New Roman" panose="02020603050405020304" pitchFamily="18" charset="0"/>
              </a:rPr>
              <a:t>Proportional to n.</a:t>
            </a: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Phase I effect (n = 8, mean –5 mmHg, p = 0.03) vs. Phase III (n = 500, mean –5 mmHg, CI –6 to –4). Regulatory preference?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9667" y="349219"/>
            <a:ext cx="4164666" cy="584775"/>
          </a:xfrm>
          <a:prstGeom prst="rect">
            <a:avLst/>
          </a:prstGeom>
          <a:noFill/>
        </p:spPr>
        <p:txBody>
          <a:bodyPr wrap="none">
            <a:spAutoFit/>
          </a:bodyPr>
          <a:lstStyle/>
          <a:p>
            <a:pPr algn="ctr">
              <a:defRPr sz="2200" b="1"/>
            </a:pPr>
            <a:r>
              <a:rPr sz="3200" dirty="0">
                <a:latin typeface="Times New Roman" panose="02020603050405020304" pitchFamily="18" charset="0"/>
                <a:cs typeface="Times New Roman" panose="02020603050405020304" pitchFamily="18" charset="0"/>
              </a:rPr>
              <a:t>CI Includes Null Value</a:t>
            </a:r>
          </a:p>
        </p:txBody>
      </p:sp>
      <p:sp>
        <p:nvSpPr>
          <p:cNvPr id="3" name="TextBox 2"/>
          <p:cNvSpPr txBox="1"/>
          <p:nvPr/>
        </p:nvSpPr>
        <p:spPr>
          <a:xfrm>
            <a:off x="365760" y="914400"/>
            <a:ext cx="8412480" cy="5232202"/>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Why Confidence Level Matters (99 % vs. 95 %)</a:t>
            </a:r>
          </a:p>
          <a:p>
            <a:pPr>
              <a:defRPr sz="1200"/>
            </a:pPr>
            <a:endParaRPr lang="en-IN"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study reports Odds Ratio = 1.5 for home‑team advantage, with 99 % CI = [0.98, 2.3].</a:t>
            </a:r>
          </a:p>
          <a:p>
            <a:pPr>
              <a:defRPr sz="1200"/>
            </a:pPr>
            <a:endParaRPr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I</a:t>
            </a:r>
            <a:r>
              <a:rPr dirty="0">
                <a:latin typeface="Times New Roman" panose="02020603050405020304" pitchFamily="18" charset="0"/>
                <a:cs typeface="Times New Roman" panose="02020603050405020304" pitchFamily="18" charset="0"/>
              </a:rPr>
              <a:t>s this statistically significant at α = 0.01?</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Would it be significant at α = 0.05?</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Why do some trials pre‑specify 99 % CIs?</a:t>
            </a:r>
          </a:p>
          <a:p>
            <a:pPr>
              <a:defRPr sz="1200"/>
            </a:pPr>
            <a:endParaRPr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a:pPr>
            <a:r>
              <a:rPr lang="en-US" sz="1600" b="1" dirty="0">
                <a:latin typeface="Times New Roman" panose="02020603050405020304" pitchFamily="18" charset="0"/>
                <a:cs typeface="Times New Roman" panose="02020603050405020304" pitchFamily="18" charset="0"/>
              </a:rPr>
              <a:t>Null Value for OR: </a:t>
            </a:r>
            <a:r>
              <a:rPr lang="en-US" sz="1600" dirty="0">
                <a:latin typeface="Times New Roman" panose="02020603050405020304" pitchFamily="18" charset="0"/>
                <a:cs typeface="Times New Roman" panose="02020603050405020304" pitchFamily="18" charset="0"/>
              </a:rPr>
              <a:t>1.0 (no difference).</a:t>
            </a:r>
          </a:p>
          <a:p>
            <a:pPr>
              <a:defRPr sz="1200"/>
            </a:pPr>
            <a:r>
              <a:rPr lang="en-US" sz="1600" b="1" dirty="0">
                <a:latin typeface="Times New Roman" panose="02020603050405020304" pitchFamily="18" charset="0"/>
                <a:cs typeface="Times New Roman" panose="02020603050405020304" pitchFamily="18" charset="0"/>
              </a:rPr>
              <a:t>CI Excludes Null → Reject H₀.</a:t>
            </a:r>
          </a:p>
          <a:p>
            <a:pPr>
              <a:defRPr sz="1200"/>
            </a:pPr>
            <a:r>
              <a:rPr lang="en-US" sz="1600" b="1" dirty="0">
                <a:latin typeface="Times New Roman" panose="02020603050405020304" pitchFamily="18" charset="0"/>
                <a:cs typeface="Times New Roman" panose="02020603050405020304" pitchFamily="18" charset="0"/>
              </a:rPr>
              <a:t>Family‑Wise Error Control: </a:t>
            </a:r>
            <a:r>
              <a:rPr lang="en-US" sz="1600" dirty="0">
                <a:latin typeface="Times New Roman" panose="02020603050405020304" pitchFamily="18" charset="0"/>
                <a:cs typeface="Times New Roman" panose="02020603050405020304" pitchFamily="18" charset="0"/>
              </a:rPr>
              <a:t>Use 99 % CI when multiple primary comparisons.</a:t>
            </a:r>
          </a:p>
          <a:p>
            <a:pPr>
              <a:defRPr sz="1200"/>
            </a:pPr>
            <a:r>
              <a:rPr lang="en-US" sz="1600" b="1" dirty="0">
                <a:latin typeface="Times New Roman" panose="02020603050405020304" pitchFamily="18" charset="0"/>
                <a:cs typeface="Times New Roman" panose="02020603050405020304" pitchFamily="18" charset="0"/>
              </a:rPr>
              <a:t>Regulatory Multiplicity: </a:t>
            </a:r>
            <a:r>
              <a:rPr lang="en-US" sz="1600" dirty="0">
                <a:latin typeface="Times New Roman" panose="02020603050405020304" pitchFamily="18" charset="0"/>
                <a:cs typeface="Times New Roman" panose="02020603050405020304" pitchFamily="18" charset="0"/>
              </a:rPr>
              <a:t>Co‑primary endpoints often need 97.5 % or 99 % CI.</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r>
              <a:rPr dirty="0">
                <a:latin typeface="Times New Roman" panose="02020603050405020304" pitchFamily="18" charset="0"/>
                <a:cs typeface="Times New Roman" panose="02020603050405020304" pitchFamily="18" charset="0"/>
              </a:rPr>
              <a:t>Primary endpoint requires 99 % CI to adjust for two key secondary endpoints; OR CI crosses 1 → trial “fails” despite 95 % CI excluding 1.</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6471" y="942403"/>
            <a:ext cx="4212851" cy="808140"/>
          </a:xfrm>
          <a:prstGeom prst="rect">
            <a:avLst/>
          </a:prstGeom>
        </p:spPr>
        <p:txBody>
          <a:bodyPr vert="horz" wrap="square" lIns="0" tIns="131669" rIns="0" bIns="0" rtlCol="0">
            <a:spAutoFit/>
          </a:bodyPr>
          <a:lstStyle/>
          <a:p>
            <a:pPr marL="33619">
              <a:lnSpc>
                <a:spcPts val="1147"/>
              </a:lnSpc>
              <a:spcBef>
                <a:spcPts val="666"/>
              </a:spcBef>
            </a:pPr>
            <a:r>
              <a:rPr sz="971" b="1" dirty="0">
                <a:latin typeface="Times New Roman"/>
                <a:cs typeface="Times New Roman"/>
              </a:rPr>
              <a:t>What’s</a:t>
            </a:r>
            <a:r>
              <a:rPr sz="971" b="1" spc="-4" dirty="0">
                <a:latin typeface="Times New Roman"/>
                <a:cs typeface="Times New Roman"/>
              </a:rPr>
              <a:t> </a:t>
            </a:r>
            <a:r>
              <a:rPr sz="971" b="1" dirty="0">
                <a:latin typeface="Times New Roman"/>
                <a:cs typeface="Times New Roman"/>
              </a:rPr>
              <a:t>being</a:t>
            </a:r>
            <a:r>
              <a:rPr sz="971" b="1" spc="-4" dirty="0">
                <a:latin typeface="Times New Roman"/>
                <a:cs typeface="Times New Roman"/>
              </a:rPr>
              <a:t> </a:t>
            </a:r>
            <a:r>
              <a:rPr sz="971" b="1" spc="-9" dirty="0">
                <a:latin typeface="Times New Roman"/>
                <a:cs typeface="Times New Roman"/>
              </a:rPr>
              <a:t>tested:</a:t>
            </a:r>
            <a:endParaRPr sz="971" dirty="0">
              <a:latin typeface="Times New Roman"/>
              <a:cs typeface="Times New Roman"/>
            </a:endParaRPr>
          </a:p>
          <a:p>
            <a:pPr marL="33619">
              <a:lnSpc>
                <a:spcPts val="1138"/>
              </a:lnSpc>
            </a:pPr>
            <a:r>
              <a:rPr sz="971" spc="-9" dirty="0">
                <a:latin typeface="Times New Roman"/>
                <a:cs typeface="Times New Roman"/>
              </a:rPr>
              <a:t>Two-</a:t>
            </a:r>
            <a:r>
              <a:rPr sz="971" dirty="0">
                <a:latin typeface="Times New Roman"/>
                <a:cs typeface="Times New Roman"/>
              </a:rPr>
              <a:t>sample</a:t>
            </a:r>
            <a:r>
              <a:rPr sz="971" spc="-13" dirty="0">
                <a:latin typeface="Times New Roman"/>
                <a:cs typeface="Times New Roman"/>
              </a:rPr>
              <a:t> </a:t>
            </a:r>
            <a:r>
              <a:rPr sz="971" dirty="0">
                <a:latin typeface="Times New Roman"/>
                <a:cs typeface="Times New Roman"/>
              </a:rPr>
              <a:t>test</a:t>
            </a:r>
            <a:r>
              <a:rPr sz="971" spc="-4" dirty="0">
                <a:latin typeface="Times New Roman"/>
                <a:cs typeface="Times New Roman"/>
              </a:rPr>
              <a:t> </a:t>
            </a:r>
            <a:r>
              <a:rPr sz="971" dirty="0">
                <a:latin typeface="Times New Roman"/>
                <a:cs typeface="Times New Roman"/>
              </a:rPr>
              <a:t>of</a:t>
            </a:r>
            <a:r>
              <a:rPr sz="971" spc="-13" dirty="0">
                <a:latin typeface="Times New Roman"/>
                <a:cs typeface="Times New Roman"/>
              </a:rPr>
              <a:t> </a:t>
            </a:r>
            <a:r>
              <a:rPr sz="971" dirty="0">
                <a:latin typeface="Times New Roman"/>
                <a:cs typeface="Times New Roman"/>
              </a:rPr>
              <a:t>proportions</a:t>
            </a:r>
            <a:r>
              <a:rPr sz="971" spc="-13" dirty="0">
                <a:latin typeface="Times New Roman"/>
                <a:cs typeface="Times New Roman"/>
              </a:rPr>
              <a:t> </a:t>
            </a:r>
            <a:r>
              <a:rPr sz="971" dirty="0">
                <a:latin typeface="Times New Roman"/>
                <a:cs typeface="Times New Roman"/>
              </a:rPr>
              <a:t>for</a:t>
            </a:r>
            <a:r>
              <a:rPr sz="971" spc="-9" dirty="0">
                <a:latin typeface="Times New Roman"/>
                <a:cs typeface="Times New Roman"/>
              </a:rPr>
              <a:t> </a:t>
            </a:r>
            <a:r>
              <a:rPr sz="971" dirty="0">
                <a:latin typeface="Cambria Math"/>
                <a:cs typeface="Cambria Math"/>
              </a:rPr>
              <a:t>𝐻</a:t>
            </a:r>
            <a:r>
              <a:rPr sz="1059" baseline="-17361" dirty="0">
                <a:latin typeface="Cambria Math"/>
                <a:cs typeface="Cambria Math"/>
              </a:rPr>
              <a:t>0</a:t>
            </a:r>
            <a:r>
              <a:rPr sz="971" dirty="0">
                <a:latin typeface="Cambria Math"/>
                <a:cs typeface="Cambria Math"/>
              </a:rPr>
              <a:t>:</a:t>
            </a:r>
            <a:r>
              <a:rPr sz="971" spc="-66" dirty="0">
                <a:latin typeface="Cambria Math"/>
                <a:cs typeface="Cambria Math"/>
              </a:rPr>
              <a:t> </a:t>
            </a:r>
            <a:r>
              <a:rPr sz="971" dirty="0">
                <a:latin typeface="Cambria Math"/>
                <a:cs typeface="Cambria Math"/>
              </a:rPr>
              <a:t>𝑝</a:t>
            </a:r>
            <a:r>
              <a:rPr sz="1059" baseline="-17361" dirty="0">
                <a:latin typeface="Cambria Math"/>
                <a:cs typeface="Cambria Math"/>
              </a:rPr>
              <a:t>1</a:t>
            </a:r>
            <a:r>
              <a:rPr sz="1059" spc="218" baseline="-17361" dirty="0">
                <a:latin typeface="Cambria Math"/>
                <a:cs typeface="Cambria Math"/>
              </a:rPr>
              <a:t> </a:t>
            </a:r>
            <a:r>
              <a:rPr sz="971" dirty="0">
                <a:latin typeface="Cambria Math"/>
                <a:cs typeface="Cambria Math"/>
              </a:rPr>
              <a:t>=</a:t>
            </a:r>
            <a:r>
              <a:rPr sz="971" spc="44" dirty="0">
                <a:latin typeface="Cambria Math"/>
                <a:cs typeface="Cambria Math"/>
              </a:rPr>
              <a:t> </a:t>
            </a:r>
            <a:r>
              <a:rPr sz="971" dirty="0">
                <a:latin typeface="Cambria Math"/>
                <a:cs typeface="Cambria Math"/>
              </a:rPr>
              <a:t>𝑝</a:t>
            </a:r>
            <a:r>
              <a:rPr sz="1059" baseline="-17361" dirty="0">
                <a:latin typeface="Cambria Math"/>
                <a:cs typeface="Cambria Math"/>
              </a:rPr>
              <a:t>2</a:t>
            </a:r>
            <a:r>
              <a:rPr sz="1059" spc="184" baseline="-17361" dirty="0">
                <a:latin typeface="Cambria Math"/>
                <a:cs typeface="Cambria Math"/>
              </a:rPr>
              <a:t> </a:t>
            </a:r>
            <a:r>
              <a:rPr sz="971" dirty="0">
                <a:latin typeface="Times New Roman"/>
                <a:cs typeface="Times New Roman"/>
              </a:rPr>
              <a:t>vs</a:t>
            </a:r>
            <a:r>
              <a:rPr sz="971" spc="-18" dirty="0">
                <a:latin typeface="Times New Roman"/>
                <a:cs typeface="Times New Roman"/>
              </a:rPr>
              <a:t> </a:t>
            </a:r>
            <a:r>
              <a:rPr sz="971" spc="-9" dirty="0">
                <a:latin typeface="Cambria Math"/>
                <a:cs typeface="Cambria Math"/>
              </a:rPr>
              <a:t>𝐻</a:t>
            </a:r>
            <a:r>
              <a:rPr sz="1059" spc="-13" baseline="-17361" dirty="0">
                <a:latin typeface="Cambria Math"/>
                <a:cs typeface="Cambria Math"/>
              </a:rPr>
              <a:t>1</a:t>
            </a:r>
            <a:r>
              <a:rPr sz="971" spc="-9" dirty="0">
                <a:latin typeface="Cambria Math"/>
                <a:cs typeface="Cambria Math"/>
              </a:rPr>
              <a:t>:</a:t>
            </a:r>
            <a:r>
              <a:rPr sz="971" spc="-71" dirty="0">
                <a:latin typeface="Cambria Math"/>
                <a:cs typeface="Cambria Math"/>
              </a:rPr>
              <a:t> </a:t>
            </a:r>
            <a:r>
              <a:rPr sz="971" dirty="0">
                <a:latin typeface="Cambria Math"/>
                <a:cs typeface="Cambria Math"/>
              </a:rPr>
              <a:t>𝑝</a:t>
            </a:r>
            <a:r>
              <a:rPr sz="1059" baseline="-17361" dirty="0">
                <a:latin typeface="Cambria Math"/>
                <a:cs typeface="Cambria Math"/>
              </a:rPr>
              <a:t>1</a:t>
            </a:r>
            <a:r>
              <a:rPr sz="1059" spc="212" baseline="-17361" dirty="0">
                <a:latin typeface="Cambria Math"/>
                <a:cs typeface="Cambria Math"/>
              </a:rPr>
              <a:t> </a:t>
            </a:r>
            <a:r>
              <a:rPr sz="971" dirty="0">
                <a:latin typeface="Cambria Math"/>
                <a:cs typeface="Cambria Math"/>
              </a:rPr>
              <a:t>≠</a:t>
            </a:r>
            <a:r>
              <a:rPr sz="971" spc="49" dirty="0">
                <a:latin typeface="Cambria Math"/>
                <a:cs typeface="Cambria Math"/>
              </a:rPr>
              <a:t> </a:t>
            </a:r>
            <a:r>
              <a:rPr sz="971" spc="-22" dirty="0">
                <a:latin typeface="Cambria Math"/>
                <a:cs typeface="Cambria Math"/>
              </a:rPr>
              <a:t>𝑝</a:t>
            </a:r>
            <a:r>
              <a:rPr sz="1059" spc="-33" baseline="-17361" dirty="0">
                <a:latin typeface="Cambria Math"/>
                <a:cs typeface="Cambria Math"/>
              </a:rPr>
              <a:t>2</a:t>
            </a:r>
            <a:r>
              <a:rPr sz="971" spc="-22" dirty="0">
                <a:latin typeface="Times New Roman"/>
                <a:cs typeface="Times New Roman"/>
              </a:rPr>
              <a:t>.</a:t>
            </a:r>
            <a:endParaRPr sz="971" dirty="0">
              <a:latin typeface="Times New Roman"/>
              <a:cs typeface="Times New Roman"/>
            </a:endParaRPr>
          </a:p>
          <a:p>
            <a:pPr marL="33619">
              <a:lnSpc>
                <a:spcPts val="1156"/>
              </a:lnSpc>
            </a:pPr>
            <a:r>
              <a:rPr sz="971" dirty="0">
                <a:latin typeface="Times New Roman"/>
                <a:cs typeface="Times New Roman"/>
              </a:rPr>
              <a:t>Let</a:t>
            </a:r>
            <a:r>
              <a:rPr sz="971" spc="-13" dirty="0">
                <a:latin typeface="Times New Roman"/>
                <a:cs typeface="Times New Roman"/>
              </a:rPr>
              <a:t> </a:t>
            </a:r>
            <a:r>
              <a:rPr sz="971" dirty="0">
                <a:latin typeface="Cambria Math"/>
                <a:cs typeface="Cambria Math"/>
              </a:rPr>
              <a:t>𝑝̂</a:t>
            </a:r>
            <a:r>
              <a:rPr sz="1059" baseline="-17361" dirty="0">
                <a:latin typeface="Cambria Math"/>
                <a:cs typeface="Cambria Math"/>
              </a:rPr>
              <a:t>1</a:t>
            </a:r>
            <a:r>
              <a:rPr sz="1059" spc="172" baseline="-17361" dirty="0">
                <a:latin typeface="Cambria Math"/>
                <a:cs typeface="Cambria Math"/>
              </a:rPr>
              <a:t> </a:t>
            </a:r>
            <a:r>
              <a:rPr sz="971" dirty="0">
                <a:latin typeface="Times New Roman"/>
                <a:cs typeface="Times New Roman"/>
              </a:rPr>
              <a:t>and</a:t>
            </a:r>
            <a:r>
              <a:rPr sz="971" spc="-13" dirty="0">
                <a:latin typeface="Times New Roman"/>
                <a:cs typeface="Times New Roman"/>
              </a:rPr>
              <a:t> </a:t>
            </a:r>
            <a:r>
              <a:rPr sz="971" dirty="0">
                <a:latin typeface="Cambria Math"/>
                <a:cs typeface="Cambria Math"/>
              </a:rPr>
              <a:t>𝑝̂</a:t>
            </a:r>
            <a:r>
              <a:rPr sz="1059" baseline="-17361" dirty="0">
                <a:latin typeface="Cambria Math"/>
                <a:cs typeface="Cambria Math"/>
              </a:rPr>
              <a:t>2</a:t>
            </a:r>
            <a:r>
              <a:rPr sz="1059" spc="184" baseline="-17361" dirty="0">
                <a:latin typeface="Cambria Math"/>
                <a:cs typeface="Cambria Math"/>
              </a:rPr>
              <a:t> </a:t>
            </a:r>
            <a:r>
              <a:rPr sz="971" dirty="0">
                <a:latin typeface="Times New Roman"/>
                <a:cs typeface="Times New Roman"/>
              </a:rPr>
              <a:t>be</a:t>
            </a:r>
            <a:r>
              <a:rPr sz="971" spc="-4" dirty="0">
                <a:latin typeface="Times New Roman"/>
                <a:cs typeface="Times New Roman"/>
              </a:rPr>
              <a:t> </a:t>
            </a:r>
            <a:r>
              <a:rPr sz="971" dirty="0">
                <a:latin typeface="Times New Roman"/>
                <a:cs typeface="Times New Roman"/>
              </a:rPr>
              <a:t>observed</a:t>
            </a:r>
            <a:r>
              <a:rPr sz="971" spc="-13" dirty="0">
                <a:latin typeface="Times New Roman"/>
                <a:cs typeface="Times New Roman"/>
              </a:rPr>
              <a:t> </a:t>
            </a:r>
            <a:r>
              <a:rPr sz="971" dirty="0">
                <a:latin typeface="Times New Roman"/>
                <a:cs typeface="Times New Roman"/>
              </a:rPr>
              <a:t>proportions</a:t>
            </a:r>
            <a:r>
              <a:rPr sz="971" spc="-13" dirty="0">
                <a:latin typeface="Times New Roman"/>
                <a:cs typeface="Times New Roman"/>
              </a:rPr>
              <a:t> </a:t>
            </a:r>
            <a:r>
              <a:rPr sz="971" dirty="0">
                <a:latin typeface="Times New Roman"/>
                <a:cs typeface="Times New Roman"/>
              </a:rPr>
              <a:t>(e.g.,</a:t>
            </a:r>
            <a:r>
              <a:rPr sz="971" spc="-13" dirty="0">
                <a:latin typeface="Times New Roman"/>
                <a:cs typeface="Times New Roman"/>
              </a:rPr>
              <a:t> </a:t>
            </a:r>
            <a:r>
              <a:rPr sz="971" dirty="0">
                <a:latin typeface="Times New Roman"/>
                <a:cs typeface="Times New Roman"/>
              </a:rPr>
              <a:t>0.51</a:t>
            </a:r>
            <a:r>
              <a:rPr sz="971" spc="-4" dirty="0">
                <a:latin typeface="Times New Roman"/>
                <a:cs typeface="Times New Roman"/>
              </a:rPr>
              <a:t> </a:t>
            </a:r>
            <a:r>
              <a:rPr sz="971" dirty="0">
                <a:latin typeface="Times New Roman"/>
                <a:cs typeface="Times New Roman"/>
              </a:rPr>
              <a:t>vs</a:t>
            </a:r>
            <a:r>
              <a:rPr sz="971" spc="-4" dirty="0">
                <a:latin typeface="Times New Roman"/>
                <a:cs typeface="Times New Roman"/>
              </a:rPr>
              <a:t> </a:t>
            </a:r>
            <a:r>
              <a:rPr sz="971" dirty="0">
                <a:latin typeface="Times New Roman"/>
                <a:cs typeface="Times New Roman"/>
              </a:rPr>
              <a:t>0.49),</a:t>
            </a:r>
            <a:r>
              <a:rPr sz="971" spc="-18" dirty="0">
                <a:latin typeface="Times New Roman"/>
                <a:cs typeface="Times New Roman"/>
              </a:rPr>
              <a:t> </a:t>
            </a:r>
            <a:r>
              <a:rPr sz="971" dirty="0">
                <a:latin typeface="Times New Roman"/>
                <a:cs typeface="Times New Roman"/>
              </a:rPr>
              <a:t>with</a:t>
            </a:r>
            <a:r>
              <a:rPr sz="971" spc="-4" dirty="0">
                <a:latin typeface="Times New Roman"/>
                <a:cs typeface="Times New Roman"/>
              </a:rPr>
              <a:t> </a:t>
            </a:r>
            <a:r>
              <a:rPr sz="971" dirty="0">
                <a:latin typeface="Times New Roman"/>
                <a:cs typeface="Times New Roman"/>
              </a:rPr>
              <a:t>sample</a:t>
            </a:r>
            <a:r>
              <a:rPr sz="971" spc="-13" dirty="0">
                <a:latin typeface="Times New Roman"/>
                <a:cs typeface="Times New Roman"/>
              </a:rPr>
              <a:t> </a:t>
            </a:r>
            <a:r>
              <a:rPr sz="971" dirty="0">
                <a:latin typeface="Times New Roman"/>
                <a:cs typeface="Times New Roman"/>
              </a:rPr>
              <a:t>sizes </a:t>
            </a:r>
            <a:r>
              <a:rPr sz="971" dirty="0">
                <a:latin typeface="Cambria Math"/>
                <a:cs typeface="Cambria Math"/>
              </a:rPr>
              <a:t>𝑛</a:t>
            </a:r>
            <a:r>
              <a:rPr sz="1059" baseline="-17361" dirty="0">
                <a:latin typeface="Cambria Math"/>
                <a:cs typeface="Cambria Math"/>
              </a:rPr>
              <a:t>1</a:t>
            </a:r>
            <a:r>
              <a:rPr sz="971" dirty="0">
                <a:latin typeface="Cambria Math"/>
                <a:cs typeface="Cambria Math"/>
              </a:rPr>
              <a:t>,</a:t>
            </a:r>
            <a:r>
              <a:rPr sz="971" spc="-66" dirty="0">
                <a:latin typeface="Cambria Math"/>
                <a:cs typeface="Cambria Math"/>
              </a:rPr>
              <a:t> </a:t>
            </a:r>
            <a:r>
              <a:rPr sz="971" spc="-22" dirty="0">
                <a:latin typeface="Cambria Math"/>
                <a:cs typeface="Cambria Math"/>
              </a:rPr>
              <a:t>𝑛</a:t>
            </a:r>
            <a:r>
              <a:rPr sz="1059" spc="-33" baseline="-17361" dirty="0">
                <a:latin typeface="Cambria Math"/>
                <a:cs typeface="Cambria Math"/>
              </a:rPr>
              <a:t>2</a:t>
            </a:r>
            <a:r>
              <a:rPr sz="971" spc="-22" dirty="0">
                <a:latin typeface="Times New Roman"/>
                <a:cs typeface="Times New Roman"/>
              </a:rPr>
              <a:t>.</a:t>
            </a:r>
            <a:endParaRPr sz="971" dirty="0">
              <a:latin typeface="Times New Roman"/>
              <a:cs typeface="Times New Roman"/>
            </a:endParaRPr>
          </a:p>
          <a:p>
            <a:pPr marL="33619">
              <a:spcBef>
                <a:spcPts val="657"/>
              </a:spcBef>
            </a:pPr>
            <a:r>
              <a:rPr sz="971" b="1" dirty="0">
                <a:latin typeface="Times New Roman"/>
                <a:cs typeface="Times New Roman"/>
              </a:rPr>
              <a:t>Pooled</a:t>
            </a:r>
            <a:r>
              <a:rPr sz="971" b="1" spc="-31" dirty="0">
                <a:latin typeface="Times New Roman"/>
                <a:cs typeface="Times New Roman"/>
              </a:rPr>
              <a:t> </a:t>
            </a:r>
            <a:r>
              <a:rPr sz="971" b="1" dirty="0">
                <a:latin typeface="Times New Roman"/>
                <a:cs typeface="Times New Roman"/>
              </a:rPr>
              <a:t>estimator</a:t>
            </a:r>
            <a:r>
              <a:rPr sz="971" b="1" spc="-13" dirty="0">
                <a:latin typeface="Times New Roman"/>
                <a:cs typeface="Times New Roman"/>
              </a:rPr>
              <a:t> </a:t>
            </a:r>
            <a:r>
              <a:rPr sz="971" b="1" dirty="0">
                <a:latin typeface="Times New Roman"/>
                <a:cs typeface="Times New Roman"/>
              </a:rPr>
              <a:t>and</a:t>
            </a:r>
            <a:r>
              <a:rPr sz="971" b="1" spc="-13" dirty="0">
                <a:latin typeface="Times New Roman"/>
                <a:cs typeface="Times New Roman"/>
              </a:rPr>
              <a:t> </a:t>
            </a:r>
            <a:r>
              <a:rPr sz="971" b="1" dirty="0">
                <a:latin typeface="Times New Roman"/>
                <a:cs typeface="Times New Roman"/>
              </a:rPr>
              <a:t>standard</a:t>
            </a:r>
            <a:r>
              <a:rPr sz="971" b="1" spc="-18" dirty="0">
                <a:latin typeface="Times New Roman"/>
                <a:cs typeface="Times New Roman"/>
              </a:rPr>
              <a:t> </a:t>
            </a:r>
            <a:r>
              <a:rPr sz="971" b="1" dirty="0">
                <a:latin typeface="Times New Roman"/>
                <a:cs typeface="Times New Roman"/>
              </a:rPr>
              <a:t>error</a:t>
            </a:r>
            <a:r>
              <a:rPr sz="971" b="1" spc="-22" dirty="0">
                <a:latin typeface="Times New Roman"/>
                <a:cs typeface="Times New Roman"/>
              </a:rPr>
              <a:t> </a:t>
            </a:r>
            <a:r>
              <a:rPr sz="971" b="1" dirty="0">
                <a:latin typeface="Times New Roman"/>
                <a:cs typeface="Times New Roman"/>
              </a:rPr>
              <a:t>(must</a:t>
            </a:r>
            <a:r>
              <a:rPr sz="971" b="1" spc="-9" dirty="0">
                <a:latin typeface="Times New Roman"/>
                <a:cs typeface="Times New Roman"/>
              </a:rPr>
              <a:t> </a:t>
            </a:r>
            <a:r>
              <a:rPr sz="971" b="1" dirty="0">
                <a:latin typeface="Times New Roman"/>
                <a:cs typeface="Times New Roman"/>
              </a:rPr>
              <a:t>state</a:t>
            </a:r>
            <a:r>
              <a:rPr sz="971" b="1" spc="-13" dirty="0">
                <a:latin typeface="Times New Roman"/>
                <a:cs typeface="Times New Roman"/>
              </a:rPr>
              <a:t> </a:t>
            </a:r>
            <a:r>
              <a:rPr sz="971" b="1" spc="-9" dirty="0">
                <a:latin typeface="Times New Roman"/>
                <a:cs typeface="Times New Roman"/>
              </a:rPr>
              <a:t>explicitly)</a:t>
            </a:r>
            <a:endParaRPr sz="971" dirty="0">
              <a:latin typeface="Times New Roman"/>
              <a:cs typeface="Times New Roman"/>
            </a:endParaRPr>
          </a:p>
        </p:txBody>
      </p:sp>
      <p:sp>
        <p:nvSpPr>
          <p:cNvPr id="3" name="object 3"/>
          <p:cNvSpPr txBox="1"/>
          <p:nvPr/>
        </p:nvSpPr>
        <p:spPr>
          <a:xfrm>
            <a:off x="3113555" y="1899845"/>
            <a:ext cx="743509" cy="345306"/>
          </a:xfrm>
          <a:prstGeom prst="rect">
            <a:avLst/>
          </a:prstGeom>
        </p:spPr>
        <p:txBody>
          <a:bodyPr vert="horz" wrap="square" lIns="0" tIns="11766" rIns="0" bIns="0" rtlCol="0">
            <a:spAutoFit/>
          </a:bodyPr>
          <a:lstStyle/>
          <a:p>
            <a:pPr marR="84609" algn="r">
              <a:lnSpc>
                <a:spcPts val="953"/>
              </a:lnSpc>
              <a:spcBef>
                <a:spcPts val="93"/>
              </a:spcBef>
            </a:pPr>
            <a:r>
              <a:rPr sz="971" u="sng" spc="-194" dirty="0">
                <a:uFill>
                  <a:solidFill>
                    <a:srgbClr val="000000"/>
                  </a:solidFill>
                </a:uFill>
                <a:latin typeface="Cambria Math"/>
                <a:cs typeface="Cambria Math"/>
              </a:rPr>
              <a:t> </a:t>
            </a:r>
            <a:r>
              <a:rPr sz="971" u="sng" dirty="0">
                <a:uFill>
                  <a:solidFill>
                    <a:srgbClr val="000000"/>
                  </a:solidFill>
                </a:uFill>
                <a:latin typeface="Cambria Math"/>
                <a:cs typeface="Cambria Math"/>
              </a:rPr>
              <a:t>𝑥</a:t>
            </a:r>
            <a:r>
              <a:rPr sz="1059" u="sng" baseline="-17361" dirty="0">
                <a:uFill>
                  <a:solidFill>
                    <a:srgbClr val="000000"/>
                  </a:solidFill>
                </a:uFill>
                <a:latin typeface="Cambria Math"/>
                <a:cs typeface="Cambria Math"/>
              </a:rPr>
              <a:t>1</a:t>
            </a:r>
            <a:r>
              <a:rPr sz="1059" u="sng" spc="112" baseline="-17361" dirty="0">
                <a:uFill>
                  <a:solidFill>
                    <a:srgbClr val="000000"/>
                  </a:solidFill>
                </a:uFill>
                <a:latin typeface="Cambria Math"/>
                <a:cs typeface="Cambria Math"/>
              </a:rPr>
              <a:t> </a:t>
            </a:r>
            <a:r>
              <a:rPr sz="971" u="sng" dirty="0">
                <a:uFill>
                  <a:solidFill>
                    <a:srgbClr val="000000"/>
                  </a:solidFill>
                </a:uFill>
                <a:latin typeface="Cambria Math"/>
                <a:cs typeface="Cambria Math"/>
              </a:rPr>
              <a:t>+</a:t>
            </a:r>
            <a:r>
              <a:rPr sz="971" u="sng" spc="-9" dirty="0">
                <a:uFill>
                  <a:solidFill>
                    <a:srgbClr val="000000"/>
                  </a:solidFill>
                </a:uFill>
                <a:latin typeface="Cambria Math"/>
                <a:cs typeface="Cambria Math"/>
              </a:rPr>
              <a:t> </a:t>
            </a:r>
            <a:r>
              <a:rPr sz="971" u="sng" spc="-22" dirty="0">
                <a:uFill>
                  <a:solidFill>
                    <a:srgbClr val="000000"/>
                  </a:solidFill>
                </a:uFill>
                <a:latin typeface="Cambria Math"/>
                <a:cs typeface="Cambria Math"/>
              </a:rPr>
              <a:t>𝑥</a:t>
            </a:r>
            <a:r>
              <a:rPr sz="1059" u="sng" spc="-33" baseline="-17361" dirty="0">
                <a:uFill>
                  <a:solidFill>
                    <a:srgbClr val="000000"/>
                  </a:solidFill>
                </a:uFill>
                <a:latin typeface="Cambria Math"/>
                <a:cs typeface="Cambria Math"/>
              </a:rPr>
              <a:t>2</a:t>
            </a:r>
            <a:endParaRPr sz="1059" baseline="-17361">
              <a:latin typeface="Cambria Math"/>
              <a:cs typeface="Cambria Math"/>
            </a:endParaRPr>
          </a:p>
          <a:p>
            <a:pPr marR="26896" algn="r">
              <a:lnSpc>
                <a:spcPts val="702"/>
              </a:lnSpc>
              <a:tabLst>
                <a:tab pos="650536" algn="l"/>
              </a:tabLst>
            </a:pPr>
            <a:r>
              <a:rPr sz="971" dirty="0">
                <a:latin typeface="Cambria Math"/>
                <a:cs typeface="Cambria Math"/>
              </a:rPr>
              <a:t>𝑝̂</a:t>
            </a:r>
            <a:r>
              <a:rPr sz="971" spc="49" dirty="0">
                <a:latin typeface="Cambria Math"/>
                <a:cs typeface="Cambria Math"/>
              </a:rPr>
              <a:t> </a:t>
            </a:r>
            <a:r>
              <a:rPr sz="971" spc="-53" dirty="0">
                <a:latin typeface="Cambria Math"/>
                <a:cs typeface="Cambria Math"/>
              </a:rPr>
              <a:t>=</a:t>
            </a:r>
            <a:r>
              <a:rPr sz="971" dirty="0">
                <a:latin typeface="Cambria Math"/>
                <a:cs typeface="Cambria Math"/>
              </a:rPr>
              <a:t>	</a:t>
            </a:r>
            <a:r>
              <a:rPr sz="971" spc="-44" dirty="0">
                <a:latin typeface="Cambria Math"/>
                <a:cs typeface="Cambria Math"/>
              </a:rPr>
              <a:t>,</a:t>
            </a:r>
            <a:endParaRPr sz="971">
              <a:latin typeface="Cambria Math"/>
              <a:cs typeface="Cambria Math"/>
            </a:endParaRPr>
          </a:p>
          <a:p>
            <a:pPr marR="77885" algn="r">
              <a:lnSpc>
                <a:spcPts val="913"/>
              </a:lnSpc>
            </a:pPr>
            <a:r>
              <a:rPr sz="971" dirty="0">
                <a:latin typeface="Cambria Math"/>
                <a:cs typeface="Cambria Math"/>
              </a:rPr>
              <a:t>𝑛</a:t>
            </a:r>
            <a:r>
              <a:rPr sz="1059" baseline="-17361" dirty="0">
                <a:latin typeface="Cambria Math"/>
                <a:cs typeface="Cambria Math"/>
              </a:rPr>
              <a:t>1</a:t>
            </a:r>
            <a:r>
              <a:rPr sz="1059" spc="125" baseline="-17361" dirty="0">
                <a:latin typeface="Cambria Math"/>
                <a:cs typeface="Cambria Math"/>
              </a:rPr>
              <a:t> </a:t>
            </a:r>
            <a:r>
              <a:rPr sz="971" dirty="0">
                <a:latin typeface="Cambria Math"/>
                <a:cs typeface="Cambria Math"/>
              </a:rPr>
              <a:t>+ </a:t>
            </a:r>
            <a:r>
              <a:rPr sz="971" spc="-22" dirty="0">
                <a:latin typeface="Cambria Math"/>
                <a:cs typeface="Cambria Math"/>
              </a:rPr>
              <a:t>𝑛</a:t>
            </a:r>
            <a:r>
              <a:rPr sz="1059" spc="-33" baseline="-17361" dirty="0">
                <a:latin typeface="Cambria Math"/>
                <a:cs typeface="Cambria Math"/>
              </a:rPr>
              <a:t>2</a:t>
            </a:r>
            <a:endParaRPr sz="1059" baseline="-17361">
              <a:latin typeface="Cambria Math"/>
              <a:cs typeface="Cambria Math"/>
            </a:endParaRPr>
          </a:p>
        </p:txBody>
      </p:sp>
      <p:sp>
        <p:nvSpPr>
          <p:cNvPr id="4" name="object 4"/>
          <p:cNvSpPr/>
          <p:nvPr/>
        </p:nvSpPr>
        <p:spPr>
          <a:xfrm>
            <a:off x="4728547" y="2007870"/>
            <a:ext cx="1244413" cy="8404"/>
          </a:xfrm>
          <a:custGeom>
            <a:avLst/>
            <a:gdLst/>
            <a:ahLst/>
            <a:cxnLst/>
            <a:rect l="l" t="t" r="r" b="b"/>
            <a:pathLst>
              <a:path w="1410334" h="9525">
                <a:moveTo>
                  <a:pt x="1409953" y="0"/>
                </a:moveTo>
                <a:lnTo>
                  <a:pt x="0" y="0"/>
                </a:lnTo>
                <a:lnTo>
                  <a:pt x="0" y="9144"/>
                </a:lnTo>
                <a:lnTo>
                  <a:pt x="1409953" y="9144"/>
                </a:lnTo>
                <a:lnTo>
                  <a:pt x="1409953" y="0"/>
                </a:lnTo>
                <a:close/>
              </a:path>
            </a:pathLst>
          </a:custGeom>
          <a:solidFill>
            <a:srgbClr val="000000"/>
          </a:solidFill>
        </p:spPr>
        <p:txBody>
          <a:bodyPr wrap="square" lIns="0" tIns="0" rIns="0" bIns="0" rtlCol="0"/>
          <a:lstStyle/>
          <a:p>
            <a:endParaRPr sz="1588"/>
          </a:p>
        </p:txBody>
      </p:sp>
      <p:sp>
        <p:nvSpPr>
          <p:cNvPr id="5" name="object 5"/>
          <p:cNvSpPr txBox="1"/>
          <p:nvPr/>
        </p:nvSpPr>
        <p:spPr>
          <a:xfrm>
            <a:off x="4057537" y="1993975"/>
            <a:ext cx="1977278" cy="161281"/>
          </a:xfrm>
          <a:prstGeom prst="rect">
            <a:avLst/>
          </a:prstGeom>
        </p:spPr>
        <p:txBody>
          <a:bodyPr vert="horz" wrap="square" lIns="0" tIns="11766" rIns="0" bIns="0" rtlCol="0">
            <a:spAutoFit/>
          </a:bodyPr>
          <a:lstStyle/>
          <a:p>
            <a:pPr marL="33619">
              <a:spcBef>
                <a:spcPts val="93"/>
              </a:spcBef>
            </a:pPr>
            <a:r>
              <a:rPr sz="971" dirty="0">
                <a:latin typeface="Cambria Math"/>
                <a:cs typeface="Cambria Math"/>
              </a:rPr>
              <a:t>𝑆𝐸</a:t>
            </a:r>
            <a:r>
              <a:rPr sz="1059" baseline="-17361" dirty="0">
                <a:latin typeface="Times New Roman"/>
                <a:cs typeface="Times New Roman"/>
              </a:rPr>
              <a:t>pooled</a:t>
            </a:r>
            <a:r>
              <a:rPr sz="1059" spc="158" baseline="-17361" dirty="0">
                <a:latin typeface="Times New Roman"/>
                <a:cs typeface="Times New Roman"/>
              </a:rPr>
              <a:t> </a:t>
            </a:r>
            <a:r>
              <a:rPr sz="971" dirty="0">
                <a:latin typeface="Cambria Math"/>
                <a:cs typeface="Cambria Math"/>
              </a:rPr>
              <a:t>=</a:t>
            </a:r>
            <a:r>
              <a:rPr sz="971" spc="49" dirty="0">
                <a:latin typeface="Cambria Math"/>
                <a:cs typeface="Cambria Math"/>
              </a:rPr>
              <a:t> </a:t>
            </a:r>
            <a:r>
              <a:rPr sz="971" dirty="0">
                <a:latin typeface="Cambria Math"/>
                <a:cs typeface="Cambria Math"/>
              </a:rPr>
              <a:t>√𝑝̂</a:t>
            </a:r>
            <a:r>
              <a:rPr sz="1456" baseline="2525" dirty="0">
                <a:latin typeface="Cambria Math"/>
                <a:cs typeface="Cambria Math"/>
              </a:rPr>
              <a:t>(</a:t>
            </a:r>
            <a:r>
              <a:rPr sz="971" dirty="0">
                <a:latin typeface="Cambria Math"/>
                <a:cs typeface="Cambria Math"/>
              </a:rPr>
              <a:t>1</a:t>
            </a:r>
            <a:r>
              <a:rPr sz="971" spc="-9" dirty="0">
                <a:latin typeface="Cambria Math"/>
                <a:cs typeface="Cambria Math"/>
              </a:rPr>
              <a:t> </a:t>
            </a:r>
            <a:r>
              <a:rPr sz="971" dirty="0">
                <a:latin typeface="Cambria Math"/>
                <a:cs typeface="Cambria Math"/>
              </a:rPr>
              <a:t>−</a:t>
            </a:r>
            <a:r>
              <a:rPr sz="971" spc="-4" dirty="0">
                <a:latin typeface="Cambria Math"/>
                <a:cs typeface="Cambria Math"/>
              </a:rPr>
              <a:t> </a:t>
            </a:r>
            <a:r>
              <a:rPr sz="971" dirty="0">
                <a:latin typeface="Cambria Math"/>
                <a:cs typeface="Cambria Math"/>
              </a:rPr>
              <a:t>𝑝̂</a:t>
            </a:r>
            <a:r>
              <a:rPr sz="1456" baseline="2525" dirty="0">
                <a:latin typeface="Cambria Math"/>
                <a:cs typeface="Cambria Math"/>
              </a:rPr>
              <a:t>)(</a:t>
            </a:r>
            <a:r>
              <a:rPr sz="971" dirty="0">
                <a:latin typeface="Cambria Math"/>
                <a:cs typeface="Cambria Math"/>
              </a:rPr>
              <a:t>1/𝑛</a:t>
            </a:r>
            <a:r>
              <a:rPr sz="1059" baseline="-17361" dirty="0">
                <a:latin typeface="Cambria Math"/>
                <a:cs typeface="Cambria Math"/>
              </a:rPr>
              <a:t>1</a:t>
            </a:r>
            <a:r>
              <a:rPr sz="1059" spc="436" baseline="-17361" dirty="0">
                <a:latin typeface="Cambria Math"/>
                <a:cs typeface="Cambria Math"/>
              </a:rPr>
              <a:t> </a:t>
            </a:r>
            <a:r>
              <a:rPr sz="971" dirty="0">
                <a:latin typeface="Cambria Math"/>
                <a:cs typeface="Cambria Math"/>
              </a:rPr>
              <a:t>+</a:t>
            </a:r>
            <a:r>
              <a:rPr sz="971" spc="-4" dirty="0">
                <a:latin typeface="Cambria Math"/>
                <a:cs typeface="Cambria Math"/>
              </a:rPr>
              <a:t> </a:t>
            </a:r>
            <a:r>
              <a:rPr sz="971" spc="-9" dirty="0">
                <a:latin typeface="Cambria Math"/>
                <a:cs typeface="Cambria Math"/>
              </a:rPr>
              <a:t>1/𝑛</a:t>
            </a:r>
            <a:r>
              <a:rPr sz="1059" spc="-13" baseline="-17361" dirty="0">
                <a:latin typeface="Cambria Math"/>
                <a:cs typeface="Cambria Math"/>
              </a:rPr>
              <a:t>2</a:t>
            </a:r>
            <a:r>
              <a:rPr sz="1456" spc="-13" baseline="2525" dirty="0">
                <a:latin typeface="Cambria Math"/>
                <a:cs typeface="Cambria Math"/>
              </a:rPr>
              <a:t>)</a:t>
            </a:r>
            <a:r>
              <a:rPr sz="971" spc="-9" dirty="0">
                <a:latin typeface="Cambria Math"/>
                <a:cs typeface="Cambria Math"/>
              </a:rPr>
              <a:t>.</a:t>
            </a:r>
            <a:endParaRPr sz="971">
              <a:latin typeface="Cambria Math"/>
              <a:cs typeface="Cambria Math"/>
            </a:endParaRPr>
          </a:p>
        </p:txBody>
      </p:sp>
      <p:sp>
        <p:nvSpPr>
          <p:cNvPr id="6" name="object 6"/>
          <p:cNvSpPr txBox="1"/>
          <p:nvPr/>
        </p:nvSpPr>
        <p:spPr>
          <a:xfrm>
            <a:off x="930089" y="2307628"/>
            <a:ext cx="1335181" cy="161281"/>
          </a:xfrm>
          <a:prstGeom prst="rect">
            <a:avLst/>
          </a:prstGeom>
        </p:spPr>
        <p:txBody>
          <a:bodyPr vert="horz" wrap="square" lIns="0" tIns="11766" rIns="0" bIns="0" rtlCol="0">
            <a:spAutoFit/>
          </a:bodyPr>
          <a:lstStyle/>
          <a:p>
            <a:pPr marL="11206">
              <a:spcBef>
                <a:spcPts val="93"/>
              </a:spcBef>
            </a:pPr>
            <a:r>
              <a:rPr sz="971" b="1" dirty="0">
                <a:latin typeface="Times New Roman"/>
                <a:cs typeface="Times New Roman"/>
              </a:rPr>
              <a:t>Test</a:t>
            </a:r>
            <a:r>
              <a:rPr sz="971" b="1" spc="-13" dirty="0">
                <a:latin typeface="Times New Roman"/>
                <a:cs typeface="Times New Roman"/>
              </a:rPr>
              <a:t> </a:t>
            </a:r>
            <a:r>
              <a:rPr sz="971" b="1" dirty="0">
                <a:latin typeface="Times New Roman"/>
                <a:cs typeface="Times New Roman"/>
              </a:rPr>
              <a:t>statistic</a:t>
            </a:r>
            <a:r>
              <a:rPr sz="971" b="1" spc="-9" dirty="0">
                <a:latin typeface="Times New Roman"/>
                <a:cs typeface="Times New Roman"/>
              </a:rPr>
              <a:t> </a:t>
            </a:r>
            <a:r>
              <a:rPr sz="971" b="1" dirty="0">
                <a:latin typeface="Times New Roman"/>
                <a:cs typeface="Times New Roman"/>
              </a:rPr>
              <a:t>and</a:t>
            </a:r>
            <a:r>
              <a:rPr sz="971" b="1" spc="-9" dirty="0">
                <a:latin typeface="Times New Roman"/>
                <a:cs typeface="Times New Roman"/>
              </a:rPr>
              <a:t> p-</a:t>
            </a:r>
            <a:r>
              <a:rPr sz="971" b="1" spc="-18" dirty="0">
                <a:latin typeface="Times New Roman"/>
                <a:cs typeface="Times New Roman"/>
              </a:rPr>
              <a:t>value</a:t>
            </a:r>
            <a:endParaRPr sz="971">
              <a:latin typeface="Times New Roman"/>
              <a:cs typeface="Times New Roman"/>
            </a:endParaRPr>
          </a:p>
        </p:txBody>
      </p:sp>
      <p:sp>
        <p:nvSpPr>
          <p:cNvPr id="7" name="object 7"/>
          <p:cNvSpPr txBox="1"/>
          <p:nvPr/>
        </p:nvSpPr>
        <p:spPr>
          <a:xfrm>
            <a:off x="3612440" y="2528159"/>
            <a:ext cx="687481" cy="370954"/>
          </a:xfrm>
          <a:prstGeom prst="rect">
            <a:avLst/>
          </a:prstGeom>
        </p:spPr>
        <p:txBody>
          <a:bodyPr vert="horz" wrap="square" lIns="0" tIns="11766" rIns="0" bIns="0" rtlCol="0">
            <a:spAutoFit/>
          </a:bodyPr>
          <a:lstStyle/>
          <a:p>
            <a:pPr marL="270076">
              <a:lnSpc>
                <a:spcPts val="953"/>
              </a:lnSpc>
              <a:spcBef>
                <a:spcPts val="93"/>
              </a:spcBef>
            </a:pPr>
            <a:r>
              <a:rPr sz="971" u="sng" dirty="0">
                <a:uFill>
                  <a:solidFill>
                    <a:srgbClr val="000000"/>
                  </a:solidFill>
                </a:uFill>
                <a:latin typeface="Cambria Math"/>
                <a:cs typeface="Cambria Math"/>
              </a:rPr>
              <a:t>𝑝̂</a:t>
            </a:r>
            <a:r>
              <a:rPr sz="1059" u="sng" baseline="-17361" dirty="0">
                <a:uFill>
                  <a:solidFill>
                    <a:srgbClr val="000000"/>
                  </a:solidFill>
                </a:uFill>
                <a:latin typeface="Cambria Math"/>
                <a:cs typeface="Cambria Math"/>
              </a:rPr>
              <a:t>1</a:t>
            </a:r>
            <a:r>
              <a:rPr sz="1059" u="sng" spc="106" baseline="-17361" dirty="0">
                <a:uFill>
                  <a:solidFill>
                    <a:srgbClr val="000000"/>
                  </a:solidFill>
                </a:uFill>
                <a:latin typeface="Cambria Math"/>
                <a:cs typeface="Cambria Math"/>
              </a:rPr>
              <a:t> </a:t>
            </a:r>
            <a:r>
              <a:rPr sz="971" u="sng" dirty="0">
                <a:uFill>
                  <a:solidFill>
                    <a:srgbClr val="000000"/>
                  </a:solidFill>
                </a:uFill>
                <a:latin typeface="Cambria Math"/>
                <a:cs typeface="Cambria Math"/>
              </a:rPr>
              <a:t>−</a:t>
            </a:r>
            <a:r>
              <a:rPr sz="971" u="sng" spc="-31" dirty="0">
                <a:uFill>
                  <a:solidFill>
                    <a:srgbClr val="000000"/>
                  </a:solidFill>
                </a:uFill>
                <a:latin typeface="Cambria Math"/>
                <a:cs typeface="Cambria Math"/>
              </a:rPr>
              <a:t> </a:t>
            </a:r>
            <a:r>
              <a:rPr sz="971" u="sng" spc="-22" dirty="0">
                <a:uFill>
                  <a:solidFill>
                    <a:srgbClr val="000000"/>
                  </a:solidFill>
                </a:uFill>
                <a:latin typeface="Cambria Math"/>
                <a:cs typeface="Cambria Math"/>
              </a:rPr>
              <a:t>𝑝̂</a:t>
            </a:r>
            <a:r>
              <a:rPr sz="1059" u="sng" spc="-33" baseline="-17361" dirty="0">
                <a:uFill>
                  <a:solidFill>
                    <a:srgbClr val="000000"/>
                  </a:solidFill>
                </a:uFill>
                <a:latin typeface="Cambria Math"/>
                <a:cs typeface="Cambria Math"/>
              </a:rPr>
              <a:t>2</a:t>
            </a:r>
            <a:endParaRPr sz="1059" baseline="-17361">
              <a:latin typeface="Cambria Math"/>
              <a:cs typeface="Cambria Math"/>
            </a:endParaRPr>
          </a:p>
          <a:p>
            <a:pPr marL="33619">
              <a:lnSpc>
                <a:spcPts val="799"/>
              </a:lnSpc>
            </a:pPr>
            <a:r>
              <a:rPr sz="971" dirty="0">
                <a:latin typeface="Cambria Math"/>
                <a:cs typeface="Cambria Math"/>
              </a:rPr>
              <a:t>𝑍</a:t>
            </a:r>
            <a:r>
              <a:rPr sz="971" spc="66" dirty="0">
                <a:latin typeface="Cambria Math"/>
                <a:cs typeface="Cambria Math"/>
              </a:rPr>
              <a:t> </a:t>
            </a:r>
            <a:r>
              <a:rPr sz="971" spc="-44" dirty="0">
                <a:latin typeface="Cambria Math"/>
                <a:cs typeface="Cambria Math"/>
              </a:rPr>
              <a:t>=</a:t>
            </a:r>
            <a:endParaRPr sz="971">
              <a:latin typeface="Cambria Math"/>
              <a:cs typeface="Cambria Math"/>
            </a:endParaRPr>
          </a:p>
          <a:p>
            <a:pPr marL="270076">
              <a:lnSpc>
                <a:spcPts val="1010"/>
              </a:lnSpc>
            </a:pPr>
            <a:r>
              <a:rPr sz="1456" spc="-13" baseline="12626" dirty="0">
                <a:latin typeface="Cambria Math"/>
                <a:cs typeface="Cambria Math"/>
              </a:rPr>
              <a:t>𝑆𝐸</a:t>
            </a:r>
            <a:r>
              <a:rPr sz="706" spc="-9" dirty="0">
                <a:latin typeface="Times New Roman"/>
                <a:cs typeface="Times New Roman"/>
              </a:rPr>
              <a:t>pooled</a:t>
            </a:r>
            <a:endParaRPr sz="706">
              <a:latin typeface="Times New Roman"/>
              <a:cs typeface="Times New Roman"/>
            </a:endParaRPr>
          </a:p>
        </p:txBody>
      </p:sp>
      <p:sp>
        <p:nvSpPr>
          <p:cNvPr id="8" name="object 8"/>
          <p:cNvSpPr txBox="1"/>
          <p:nvPr/>
        </p:nvSpPr>
        <p:spPr>
          <a:xfrm>
            <a:off x="4375784" y="2622288"/>
            <a:ext cx="1134596" cy="161281"/>
          </a:xfrm>
          <a:prstGeom prst="rect">
            <a:avLst/>
          </a:prstGeom>
        </p:spPr>
        <p:txBody>
          <a:bodyPr vert="horz" wrap="square" lIns="0" tIns="11766" rIns="0" bIns="0" rtlCol="0">
            <a:spAutoFit/>
          </a:bodyPr>
          <a:lstStyle/>
          <a:p>
            <a:pPr marL="11206">
              <a:spcBef>
                <a:spcPts val="93"/>
              </a:spcBef>
              <a:tabLst>
                <a:tab pos="234215" algn="l"/>
              </a:tabLst>
            </a:pPr>
            <a:r>
              <a:rPr sz="971" spc="-44" dirty="0">
                <a:latin typeface="Cambria Math"/>
                <a:cs typeface="Cambria Math"/>
              </a:rPr>
              <a:t>⇒</a:t>
            </a:r>
            <a:r>
              <a:rPr sz="971" dirty="0">
                <a:latin typeface="Cambria Math"/>
                <a:cs typeface="Cambria Math"/>
              </a:rPr>
              <a:t>	𝑝</a:t>
            </a:r>
            <a:r>
              <a:rPr sz="971" spc="49" dirty="0">
                <a:latin typeface="Cambria Math"/>
                <a:cs typeface="Cambria Math"/>
              </a:rPr>
              <a:t> </a:t>
            </a:r>
            <a:r>
              <a:rPr sz="971" dirty="0">
                <a:latin typeface="Cambria Math"/>
                <a:cs typeface="Cambria Math"/>
              </a:rPr>
              <a:t>=</a:t>
            </a:r>
            <a:r>
              <a:rPr sz="971" spc="44" dirty="0">
                <a:latin typeface="Cambria Math"/>
                <a:cs typeface="Cambria Math"/>
              </a:rPr>
              <a:t> </a:t>
            </a:r>
            <a:r>
              <a:rPr sz="971" dirty="0">
                <a:latin typeface="Cambria Math"/>
                <a:cs typeface="Cambria Math"/>
              </a:rPr>
              <a:t>21</a:t>
            </a:r>
            <a:r>
              <a:rPr sz="971" spc="-9" dirty="0">
                <a:latin typeface="Cambria Math"/>
                <a:cs typeface="Cambria Math"/>
              </a:rPr>
              <a:t> </a:t>
            </a:r>
            <a:r>
              <a:rPr sz="971" dirty="0">
                <a:latin typeface="Cambria Math"/>
                <a:cs typeface="Cambria Math"/>
              </a:rPr>
              <a:t>−</a:t>
            </a:r>
            <a:r>
              <a:rPr sz="971" spc="-4" dirty="0">
                <a:latin typeface="Cambria Math"/>
                <a:cs typeface="Cambria Math"/>
              </a:rPr>
              <a:t> </a:t>
            </a:r>
            <a:r>
              <a:rPr sz="971" spc="-9" dirty="0">
                <a:latin typeface="Cambria Math"/>
                <a:cs typeface="Cambria Math"/>
              </a:rPr>
              <a:t>𝛷</a:t>
            </a:r>
            <a:r>
              <a:rPr sz="1456" spc="-13" baseline="2525" dirty="0">
                <a:latin typeface="Cambria Math"/>
                <a:cs typeface="Cambria Math"/>
              </a:rPr>
              <a:t>(|</a:t>
            </a:r>
            <a:r>
              <a:rPr sz="971" spc="-9" dirty="0">
                <a:latin typeface="Cambria Math"/>
                <a:cs typeface="Cambria Math"/>
              </a:rPr>
              <a:t>𝑍</a:t>
            </a:r>
            <a:r>
              <a:rPr sz="1456" spc="-13" baseline="2525" dirty="0">
                <a:latin typeface="Cambria Math"/>
                <a:cs typeface="Cambria Math"/>
              </a:rPr>
              <a:t>|)</a:t>
            </a:r>
            <a:r>
              <a:rPr sz="971" spc="-9" dirty="0">
                <a:latin typeface="Cambria Math"/>
                <a:cs typeface="Cambria Math"/>
              </a:rPr>
              <a:t>.</a:t>
            </a:r>
            <a:endParaRPr sz="971">
              <a:latin typeface="Cambria Math"/>
              <a:cs typeface="Cambria Math"/>
            </a:endParaRPr>
          </a:p>
        </p:txBody>
      </p:sp>
      <p:sp>
        <p:nvSpPr>
          <p:cNvPr id="9" name="object 9"/>
          <p:cNvSpPr/>
          <p:nvPr/>
        </p:nvSpPr>
        <p:spPr>
          <a:xfrm>
            <a:off x="2549786" y="3144482"/>
            <a:ext cx="125506" cy="8404"/>
          </a:xfrm>
          <a:custGeom>
            <a:avLst/>
            <a:gdLst/>
            <a:ahLst/>
            <a:cxnLst/>
            <a:rect l="l" t="t" r="r" b="b"/>
            <a:pathLst>
              <a:path w="142239" h="9525">
                <a:moveTo>
                  <a:pt x="141731" y="0"/>
                </a:moveTo>
                <a:lnTo>
                  <a:pt x="0" y="0"/>
                </a:lnTo>
                <a:lnTo>
                  <a:pt x="0" y="9144"/>
                </a:lnTo>
                <a:lnTo>
                  <a:pt x="141731" y="9144"/>
                </a:lnTo>
                <a:lnTo>
                  <a:pt x="141731" y="0"/>
                </a:lnTo>
                <a:close/>
              </a:path>
            </a:pathLst>
          </a:custGeom>
          <a:solidFill>
            <a:srgbClr val="000000"/>
          </a:solidFill>
        </p:spPr>
        <p:txBody>
          <a:bodyPr wrap="square" lIns="0" tIns="0" rIns="0" bIns="0" rtlCol="0"/>
          <a:lstStyle/>
          <a:p>
            <a:endParaRPr sz="1588"/>
          </a:p>
        </p:txBody>
      </p:sp>
      <p:sp>
        <p:nvSpPr>
          <p:cNvPr id="10" name="object 10"/>
          <p:cNvSpPr/>
          <p:nvPr/>
        </p:nvSpPr>
        <p:spPr>
          <a:xfrm>
            <a:off x="3031527" y="3144482"/>
            <a:ext cx="127747" cy="8404"/>
          </a:xfrm>
          <a:custGeom>
            <a:avLst/>
            <a:gdLst/>
            <a:ahLst/>
            <a:cxnLst/>
            <a:rect l="l" t="t" r="r" b="b"/>
            <a:pathLst>
              <a:path w="144779" h="9525">
                <a:moveTo>
                  <a:pt x="144779" y="0"/>
                </a:moveTo>
                <a:lnTo>
                  <a:pt x="0" y="0"/>
                </a:lnTo>
                <a:lnTo>
                  <a:pt x="0" y="9144"/>
                </a:lnTo>
                <a:lnTo>
                  <a:pt x="144779" y="9144"/>
                </a:lnTo>
                <a:lnTo>
                  <a:pt x="144779" y="0"/>
                </a:lnTo>
                <a:close/>
              </a:path>
            </a:pathLst>
          </a:custGeom>
          <a:solidFill>
            <a:srgbClr val="000000"/>
          </a:solidFill>
        </p:spPr>
        <p:txBody>
          <a:bodyPr wrap="square" lIns="0" tIns="0" rIns="0" bIns="0" rtlCol="0"/>
          <a:lstStyle/>
          <a:p>
            <a:endParaRPr sz="1588"/>
          </a:p>
        </p:txBody>
      </p:sp>
      <p:sp>
        <p:nvSpPr>
          <p:cNvPr id="11" name="object 11"/>
          <p:cNvSpPr txBox="1"/>
          <p:nvPr/>
        </p:nvSpPr>
        <p:spPr>
          <a:xfrm>
            <a:off x="896471" y="2955774"/>
            <a:ext cx="7086040" cy="2874139"/>
          </a:xfrm>
          <a:prstGeom prst="rect">
            <a:avLst/>
          </a:prstGeom>
        </p:spPr>
        <p:txBody>
          <a:bodyPr vert="horz" wrap="square" lIns="0" tIns="11766" rIns="0" bIns="0" rtlCol="0">
            <a:spAutoFit/>
          </a:bodyPr>
          <a:lstStyle/>
          <a:p>
            <a:pPr marL="44826">
              <a:lnSpc>
                <a:spcPts val="1160"/>
              </a:lnSpc>
              <a:spcBef>
                <a:spcPts val="93"/>
              </a:spcBef>
            </a:pPr>
            <a:r>
              <a:rPr sz="971" b="1" dirty="0">
                <a:latin typeface="Times New Roman"/>
                <a:cs typeface="Times New Roman"/>
              </a:rPr>
              <a:t>Why</a:t>
            </a:r>
            <a:r>
              <a:rPr sz="971" b="1" spc="-4" dirty="0">
                <a:latin typeface="Times New Roman"/>
                <a:cs typeface="Times New Roman"/>
              </a:rPr>
              <a:t> </a:t>
            </a:r>
            <a:r>
              <a:rPr sz="971" b="1" dirty="0">
                <a:latin typeface="Times New Roman"/>
                <a:cs typeface="Times New Roman"/>
              </a:rPr>
              <a:t>large</a:t>
            </a:r>
            <a:r>
              <a:rPr sz="971" b="1" spc="-9" dirty="0">
                <a:latin typeface="Times New Roman"/>
                <a:cs typeface="Times New Roman"/>
              </a:rPr>
              <a:t> </a:t>
            </a:r>
            <a:r>
              <a:rPr sz="971" dirty="0">
                <a:latin typeface="Cambria Math"/>
                <a:cs typeface="Cambria Math"/>
              </a:rPr>
              <a:t>𝑛</a:t>
            </a:r>
            <a:r>
              <a:rPr sz="971" spc="40" dirty="0">
                <a:latin typeface="Cambria Math"/>
                <a:cs typeface="Cambria Math"/>
              </a:rPr>
              <a:t> </a:t>
            </a:r>
            <a:r>
              <a:rPr sz="971" dirty="0">
                <a:latin typeface="Times New Roman"/>
                <a:cs typeface="Times New Roman"/>
              </a:rPr>
              <a:t>pushes</a:t>
            </a:r>
            <a:r>
              <a:rPr sz="971" spc="-9" dirty="0">
                <a:latin typeface="Times New Roman"/>
                <a:cs typeface="Times New Roman"/>
              </a:rPr>
              <a:t> </a:t>
            </a:r>
            <a:r>
              <a:rPr sz="971" dirty="0">
                <a:latin typeface="Cambria Math"/>
                <a:cs typeface="Cambria Math"/>
              </a:rPr>
              <a:t>𝑝</a:t>
            </a:r>
            <a:r>
              <a:rPr sz="971" spc="35" dirty="0">
                <a:latin typeface="Cambria Math"/>
                <a:cs typeface="Cambria Math"/>
              </a:rPr>
              <a:t> </a:t>
            </a:r>
            <a:r>
              <a:rPr sz="971" spc="-18" dirty="0">
                <a:latin typeface="Times New Roman"/>
                <a:cs typeface="Times New Roman"/>
              </a:rPr>
              <a:t>down</a:t>
            </a:r>
            <a:endParaRPr sz="971" dirty="0">
              <a:latin typeface="Times New Roman"/>
              <a:cs typeface="Times New Roman"/>
            </a:endParaRPr>
          </a:p>
          <a:p>
            <a:pPr marL="44826">
              <a:lnSpc>
                <a:spcPts val="1160"/>
              </a:lnSpc>
            </a:pPr>
            <a:r>
              <a:rPr sz="971" dirty="0">
                <a:latin typeface="Times New Roman"/>
                <a:cs typeface="Times New Roman"/>
              </a:rPr>
              <a:t>As</a:t>
            </a:r>
            <a:r>
              <a:rPr sz="971" spc="4" dirty="0">
                <a:latin typeface="Times New Roman"/>
                <a:cs typeface="Times New Roman"/>
              </a:rPr>
              <a:t> </a:t>
            </a:r>
            <a:r>
              <a:rPr sz="971" dirty="0">
                <a:latin typeface="Cambria Math"/>
                <a:cs typeface="Cambria Math"/>
              </a:rPr>
              <a:t>𝑛</a:t>
            </a:r>
            <a:r>
              <a:rPr sz="1059" baseline="-17361" dirty="0">
                <a:latin typeface="Cambria Math"/>
                <a:cs typeface="Cambria Math"/>
              </a:rPr>
              <a:t>1</a:t>
            </a:r>
            <a:r>
              <a:rPr sz="971" dirty="0">
                <a:latin typeface="Cambria Math"/>
                <a:cs typeface="Cambria Math"/>
              </a:rPr>
              <a:t>,</a:t>
            </a:r>
            <a:r>
              <a:rPr sz="971" spc="-62" dirty="0">
                <a:latin typeface="Cambria Math"/>
                <a:cs typeface="Cambria Math"/>
              </a:rPr>
              <a:t> </a:t>
            </a:r>
            <a:r>
              <a:rPr sz="971" dirty="0">
                <a:latin typeface="Cambria Math"/>
                <a:cs typeface="Cambria Math"/>
              </a:rPr>
              <a:t>𝑛</a:t>
            </a:r>
            <a:r>
              <a:rPr sz="1059" baseline="-17361" dirty="0">
                <a:latin typeface="Cambria Math"/>
                <a:cs typeface="Cambria Math"/>
              </a:rPr>
              <a:t>2</a:t>
            </a:r>
            <a:r>
              <a:rPr sz="1059" spc="218" baseline="-17361" dirty="0">
                <a:latin typeface="Cambria Math"/>
                <a:cs typeface="Cambria Math"/>
              </a:rPr>
              <a:t> </a:t>
            </a:r>
            <a:r>
              <a:rPr sz="971" dirty="0">
                <a:latin typeface="Cambria Math"/>
                <a:cs typeface="Cambria Math"/>
              </a:rPr>
              <a:t>→</a:t>
            </a:r>
            <a:r>
              <a:rPr sz="971" spc="53" dirty="0">
                <a:latin typeface="Cambria Math"/>
                <a:cs typeface="Cambria Math"/>
              </a:rPr>
              <a:t> </a:t>
            </a:r>
            <a:r>
              <a:rPr sz="971" dirty="0">
                <a:latin typeface="Cambria Math"/>
                <a:cs typeface="Cambria Math"/>
              </a:rPr>
              <a:t>∞</a:t>
            </a:r>
            <a:r>
              <a:rPr sz="971" dirty="0">
                <a:latin typeface="Times New Roman"/>
                <a:cs typeface="Times New Roman"/>
              </a:rPr>
              <a:t>,</a:t>
            </a:r>
            <a:r>
              <a:rPr sz="971" spc="4" dirty="0">
                <a:latin typeface="Times New Roman"/>
                <a:cs typeface="Times New Roman"/>
              </a:rPr>
              <a:t> </a:t>
            </a:r>
            <a:r>
              <a:rPr sz="971" dirty="0">
                <a:latin typeface="Cambria Math"/>
                <a:cs typeface="Cambria Math"/>
              </a:rPr>
              <a:t>𝑆𝐸</a:t>
            </a:r>
            <a:r>
              <a:rPr sz="1059" baseline="-17361" dirty="0">
                <a:latin typeface="Times New Roman"/>
                <a:cs typeface="Times New Roman"/>
              </a:rPr>
              <a:t>pooled</a:t>
            </a:r>
            <a:r>
              <a:rPr sz="1059" spc="191" baseline="-17361" dirty="0">
                <a:latin typeface="Times New Roman"/>
                <a:cs typeface="Times New Roman"/>
              </a:rPr>
              <a:t> </a:t>
            </a:r>
            <a:r>
              <a:rPr sz="971" dirty="0">
                <a:latin typeface="Cambria Math"/>
                <a:cs typeface="Cambria Math"/>
              </a:rPr>
              <a:t>∝</a:t>
            </a:r>
            <a:r>
              <a:rPr sz="971" spc="49" dirty="0">
                <a:latin typeface="Cambria Math"/>
                <a:cs typeface="Cambria Math"/>
              </a:rPr>
              <a:t> </a:t>
            </a:r>
            <a:r>
              <a:rPr sz="1456" baseline="2525" dirty="0">
                <a:latin typeface="Cambria Math"/>
                <a:cs typeface="Cambria Math"/>
              </a:rPr>
              <a:t>(</a:t>
            </a:r>
            <a:r>
              <a:rPr sz="971" dirty="0">
                <a:latin typeface="Cambria Math"/>
                <a:cs typeface="Cambria Math"/>
              </a:rPr>
              <a:t>1/</a:t>
            </a:r>
            <a:r>
              <a:rPr sz="1456" baseline="-10101" dirty="0">
                <a:latin typeface="Cambria Math"/>
                <a:cs typeface="Cambria Math"/>
              </a:rPr>
              <a:t>√</a:t>
            </a:r>
            <a:r>
              <a:rPr sz="971" dirty="0">
                <a:latin typeface="Cambria Math"/>
                <a:cs typeface="Cambria Math"/>
              </a:rPr>
              <a:t>𝑛</a:t>
            </a:r>
            <a:r>
              <a:rPr sz="1059" baseline="-17361" dirty="0">
                <a:latin typeface="Cambria Math"/>
                <a:cs typeface="Cambria Math"/>
              </a:rPr>
              <a:t>1</a:t>
            </a:r>
            <a:r>
              <a:rPr sz="1059" spc="146" baseline="-17361" dirty="0">
                <a:latin typeface="Cambria Math"/>
                <a:cs typeface="Cambria Math"/>
              </a:rPr>
              <a:t> </a:t>
            </a:r>
            <a:r>
              <a:rPr sz="971" dirty="0">
                <a:latin typeface="Cambria Math"/>
                <a:cs typeface="Cambria Math"/>
              </a:rPr>
              <a:t>+</a:t>
            </a:r>
            <a:r>
              <a:rPr sz="971" spc="-9" dirty="0">
                <a:latin typeface="Cambria Math"/>
                <a:cs typeface="Cambria Math"/>
              </a:rPr>
              <a:t> </a:t>
            </a:r>
            <a:r>
              <a:rPr sz="971" dirty="0">
                <a:latin typeface="Cambria Math"/>
                <a:cs typeface="Cambria Math"/>
              </a:rPr>
              <a:t>1/</a:t>
            </a:r>
            <a:r>
              <a:rPr sz="1456" baseline="-10101" dirty="0">
                <a:latin typeface="Cambria Math"/>
                <a:cs typeface="Cambria Math"/>
              </a:rPr>
              <a:t>√</a:t>
            </a:r>
            <a:r>
              <a:rPr sz="971" dirty="0">
                <a:latin typeface="Cambria Math"/>
                <a:cs typeface="Cambria Math"/>
              </a:rPr>
              <a:t>𝑛</a:t>
            </a:r>
            <a:r>
              <a:rPr sz="1059" baseline="-17361" dirty="0">
                <a:latin typeface="Cambria Math"/>
                <a:cs typeface="Cambria Math"/>
              </a:rPr>
              <a:t>2</a:t>
            </a:r>
            <a:r>
              <a:rPr sz="1456" baseline="2525" dirty="0">
                <a:latin typeface="Cambria Math"/>
                <a:cs typeface="Cambria Math"/>
              </a:rPr>
              <a:t>)</a:t>
            </a:r>
            <a:r>
              <a:rPr sz="1456" spc="79" baseline="2525" dirty="0">
                <a:latin typeface="Cambria Math"/>
                <a:cs typeface="Cambria Math"/>
              </a:rPr>
              <a:t> </a:t>
            </a:r>
            <a:r>
              <a:rPr sz="971" dirty="0">
                <a:latin typeface="Cambria Math"/>
                <a:cs typeface="Cambria Math"/>
              </a:rPr>
              <a:t>→</a:t>
            </a:r>
            <a:r>
              <a:rPr sz="971" spc="53" dirty="0">
                <a:latin typeface="Cambria Math"/>
                <a:cs typeface="Cambria Math"/>
              </a:rPr>
              <a:t> </a:t>
            </a:r>
            <a:r>
              <a:rPr sz="971" spc="-22" dirty="0">
                <a:latin typeface="Cambria Math"/>
                <a:cs typeface="Cambria Math"/>
              </a:rPr>
              <a:t>0</a:t>
            </a:r>
            <a:r>
              <a:rPr sz="971" spc="-22" dirty="0">
                <a:latin typeface="Times New Roman"/>
                <a:cs typeface="Times New Roman"/>
              </a:rPr>
              <a:t>.</a:t>
            </a:r>
            <a:endParaRPr sz="971" dirty="0">
              <a:latin typeface="Times New Roman"/>
              <a:cs typeface="Times New Roman"/>
            </a:endParaRPr>
          </a:p>
          <a:p>
            <a:pPr marL="44826">
              <a:spcBef>
                <a:spcPts val="101"/>
              </a:spcBef>
            </a:pPr>
            <a:r>
              <a:rPr sz="971" dirty="0">
                <a:latin typeface="Times New Roman"/>
                <a:cs typeface="Times New Roman"/>
              </a:rPr>
              <a:t>Even</a:t>
            </a:r>
            <a:r>
              <a:rPr sz="971" spc="-9" dirty="0">
                <a:latin typeface="Times New Roman"/>
                <a:cs typeface="Times New Roman"/>
              </a:rPr>
              <a:t> </a:t>
            </a:r>
            <a:r>
              <a:rPr sz="971" dirty="0">
                <a:latin typeface="Times New Roman"/>
                <a:cs typeface="Times New Roman"/>
              </a:rPr>
              <a:t>tiny</a:t>
            </a:r>
            <a:r>
              <a:rPr sz="971" spc="-13" dirty="0">
                <a:latin typeface="Times New Roman"/>
                <a:cs typeface="Times New Roman"/>
              </a:rPr>
              <a:t> </a:t>
            </a:r>
            <a:r>
              <a:rPr sz="971" dirty="0">
                <a:latin typeface="Cambria Math"/>
                <a:cs typeface="Cambria Math"/>
              </a:rPr>
              <a:t>𝛥</a:t>
            </a:r>
            <a:r>
              <a:rPr sz="971" spc="53" dirty="0">
                <a:latin typeface="Cambria Math"/>
                <a:cs typeface="Cambria Math"/>
              </a:rPr>
              <a:t> </a:t>
            </a:r>
            <a:r>
              <a:rPr sz="971" dirty="0">
                <a:latin typeface="Cambria Math"/>
                <a:cs typeface="Cambria Math"/>
              </a:rPr>
              <a:t>=</a:t>
            </a:r>
            <a:r>
              <a:rPr sz="971" spc="44" dirty="0">
                <a:latin typeface="Cambria Math"/>
                <a:cs typeface="Cambria Math"/>
              </a:rPr>
              <a:t> </a:t>
            </a:r>
            <a:r>
              <a:rPr sz="971" dirty="0">
                <a:latin typeface="Cambria Math"/>
                <a:cs typeface="Cambria Math"/>
              </a:rPr>
              <a:t>𝑝̂</a:t>
            </a:r>
            <a:r>
              <a:rPr sz="1059" baseline="-17361" dirty="0">
                <a:latin typeface="Cambria Math"/>
                <a:cs typeface="Cambria Math"/>
              </a:rPr>
              <a:t>1</a:t>
            </a:r>
            <a:r>
              <a:rPr sz="1059" spc="139" baseline="-17361" dirty="0">
                <a:latin typeface="Cambria Math"/>
                <a:cs typeface="Cambria Math"/>
              </a:rPr>
              <a:t> </a:t>
            </a:r>
            <a:r>
              <a:rPr sz="971" dirty="0">
                <a:latin typeface="Cambria Math"/>
                <a:cs typeface="Cambria Math"/>
              </a:rPr>
              <a:t>−</a:t>
            </a:r>
            <a:r>
              <a:rPr sz="971" spc="-4" dirty="0">
                <a:latin typeface="Cambria Math"/>
                <a:cs typeface="Cambria Math"/>
              </a:rPr>
              <a:t> </a:t>
            </a:r>
            <a:r>
              <a:rPr sz="971" dirty="0">
                <a:latin typeface="Cambria Math"/>
                <a:cs typeface="Cambria Math"/>
              </a:rPr>
              <a:t>𝑝̂</a:t>
            </a:r>
            <a:r>
              <a:rPr sz="1059" baseline="-17361" dirty="0">
                <a:latin typeface="Cambria Math"/>
                <a:cs typeface="Cambria Math"/>
              </a:rPr>
              <a:t>2</a:t>
            </a:r>
            <a:r>
              <a:rPr sz="1059" spc="184" baseline="-17361" dirty="0">
                <a:latin typeface="Cambria Math"/>
                <a:cs typeface="Cambria Math"/>
              </a:rPr>
              <a:t> </a:t>
            </a:r>
            <a:r>
              <a:rPr sz="971" dirty="0">
                <a:latin typeface="Times New Roman"/>
                <a:cs typeface="Times New Roman"/>
              </a:rPr>
              <a:t>can</a:t>
            </a:r>
            <a:r>
              <a:rPr sz="971" spc="-22" dirty="0">
                <a:latin typeface="Times New Roman"/>
                <a:cs typeface="Times New Roman"/>
              </a:rPr>
              <a:t> </a:t>
            </a:r>
            <a:r>
              <a:rPr sz="971" dirty="0">
                <a:latin typeface="Times New Roman"/>
                <a:cs typeface="Times New Roman"/>
              </a:rPr>
              <a:t>make</a:t>
            </a:r>
            <a:r>
              <a:rPr sz="971" spc="-13" dirty="0">
                <a:latin typeface="Times New Roman"/>
                <a:cs typeface="Times New Roman"/>
              </a:rPr>
              <a:t> </a:t>
            </a:r>
            <a:r>
              <a:rPr sz="1456" baseline="2525" dirty="0">
                <a:latin typeface="Cambria Math"/>
                <a:cs typeface="Cambria Math"/>
              </a:rPr>
              <a:t>|</a:t>
            </a:r>
            <a:r>
              <a:rPr sz="971" dirty="0">
                <a:latin typeface="Cambria Math"/>
                <a:cs typeface="Cambria Math"/>
              </a:rPr>
              <a:t>𝑍</a:t>
            </a:r>
            <a:r>
              <a:rPr sz="1456" baseline="2525" dirty="0">
                <a:latin typeface="Cambria Math"/>
                <a:cs typeface="Cambria Math"/>
              </a:rPr>
              <a:t>|</a:t>
            </a:r>
            <a:r>
              <a:rPr sz="1456" spc="79" baseline="2525" dirty="0">
                <a:latin typeface="Cambria Math"/>
                <a:cs typeface="Cambria Math"/>
              </a:rPr>
              <a:t> </a:t>
            </a:r>
            <a:r>
              <a:rPr sz="971" dirty="0">
                <a:latin typeface="Cambria Math"/>
                <a:cs typeface="Cambria Math"/>
              </a:rPr>
              <a:t>&gt;</a:t>
            </a:r>
            <a:r>
              <a:rPr sz="971" spc="49" dirty="0">
                <a:latin typeface="Cambria Math"/>
                <a:cs typeface="Cambria Math"/>
              </a:rPr>
              <a:t> </a:t>
            </a:r>
            <a:r>
              <a:rPr sz="971" dirty="0">
                <a:latin typeface="Cambria Math"/>
                <a:cs typeface="Cambria Math"/>
              </a:rPr>
              <a:t>1.96</a:t>
            </a:r>
            <a:r>
              <a:rPr sz="971" spc="9" dirty="0">
                <a:latin typeface="Cambria Math"/>
                <a:cs typeface="Cambria Math"/>
              </a:rPr>
              <a:t> </a:t>
            </a:r>
            <a:r>
              <a:rPr sz="971" dirty="0">
                <a:latin typeface="Times New Roman"/>
                <a:cs typeface="Times New Roman"/>
              </a:rPr>
              <a:t>at</a:t>
            </a:r>
            <a:r>
              <a:rPr sz="971" spc="-9" dirty="0">
                <a:latin typeface="Times New Roman"/>
                <a:cs typeface="Times New Roman"/>
              </a:rPr>
              <a:t> </a:t>
            </a:r>
            <a:r>
              <a:rPr sz="971" dirty="0">
                <a:latin typeface="Cambria Math"/>
                <a:cs typeface="Cambria Math"/>
              </a:rPr>
              <a:t>𝛼</a:t>
            </a:r>
            <a:r>
              <a:rPr sz="971" spc="75" dirty="0">
                <a:latin typeface="Cambria Math"/>
                <a:cs typeface="Cambria Math"/>
              </a:rPr>
              <a:t> </a:t>
            </a:r>
            <a:r>
              <a:rPr sz="971" dirty="0">
                <a:latin typeface="Cambria Math"/>
                <a:cs typeface="Cambria Math"/>
              </a:rPr>
              <a:t>=</a:t>
            </a:r>
            <a:r>
              <a:rPr sz="971" spc="44" dirty="0">
                <a:latin typeface="Cambria Math"/>
                <a:cs typeface="Cambria Math"/>
              </a:rPr>
              <a:t> </a:t>
            </a:r>
            <a:r>
              <a:rPr sz="971" spc="-9" dirty="0">
                <a:latin typeface="Cambria Math"/>
                <a:cs typeface="Cambria Math"/>
              </a:rPr>
              <a:t>0.05</a:t>
            </a:r>
            <a:r>
              <a:rPr sz="971" spc="-9" dirty="0">
                <a:latin typeface="Times New Roman"/>
                <a:cs typeface="Times New Roman"/>
              </a:rPr>
              <a:t>.</a:t>
            </a:r>
            <a:endParaRPr sz="971" dirty="0">
              <a:latin typeface="Times New Roman"/>
              <a:cs typeface="Times New Roman"/>
            </a:endParaRPr>
          </a:p>
          <a:p>
            <a:pPr marL="313781">
              <a:spcBef>
                <a:spcPts val="679"/>
              </a:spcBef>
            </a:pPr>
            <a:r>
              <a:rPr sz="971" i="1" dirty="0">
                <a:latin typeface="Times New Roman"/>
                <a:cs typeface="Times New Roman"/>
              </a:rPr>
              <a:t>Caveat: </a:t>
            </a:r>
            <a:r>
              <a:rPr sz="971" dirty="0">
                <a:latin typeface="Times New Roman"/>
                <a:cs typeface="Times New Roman"/>
              </a:rPr>
              <a:t>if</a:t>
            </a:r>
            <a:r>
              <a:rPr sz="971" spc="-4" dirty="0">
                <a:latin typeface="Times New Roman"/>
                <a:cs typeface="Times New Roman"/>
              </a:rPr>
              <a:t> </a:t>
            </a:r>
            <a:r>
              <a:rPr sz="971" dirty="0">
                <a:latin typeface="Times New Roman"/>
                <a:cs typeface="Times New Roman"/>
              </a:rPr>
              <a:t>one group</a:t>
            </a:r>
            <a:r>
              <a:rPr sz="971" spc="-4" dirty="0">
                <a:latin typeface="Times New Roman"/>
                <a:cs typeface="Times New Roman"/>
              </a:rPr>
              <a:t> </a:t>
            </a:r>
            <a:r>
              <a:rPr sz="971" dirty="0">
                <a:latin typeface="Times New Roman"/>
                <a:cs typeface="Times New Roman"/>
              </a:rPr>
              <a:t>is</a:t>
            </a:r>
            <a:r>
              <a:rPr sz="971" spc="-4" dirty="0">
                <a:latin typeface="Times New Roman"/>
                <a:cs typeface="Times New Roman"/>
              </a:rPr>
              <a:t> </a:t>
            </a:r>
            <a:r>
              <a:rPr sz="971" dirty="0">
                <a:latin typeface="Times New Roman"/>
                <a:cs typeface="Times New Roman"/>
              </a:rPr>
              <a:t>small,</a:t>
            </a:r>
            <a:r>
              <a:rPr sz="971" spc="-9" dirty="0">
                <a:latin typeface="Times New Roman"/>
                <a:cs typeface="Times New Roman"/>
              </a:rPr>
              <a:t> </a:t>
            </a:r>
            <a:r>
              <a:rPr sz="971" dirty="0">
                <a:latin typeface="Cambria Math"/>
                <a:cs typeface="Cambria Math"/>
              </a:rPr>
              <a:t>𝑆𝐸</a:t>
            </a:r>
            <a:r>
              <a:rPr sz="971" spc="49" dirty="0">
                <a:latin typeface="Cambria Math"/>
                <a:cs typeface="Cambria Math"/>
              </a:rPr>
              <a:t> </a:t>
            </a:r>
            <a:r>
              <a:rPr sz="971" dirty="0">
                <a:latin typeface="Times New Roman"/>
                <a:cs typeface="Times New Roman"/>
              </a:rPr>
              <a:t>is dominated</a:t>
            </a:r>
            <a:r>
              <a:rPr sz="971" spc="-13" dirty="0">
                <a:latin typeface="Times New Roman"/>
                <a:cs typeface="Times New Roman"/>
              </a:rPr>
              <a:t> </a:t>
            </a:r>
            <a:r>
              <a:rPr sz="971" dirty="0">
                <a:latin typeface="Times New Roman"/>
                <a:cs typeface="Times New Roman"/>
              </a:rPr>
              <a:t>by</a:t>
            </a:r>
            <a:r>
              <a:rPr sz="971" spc="-9" dirty="0">
                <a:latin typeface="Times New Roman"/>
                <a:cs typeface="Times New Roman"/>
              </a:rPr>
              <a:t> </a:t>
            </a:r>
            <a:r>
              <a:rPr sz="971" dirty="0">
                <a:latin typeface="Cambria Math"/>
                <a:cs typeface="Cambria Math"/>
              </a:rPr>
              <a:t>1/𝑛</a:t>
            </a:r>
            <a:r>
              <a:rPr sz="1059" baseline="-17361" dirty="0">
                <a:latin typeface="Times New Roman"/>
                <a:cs typeface="Times New Roman"/>
              </a:rPr>
              <a:t>small</a:t>
            </a:r>
            <a:r>
              <a:rPr sz="971" dirty="0">
                <a:latin typeface="Times New Roman"/>
                <a:cs typeface="Times New Roman"/>
              </a:rPr>
              <a:t>; precision</a:t>
            </a:r>
            <a:r>
              <a:rPr sz="971" spc="-4" dirty="0">
                <a:latin typeface="Times New Roman"/>
                <a:cs typeface="Times New Roman"/>
              </a:rPr>
              <a:t> </a:t>
            </a:r>
            <a:r>
              <a:rPr sz="971" dirty="0">
                <a:latin typeface="Times New Roman"/>
                <a:cs typeface="Times New Roman"/>
              </a:rPr>
              <a:t>then depends</a:t>
            </a:r>
            <a:r>
              <a:rPr sz="971" spc="-13" dirty="0">
                <a:latin typeface="Times New Roman"/>
                <a:cs typeface="Times New Roman"/>
              </a:rPr>
              <a:t> </a:t>
            </a:r>
            <a:r>
              <a:rPr sz="971" dirty="0">
                <a:latin typeface="Times New Roman"/>
                <a:cs typeface="Times New Roman"/>
              </a:rPr>
              <a:t>mostly on</a:t>
            </a:r>
            <a:r>
              <a:rPr sz="971" spc="-18" dirty="0">
                <a:latin typeface="Times New Roman"/>
                <a:cs typeface="Times New Roman"/>
              </a:rPr>
              <a:t> </a:t>
            </a:r>
            <a:r>
              <a:rPr sz="971" dirty="0">
                <a:latin typeface="Times New Roman"/>
                <a:cs typeface="Times New Roman"/>
              </a:rPr>
              <a:t>the</a:t>
            </a:r>
            <a:r>
              <a:rPr sz="971" spc="-4" dirty="0">
                <a:latin typeface="Times New Roman"/>
                <a:cs typeface="Times New Roman"/>
              </a:rPr>
              <a:t> </a:t>
            </a:r>
            <a:r>
              <a:rPr sz="971" dirty="0">
                <a:latin typeface="Times New Roman"/>
                <a:cs typeface="Times New Roman"/>
              </a:rPr>
              <a:t>smaller</a:t>
            </a:r>
            <a:r>
              <a:rPr sz="971" spc="-9" dirty="0">
                <a:latin typeface="Times New Roman"/>
                <a:cs typeface="Times New Roman"/>
              </a:rPr>
              <a:t> </a:t>
            </a:r>
            <a:r>
              <a:rPr sz="971" spc="-18" dirty="0">
                <a:latin typeface="Times New Roman"/>
                <a:cs typeface="Times New Roman"/>
              </a:rPr>
              <a:t>arm.</a:t>
            </a:r>
            <a:endParaRPr sz="971" dirty="0">
              <a:latin typeface="Times New Roman"/>
              <a:cs typeface="Times New Roman"/>
            </a:endParaRPr>
          </a:p>
          <a:p>
            <a:pPr marL="44826">
              <a:spcBef>
                <a:spcPts val="657"/>
              </a:spcBef>
            </a:pPr>
            <a:r>
              <a:rPr sz="971" b="1" dirty="0">
                <a:latin typeface="Times New Roman"/>
                <a:cs typeface="Times New Roman"/>
              </a:rPr>
              <a:t>Confidence</a:t>
            </a:r>
            <a:r>
              <a:rPr sz="971" b="1" spc="-13" dirty="0">
                <a:latin typeface="Times New Roman"/>
                <a:cs typeface="Times New Roman"/>
              </a:rPr>
              <a:t> </a:t>
            </a:r>
            <a:r>
              <a:rPr sz="971" b="1" dirty="0">
                <a:latin typeface="Times New Roman"/>
                <a:cs typeface="Times New Roman"/>
              </a:rPr>
              <a:t>interval</a:t>
            </a:r>
            <a:r>
              <a:rPr sz="971" b="1" spc="4" dirty="0">
                <a:latin typeface="Times New Roman"/>
                <a:cs typeface="Times New Roman"/>
              </a:rPr>
              <a:t> </a:t>
            </a:r>
            <a:r>
              <a:rPr sz="971" b="1" dirty="0">
                <a:latin typeface="Times New Roman"/>
                <a:cs typeface="Times New Roman"/>
              </a:rPr>
              <a:t>for the difference</a:t>
            </a:r>
            <a:r>
              <a:rPr sz="971" b="1" spc="-9" dirty="0">
                <a:latin typeface="Times New Roman"/>
                <a:cs typeface="Times New Roman"/>
              </a:rPr>
              <a:t> (pooled-</a:t>
            </a:r>
            <a:r>
              <a:rPr sz="971" b="1" dirty="0">
                <a:latin typeface="Times New Roman"/>
                <a:cs typeface="Times New Roman"/>
              </a:rPr>
              <a:t>SE</a:t>
            </a:r>
            <a:r>
              <a:rPr sz="971" b="1" spc="-9" dirty="0">
                <a:latin typeface="Times New Roman"/>
                <a:cs typeface="Times New Roman"/>
              </a:rPr>
              <a:t> version)</a:t>
            </a:r>
            <a:endParaRPr sz="971" dirty="0">
              <a:latin typeface="Times New Roman"/>
              <a:cs typeface="Times New Roman"/>
            </a:endParaRPr>
          </a:p>
          <a:p>
            <a:pPr marL="267835" algn="ctr">
              <a:spcBef>
                <a:spcPts val="877"/>
              </a:spcBef>
            </a:pPr>
            <a:r>
              <a:rPr sz="1456" baseline="12626" dirty="0">
                <a:latin typeface="Cambria Math"/>
                <a:cs typeface="Cambria Math"/>
              </a:rPr>
              <a:t>(𝑝̂</a:t>
            </a:r>
            <a:r>
              <a:rPr sz="706" dirty="0">
                <a:latin typeface="Cambria Math"/>
                <a:cs typeface="Cambria Math"/>
              </a:rPr>
              <a:t>1</a:t>
            </a:r>
            <a:r>
              <a:rPr sz="706" spc="88" dirty="0">
                <a:latin typeface="Cambria Math"/>
                <a:cs typeface="Cambria Math"/>
              </a:rPr>
              <a:t> </a:t>
            </a:r>
            <a:r>
              <a:rPr sz="1456" baseline="12626" dirty="0">
                <a:latin typeface="Cambria Math"/>
                <a:cs typeface="Cambria Math"/>
              </a:rPr>
              <a:t>−</a:t>
            </a:r>
            <a:r>
              <a:rPr sz="1456" spc="6" baseline="12626" dirty="0">
                <a:latin typeface="Cambria Math"/>
                <a:cs typeface="Cambria Math"/>
              </a:rPr>
              <a:t> </a:t>
            </a:r>
            <a:r>
              <a:rPr sz="1456" baseline="12626" dirty="0">
                <a:latin typeface="Cambria Math"/>
                <a:cs typeface="Cambria Math"/>
              </a:rPr>
              <a:t>𝑝̂</a:t>
            </a:r>
            <a:r>
              <a:rPr sz="706" dirty="0">
                <a:latin typeface="Cambria Math"/>
                <a:cs typeface="Cambria Math"/>
              </a:rPr>
              <a:t>2</a:t>
            </a:r>
            <a:r>
              <a:rPr sz="1456" baseline="12626" dirty="0">
                <a:latin typeface="Cambria Math"/>
                <a:cs typeface="Cambria Math"/>
              </a:rPr>
              <a:t>)</a:t>
            </a:r>
            <a:r>
              <a:rPr sz="1456" spc="476" baseline="12626" dirty="0">
                <a:latin typeface="Cambria Math"/>
                <a:cs typeface="Cambria Math"/>
              </a:rPr>
              <a:t> </a:t>
            </a:r>
            <a:r>
              <a:rPr sz="1456" baseline="12626" dirty="0">
                <a:latin typeface="Cambria Math"/>
                <a:cs typeface="Cambria Math"/>
              </a:rPr>
              <a:t>±</a:t>
            </a:r>
            <a:r>
              <a:rPr sz="1456" spc="469" baseline="12626" dirty="0">
                <a:latin typeface="Cambria Math"/>
                <a:cs typeface="Cambria Math"/>
              </a:rPr>
              <a:t> </a:t>
            </a:r>
            <a:r>
              <a:rPr sz="1456" baseline="12626" dirty="0">
                <a:latin typeface="Cambria Math"/>
                <a:cs typeface="Cambria Math"/>
              </a:rPr>
              <a:t>𝑧</a:t>
            </a:r>
            <a:r>
              <a:rPr sz="706" dirty="0">
                <a:latin typeface="Cambria Math"/>
                <a:cs typeface="Cambria Math"/>
              </a:rPr>
              <a:t>1−𝛼/2</a:t>
            </a:r>
            <a:r>
              <a:rPr sz="706" spc="49" dirty="0">
                <a:latin typeface="Cambria Math"/>
                <a:cs typeface="Cambria Math"/>
              </a:rPr>
              <a:t> </a:t>
            </a:r>
            <a:r>
              <a:rPr sz="1456" spc="-13" baseline="12626" dirty="0">
                <a:latin typeface="Cambria Math"/>
                <a:cs typeface="Cambria Math"/>
              </a:rPr>
              <a:t>𝑆𝐸</a:t>
            </a:r>
            <a:r>
              <a:rPr sz="706" spc="-9" dirty="0">
                <a:latin typeface="Times New Roman"/>
                <a:cs typeface="Times New Roman"/>
              </a:rPr>
              <a:t>pooled</a:t>
            </a:r>
            <a:r>
              <a:rPr sz="1456" spc="-13" baseline="12626" dirty="0">
                <a:latin typeface="Cambria Math"/>
                <a:cs typeface="Cambria Math"/>
              </a:rPr>
              <a:t>.</a:t>
            </a:r>
            <a:endParaRPr sz="1456" baseline="12626" dirty="0">
              <a:latin typeface="Cambria Math"/>
              <a:cs typeface="Cambria Math"/>
            </a:endParaRPr>
          </a:p>
          <a:p>
            <a:pPr marL="44826">
              <a:lnSpc>
                <a:spcPts val="1147"/>
              </a:lnSpc>
              <a:spcBef>
                <a:spcPts val="596"/>
              </a:spcBef>
            </a:pPr>
            <a:r>
              <a:rPr sz="971" b="1" dirty="0">
                <a:latin typeface="Times New Roman"/>
                <a:cs typeface="Times New Roman"/>
              </a:rPr>
              <a:t>Clinical/practical</a:t>
            </a:r>
            <a:r>
              <a:rPr sz="971" b="1" spc="-18" dirty="0">
                <a:latin typeface="Times New Roman"/>
                <a:cs typeface="Times New Roman"/>
              </a:rPr>
              <a:t> </a:t>
            </a:r>
            <a:r>
              <a:rPr sz="971" b="1" dirty="0">
                <a:latin typeface="Times New Roman"/>
                <a:cs typeface="Times New Roman"/>
              </a:rPr>
              <a:t>decision</a:t>
            </a:r>
            <a:r>
              <a:rPr sz="971" b="1" spc="-35" dirty="0">
                <a:latin typeface="Times New Roman"/>
                <a:cs typeface="Times New Roman"/>
              </a:rPr>
              <a:t> </a:t>
            </a:r>
            <a:r>
              <a:rPr sz="971" b="1" dirty="0">
                <a:latin typeface="Times New Roman"/>
                <a:cs typeface="Times New Roman"/>
              </a:rPr>
              <a:t>uses</a:t>
            </a:r>
            <a:r>
              <a:rPr sz="971" b="1" spc="-31" dirty="0">
                <a:latin typeface="Times New Roman"/>
                <a:cs typeface="Times New Roman"/>
              </a:rPr>
              <a:t> </a:t>
            </a:r>
            <a:r>
              <a:rPr sz="971" b="1" spc="-18" dirty="0">
                <a:latin typeface="Times New Roman"/>
                <a:cs typeface="Times New Roman"/>
              </a:rPr>
              <a:t>MCID</a:t>
            </a:r>
            <a:endParaRPr sz="971" dirty="0">
              <a:latin typeface="Times New Roman"/>
              <a:cs typeface="Times New Roman"/>
            </a:endParaRPr>
          </a:p>
          <a:p>
            <a:pPr marL="44826" marR="38102">
              <a:lnSpc>
                <a:spcPts val="1147"/>
              </a:lnSpc>
              <a:spcBef>
                <a:spcPts val="35"/>
              </a:spcBef>
            </a:pPr>
            <a:r>
              <a:rPr sz="971" dirty="0">
                <a:latin typeface="Times New Roman"/>
                <a:cs typeface="Times New Roman"/>
              </a:rPr>
              <a:t>Declare</a:t>
            </a:r>
            <a:r>
              <a:rPr sz="971" spc="-13" dirty="0">
                <a:latin typeface="Times New Roman"/>
                <a:cs typeface="Times New Roman"/>
              </a:rPr>
              <a:t> </a:t>
            </a:r>
            <a:r>
              <a:rPr sz="971" dirty="0">
                <a:latin typeface="Times New Roman"/>
                <a:cs typeface="Times New Roman"/>
              </a:rPr>
              <a:t>“meaningful”</a:t>
            </a:r>
            <a:r>
              <a:rPr sz="971" spc="-9" dirty="0">
                <a:latin typeface="Times New Roman"/>
                <a:cs typeface="Times New Roman"/>
              </a:rPr>
              <a:t> </a:t>
            </a:r>
            <a:r>
              <a:rPr sz="971" dirty="0">
                <a:latin typeface="Times New Roman"/>
                <a:cs typeface="Times New Roman"/>
              </a:rPr>
              <a:t>only</a:t>
            </a:r>
            <a:r>
              <a:rPr sz="971" spc="-22" dirty="0">
                <a:latin typeface="Times New Roman"/>
                <a:cs typeface="Times New Roman"/>
              </a:rPr>
              <a:t> </a:t>
            </a:r>
            <a:r>
              <a:rPr sz="971" dirty="0">
                <a:latin typeface="Times New Roman"/>
                <a:cs typeface="Times New Roman"/>
              </a:rPr>
              <a:t>if</a:t>
            </a:r>
            <a:r>
              <a:rPr sz="971" spc="-18" dirty="0">
                <a:latin typeface="Times New Roman"/>
                <a:cs typeface="Times New Roman"/>
              </a:rPr>
              <a:t> </a:t>
            </a:r>
            <a:r>
              <a:rPr sz="971" dirty="0">
                <a:latin typeface="Times New Roman"/>
                <a:cs typeface="Times New Roman"/>
              </a:rPr>
              <a:t>the </a:t>
            </a:r>
            <a:r>
              <a:rPr sz="971" b="1" dirty="0">
                <a:latin typeface="Times New Roman"/>
                <a:cs typeface="Times New Roman"/>
              </a:rPr>
              <a:t>entire</a:t>
            </a:r>
            <a:r>
              <a:rPr sz="971" b="1" spc="-9" dirty="0">
                <a:latin typeface="Times New Roman"/>
                <a:cs typeface="Times New Roman"/>
              </a:rPr>
              <a:t> </a:t>
            </a:r>
            <a:r>
              <a:rPr sz="971" b="1" dirty="0">
                <a:latin typeface="Times New Roman"/>
                <a:cs typeface="Times New Roman"/>
              </a:rPr>
              <a:t>CI</a:t>
            </a:r>
            <a:r>
              <a:rPr sz="971" b="1" spc="-13" dirty="0">
                <a:latin typeface="Times New Roman"/>
                <a:cs typeface="Times New Roman"/>
              </a:rPr>
              <a:t> </a:t>
            </a:r>
            <a:r>
              <a:rPr sz="971" dirty="0">
                <a:latin typeface="Times New Roman"/>
                <a:cs typeface="Times New Roman"/>
              </a:rPr>
              <a:t>for</a:t>
            </a:r>
            <a:r>
              <a:rPr sz="971" spc="-18" dirty="0">
                <a:latin typeface="Times New Roman"/>
                <a:cs typeface="Times New Roman"/>
              </a:rPr>
              <a:t> </a:t>
            </a:r>
            <a:r>
              <a:rPr sz="971" dirty="0">
                <a:latin typeface="Cambria Math"/>
                <a:cs typeface="Cambria Math"/>
              </a:rPr>
              <a:t>𝑝̂</a:t>
            </a:r>
            <a:r>
              <a:rPr sz="1059" baseline="-17361" dirty="0">
                <a:latin typeface="Cambria Math"/>
                <a:cs typeface="Cambria Math"/>
              </a:rPr>
              <a:t>1</a:t>
            </a:r>
            <a:r>
              <a:rPr sz="1059" spc="132" baseline="-17361" dirty="0">
                <a:latin typeface="Cambria Math"/>
                <a:cs typeface="Cambria Math"/>
              </a:rPr>
              <a:t> </a:t>
            </a:r>
            <a:r>
              <a:rPr sz="971" dirty="0">
                <a:latin typeface="Cambria Math"/>
                <a:cs typeface="Cambria Math"/>
              </a:rPr>
              <a:t>−</a:t>
            </a:r>
            <a:r>
              <a:rPr sz="971" spc="-9" dirty="0">
                <a:latin typeface="Cambria Math"/>
                <a:cs typeface="Cambria Math"/>
              </a:rPr>
              <a:t> </a:t>
            </a:r>
            <a:r>
              <a:rPr sz="971" dirty="0">
                <a:latin typeface="Cambria Math"/>
                <a:cs typeface="Cambria Math"/>
              </a:rPr>
              <a:t>𝑝̂</a:t>
            </a:r>
            <a:r>
              <a:rPr sz="1059" baseline="-17361" dirty="0">
                <a:latin typeface="Cambria Math"/>
                <a:cs typeface="Cambria Math"/>
              </a:rPr>
              <a:t>2</a:t>
            </a:r>
            <a:r>
              <a:rPr sz="1059" spc="158" baseline="-17361" dirty="0">
                <a:latin typeface="Cambria Math"/>
                <a:cs typeface="Cambria Math"/>
              </a:rPr>
              <a:t> </a:t>
            </a:r>
            <a:r>
              <a:rPr sz="971" dirty="0">
                <a:latin typeface="Times New Roman"/>
                <a:cs typeface="Times New Roman"/>
              </a:rPr>
              <a:t>exceeds</a:t>
            </a:r>
            <a:r>
              <a:rPr sz="971" spc="-9" dirty="0">
                <a:latin typeface="Times New Roman"/>
                <a:cs typeface="Times New Roman"/>
              </a:rPr>
              <a:t> </a:t>
            </a:r>
            <a:r>
              <a:rPr sz="971" dirty="0">
                <a:latin typeface="Times New Roman"/>
                <a:cs typeface="Times New Roman"/>
              </a:rPr>
              <a:t>the</a:t>
            </a:r>
            <a:r>
              <a:rPr sz="971" spc="-18" dirty="0">
                <a:latin typeface="Times New Roman"/>
                <a:cs typeface="Times New Roman"/>
              </a:rPr>
              <a:t> </a:t>
            </a:r>
            <a:r>
              <a:rPr sz="971" b="1" dirty="0">
                <a:latin typeface="Times New Roman"/>
                <a:cs typeface="Times New Roman"/>
              </a:rPr>
              <a:t>MCID</a:t>
            </a:r>
            <a:r>
              <a:rPr sz="971" b="1" spc="-13" dirty="0">
                <a:latin typeface="Times New Roman"/>
                <a:cs typeface="Times New Roman"/>
              </a:rPr>
              <a:t> </a:t>
            </a:r>
            <a:r>
              <a:rPr sz="971" dirty="0">
                <a:latin typeface="Times New Roman"/>
                <a:cs typeface="Times New Roman"/>
              </a:rPr>
              <a:t>(e.g.,</a:t>
            </a:r>
            <a:r>
              <a:rPr sz="971" spc="-9" dirty="0">
                <a:latin typeface="Times New Roman"/>
                <a:cs typeface="Times New Roman"/>
              </a:rPr>
              <a:t> </a:t>
            </a:r>
            <a:r>
              <a:rPr sz="971" dirty="0">
                <a:latin typeface="Times New Roman"/>
                <a:cs typeface="Times New Roman"/>
              </a:rPr>
              <a:t>2</a:t>
            </a:r>
            <a:r>
              <a:rPr sz="971" spc="-18" dirty="0">
                <a:latin typeface="Times New Roman"/>
                <a:cs typeface="Times New Roman"/>
              </a:rPr>
              <a:t> </a:t>
            </a:r>
            <a:r>
              <a:rPr sz="971" dirty="0">
                <a:latin typeface="Times New Roman"/>
                <a:cs typeface="Times New Roman"/>
              </a:rPr>
              <a:t>pp).</a:t>
            </a:r>
            <a:r>
              <a:rPr sz="971" spc="-9" dirty="0">
                <a:latin typeface="Times New Roman"/>
                <a:cs typeface="Times New Roman"/>
              </a:rPr>
              <a:t> </a:t>
            </a:r>
            <a:r>
              <a:rPr sz="971" dirty="0">
                <a:latin typeface="Times New Roman"/>
                <a:cs typeface="Times New Roman"/>
              </a:rPr>
              <a:t>Statistical</a:t>
            </a:r>
            <a:r>
              <a:rPr sz="971" spc="-4" dirty="0">
                <a:latin typeface="Times New Roman"/>
                <a:cs typeface="Times New Roman"/>
              </a:rPr>
              <a:t> </a:t>
            </a:r>
            <a:r>
              <a:rPr sz="971" dirty="0">
                <a:latin typeface="Times New Roman"/>
                <a:cs typeface="Times New Roman"/>
              </a:rPr>
              <a:t>significance</a:t>
            </a:r>
            <a:r>
              <a:rPr sz="971" spc="-9" dirty="0">
                <a:latin typeface="Times New Roman"/>
                <a:cs typeface="Times New Roman"/>
              </a:rPr>
              <a:t> </a:t>
            </a:r>
            <a:r>
              <a:rPr sz="1456" baseline="2525" dirty="0">
                <a:latin typeface="Cambria Math"/>
                <a:cs typeface="Cambria Math"/>
              </a:rPr>
              <a:t>(</a:t>
            </a:r>
            <a:r>
              <a:rPr sz="971" dirty="0">
                <a:latin typeface="Cambria Math"/>
                <a:cs typeface="Cambria Math"/>
              </a:rPr>
              <a:t>𝑝</a:t>
            </a:r>
            <a:r>
              <a:rPr sz="971" spc="53" dirty="0">
                <a:latin typeface="Cambria Math"/>
                <a:cs typeface="Cambria Math"/>
              </a:rPr>
              <a:t> </a:t>
            </a:r>
            <a:r>
              <a:rPr sz="971" dirty="0">
                <a:latin typeface="Cambria Math"/>
                <a:cs typeface="Cambria Math"/>
              </a:rPr>
              <a:t>&lt;</a:t>
            </a:r>
            <a:r>
              <a:rPr sz="971" spc="44" dirty="0">
                <a:latin typeface="Cambria Math"/>
                <a:cs typeface="Cambria Math"/>
              </a:rPr>
              <a:t> </a:t>
            </a:r>
            <a:r>
              <a:rPr sz="971" dirty="0">
                <a:latin typeface="Cambria Math"/>
                <a:cs typeface="Cambria Math"/>
              </a:rPr>
              <a:t>0.05</a:t>
            </a:r>
            <a:r>
              <a:rPr sz="1456" baseline="2525" dirty="0">
                <a:latin typeface="Cambria Math"/>
                <a:cs typeface="Cambria Math"/>
              </a:rPr>
              <a:t>)</a:t>
            </a:r>
            <a:r>
              <a:rPr sz="1456" spc="6" baseline="2525" dirty="0">
                <a:latin typeface="Cambria Math"/>
                <a:cs typeface="Cambria Math"/>
              </a:rPr>
              <a:t> </a:t>
            </a:r>
            <a:r>
              <a:rPr sz="971" dirty="0">
                <a:latin typeface="Times New Roman"/>
                <a:cs typeface="Times New Roman"/>
              </a:rPr>
              <a:t>without</a:t>
            </a:r>
            <a:r>
              <a:rPr sz="971" spc="-4" dirty="0">
                <a:latin typeface="Times New Roman"/>
                <a:cs typeface="Times New Roman"/>
              </a:rPr>
              <a:t> </a:t>
            </a:r>
            <a:r>
              <a:rPr sz="971" spc="-9" dirty="0">
                <a:latin typeface="Times New Roman"/>
                <a:cs typeface="Times New Roman"/>
              </a:rPr>
              <a:t>surpassing </a:t>
            </a:r>
            <a:r>
              <a:rPr sz="971" dirty="0">
                <a:latin typeface="Times New Roman"/>
                <a:cs typeface="Times New Roman"/>
              </a:rPr>
              <a:t>MCID</a:t>
            </a:r>
            <a:r>
              <a:rPr sz="971" spc="-9" dirty="0">
                <a:latin typeface="Times New Roman"/>
                <a:cs typeface="Times New Roman"/>
              </a:rPr>
              <a:t> </a:t>
            </a:r>
            <a:r>
              <a:rPr sz="971" dirty="0">
                <a:latin typeface="Cambria Math"/>
                <a:cs typeface="Cambria Math"/>
              </a:rPr>
              <a:t>⇒</a:t>
            </a:r>
            <a:r>
              <a:rPr sz="971" spc="26" dirty="0">
                <a:latin typeface="Cambria Math"/>
                <a:cs typeface="Cambria Math"/>
              </a:rPr>
              <a:t> </a:t>
            </a:r>
            <a:r>
              <a:rPr sz="971" i="1" dirty="0">
                <a:latin typeface="Times New Roman"/>
                <a:cs typeface="Times New Roman"/>
              </a:rPr>
              <a:t>not</a:t>
            </a:r>
            <a:r>
              <a:rPr sz="971" i="1" spc="-13" dirty="0">
                <a:latin typeface="Times New Roman"/>
                <a:cs typeface="Times New Roman"/>
              </a:rPr>
              <a:t> </a:t>
            </a:r>
            <a:r>
              <a:rPr sz="971" i="1" dirty="0">
                <a:latin typeface="Times New Roman"/>
                <a:cs typeface="Times New Roman"/>
              </a:rPr>
              <a:t>clinically</a:t>
            </a:r>
            <a:r>
              <a:rPr sz="971" i="1" spc="-13" dirty="0">
                <a:latin typeface="Times New Roman"/>
                <a:cs typeface="Times New Roman"/>
              </a:rPr>
              <a:t> </a:t>
            </a:r>
            <a:r>
              <a:rPr sz="971" i="1" spc="-9" dirty="0">
                <a:latin typeface="Times New Roman"/>
                <a:cs typeface="Times New Roman"/>
              </a:rPr>
              <a:t>important</a:t>
            </a:r>
            <a:r>
              <a:rPr sz="971" spc="-9" dirty="0">
                <a:latin typeface="Times New Roman"/>
                <a:cs typeface="Times New Roman"/>
              </a:rPr>
              <a:t>.</a:t>
            </a:r>
            <a:endParaRPr sz="971" dirty="0">
              <a:latin typeface="Times New Roman"/>
              <a:cs typeface="Times New Roman"/>
            </a:endParaRPr>
          </a:p>
          <a:p>
            <a:pPr marL="44826">
              <a:lnSpc>
                <a:spcPts val="1147"/>
              </a:lnSpc>
              <a:spcBef>
                <a:spcPts val="618"/>
              </a:spcBef>
            </a:pPr>
            <a:r>
              <a:rPr sz="971" b="1" dirty="0">
                <a:latin typeface="Times New Roman"/>
                <a:cs typeface="Times New Roman"/>
              </a:rPr>
              <a:t>Minimal</a:t>
            </a:r>
            <a:r>
              <a:rPr sz="971" b="1" spc="-18" dirty="0">
                <a:latin typeface="Times New Roman"/>
                <a:cs typeface="Times New Roman"/>
              </a:rPr>
              <a:t> </a:t>
            </a:r>
            <a:r>
              <a:rPr sz="971" b="1" dirty="0">
                <a:latin typeface="Times New Roman"/>
                <a:cs typeface="Times New Roman"/>
              </a:rPr>
              <a:t>numeric</a:t>
            </a:r>
            <a:r>
              <a:rPr sz="971" b="1" spc="-26" dirty="0">
                <a:latin typeface="Times New Roman"/>
                <a:cs typeface="Times New Roman"/>
              </a:rPr>
              <a:t> </a:t>
            </a:r>
            <a:r>
              <a:rPr sz="971" b="1" dirty="0">
                <a:latin typeface="Times New Roman"/>
                <a:cs typeface="Times New Roman"/>
              </a:rPr>
              <a:t>illustration</a:t>
            </a:r>
            <a:r>
              <a:rPr sz="971" b="1" spc="-22" dirty="0">
                <a:latin typeface="Times New Roman"/>
                <a:cs typeface="Times New Roman"/>
              </a:rPr>
              <a:t> </a:t>
            </a:r>
            <a:r>
              <a:rPr sz="971" b="1" dirty="0">
                <a:latin typeface="Times New Roman"/>
                <a:cs typeface="Times New Roman"/>
              </a:rPr>
              <a:t>(keeping</a:t>
            </a:r>
            <a:r>
              <a:rPr sz="971" b="1" spc="-18" dirty="0">
                <a:latin typeface="Times New Roman"/>
                <a:cs typeface="Times New Roman"/>
              </a:rPr>
              <a:t> </a:t>
            </a:r>
            <a:r>
              <a:rPr sz="971" b="1" dirty="0">
                <a:latin typeface="Times New Roman"/>
                <a:cs typeface="Times New Roman"/>
              </a:rPr>
              <a:t>your</a:t>
            </a:r>
            <a:r>
              <a:rPr sz="971" b="1" spc="-22" dirty="0">
                <a:latin typeface="Times New Roman"/>
                <a:cs typeface="Times New Roman"/>
              </a:rPr>
              <a:t> </a:t>
            </a:r>
            <a:r>
              <a:rPr sz="971" b="1" spc="-9" dirty="0">
                <a:latin typeface="Times New Roman"/>
                <a:cs typeface="Times New Roman"/>
              </a:rPr>
              <a:t>numbers)</a:t>
            </a:r>
            <a:endParaRPr sz="971" dirty="0">
              <a:latin typeface="Times New Roman"/>
              <a:cs typeface="Times New Roman"/>
            </a:endParaRPr>
          </a:p>
          <a:p>
            <a:pPr marL="44826">
              <a:lnSpc>
                <a:spcPts val="1138"/>
              </a:lnSpc>
            </a:pPr>
            <a:r>
              <a:rPr sz="971" dirty="0">
                <a:latin typeface="Times New Roman"/>
                <a:cs typeface="Times New Roman"/>
              </a:rPr>
              <a:t>*</a:t>
            </a:r>
            <a:r>
              <a:rPr sz="971" spc="-13" dirty="0">
                <a:latin typeface="Times New Roman"/>
                <a:cs typeface="Times New Roman"/>
              </a:rPr>
              <a:t> </a:t>
            </a:r>
            <a:r>
              <a:rPr sz="971" dirty="0">
                <a:latin typeface="Cambria Math"/>
                <a:cs typeface="Cambria Math"/>
              </a:rPr>
              <a:t>𝑝̂</a:t>
            </a:r>
            <a:r>
              <a:rPr sz="1059" baseline="-17361" dirty="0">
                <a:latin typeface="Cambria Math"/>
                <a:cs typeface="Cambria Math"/>
              </a:rPr>
              <a:t>1</a:t>
            </a:r>
            <a:r>
              <a:rPr sz="1059" spc="212" baseline="-17361" dirty="0">
                <a:latin typeface="Cambria Math"/>
                <a:cs typeface="Cambria Math"/>
              </a:rPr>
              <a:t> </a:t>
            </a:r>
            <a:r>
              <a:rPr sz="971" dirty="0">
                <a:latin typeface="Cambria Math"/>
                <a:cs typeface="Cambria Math"/>
              </a:rPr>
              <a:t>=</a:t>
            </a:r>
            <a:r>
              <a:rPr sz="971" spc="40" dirty="0">
                <a:latin typeface="Cambria Math"/>
                <a:cs typeface="Cambria Math"/>
              </a:rPr>
              <a:t> </a:t>
            </a:r>
            <a:r>
              <a:rPr sz="971" dirty="0">
                <a:latin typeface="Cambria Math"/>
                <a:cs typeface="Cambria Math"/>
              </a:rPr>
              <a:t>0.51,</a:t>
            </a:r>
            <a:r>
              <a:rPr sz="971" spc="84" dirty="0">
                <a:latin typeface="Cambria Math"/>
                <a:cs typeface="Cambria Math"/>
              </a:rPr>
              <a:t> </a:t>
            </a:r>
            <a:r>
              <a:rPr sz="971" dirty="0">
                <a:latin typeface="Cambria Math"/>
                <a:cs typeface="Cambria Math"/>
              </a:rPr>
              <a:t>𝑝̂</a:t>
            </a:r>
            <a:r>
              <a:rPr sz="1059" baseline="-17361" dirty="0">
                <a:latin typeface="Cambria Math"/>
                <a:cs typeface="Cambria Math"/>
              </a:rPr>
              <a:t>2</a:t>
            </a:r>
            <a:r>
              <a:rPr sz="1059" spc="205" baseline="-17361" dirty="0">
                <a:latin typeface="Cambria Math"/>
                <a:cs typeface="Cambria Math"/>
              </a:rPr>
              <a:t> </a:t>
            </a:r>
            <a:r>
              <a:rPr sz="971" dirty="0">
                <a:latin typeface="Cambria Math"/>
                <a:cs typeface="Cambria Math"/>
              </a:rPr>
              <a:t>=</a:t>
            </a:r>
            <a:r>
              <a:rPr sz="971" spc="44" dirty="0">
                <a:latin typeface="Cambria Math"/>
                <a:cs typeface="Cambria Math"/>
              </a:rPr>
              <a:t> </a:t>
            </a:r>
            <a:r>
              <a:rPr sz="971" dirty="0">
                <a:latin typeface="Cambria Math"/>
                <a:cs typeface="Cambria Math"/>
              </a:rPr>
              <a:t>0.49</a:t>
            </a:r>
            <a:r>
              <a:rPr sz="971" spc="4" dirty="0">
                <a:latin typeface="Cambria Math"/>
                <a:cs typeface="Cambria Math"/>
              </a:rPr>
              <a:t> </a:t>
            </a:r>
            <a:r>
              <a:rPr sz="971" dirty="0">
                <a:latin typeface="Times New Roman"/>
                <a:cs typeface="Times New Roman"/>
              </a:rPr>
              <a:t>→</a:t>
            </a:r>
            <a:r>
              <a:rPr sz="971" spc="-22" dirty="0">
                <a:latin typeface="Times New Roman"/>
                <a:cs typeface="Times New Roman"/>
              </a:rPr>
              <a:t> </a:t>
            </a:r>
            <a:r>
              <a:rPr sz="971" dirty="0">
                <a:latin typeface="Cambria Math"/>
                <a:cs typeface="Cambria Math"/>
              </a:rPr>
              <a:t>𝛥</a:t>
            </a:r>
            <a:r>
              <a:rPr sz="971" spc="49" dirty="0">
                <a:latin typeface="Cambria Math"/>
                <a:cs typeface="Cambria Math"/>
              </a:rPr>
              <a:t> </a:t>
            </a:r>
            <a:r>
              <a:rPr sz="971" dirty="0">
                <a:latin typeface="Cambria Math"/>
                <a:cs typeface="Cambria Math"/>
              </a:rPr>
              <a:t>=</a:t>
            </a:r>
            <a:r>
              <a:rPr sz="971" spc="44" dirty="0">
                <a:latin typeface="Cambria Math"/>
                <a:cs typeface="Cambria Math"/>
              </a:rPr>
              <a:t> </a:t>
            </a:r>
            <a:r>
              <a:rPr sz="971" spc="-18" dirty="0">
                <a:latin typeface="Cambria Math"/>
                <a:cs typeface="Cambria Math"/>
              </a:rPr>
              <a:t>0.02</a:t>
            </a:r>
            <a:r>
              <a:rPr sz="971" spc="-18" dirty="0">
                <a:latin typeface="Times New Roman"/>
                <a:cs typeface="Times New Roman"/>
              </a:rPr>
              <a:t>.</a:t>
            </a:r>
            <a:endParaRPr sz="971" dirty="0">
              <a:latin typeface="Times New Roman"/>
              <a:cs typeface="Times New Roman"/>
            </a:endParaRPr>
          </a:p>
          <a:p>
            <a:pPr marL="137279" indent="-92453">
              <a:lnSpc>
                <a:spcPts val="1156"/>
              </a:lnSpc>
              <a:buChar char="*"/>
              <a:tabLst>
                <a:tab pos="137279" algn="l"/>
              </a:tabLst>
            </a:pPr>
            <a:r>
              <a:rPr sz="971" dirty="0">
                <a:latin typeface="Times New Roman"/>
                <a:cs typeface="Times New Roman"/>
              </a:rPr>
              <a:t>With</a:t>
            </a:r>
            <a:r>
              <a:rPr sz="971" spc="-9" dirty="0">
                <a:latin typeface="Times New Roman"/>
                <a:cs typeface="Times New Roman"/>
              </a:rPr>
              <a:t> </a:t>
            </a:r>
            <a:r>
              <a:rPr sz="971" dirty="0">
                <a:latin typeface="Times New Roman"/>
                <a:cs typeface="Times New Roman"/>
              </a:rPr>
              <a:t>very</a:t>
            </a:r>
            <a:r>
              <a:rPr sz="971" spc="-18" dirty="0">
                <a:latin typeface="Times New Roman"/>
                <a:cs typeface="Times New Roman"/>
              </a:rPr>
              <a:t> </a:t>
            </a:r>
            <a:r>
              <a:rPr sz="971" dirty="0">
                <a:latin typeface="Times New Roman"/>
                <a:cs typeface="Times New Roman"/>
              </a:rPr>
              <a:t>large</a:t>
            </a:r>
            <a:r>
              <a:rPr sz="971" spc="-9" dirty="0">
                <a:latin typeface="Times New Roman"/>
                <a:cs typeface="Times New Roman"/>
              </a:rPr>
              <a:t> </a:t>
            </a:r>
            <a:r>
              <a:rPr sz="971" dirty="0">
                <a:latin typeface="Cambria Math"/>
                <a:cs typeface="Cambria Math"/>
              </a:rPr>
              <a:t>𝑛</a:t>
            </a:r>
            <a:r>
              <a:rPr sz="971" dirty="0">
                <a:latin typeface="Times New Roman"/>
                <a:cs typeface="Times New Roman"/>
              </a:rPr>
              <a:t>,</a:t>
            </a:r>
            <a:r>
              <a:rPr sz="971" spc="-4" dirty="0">
                <a:latin typeface="Times New Roman"/>
                <a:cs typeface="Times New Roman"/>
              </a:rPr>
              <a:t> </a:t>
            </a:r>
            <a:r>
              <a:rPr sz="971" dirty="0">
                <a:latin typeface="Cambria Math"/>
                <a:cs typeface="Cambria Math"/>
              </a:rPr>
              <a:t>𝑆𝐸</a:t>
            </a:r>
            <a:r>
              <a:rPr sz="1059" baseline="-17361" dirty="0">
                <a:latin typeface="Times New Roman"/>
                <a:cs typeface="Times New Roman"/>
              </a:rPr>
              <a:t>pooled</a:t>
            </a:r>
            <a:r>
              <a:rPr sz="1059" spc="132" baseline="-17361" dirty="0">
                <a:latin typeface="Times New Roman"/>
                <a:cs typeface="Times New Roman"/>
              </a:rPr>
              <a:t> </a:t>
            </a:r>
            <a:r>
              <a:rPr sz="971" dirty="0">
                <a:latin typeface="Times New Roman"/>
                <a:cs typeface="Times New Roman"/>
              </a:rPr>
              <a:t>becomes</a:t>
            </a:r>
            <a:r>
              <a:rPr sz="971" spc="-4" dirty="0">
                <a:latin typeface="Times New Roman"/>
                <a:cs typeface="Times New Roman"/>
              </a:rPr>
              <a:t> </a:t>
            </a:r>
            <a:r>
              <a:rPr sz="971" dirty="0">
                <a:latin typeface="Times New Roman"/>
                <a:cs typeface="Times New Roman"/>
              </a:rPr>
              <a:t>small</a:t>
            </a:r>
            <a:r>
              <a:rPr sz="971" spc="-9" dirty="0">
                <a:latin typeface="Times New Roman"/>
                <a:cs typeface="Times New Roman"/>
              </a:rPr>
              <a:t> </a:t>
            </a:r>
            <a:r>
              <a:rPr sz="971" dirty="0">
                <a:latin typeface="Cambria Math"/>
                <a:cs typeface="Cambria Math"/>
              </a:rPr>
              <a:t>⇒</a:t>
            </a:r>
            <a:r>
              <a:rPr sz="971" spc="18" dirty="0">
                <a:latin typeface="Cambria Math"/>
                <a:cs typeface="Cambria Math"/>
              </a:rPr>
              <a:t> </a:t>
            </a:r>
            <a:r>
              <a:rPr sz="971" dirty="0">
                <a:latin typeface="Cambria Math"/>
                <a:cs typeface="Cambria Math"/>
              </a:rPr>
              <a:t>𝑍</a:t>
            </a:r>
            <a:r>
              <a:rPr sz="971" spc="49" dirty="0">
                <a:latin typeface="Cambria Math"/>
                <a:cs typeface="Cambria Math"/>
              </a:rPr>
              <a:t> </a:t>
            </a:r>
            <a:r>
              <a:rPr sz="971" dirty="0">
                <a:latin typeface="Times New Roman"/>
                <a:cs typeface="Times New Roman"/>
              </a:rPr>
              <a:t>clears</a:t>
            </a:r>
            <a:r>
              <a:rPr sz="971" spc="-4" dirty="0">
                <a:latin typeface="Times New Roman"/>
                <a:cs typeface="Times New Roman"/>
              </a:rPr>
              <a:t> </a:t>
            </a:r>
            <a:r>
              <a:rPr sz="971" dirty="0">
                <a:latin typeface="Times New Roman"/>
                <a:cs typeface="Times New Roman"/>
              </a:rPr>
              <a:t>1.96</a:t>
            </a:r>
            <a:r>
              <a:rPr sz="971" spc="-4" dirty="0">
                <a:latin typeface="Times New Roman"/>
                <a:cs typeface="Times New Roman"/>
              </a:rPr>
              <a:t> </a:t>
            </a:r>
            <a:r>
              <a:rPr sz="971" dirty="0">
                <a:latin typeface="Cambria Math"/>
                <a:cs typeface="Cambria Math"/>
              </a:rPr>
              <a:t>⇒</a:t>
            </a:r>
            <a:r>
              <a:rPr sz="971" spc="18" dirty="0">
                <a:latin typeface="Cambria Math"/>
                <a:cs typeface="Cambria Math"/>
              </a:rPr>
              <a:t> </a:t>
            </a:r>
            <a:r>
              <a:rPr sz="971" dirty="0">
                <a:latin typeface="Times New Roman"/>
                <a:cs typeface="Times New Roman"/>
              </a:rPr>
              <a:t>small</a:t>
            </a:r>
            <a:r>
              <a:rPr sz="971" spc="-9" dirty="0">
                <a:latin typeface="Times New Roman"/>
                <a:cs typeface="Times New Roman"/>
              </a:rPr>
              <a:t> </a:t>
            </a:r>
            <a:r>
              <a:rPr sz="971" spc="-22" dirty="0">
                <a:latin typeface="Cambria Math"/>
                <a:cs typeface="Cambria Math"/>
              </a:rPr>
              <a:t>𝑝</a:t>
            </a:r>
            <a:r>
              <a:rPr sz="971" spc="-22" dirty="0">
                <a:latin typeface="Times New Roman"/>
                <a:cs typeface="Times New Roman"/>
              </a:rPr>
              <a:t>.</a:t>
            </a:r>
            <a:endParaRPr sz="971" dirty="0">
              <a:latin typeface="Times New Roman"/>
              <a:cs typeface="Times New Roman"/>
            </a:endParaRPr>
          </a:p>
          <a:p>
            <a:pPr marL="137279" indent="-92453">
              <a:spcBef>
                <a:spcPts val="106"/>
              </a:spcBef>
              <a:buChar char="*"/>
              <a:tabLst>
                <a:tab pos="137279" algn="l"/>
              </a:tabLst>
            </a:pPr>
            <a:r>
              <a:rPr sz="971" dirty="0">
                <a:latin typeface="Times New Roman"/>
                <a:cs typeface="Times New Roman"/>
              </a:rPr>
              <a:t>Yet</a:t>
            </a:r>
            <a:r>
              <a:rPr sz="971" spc="-9" dirty="0">
                <a:latin typeface="Times New Roman"/>
                <a:cs typeface="Times New Roman"/>
              </a:rPr>
              <a:t> </a:t>
            </a:r>
            <a:r>
              <a:rPr sz="971" dirty="0">
                <a:latin typeface="Cambria Math"/>
                <a:cs typeface="Cambria Math"/>
              </a:rPr>
              <a:t>𝛥</a:t>
            </a:r>
            <a:r>
              <a:rPr sz="971" spc="62" dirty="0">
                <a:latin typeface="Cambria Math"/>
                <a:cs typeface="Cambria Math"/>
              </a:rPr>
              <a:t> </a:t>
            </a:r>
            <a:r>
              <a:rPr sz="971" dirty="0">
                <a:latin typeface="Cambria Math"/>
                <a:cs typeface="Cambria Math"/>
              </a:rPr>
              <a:t>=</a:t>
            </a:r>
            <a:r>
              <a:rPr sz="971" spc="40" dirty="0">
                <a:latin typeface="Cambria Math"/>
                <a:cs typeface="Cambria Math"/>
              </a:rPr>
              <a:t> </a:t>
            </a:r>
            <a:r>
              <a:rPr sz="971" dirty="0">
                <a:latin typeface="Cambria Math"/>
                <a:cs typeface="Cambria Math"/>
              </a:rPr>
              <a:t>2</a:t>
            </a:r>
            <a:r>
              <a:rPr sz="971" spc="22" dirty="0">
                <a:latin typeface="Cambria Math"/>
                <a:cs typeface="Cambria Math"/>
              </a:rPr>
              <a:t> </a:t>
            </a:r>
            <a:r>
              <a:rPr sz="971" dirty="0">
                <a:latin typeface="Times New Roman"/>
                <a:cs typeface="Times New Roman"/>
              </a:rPr>
              <a:t>p may</a:t>
            </a:r>
            <a:r>
              <a:rPr sz="971" spc="-13" dirty="0">
                <a:latin typeface="Times New Roman"/>
                <a:cs typeface="Times New Roman"/>
              </a:rPr>
              <a:t> </a:t>
            </a:r>
            <a:r>
              <a:rPr sz="971" dirty="0">
                <a:latin typeface="Times New Roman"/>
                <a:cs typeface="Times New Roman"/>
              </a:rPr>
              <a:t>be </a:t>
            </a:r>
            <a:r>
              <a:rPr sz="971" b="1" dirty="0">
                <a:latin typeface="Times New Roman"/>
                <a:cs typeface="Times New Roman"/>
              </a:rPr>
              <a:t>below MCID </a:t>
            </a:r>
            <a:r>
              <a:rPr sz="971" dirty="0">
                <a:latin typeface="Times New Roman"/>
                <a:cs typeface="Times New Roman"/>
              </a:rPr>
              <a:t>(e.g.,</a:t>
            </a:r>
            <a:r>
              <a:rPr sz="971" spc="-13" dirty="0">
                <a:latin typeface="Times New Roman"/>
                <a:cs typeface="Times New Roman"/>
              </a:rPr>
              <a:t> </a:t>
            </a:r>
            <a:r>
              <a:rPr sz="971" dirty="0">
                <a:latin typeface="Times New Roman"/>
                <a:cs typeface="Times New Roman"/>
              </a:rPr>
              <a:t>2 %</a:t>
            </a:r>
            <a:r>
              <a:rPr sz="971" spc="-13" dirty="0">
                <a:latin typeface="Times New Roman"/>
                <a:cs typeface="Times New Roman"/>
              </a:rPr>
              <a:t> </a:t>
            </a:r>
            <a:r>
              <a:rPr sz="971" spc="-9" dirty="0">
                <a:latin typeface="Times New Roman"/>
                <a:cs typeface="Times New Roman"/>
              </a:rPr>
              <a:t>nausea-</a:t>
            </a:r>
            <a:r>
              <a:rPr sz="971" dirty="0">
                <a:latin typeface="Times New Roman"/>
                <a:cs typeface="Times New Roman"/>
              </a:rPr>
              <a:t>relief</a:t>
            </a:r>
            <a:r>
              <a:rPr sz="971" spc="-13" dirty="0">
                <a:latin typeface="Times New Roman"/>
                <a:cs typeface="Times New Roman"/>
              </a:rPr>
              <a:t> </a:t>
            </a:r>
            <a:r>
              <a:rPr sz="971" spc="-9" dirty="0">
                <a:latin typeface="Times New Roman"/>
                <a:cs typeface="Times New Roman"/>
              </a:rPr>
              <a:t>threshold).</a:t>
            </a:r>
            <a:endParaRPr sz="971" dirty="0">
              <a:latin typeface="Times New Roman"/>
              <a:cs typeface="Times New Roman"/>
            </a:endParaRPr>
          </a:p>
          <a:p>
            <a:pPr>
              <a:lnSpc>
                <a:spcPct val="100000"/>
              </a:lnSpc>
            </a:pPr>
            <a:endParaRPr sz="971" dirty="0">
              <a:latin typeface="Times New Roman"/>
              <a:cs typeface="Times New Roman"/>
            </a:endParaRPr>
          </a:p>
          <a:p>
            <a:pPr>
              <a:spcBef>
                <a:spcPts val="247"/>
              </a:spcBef>
            </a:pPr>
            <a:endParaRPr sz="971" dirty="0">
              <a:latin typeface="Times New Roman"/>
              <a:cs typeface="Times New Roman"/>
            </a:endParaRPr>
          </a:p>
          <a:p>
            <a:pPr marL="44826"/>
            <a:r>
              <a:rPr sz="971" b="1" dirty="0">
                <a:latin typeface="Times New Roman"/>
                <a:cs typeface="Times New Roman"/>
              </a:rPr>
              <a:t>R</a:t>
            </a:r>
            <a:r>
              <a:rPr sz="971" b="1" spc="-18" dirty="0">
                <a:latin typeface="Times New Roman"/>
                <a:cs typeface="Times New Roman"/>
              </a:rPr>
              <a:t> </a:t>
            </a:r>
            <a:r>
              <a:rPr sz="971" b="1" dirty="0">
                <a:latin typeface="Times New Roman"/>
                <a:cs typeface="Times New Roman"/>
              </a:rPr>
              <a:t>(z-approx</a:t>
            </a:r>
            <a:r>
              <a:rPr sz="971" b="1" spc="-18" dirty="0">
                <a:latin typeface="Times New Roman"/>
                <a:cs typeface="Times New Roman"/>
              </a:rPr>
              <a:t> </a:t>
            </a:r>
            <a:r>
              <a:rPr sz="971" b="1" dirty="0">
                <a:latin typeface="Times New Roman"/>
                <a:cs typeface="Times New Roman"/>
              </a:rPr>
              <a:t>&amp;</a:t>
            </a:r>
            <a:r>
              <a:rPr sz="971" b="1" spc="-9" dirty="0">
                <a:latin typeface="Times New Roman"/>
                <a:cs typeface="Times New Roman"/>
              </a:rPr>
              <a:t> </a:t>
            </a:r>
            <a:r>
              <a:rPr sz="971" b="1" dirty="0">
                <a:latin typeface="Times New Roman"/>
                <a:cs typeface="Times New Roman"/>
              </a:rPr>
              <a:t>CI;</a:t>
            </a:r>
            <a:r>
              <a:rPr sz="971" b="1" spc="-4" dirty="0">
                <a:latin typeface="Times New Roman"/>
                <a:cs typeface="Times New Roman"/>
              </a:rPr>
              <a:t> </a:t>
            </a:r>
            <a:r>
              <a:rPr sz="971" b="1" dirty="0">
                <a:latin typeface="Times New Roman"/>
                <a:cs typeface="Times New Roman"/>
              </a:rPr>
              <a:t>pooled</a:t>
            </a:r>
            <a:r>
              <a:rPr sz="971" b="1" spc="-26" dirty="0">
                <a:latin typeface="Times New Roman"/>
                <a:cs typeface="Times New Roman"/>
              </a:rPr>
              <a:t> </a:t>
            </a:r>
            <a:r>
              <a:rPr sz="971" b="1" dirty="0">
                <a:latin typeface="Times New Roman"/>
                <a:cs typeface="Times New Roman"/>
              </a:rPr>
              <a:t>SE</a:t>
            </a:r>
            <a:r>
              <a:rPr sz="971" b="1" spc="-18" dirty="0">
                <a:latin typeface="Times New Roman"/>
                <a:cs typeface="Times New Roman"/>
              </a:rPr>
              <a:t> </a:t>
            </a:r>
            <a:r>
              <a:rPr sz="971" b="1" spc="-9" dirty="0">
                <a:latin typeface="Times New Roman"/>
                <a:cs typeface="Times New Roman"/>
              </a:rPr>
              <a:t>explicit)</a:t>
            </a:r>
            <a:endParaRPr sz="971" dirty="0">
              <a:latin typeface="Times New Roman"/>
              <a:cs typeface="Times New Roman"/>
            </a:endParaRPr>
          </a:p>
        </p:txBody>
      </p:sp>
      <p:sp>
        <p:nvSpPr>
          <p:cNvPr id="12" name="object 12"/>
          <p:cNvSpPr txBox="1"/>
          <p:nvPr/>
        </p:nvSpPr>
        <p:spPr>
          <a:xfrm>
            <a:off x="925157" y="5897611"/>
            <a:ext cx="7295029" cy="102592"/>
          </a:xfrm>
          <a:prstGeom prst="rect">
            <a:avLst/>
          </a:prstGeom>
          <a:solidFill>
            <a:srgbClr val="F8F8F8"/>
          </a:solidFill>
        </p:spPr>
        <p:txBody>
          <a:bodyPr vert="horz" wrap="square" lIns="0" tIns="0" rIns="0" bIns="0" rtlCol="0">
            <a:spAutoFit/>
          </a:bodyPr>
          <a:lstStyle/>
          <a:p>
            <a:pPr marL="15689">
              <a:lnSpc>
                <a:spcPts val="799"/>
              </a:lnSpc>
            </a:pPr>
            <a:r>
              <a:rPr sz="706" dirty="0">
                <a:latin typeface="Times New Roman"/>
                <a:cs typeface="Times New Roman"/>
              </a:rPr>
              <a:t>x1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spc="-9" dirty="0">
                <a:solidFill>
                  <a:srgbClr val="0000CF"/>
                </a:solidFill>
                <a:latin typeface="Times New Roman"/>
                <a:cs typeface="Times New Roman"/>
              </a:rPr>
              <a:t>1020000</a:t>
            </a:r>
            <a:endParaRPr sz="706">
              <a:latin typeface="Times New Roman"/>
              <a:cs typeface="Times New Roman"/>
            </a:endParaRPr>
          </a:p>
        </p:txBody>
      </p:sp>
      <p:sp>
        <p:nvSpPr>
          <p:cNvPr id="13" name="TextBox 12">
            <a:extLst>
              <a:ext uri="{FF2B5EF4-FFF2-40B4-BE49-F238E27FC236}">
                <a16:creationId xmlns:a16="http://schemas.microsoft.com/office/drawing/2014/main" id="{B1042540-0518-018F-DFF8-33D2874D686D}"/>
              </a:ext>
            </a:extLst>
          </p:cNvPr>
          <p:cNvSpPr txBox="1"/>
          <p:nvPr/>
        </p:nvSpPr>
        <p:spPr>
          <a:xfrm>
            <a:off x="3163196" y="263790"/>
            <a:ext cx="2850177" cy="861774"/>
          </a:xfrm>
          <a:prstGeom prst="rect">
            <a:avLst/>
          </a:prstGeom>
          <a:noFill/>
        </p:spPr>
        <p:txBody>
          <a:bodyPr wrap="square" rtlCol="0">
            <a:spAutoFit/>
          </a:bodyPr>
          <a:lstStyle/>
          <a:p>
            <a:pPr algn="ctr"/>
            <a:r>
              <a:rPr lang="en-IN" sz="3200" b="1" dirty="0">
                <a:latin typeface="Times New Roman"/>
                <a:cs typeface="Times New Roman"/>
              </a:rPr>
              <a:t>Solution 1</a:t>
            </a:r>
            <a:endParaRPr lang="en-IN" sz="3200" dirty="0">
              <a:latin typeface="Times New Roman"/>
              <a:cs typeface="Times New Roman"/>
            </a:endParaRPr>
          </a:p>
          <a:p>
            <a:pPr algn="ct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7154844"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Strata‑Specific Variances &amp; Power Loss</a:t>
            </a:r>
          </a:p>
        </p:txBody>
      </p:sp>
      <p:sp>
        <p:nvSpPr>
          <p:cNvPr id="3" name="TextBox 2"/>
          <p:cNvSpPr txBox="1"/>
          <p:nvPr/>
        </p:nvSpPr>
        <p:spPr>
          <a:xfrm>
            <a:off x="365760" y="914400"/>
            <a:ext cx="8412480" cy="5262979"/>
          </a:xfrm>
          <a:prstGeom prst="rect">
            <a:avLst/>
          </a:prstGeom>
          <a:noFill/>
        </p:spPr>
        <p:txBody>
          <a:bodyPr wrap="square">
            <a:spAutoFit/>
          </a:bodyPr>
          <a:lstStyle/>
          <a:p>
            <a:endParaRPr sz="1600"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Unequal Variance Across Subgroups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noise‑reduction ordinance is evaluated across 30 city blocks. High‑income blocks show low residual variance; low‑income blocks show high variance. A pooled t‑test finds no difference.</a:t>
            </a:r>
          </a:p>
          <a:p>
            <a:pPr>
              <a:defRPr sz="1200"/>
            </a:pPr>
            <a:endParaRPr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How does heteroscedasticity across strata sap power?</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weighted or stratified analyses recover power?</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is Cochran’s test for homogeneity?</a:t>
            </a:r>
          </a:p>
          <a:p>
            <a:pPr>
              <a:defRPr sz="1200"/>
            </a:pPr>
            <a:endParaRPr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a:pPr>
            <a:r>
              <a:rPr lang="en-IN" sz="1600" b="1" dirty="0">
                <a:latin typeface="Times New Roman" panose="02020603050405020304" pitchFamily="18" charset="0"/>
                <a:cs typeface="Times New Roman" panose="02020603050405020304" pitchFamily="18" charset="0"/>
              </a:rPr>
              <a:t>Levene Test / Bartlett Test: </a:t>
            </a:r>
            <a:r>
              <a:rPr lang="en-IN" sz="1600" dirty="0">
                <a:latin typeface="Times New Roman" panose="02020603050405020304" pitchFamily="18" charset="0"/>
                <a:cs typeface="Times New Roman" panose="02020603050405020304" pitchFamily="18" charset="0"/>
              </a:rPr>
              <a:t>Detect unequal variances.</a:t>
            </a:r>
          </a:p>
          <a:p>
            <a:pPr>
              <a:defRPr sz="1200"/>
            </a:pPr>
            <a:r>
              <a:rPr lang="en-IN" sz="1600" b="1" dirty="0">
                <a:latin typeface="Times New Roman" panose="02020603050405020304" pitchFamily="18" charset="0"/>
                <a:cs typeface="Times New Roman" panose="02020603050405020304" pitchFamily="18" charset="0"/>
              </a:rPr>
              <a:t>Weighted Least Squares (WLS): </a:t>
            </a:r>
            <a:r>
              <a:rPr lang="en-IN" sz="1600" dirty="0">
                <a:latin typeface="Times New Roman" panose="02020603050405020304" pitchFamily="18" charset="0"/>
                <a:cs typeface="Times New Roman" panose="02020603050405020304" pitchFamily="18" charset="0"/>
              </a:rPr>
              <a:t>Weights = 1/</a:t>
            </a:r>
            <a:r>
              <a:rPr lang="el-GR" sz="1600" dirty="0">
                <a:latin typeface="Times New Roman" panose="02020603050405020304" pitchFamily="18" charset="0"/>
                <a:cs typeface="Times New Roman" panose="02020603050405020304" pitchFamily="18" charset="0"/>
              </a:rPr>
              <a:t>σ_</a:t>
            </a:r>
            <a:r>
              <a:rPr lang="en-IN" sz="1600" dirty="0">
                <a:latin typeface="Times New Roman" panose="02020603050405020304" pitchFamily="18" charset="0"/>
                <a:cs typeface="Times New Roman" panose="02020603050405020304" pitchFamily="18" charset="0"/>
              </a:rPr>
              <a:t>i² per stratum.</a:t>
            </a:r>
          </a:p>
          <a:p>
            <a:pPr>
              <a:defRPr sz="1200"/>
            </a:pPr>
            <a:r>
              <a:rPr lang="en-IN" sz="1600" b="1" dirty="0">
                <a:latin typeface="Times New Roman" panose="02020603050405020304" pitchFamily="18" charset="0"/>
                <a:cs typeface="Times New Roman" panose="02020603050405020304" pitchFamily="18" charset="0"/>
              </a:rPr>
              <a:t>Stratified Analysis: </a:t>
            </a:r>
            <a:r>
              <a:rPr lang="en-IN" sz="1600" dirty="0">
                <a:latin typeface="Times New Roman" panose="02020603050405020304" pitchFamily="18" charset="0"/>
                <a:cs typeface="Times New Roman" panose="02020603050405020304" pitchFamily="18" charset="0"/>
              </a:rPr>
              <a:t>Estimate effect within strata, combine via inverse‑variance weighting.</a:t>
            </a:r>
          </a:p>
          <a:p>
            <a:pPr>
              <a:defRPr sz="1200"/>
            </a:pPr>
            <a:r>
              <a:rPr lang="en-IN" sz="1600" b="1" dirty="0">
                <a:latin typeface="Times New Roman" panose="02020603050405020304" pitchFamily="18" charset="0"/>
                <a:cs typeface="Times New Roman" panose="02020603050405020304" pitchFamily="18" charset="0"/>
              </a:rPr>
              <a:t>Cochran–Mantel–Haenszel (CMH):</a:t>
            </a:r>
            <a:r>
              <a:rPr lang="en-IN" sz="1600" dirty="0">
                <a:latin typeface="Times New Roman" panose="02020603050405020304" pitchFamily="18" charset="0"/>
                <a:cs typeface="Times New Roman" panose="02020603050405020304" pitchFamily="18" charset="0"/>
              </a:rPr>
              <a:t> Combines odds ratios across strata.</a:t>
            </a:r>
          </a:p>
          <a:p>
            <a:pPr>
              <a:defRPr sz="1200"/>
            </a:pPr>
            <a:r>
              <a:rPr lang="en-IN" sz="1600" b="1" dirty="0">
                <a:latin typeface="Times New Roman" panose="02020603050405020304" pitchFamily="18" charset="0"/>
                <a:cs typeface="Times New Roman" panose="02020603050405020304" pitchFamily="18" charset="0"/>
              </a:rPr>
              <a:t>Effective Sample Size (ESS): </a:t>
            </a:r>
            <a:r>
              <a:rPr lang="en-IN" sz="1600" dirty="0">
                <a:latin typeface="Times New Roman" panose="02020603050405020304" pitchFamily="18" charset="0"/>
                <a:cs typeface="Times New Roman" panose="02020603050405020304" pitchFamily="18" charset="0"/>
              </a:rPr>
              <a:t>Shrinks when variance heterogeneous.</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US"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In a renal study, eGFR decline varies three‑fold more in moderate CKD than in mild CKD; how can weighted or stratified analyses regain power to detect a 2 ml/min treatment effect? Hint. </a:t>
            </a:r>
            <a:r>
              <a:rPr lang="en-IN" dirty="0">
                <a:latin typeface="Times New Roman" panose="02020603050405020304" pitchFamily="18" charset="0"/>
                <a:cs typeface="Times New Roman" panose="02020603050405020304" pitchFamily="18" charset="0"/>
              </a:rPr>
              <a:t>Pooled ANCOVA loses power. </a:t>
            </a:r>
            <a:r>
              <a:rPr lang="en-US" dirty="0">
                <a:latin typeface="Times New Roman" panose="02020603050405020304" pitchFamily="18" charset="0"/>
                <a:cs typeface="Times New Roman" panose="02020603050405020304" pitchFamily="18" charset="0"/>
              </a:rPr>
              <a:t>Use stratified ANCOVA or model interaction.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401689"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Model Choice for Binary Outcomes</a:t>
            </a:r>
          </a:p>
        </p:txBody>
      </p:sp>
      <p:sp>
        <p:nvSpPr>
          <p:cNvPr id="3" name="TextBox 2"/>
          <p:cNvSpPr txBox="1"/>
          <p:nvPr/>
        </p:nvSpPr>
        <p:spPr>
          <a:xfrm>
            <a:off x="365760" y="914400"/>
            <a:ext cx="8412480" cy="5478423"/>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Why Logistic Regression Beats Linear Probability</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An analyst fits linear regression for Email Open (0/1) ~ Age + Device. R² = 0.42; fitted probabilities range from –0.06 to 1.12.</a:t>
            </a:r>
          </a:p>
          <a:p>
            <a:pPr>
              <a:defRPr sz="1200"/>
            </a:pPr>
            <a:endParaRPr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assumptions are violated?</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Why are SEs and p‑values wrong?</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Provide logistic and (optionally) log‑binomial alternatives.</a:t>
            </a:r>
          </a:p>
          <a:p>
            <a:pPr>
              <a:defRPr sz="1200"/>
            </a:pPr>
            <a:endParaRPr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a:pPr>
            <a:r>
              <a:rPr lang="en-IN" sz="1600" b="1" dirty="0">
                <a:latin typeface="Times New Roman" panose="02020603050405020304" pitchFamily="18" charset="0"/>
                <a:cs typeface="Times New Roman" panose="02020603050405020304" pitchFamily="18" charset="0"/>
              </a:rPr>
              <a:t>Linear Probability Model (LPM): </a:t>
            </a:r>
            <a:r>
              <a:rPr lang="en-IN" sz="1600" dirty="0">
                <a:latin typeface="Times New Roman" panose="02020603050405020304" pitchFamily="18" charset="0"/>
                <a:cs typeface="Times New Roman" panose="02020603050405020304" pitchFamily="18" charset="0"/>
              </a:rPr>
              <a:t>OLS on 0/1 outcome.</a:t>
            </a:r>
          </a:p>
          <a:p>
            <a:pPr>
              <a:defRPr sz="1200"/>
            </a:pPr>
            <a:r>
              <a:rPr lang="en-IN" sz="1600" b="1" dirty="0">
                <a:latin typeface="Times New Roman" panose="02020603050405020304" pitchFamily="18" charset="0"/>
                <a:cs typeface="Times New Roman" panose="02020603050405020304" pitchFamily="18" charset="0"/>
              </a:rPr>
              <a:t>Heteroscedasticity of LPM: </a:t>
            </a:r>
            <a:r>
              <a:rPr lang="en-IN" sz="1600" dirty="0">
                <a:latin typeface="Times New Roman" panose="02020603050405020304" pitchFamily="18" charset="0"/>
                <a:cs typeface="Times New Roman" panose="02020603050405020304" pitchFamily="18" charset="0"/>
              </a:rPr>
              <a:t>Var(Y|X) = p(1 – p).</a:t>
            </a:r>
          </a:p>
          <a:p>
            <a:pPr>
              <a:defRPr sz="1200"/>
            </a:pPr>
            <a:r>
              <a:rPr lang="en-IN" sz="1600" b="1" dirty="0">
                <a:latin typeface="Times New Roman" panose="02020603050405020304" pitchFamily="18" charset="0"/>
                <a:cs typeface="Times New Roman" panose="02020603050405020304" pitchFamily="18" charset="0"/>
              </a:rPr>
              <a:t>Out‑of‑Range Predictions: </a:t>
            </a:r>
            <a:r>
              <a:rPr lang="en-IN" sz="1600" dirty="0">
                <a:latin typeface="Times New Roman" panose="02020603050405020304" pitchFamily="18" charset="0"/>
                <a:cs typeface="Times New Roman" panose="02020603050405020304" pitchFamily="18" charset="0"/>
              </a:rPr>
              <a:t>LPM can give &lt;0 or &gt;1.</a:t>
            </a:r>
          </a:p>
          <a:p>
            <a:pPr>
              <a:defRPr sz="1200"/>
            </a:pPr>
            <a:r>
              <a:rPr lang="en-IN" sz="1600" b="1" dirty="0">
                <a:latin typeface="Times New Roman" panose="02020603050405020304" pitchFamily="18" charset="0"/>
                <a:cs typeface="Times New Roman" panose="02020603050405020304" pitchFamily="18" charset="0"/>
              </a:rPr>
              <a:t>Logistic Model: </a:t>
            </a:r>
            <a:r>
              <a:rPr lang="en-IN" sz="1600" dirty="0">
                <a:latin typeface="Times New Roman" panose="02020603050405020304" pitchFamily="18" charset="0"/>
                <a:cs typeface="Times New Roman" panose="02020603050405020304" pitchFamily="18" charset="0"/>
              </a:rPr>
              <a:t>logit(p) = X</a:t>
            </a:r>
            <a:r>
              <a:rPr lang="el-GR" sz="1600" dirty="0">
                <a:latin typeface="Times New Roman" panose="02020603050405020304" pitchFamily="18" charset="0"/>
                <a:cs typeface="Times New Roman" panose="02020603050405020304" pitchFamily="18" charset="0"/>
              </a:rPr>
              <a:t>β; </a:t>
            </a:r>
            <a:r>
              <a:rPr lang="en-IN" sz="1600" dirty="0">
                <a:latin typeface="Times New Roman" panose="02020603050405020304" pitchFamily="18" charset="0"/>
                <a:cs typeface="Times New Roman" panose="02020603050405020304" pitchFamily="18" charset="0"/>
              </a:rPr>
              <a:t>ensures 0 ≤ p ≤ 1.</a:t>
            </a:r>
          </a:p>
          <a:p>
            <a:pPr>
              <a:defRPr sz="1200"/>
            </a:pPr>
            <a:r>
              <a:rPr lang="en-IN" sz="1600" b="1" dirty="0">
                <a:latin typeface="Times New Roman" panose="02020603050405020304" pitchFamily="18" charset="0"/>
                <a:cs typeface="Times New Roman" panose="02020603050405020304" pitchFamily="18" charset="0"/>
              </a:rPr>
              <a:t>Interpretation: </a:t>
            </a:r>
            <a:r>
              <a:rPr lang="en-IN" sz="1600" dirty="0">
                <a:latin typeface="Times New Roman" panose="02020603050405020304" pitchFamily="18" charset="0"/>
                <a:cs typeface="Times New Roman" panose="02020603050405020304" pitchFamily="18" charset="0"/>
              </a:rPr>
              <a:t>e^</a:t>
            </a:r>
            <a:r>
              <a:rPr lang="el-GR" sz="1600" dirty="0">
                <a:latin typeface="Times New Roman" panose="02020603050405020304" pitchFamily="18" charset="0"/>
                <a:cs typeface="Times New Roman" panose="02020603050405020304" pitchFamily="18" charset="0"/>
              </a:rPr>
              <a:t>β = </a:t>
            </a:r>
            <a:r>
              <a:rPr lang="en-IN" sz="1600" dirty="0">
                <a:latin typeface="Times New Roman" panose="02020603050405020304" pitchFamily="18" charset="0"/>
                <a:cs typeface="Times New Roman" panose="02020603050405020304" pitchFamily="18" charset="0"/>
              </a:rPr>
              <a:t>odds ratio per unit change.</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US"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Investigators fit linear regression to a binary remission endpoint and find a significant slope, but a log‑binomial model yields a risk ratio of 1.09 with a confidence interval crossing one; which analysis should regulators accept? Hint. Trial models response rate with linear regression. Regulators prefer log‑binomial or logistic to keep probabilities valid</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25158" y="716952"/>
            <a:ext cx="7295029" cy="1418104"/>
          </a:xfrm>
          <a:custGeom>
            <a:avLst/>
            <a:gdLst/>
            <a:ahLst/>
            <a:cxnLst/>
            <a:rect l="l" t="t" r="r" b="b"/>
            <a:pathLst>
              <a:path w="8267700" h="1607185">
                <a:moveTo>
                  <a:pt x="8267446" y="1489024"/>
                </a:moveTo>
                <a:lnTo>
                  <a:pt x="0" y="1489024"/>
                </a:lnTo>
                <a:lnTo>
                  <a:pt x="0" y="1606677"/>
                </a:lnTo>
                <a:lnTo>
                  <a:pt x="8267446" y="1606677"/>
                </a:lnTo>
                <a:lnTo>
                  <a:pt x="8267446" y="1489024"/>
                </a:lnTo>
                <a:close/>
              </a:path>
              <a:path w="8267700" h="1607185">
                <a:moveTo>
                  <a:pt x="8267446" y="0"/>
                </a:moveTo>
                <a:lnTo>
                  <a:pt x="0" y="0"/>
                </a:lnTo>
                <a:lnTo>
                  <a:pt x="0" y="219456"/>
                </a:lnTo>
                <a:lnTo>
                  <a:pt x="0" y="335280"/>
                </a:lnTo>
                <a:lnTo>
                  <a:pt x="0" y="1488948"/>
                </a:lnTo>
                <a:lnTo>
                  <a:pt x="8267446" y="1488948"/>
                </a:lnTo>
                <a:lnTo>
                  <a:pt x="8267446" y="219456"/>
                </a:lnTo>
                <a:lnTo>
                  <a:pt x="8267446" y="0"/>
                </a:lnTo>
                <a:close/>
              </a:path>
            </a:pathLst>
          </a:custGeom>
          <a:solidFill>
            <a:srgbClr val="F8F8F8"/>
          </a:solidFill>
        </p:spPr>
        <p:txBody>
          <a:bodyPr wrap="square" lIns="0" tIns="0" rIns="0" bIns="0" rtlCol="0"/>
          <a:lstStyle/>
          <a:p>
            <a:endParaRPr sz="1588"/>
          </a:p>
        </p:txBody>
      </p:sp>
      <p:sp>
        <p:nvSpPr>
          <p:cNvPr id="3" name="object 3"/>
          <p:cNvSpPr txBox="1"/>
          <p:nvPr/>
        </p:nvSpPr>
        <p:spPr>
          <a:xfrm>
            <a:off x="930089" y="789118"/>
            <a:ext cx="1605243" cy="1338217"/>
          </a:xfrm>
          <a:prstGeom prst="rect">
            <a:avLst/>
          </a:prstGeom>
        </p:spPr>
        <p:txBody>
          <a:bodyPr vert="horz" wrap="square" lIns="0" tIns="11206" rIns="0" bIns="0" rtlCol="0">
            <a:spAutoFit/>
          </a:bodyPr>
          <a:lstStyle/>
          <a:p>
            <a:pPr marL="11206">
              <a:lnSpc>
                <a:spcPts val="829"/>
              </a:lnSpc>
              <a:spcBef>
                <a:spcPts val="88"/>
              </a:spcBef>
            </a:pPr>
            <a:r>
              <a:rPr sz="706" dirty="0">
                <a:latin typeface="Times New Roman"/>
                <a:cs typeface="Times New Roman"/>
              </a:rPr>
              <a:t>n1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spc="-9" dirty="0">
                <a:solidFill>
                  <a:srgbClr val="0000CF"/>
                </a:solidFill>
                <a:latin typeface="Times New Roman"/>
                <a:cs typeface="Times New Roman"/>
              </a:rPr>
              <a:t>2000000</a:t>
            </a:r>
            <a:endParaRPr sz="706">
              <a:latin typeface="Times New Roman"/>
              <a:cs typeface="Times New Roman"/>
            </a:endParaRPr>
          </a:p>
          <a:p>
            <a:pPr marL="11206">
              <a:lnSpc>
                <a:spcPts val="829"/>
              </a:lnSpc>
            </a:pPr>
            <a:r>
              <a:rPr sz="706" dirty="0">
                <a:latin typeface="Times New Roman"/>
                <a:cs typeface="Times New Roman"/>
              </a:rPr>
              <a:t>x2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spc="-22" dirty="0">
                <a:solidFill>
                  <a:srgbClr val="0000CF"/>
                </a:solidFill>
                <a:latin typeface="Times New Roman"/>
                <a:cs typeface="Times New Roman"/>
              </a:rPr>
              <a:t>196</a:t>
            </a:r>
            <a:endParaRPr sz="706">
              <a:latin typeface="Times New Roman"/>
              <a:cs typeface="Times New Roman"/>
            </a:endParaRPr>
          </a:p>
          <a:p>
            <a:pPr marL="11206">
              <a:lnSpc>
                <a:spcPts val="829"/>
              </a:lnSpc>
              <a:spcBef>
                <a:spcPts val="671"/>
              </a:spcBef>
            </a:pPr>
            <a:r>
              <a:rPr sz="706" dirty="0">
                <a:latin typeface="Times New Roman"/>
                <a:cs typeface="Times New Roman"/>
              </a:rPr>
              <a:t>n2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spc="-22" dirty="0">
                <a:solidFill>
                  <a:srgbClr val="0000CF"/>
                </a:solidFill>
                <a:latin typeface="Times New Roman"/>
                <a:cs typeface="Times New Roman"/>
              </a:rPr>
              <a:t>400</a:t>
            </a:r>
            <a:endParaRPr sz="706">
              <a:latin typeface="Times New Roman"/>
              <a:cs typeface="Times New Roman"/>
            </a:endParaRPr>
          </a:p>
          <a:p>
            <a:pPr marL="11206" marR="1142501">
              <a:lnSpc>
                <a:spcPts val="811"/>
              </a:lnSpc>
              <a:spcBef>
                <a:spcPts val="40"/>
              </a:spcBef>
            </a:pPr>
            <a:r>
              <a:rPr sz="706" dirty="0">
                <a:latin typeface="Times New Roman"/>
                <a:cs typeface="Times New Roman"/>
              </a:rPr>
              <a:t>p1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spc="-9" dirty="0">
                <a:latin typeface="Times New Roman"/>
                <a:cs typeface="Times New Roman"/>
              </a:rPr>
              <a:t>x1</a:t>
            </a:r>
            <a:r>
              <a:rPr sz="706" b="1" spc="-9" dirty="0">
                <a:solidFill>
                  <a:srgbClr val="CE5C00"/>
                </a:solidFill>
                <a:latin typeface="Times New Roman"/>
                <a:cs typeface="Times New Roman"/>
              </a:rPr>
              <a:t>/</a:t>
            </a:r>
            <a:r>
              <a:rPr sz="706" spc="-9" dirty="0">
                <a:latin typeface="Times New Roman"/>
                <a:cs typeface="Times New Roman"/>
              </a:rPr>
              <a:t>n1;</a:t>
            </a:r>
            <a:r>
              <a:rPr sz="706" spc="441" dirty="0">
                <a:latin typeface="Times New Roman"/>
                <a:cs typeface="Times New Roman"/>
              </a:rPr>
              <a:t> </a:t>
            </a:r>
            <a:r>
              <a:rPr sz="706" dirty="0">
                <a:latin typeface="Times New Roman"/>
                <a:cs typeface="Times New Roman"/>
              </a:rPr>
              <a:t>p2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spc="-9" dirty="0">
                <a:latin typeface="Times New Roman"/>
                <a:cs typeface="Times New Roman"/>
              </a:rPr>
              <a:t>x2</a:t>
            </a:r>
            <a:r>
              <a:rPr sz="706" b="1" spc="-9" dirty="0">
                <a:solidFill>
                  <a:srgbClr val="CE5C00"/>
                </a:solidFill>
                <a:latin typeface="Times New Roman"/>
                <a:cs typeface="Times New Roman"/>
              </a:rPr>
              <a:t>/</a:t>
            </a:r>
            <a:r>
              <a:rPr sz="706" spc="-9" dirty="0">
                <a:latin typeface="Times New Roman"/>
                <a:cs typeface="Times New Roman"/>
              </a:rPr>
              <a:t>n2</a:t>
            </a:r>
            <a:endParaRPr sz="706">
              <a:latin typeface="Times New Roman"/>
              <a:cs typeface="Times New Roman"/>
            </a:endParaRPr>
          </a:p>
          <a:p>
            <a:pPr marL="11206">
              <a:lnSpc>
                <a:spcPts val="777"/>
              </a:lnSpc>
            </a:pPr>
            <a:r>
              <a:rPr sz="706" dirty="0">
                <a:latin typeface="Times New Roman"/>
                <a:cs typeface="Times New Roman"/>
              </a:rPr>
              <a:t>phat</a:t>
            </a:r>
            <a:r>
              <a:rPr sz="706" spc="-4" dirty="0">
                <a:latin typeface="Times New Roman"/>
                <a:cs typeface="Times New Roman"/>
              </a:rPr>
              <a:t> </a:t>
            </a:r>
            <a:r>
              <a:rPr sz="706" dirty="0">
                <a:solidFill>
                  <a:srgbClr val="8F5801"/>
                </a:solidFill>
                <a:latin typeface="Times New Roman"/>
                <a:cs typeface="Times New Roman"/>
              </a:rPr>
              <a:t>&lt;-</a:t>
            </a:r>
            <a:r>
              <a:rPr sz="706" spc="-4" dirty="0">
                <a:solidFill>
                  <a:srgbClr val="8F5801"/>
                </a:solidFill>
                <a:latin typeface="Times New Roman"/>
                <a:cs typeface="Times New Roman"/>
              </a:rPr>
              <a:t> </a:t>
            </a:r>
            <a:r>
              <a:rPr sz="706" dirty="0">
                <a:latin typeface="Times New Roman"/>
                <a:cs typeface="Times New Roman"/>
              </a:rPr>
              <a:t>(x1</a:t>
            </a:r>
            <a:r>
              <a:rPr sz="706" spc="-9" dirty="0">
                <a:latin typeface="Times New Roman"/>
                <a:cs typeface="Times New Roman"/>
              </a:rPr>
              <a:t> </a:t>
            </a:r>
            <a:r>
              <a:rPr sz="706" b="1" dirty="0">
                <a:solidFill>
                  <a:srgbClr val="CE5C00"/>
                </a:solidFill>
                <a:latin typeface="Times New Roman"/>
                <a:cs typeface="Times New Roman"/>
              </a:rPr>
              <a:t>+</a:t>
            </a:r>
            <a:r>
              <a:rPr sz="706" b="1" spc="-18" dirty="0">
                <a:solidFill>
                  <a:srgbClr val="CE5C00"/>
                </a:solidFill>
                <a:latin typeface="Times New Roman"/>
                <a:cs typeface="Times New Roman"/>
              </a:rPr>
              <a:t> </a:t>
            </a:r>
            <a:r>
              <a:rPr sz="706" dirty="0">
                <a:latin typeface="Times New Roman"/>
                <a:cs typeface="Times New Roman"/>
              </a:rPr>
              <a:t>x2)</a:t>
            </a:r>
            <a:r>
              <a:rPr sz="706" spc="-9" dirty="0">
                <a:latin typeface="Times New Roman"/>
                <a:cs typeface="Times New Roman"/>
              </a:rPr>
              <a:t> </a:t>
            </a:r>
            <a:r>
              <a:rPr sz="706" b="1" dirty="0">
                <a:solidFill>
                  <a:srgbClr val="CE5C00"/>
                </a:solidFill>
                <a:latin typeface="Times New Roman"/>
                <a:cs typeface="Times New Roman"/>
              </a:rPr>
              <a:t>/ </a:t>
            </a:r>
            <a:r>
              <a:rPr sz="706" dirty="0">
                <a:latin typeface="Times New Roman"/>
                <a:cs typeface="Times New Roman"/>
              </a:rPr>
              <a:t>(n1</a:t>
            </a:r>
            <a:r>
              <a:rPr sz="706" spc="-9" dirty="0">
                <a:latin typeface="Times New Roman"/>
                <a:cs typeface="Times New Roman"/>
              </a:rPr>
              <a:t> </a:t>
            </a:r>
            <a:r>
              <a:rPr sz="706" b="1" dirty="0">
                <a:solidFill>
                  <a:srgbClr val="CE5C00"/>
                </a:solidFill>
                <a:latin typeface="Times New Roman"/>
                <a:cs typeface="Times New Roman"/>
              </a:rPr>
              <a:t>+</a:t>
            </a:r>
            <a:r>
              <a:rPr sz="706" b="1" spc="-18" dirty="0">
                <a:solidFill>
                  <a:srgbClr val="CE5C00"/>
                </a:solidFill>
                <a:latin typeface="Times New Roman"/>
                <a:cs typeface="Times New Roman"/>
              </a:rPr>
              <a:t> </a:t>
            </a:r>
            <a:r>
              <a:rPr sz="706" spc="-22" dirty="0">
                <a:latin typeface="Times New Roman"/>
                <a:cs typeface="Times New Roman"/>
              </a:rPr>
              <a:t>n2)</a:t>
            </a:r>
            <a:endParaRPr sz="706">
              <a:latin typeface="Times New Roman"/>
              <a:cs typeface="Times New Roman"/>
            </a:endParaRPr>
          </a:p>
          <a:p>
            <a:pPr marL="11206">
              <a:lnSpc>
                <a:spcPts val="811"/>
              </a:lnSpc>
            </a:pPr>
            <a:r>
              <a:rPr sz="706" dirty="0">
                <a:latin typeface="Times New Roman"/>
                <a:cs typeface="Times New Roman"/>
              </a:rPr>
              <a:t>SE</a:t>
            </a:r>
            <a:r>
              <a:rPr sz="706" spc="9" dirty="0">
                <a:latin typeface="Times New Roman"/>
                <a:cs typeface="Times New Roman"/>
              </a:rPr>
              <a:t> </a:t>
            </a:r>
            <a:r>
              <a:rPr sz="706" dirty="0">
                <a:solidFill>
                  <a:srgbClr val="8F5801"/>
                </a:solidFill>
                <a:latin typeface="Times New Roman"/>
                <a:cs typeface="Times New Roman"/>
              </a:rPr>
              <a:t>&lt;-</a:t>
            </a:r>
            <a:r>
              <a:rPr sz="706" spc="4" dirty="0">
                <a:solidFill>
                  <a:srgbClr val="8F5801"/>
                </a:solidFill>
                <a:latin typeface="Times New Roman"/>
                <a:cs typeface="Times New Roman"/>
              </a:rPr>
              <a:t> </a:t>
            </a:r>
            <a:r>
              <a:rPr sz="706" b="1" spc="-9" dirty="0">
                <a:solidFill>
                  <a:srgbClr val="1F4986"/>
                </a:solidFill>
                <a:latin typeface="Times New Roman"/>
                <a:cs typeface="Times New Roman"/>
              </a:rPr>
              <a:t>sqrt</a:t>
            </a:r>
            <a:r>
              <a:rPr sz="706" spc="-9" dirty="0">
                <a:latin typeface="Times New Roman"/>
                <a:cs typeface="Times New Roman"/>
              </a:rPr>
              <a:t>(phat</a:t>
            </a:r>
            <a:r>
              <a:rPr sz="706" b="1" spc="-9" dirty="0">
                <a:solidFill>
                  <a:srgbClr val="CE5C00"/>
                </a:solidFill>
                <a:latin typeface="Times New Roman"/>
                <a:cs typeface="Times New Roman"/>
              </a:rPr>
              <a:t>*</a:t>
            </a:r>
            <a:r>
              <a:rPr sz="706" spc="-9" dirty="0">
                <a:latin typeface="Times New Roman"/>
                <a:cs typeface="Times New Roman"/>
              </a:rPr>
              <a:t>(</a:t>
            </a:r>
            <a:r>
              <a:rPr sz="706" spc="-9" dirty="0">
                <a:solidFill>
                  <a:srgbClr val="0000CF"/>
                </a:solidFill>
                <a:latin typeface="Times New Roman"/>
                <a:cs typeface="Times New Roman"/>
              </a:rPr>
              <a:t>1</a:t>
            </a:r>
            <a:r>
              <a:rPr sz="706" b="1" spc="-9" dirty="0">
                <a:solidFill>
                  <a:srgbClr val="CE5C00"/>
                </a:solidFill>
                <a:latin typeface="Times New Roman"/>
                <a:cs typeface="Times New Roman"/>
              </a:rPr>
              <a:t>-</a:t>
            </a:r>
            <a:r>
              <a:rPr sz="706" dirty="0">
                <a:latin typeface="Times New Roman"/>
                <a:cs typeface="Times New Roman"/>
              </a:rPr>
              <a:t>phat)</a:t>
            </a:r>
            <a:r>
              <a:rPr sz="706" b="1" dirty="0">
                <a:solidFill>
                  <a:srgbClr val="CE5C00"/>
                </a:solidFill>
                <a:latin typeface="Times New Roman"/>
                <a:cs typeface="Times New Roman"/>
              </a:rPr>
              <a:t>*</a:t>
            </a:r>
            <a:r>
              <a:rPr sz="706" dirty="0">
                <a:latin typeface="Times New Roman"/>
                <a:cs typeface="Times New Roman"/>
              </a:rPr>
              <a:t>(</a:t>
            </a:r>
            <a:r>
              <a:rPr sz="706" dirty="0">
                <a:solidFill>
                  <a:srgbClr val="0000CF"/>
                </a:solidFill>
                <a:latin typeface="Times New Roman"/>
                <a:cs typeface="Times New Roman"/>
              </a:rPr>
              <a:t>1</a:t>
            </a:r>
            <a:r>
              <a:rPr sz="706" b="1" dirty="0">
                <a:solidFill>
                  <a:srgbClr val="CE5C00"/>
                </a:solidFill>
                <a:latin typeface="Times New Roman"/>
                <a:cs typeface="Times New Roman"/>
              </a:rPr>
              <a:t>/</a:t>
            </a:r>
            <a:r>
              <a:rPr sz="706" dirty="0">
                <a:latin typeface="Times New Roman"/>
                <a:cs typeface="Times New Roman"/>
              </a:rPr>
              <a:t>n1</a:t>
            </a:r>
            <a:r>
              <a:rPr sz="706" spc="9" dirty="0">
                <a:latin typeface="Times New Roman"/>
                <a:cs typeface="Times New Roman"/>
              </a:rPr>
              <a:t> </a:t>
            </a:r>
            <a:r>
              <a:rPr sz="706" b="1" dirty="0">
                <a:solidFill>
                  <a:srgbClr val="CE5C00"/>
                </a:solidFill>
                <a:latin typeface="Times New Roman"/>
                <a:cs typeface="Times New Roman"/>
              </a:rPr>
              <a:t>+</a:t>
            </a:r>
            <a:r>
              <a:rPr sz="706" b="1" spc="-9" dirty="0">
                <a:solidFill>
                  <a:srgbClr val="CE5C00"/>
                </a:solidFill>
                <a:latin typeface="Times New Roman"/>
                <a:cs typeface="Times New Roman"/>
              </a:rPr>
              <a:t> </a:t>
            </a:r>
            <a:r>
              <a:rPr sz="706" spc="-9" dirty="0">
                <a:solidFill>
                  <a:srgbClr val="0000CF"/>
                </a:solidFill>
                <a:latin typeface="Times New Roman"/>
                <a:cs typeface="Times New Roman"/>
              </a:rPr>
              <a:t>1</a:t>
            </a:r>
            <a:r>
              <a:rPr sz="706" b="1" spc="-9" dirty="0">
                <a:solidFill>
                  <a:srgbClr val="CE5C00"/>
                </a:solidFill>
                <a:latin typeface="Times New Roman"/>
                <a:cs typeface="Times New Roman"/>
              </a:rPr>
              <a:t>/</a:t>
            </a:r>
            <a:r>
              <a:rPr sz="706" spc="-9" dirty="0">
                <a:latin typeface="Times New Roman"/>
                <a:cs typeface="Times New Roman"/>
              </a:rPr>
              <a:t>n2))</a:t>
            </a:r>
            <a:endParaRPr sz="706">
              <a:latin typeface="Times New Roman"/>
              <a:cs typeface="Times New Roman"/>
            </a:endParaRPr>
          </a:p>
          <a:p>
            <a:pPr marL="11206">
              <a:lnSpc>
                <a:spcPts val="816"/>
              </a:lnSpc>
            </a:pPr>
            <a:r>
              <a:rPr sz="706" dirty="0">
                <a:latin typeface="Times New Roman"/>
                <a:cs typeface="Times New Roman"/>
              </a:rPr>
              <a:t>Z </a:t>
            </a:r>
            <a:r>
              <a:rPr sz="706" dirty="0">
                <a:solidFill>
                  <a:srgbClr val="8F5801"/>
                </a:solidFill>
                <a:latin typeface="Times New Roman"/>
                <a:cs typeface="Times New Roman"/>
              </a:rPr>
              <a:t>&lt;-</a:t>
            </a:r>
            <a:r>
              <a:rPr sz="706" spc="-4" dirty="0">
                <a:solidFill>
                  <a:srgbClr val="8F5801"/>
                </a:solidFill>
                <a:latin typeface="Times New Roman"/>
                <a:cs typeface="Times New Roman"/>
              </a:rPr>
              <a:t> </a:t>
            </a:r>
            <a:r>
              <a:rPr sz="706" dirty="0">
                <a:latin typeface="Times New Roman"/>
                <a:cs typeface="Times New Roman"/>
              </a:rPr>
              <a:t>(p1</a:t>
            </a:r>
            <a:r>
              <a:rPr sz="706" spc="-9" dirty="0">
                <a:latin typeface="Times New Roman"/>
                <a:cs typeface="Times New Roman"/>
              </a:rPr>
              <a:t> </a:t>
            </a:r>
            <a:r>
              <a:rPr sz="706" b="1" dirty="0">
                <a:solidFill>
                  <a:srgbClr val="CE5C00"/>
                </a:solidFill>
                <a:latin typeface="Times New Roman"/>
                <a:cs typeface="Times New Roman"/>
              </a:rPr>
              <a:t>- </a:t>
            </a:r>
            <a:r>
              <a:rPr sz="706" dirty="0">
                <a:latin typeface="Times New Roman"/>
                <a:cs typeface="Times New Roman"/>
              </a:rPr>
              <a:t>p2)</a:t>
            </a:r>
            <a:r>
              <a:rPr sz="706" spc="-18" dirty="0">
                <a:latin typeface="Times New Roman"/>
                <a:cs typeface="Times New Roman"/>
              </a:rPr>
              <a:t> </a:t>
            </a:r>
            <a:r>
              <a:rPr sz="706" b="1" dirty="0">
                <a:solidFill>
                  <a:srgbClr val="CE5C00"/>
                </a:solidFill>
                <a:latin typeface="Times New Roman"/>
                <a:cs typeface="Times New Roman"/>
              </a:rPr>
              <a:t>/ </a:t>
            </a:r>
            <a:r>
              <a:rPr sz="706" spc="-22" dirty="0">
                <a:latin typeface="Times New Roman"/>
                <a:cs typeface="Times New Roman"/>
              </a:rPr>
              <a:t>SE</a:t>
            </a:r>
            <a:endParaRPr sz="706">
              <a:latin typeface="Times New Roman"/>
              <a:cs typeface="Times New Roman"/>
            </a:endParaRPr>
          </a:p>
          <a:p>
            <a:pPr marL="11206">
              <a:lnSpc>
                <a:spcPts val="811"/>
              </a:lnSpc>
            </a:pPr>
            <a:r>
              <a:rPr sz="706" dirty="0">
                <a:latin typeface="Times New Roman"/>
                <a:cs typeface="Times New Roman"/>
              </a:rPr>
              <a:t>pval</a:t>
            </a:r>
            <a:r>
              <a:rPr sz="706" spc="-4" dirty="0">
                <a:latin typeface="Times New Roman"/>
                <a:cs typeface="Times New Roman"/>
              </a:rPr>
              <a:t> </a:t>
            </a:r>
            <a:r>
              <a:rPr sz="706" dirty="0">
                <a:solidFill>
                  <a:srgbClr val="8F5801"/>
                </a:solidFill>
                <a:latin typeface="Times New Roman"/>
                <a:cs typeface="Times New Roman"/>
              </a:rPr>
              <a:t>&lt;-</a:t>
            </a:r>
            <a:r>
              <a:rPr sz="706" spc="-18" dirty="0">
                <a:solidFill>
                  <a:srgbClr val="8F5801"/>
                </a:solidFill>
                <a:latin typeface="Times New Roman"/>
                <a:cs typeface="Times New Roman"/>
              </a:rPr>
              <a:t> </a:t>
            </a:r>
            <a:r>
              <a:rPr sz="706" dirty="0">
                <a:solidFill>
                  <a:srgbClr val="0000CF"/>
                </a:solidFill>
                <a:latin typeface="Times New Roman"/>
                <a:cs typeface="Times New Roman"/>
              </a:rPr>
              <a:t>2</a:t>
            </a:r>
            <a:r>
              <a:rPr sz="706" b="1" dirty="0">
                <a:solidFill>
                  <a:srgbClr val="CE5C00"/>
                </a:solidFill>
                <a:latin typeface="Times New Roman"/>
                <a:cs typeface="Times New Roman"/>
              </a:rPr>
              <a:t>*</a:t>
            </a:r>
            <a:r>
              <a:rPr sz="706" dirty="0">
                <a:latin typeface="Times New Roman"/>
                <a:cs typeface="Times New Roman"/>
              </a:rPr>
              <a:t>(</a:t>
            </a:r>
            <a:r>
              <a:rPr sz="706" dirty="0">
                <a:solidFill>
                  <a:srgbClr val="0000CF"/>
                </a:solidFill>
                <a:latin typeface="Times New Roman"/>
                <a:cs typeface="Times New Roman"/>
              </a:rPr>
              <a:t>1</a:t>
            </a:r>
            <a:r>
              <a:rPr sz="706" spc="9" dirty="0">
                <a:solidFill>
                  <a:srgbClr val="0000CF"/>
                </a:solidFill>
                <a:latin typeface="Times New Roman"/>
                <a:cs typeface="Times New Roman"/>
              </a:rPr>
              <a:t> </a:t>
            </a:r>
            <a:r>
              <a:rPr sz="706" b="1" dirty="0">
                <a:solidFill>
                  <a:srgbClr val="CE5C00"/>
                </a:solidFill>
                <a:latin typeface="Times New Roman"/>
                <a:cs typeface="Times New Roman"/>
              </a:rPr>
              <a:t>-</a:t>
            </a:r>
            <a:r>
              <a:rPr sz="706" b="1" spc="-4" dirty="0">
                <a:solidFill>
                  <a:srgbClr val="CE5C00"/>
                </a:solidFill>
                <a:latin typeface="Times New Roman"/>
                <a:cs typeface="Times New Roman"/>
              </a:rPr>
              <a:t> </a:t>
            </a:r>
            <a:r>
              <a:rPr sz="706" b="1" spc="-9" dirty="0">
                <a:solidFill>
                  <a:srgbClr val="1F4986"/>
                </a:solidFill>
                <a:latin typeface="Times New Roman"/>
                <a:cs typeface="Times New Roman"/>
              </a:rPr>
              <a:t>pnorm</a:t>
            </a:r>
            <a:r>
              <a:rPr sz="706" spc="-9" dirty="0">
                <a:latin typeface="Times New Roman"/>
                <a:cs typeface="Times New Roman"/>
              </a:rPr>
              <a:t>(</a:t>
            </a:r>
            <a:r>
              <a:rPr sz="706" b="1" spc="-9" dirty="0">
                <a:solidFill>
                  <a:srgbClr val="1F4986"/>
                </a:solidFill>
                <a:latin typeface="Times New Roman"/>
                <a:cs typeface="Times New Roman"/>
              </a:rPr>
              <a:t>abs</a:t>
            </a:r>
            <a:r>
              <a:rPr sz="706" spc="-9" dirty="0">
                <a:latin typeface="Times New Roman"/>
                <a:cs typeface="Times New Roman"/>
              </a:rPr>
              <a:t>(Z)))</a:t>
            </a:r>
            <a:endParaRPr sz="706">
              <a:latin typeface="Times New Roman"/>
              <a:cs typeface="Times New Roman"/>
            </a:endParaRPr>
          </a:p>
          <a:p>
            <a:pPr marL="11206">
              <a:lnSpc>
                <a:spcPts val="825"/>
              </a:lnSpc>
            </a:pPr>
            <a:r>
              <a:rPr sz="706" dirty="0">
                <a:latin typeface="Times New Roman"/>
                <a:cs typeface="Times New Roman"/>
              </a:rPr>
              <a:t>CI</a:t>
            </a:r>
            <a:r>
              <a:rPr sz="706" spc="-9" dirty="0">
                <a:latin typeface="Times New Roman"/>
                <a:cs typeface="Times New Roman"/>
              </a:rPr>
              <a:t> </a:t>
            </a:r>
            <a:r>
              <a:rPr sz="706" dirty="0">
                <a:solidFill>
                  <a:srgbClr val="8F5801"/>
                </a:solidFill>
                <a:latin typeface="Times New Roman"/>
                <a:cs typeface="Times New Roman"/>
              </a:rPr>
              <a:t>&lt;-</a:t>
            </a:r>
            <a:r>
              <a:rPr sz="706" spc="4" dirty="0">
                <a:solidFill>
                  <a:srgbClr val="8F5801"/>
                </a:solidFill>
                <a:latin typeface="Times New Roman"/>
                <a:cs typeface="Times New Roman"/>
              </a:rPr>
              <a:t> </a:t>
            </a:r>
            <a:r>
              <a:rPr sz="706" dirty="0">
                <a:latin typeface="Times New Roman"/>
                <a:cs typeface="Times New Roman"/>
              </a:rPr>
              <a:t>(p1 </a:t>
            </a:r>
            <a:r>
              <a:rPr sz="706" b="1" dirty="0">
                <a:solidFill>
                  <a:srgbClr val="CE5C00"/>
                </a:solidFill>
                <a:latin typeface="Times New Roman"/>
                <a:cs typeface="Times New Roman"/>
              </a:rPr>
              <a:t>-</a:t>
            </a:r>
            <a:r>
              <a:rPr sz="706" b="1" spc="4" dirty="0">
                <a:solidFill>
                  <a:srgbClr val="CE5C00"/>
                </a:solidFill>
                <a:latin typeface="Times New Roman"/>
                <a:cs typeface="Times New Roman"/>
              </a:rPr>
              <a:t> </a:t>
            </a:r>
            <a:r>
              <a:rPr sz="706" dirty="0">
                <a:latin typeface="Times New Roman"/>
                <a:cs typeface="Times New Roman"/>
              </a:rPr>
              <a:t>p2)</a:t>
            </a:r>
            <a:r>
              <a:rPr sz="706" spc="4" dirty="0">
                <a:latin typeface="Times New Roman"/>
                <a:cs typeface="Times New Roman"/>
              </a:rPr>
              <a:t> </a:t>
            </a:r>
            <a:r>
              <a:rPr sz="706" b="1" dirty="0">
                <a:solidFill>
                  <a:srgbClr val="CE5C00"/>
                </a:solidFill>
                <a:latin typeface="Times New Roman"/>
                <a:cs typeface="Times New Roman"/>
              </a:rPr>
              <a:t>+</a:t>
            </a:r>
            <a:r>
              <a:rPr sz="706" b="1" spc="-9" dirty="0">
                <a:solidFill>
                  <a:srgbClr val="CE5C00"/>
                </a:solidFill>
                <a:latin typeface="Times New Roman"/>
                <a:cs typeface="Times New Roman"/>
              </a:rPr>
              <a:t> </a:t>
            </a:r>
            <a:r>
              <a:rPr sz="706" b="1" spc="-9" dirty="0">
                <a:solidFill>
                  <a:srgbClr val="1F4986"/>
                </a:solidFill>
                <a:latin typeface="Times New Roman"/>
                <a:cs typeface="Times New Roman"/>
              </a:rPr>
              <a:t>c</a:t>
            </a:r>
            <a:r>
              <a:rPr sz="706" spc="-9" dirty="0">
                <a:latin typeface="Times New Roman"/>
                <a:cs typeface="Times New Roman"/>
              </a:rPr>
              <a:t>(</a:t>
            </a:r>
            <a:r>
              <a:rPr sz="706" b="1" spc="-9" dirty="0">
                <a:solidFill>
                  <a:srgbClr val="CE5C00"/>
                </a:solidFill>
                <a:latin typeface="Times New Roman"/>
                <a:cs typeface="Times New Roman"/>
              </a:rPr>
              <a:t>-</a:t>
            </a:r>
            <a:r>
              <a:rPr sz="706" spc="-9" dirty="0">
                <a:solidFill>
                  <a:srgbClr val="0000CF"/>
                </a:solidFill>
                <a:latin typeface="Times New Roman"/>
                <a:cs typeface="Times New Roman"/>
              </a:rPr>
              <a:t>1</a:t>
            </a:r>
            <a:r>
              <a:rPr sz="706" spc="-9" dirty="0">
                <a:latin typeface="Times New Roman"/>
                <a:cs typeface="Times New Roman"/>
              </a:rPr>
              <a:t>,</a:t>
            </a:r>
            <a:r>
              <a:rPr sz="706" spc="-9" dirty="0">
                <a:solidFill>
                  <a:srgbClr val="0000CF"/>
                </a:solidFill>
                <a:latin typeface="Times New Roman"/>
                <a:cs typeface="Times New Roman"/>
              </a:rPr>
              <a:t>1</a:t>
            </a:r>
            <a:r>
              <a:rPr sz="706" spc="-9" dirty="0">
                <a:latin typeface="Times New Roman"/>
                <a:cs typeface="Times New Roman"/>
              </a:rPr>
              <a:t>)</a:t>
            </a:r>
            <a:r>
              <a:rPr sz="706" b="1" spc="-9" dirty="0">
                <a:solidFill>
                  <a:srgbClr val="CE5C00"/>
                </a:solidFill>
                <a:latin typeface="Times New Roman"/>
                <a:cs typeface="Times New Roman"/>
              </a:rPr>
              <a:t>*</a:t>
            </a:r>
            <a:r>
              <a:rPr sz="706" b="1" spc="-9" dirty="0">
                <a:solidFill>
                  <a:srgbClr val="1F4986"/>
                </a:solidFill>
                <a:latin typeface="Times New Roman"/>
                <a:cs typeface="Times New Roman"/>
              </a:rPr>
              <a:t>qnorm</a:t>
            </a:r>
            <a:r>
              <a:rPr sz="706" spc="-9" dirty="0">
                <a:latin typeface="Times New Roman"/>
                <a:cs typeface="Times New Roman"/>
              </a:rPr>
              <a:t>(</a:t>
            </a:r>
            <a:r>
              <a:rPr sz="706" spc="-9" dirty="0">
                <a:solidFill>
                  <a:srgbClr val="0000CF"/>
                </a:solidFill>
                <a:latin typeface="Times New Roman"/>
                <a:cs typeface="Times New Roman"/>
              </a:rPr>
              <a:t>0.975</a:t>
            </a:r>
            <a:r>
              <a:rPr sz="706" spc="-9" dirty="0">
                <a:latin typeface="Times New Roman"/>
                <a:cs typeface="Times New Roman"/>
              </a:rPr>
              <a:t>)</a:t>
            </a:r>
            <a:r>
              <a:rPr sz="706" b="1" spc="-9" dirty="0">
                <a:solidFill>
                  <a:srgbClr val="CE5C00"/>
                </a:solidFill>
                <a:latin typeface="Times New Roman"/>
                <a:cs typeface="Times New Roman"/>
              </a:rPr>
              <a:t>*</a:t>
            </a:r>
            <a:r>
              <a:rPr sz="706" spc="-9" dirty="0">
                <a:latin typeface="Times New Roman"/>
                <a:cs typeface="Times New Roman"/>
              </a:rPr>
              <a:t>SE</a:t>
            </a:r>
            <a:endParaRPr sz="706">
              <a:latin typeface="Times New Roman"/>
              <a:cs typeface="Times New Roman"/>
            </a:endParaRPr>
          </a:p>
          <a:p>
            <a:pPr marL="11206">
              <a:spcBef>
                <a:spcPts val="781"/>
              </a:spcBef>
            </a:pPr>
            <a:r>
              <a:rPr sz="706" b="1" dirty="0">
                <a:solidFill>
                  <a:srgbClr val="1F4986"/>
                </a:solidFill>
                <a:latin typeface="Times New Roman"/>
                <a:cs typeface="Times New Roman"/>
              </a:rPr>
              <a:t>list</a:t>
            </a:r>
            <a:r>
              <a:rPr sz="706" dirty="0">
                <a:latin typeface="Times New Roman"/>
                <a:cs typeface="Times New Roman"/>
              </a:rPr>
              <a:t>(</a:t>
            </a:r>
            <a:r>
              <a:rPr sz="706" dirty="0">
                <a:solidFill>
                  <a:srgbClr val="1F4986"/>
                </a:solidFill>
                <a:latin typeface="Times New Roman"/>
                <a:cs typeface="Times New Roman"/>
              </a:rPr>
              <a:t>p1=</a:t>
            </a:r>
            <a:r>
              <a:rPr sz="706" dirty="0">
                <a:latin typeface="Times New Roman"/>
                <a:cs typeface="Times New Roman"/>
              </a:rPr>
              <a:t>p1,</a:t>
            </a:r>
            <a:r>
              <a:rPr sz="706" spc="-13" dirty="0">
                <a:latin typeface="Times New Roman"/>
                <a:cs typeface="Times New Roman"/>
              </a:rPr>
              <a:t> </a:t>
            </a:r>
            <a:r>
              <a:rPr sz="706" dirty="0">
                <a:solidFill>
                  <a:srgbClr val="1F4986"/>
                </a:solidFill>
                <a:latin typeface="Times New Roman"/>
                <a:cs typeface="Times New Roman"/>
              </a:rPr>
              <a:t>p2=</a:t>
            </a:r>
            <a:r>
              <a:rPr sz="706" dirty="0">
                <a:latin typeface="Times New Roman"/>
                <a:cs typeface="Times New Roman"/>
              </a:rPr>
              <a:t>p2,</a:t>
            </a:r>
            <a:r>
              <a:rPr sz="706" spc="-4" dirty="0">
                <a:latin typeface="Times New Roman"/>
                <a:cs typeface="Times New Roman"/>
              </a:rPr>
              <a:t> </a:t>
            </a:r>
            <a:r>
              <a:rPr sz="706" dirty="0">
                <a:solidFill>
                  <a:srgbClr val="1F4986"/>
                </a:solidFill>
                <a:latin typeface="Times New Roman"/>
                <a:cs typeface="Times New Roman"/>
              </a:rPr>
              <a:t>Z=</a:t>
            </a:r>
            <a:r>
              <a:rPr sz="706" dirty="0">
                <a:latin typeface="Times New Roman"/>
                <a:cs typeface="Times New Roman"/>
              </a:rPr>
              <a:t>Z,</a:t>
            </a:r>
            <a:r>
              <a:rPr sz="706" spc="-13" dirty="0">
                <a:latin typeface="Times New Roman"/>
                <a:cs typeface="Times New Roman"/>
              </a:rPr>
              <a:t> </a:t>
            </a:r>
            <a:r>
              <a:rPr sz="706" spc="-9" dirty="0">
                <a:solidFill>
                  <a:srgbClr val="1F4986"/>
                </a:solidFill>
                <a:latin typeface="Times New Roman"/>
                <a:cs typeface="Times New Roman"/>
              </a:rPr>
              <a:t>pval=</a:t>
            </a:r>
            <a:r>
              <a:rPr sz="706" spc="-9" dirty="0">
                <a:latin typeface="Times New Roman"/>
                <a:cs typeface="Times New Roman"/>
              </a:rPr>
              <a:t>pval, </a:t>
            </a:r>
            <a:r>
              <a:rPr sz="706" spc="-9" dirty="0">
                <a:solidFill>
                  <a:srgbClr val="1F4986"/>
                </a:solidFill>
                <a:latin typeface="Times New Roman"/>
                <a:cs typeface="Times New Roman"/>
              </a:rPr>
              <a:t>CI=</a:t>
            </a:r>
            <a:r>
              <a:rPr sz="706" spc="-9" dirty="0">
                <a:latin typeface="Times New Roman"/>
                <a:cs typeface="Times New Roman"/>
              </a:rPr>
              <a:t>CI)</a:t>
            </a:r>
            <a:endParaRPr sz="706">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Confidence Interval Width and Sample Size</a:t>
            </a:r>
          </a:p>
        </p:txBody>
      </p:sp>
      <p:sp>
        <p:nvSpPr>
          <p:cNvPr id="3" name="TextBox 2"/>
          <p:cNvSpPr txBox="1"/>
          <p:nvPr/>
        </p:nvSpPr>
        <p:spPr>
          <a:xfrm>
            <a:off x="372291" y="1243786"/>
            <a:ext cx="8595360" cy="5016758"/>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2000" dirty="0">
                <a:latin typeface="Times New Roman" panose="02020603050405020304" pitchFamily="18" charset="0"/>
                <a:cs typeface="Times New Roman" panose="02020603050405020304" pitchFamily="18" charset="0"/>
              </a:rPr>
              <a:t>Topic: Precision of Estimates and the Role of Sample Size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Line A produced 98 perfect chips out of 100; Line B produced 960 perfect chips out of 1 000.</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Which estimate is more reliable?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line has the narrower 95 % confidence interval for the true success rate?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Confidence Interval (CI): </a:t>
            </a:r>
            <a:r>
              <a:rPr sz="1400" dirty="0">
                <a:latin typeface="Times New Roman" panose="02020603050405020304" pitchFamily="18" charset="0"/>
                <a:cs typeface="Times New Roman" panose="02020603050405020304" pitchFamily="18" charset="0"/>
              </a:rPr>
              <a:t>A range of values, derived from sample data, that likely contains the true population parameter.</a:t>
            </a:r>
          </a:p>
          <a:p>
            <a:pPr>
              <a:spcAft>
                <a:spcPts val="0"/>
              </a:spcAft>
              <a:defRPr sz="1200"/>
            </a:pPr>
            <a:r>
              <a:rPr sz="1400" b="1" dirty="0">
                <a:latin typeface="Times New Roman" panose="02020603050405020304" pitchFamily="18" charset="0"/>
                <a:cs typeface="Times New Roman" panose="02020603050405020304" pitchFamily="18" charset="0"/>
              </a:rPr>
              <a:t>Precision: </a:t>
            </a:r>
            <a:r>
              <a:rPr sz="1400" dirty="0">
                <a:latin typeface="Times New Roman" panose="02020603050405020304" pitchFamily="18" charset="0"/>
                <a:cs typeface="Times New Roman" panose="02020603050405020304" pitchFamily="18" charset="0"/>
              </a:rPr>
              <a:t>Inverse of the CI width; narrower CI = higher precision.</a:t>
            </a:r>
          </a:p>
          <a:p>
            <a:pPr>
              <a:spcAft>
                <a:spcPts val="0"/>
              </a:spcAft>
              <a:defRPr sz="1200"/>
            </a:pPr>
            <a:r>
              <a:rPr sz="1400" b="1" dirty="0">
                <a:latin typeface="Times New Roman" panose="02020603050405020304" pitchFamily="18" charset="0"/>
                <a:cs typeface="Times New Roman" panose="02020603050405020304" pitchFamily="18" charset="0"/>
              </a:rPr>
              <a:t>Standard Error (SE): </a:t>
            </a:r>
            <a:r>
              <a:rPr sz="1400" dirty="0">
                <a:latin typeface="Times New Roman" panose="02020603050405020304" pitchFamily="18" charset="0"/>
                <a:cs typeface="Times New Roman" panose="02020603050405020304" pitchFamily="18" charset="0"/>
              </a:rPr>
              <a:t>Determines the width of the CI; SE shrinks as sample size increases.</a:t>
            </a:r>
            <a:endParaRPr lang="en-IN" sz="1400"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Wilson/Normal Approximation CI: </a:t>
            </a:r>
            <a:r>
              <a:rPr sz="1400" dirty="0">
                <a:latin typeface="Times New Roman" panose="02020603050405020304" pitchFamily="18" charset="0"/>
                <a:cs typeface="Times New Roman" panose="02020603050405020304" pitchFamily="18" charset="0"/>
              </a:rPr>
              <a:t>Common method for CI around proportions.</a:t>
            </a:r>
            <a:r>
              <a:rPr lang="en-IN" sz="1400" dirty="0">
                <a:latin typeface="Times New Roman" panose="02020603050405020304" pitchFamily="18" charset="0"/>
                <a:cs typeface="Times New Roman" panose="02020603050405020304" pitchFamily="18" charset="0"/>
              </a:rPr>
              <a:t> ( Wald assumes CLT, does not work for small n when  np &lt;5)</a:t>
            </a:r>
          </a:p>
          <a:p>
            <a:pPr>
              <a:spcAft>
                <a:spcPts val="0"/>
              </a:spcAft>
              <a:defRPr sz="1200"/>
            </a:pPr>
            <a:r>
              <a:rPr sz="1400" b="1" dirty="0">
                <a:latin typeface="Times New Roman" panose="02020603050405020304" pitchFamily="18" charset="0"/>
                <a:cs typeface="Times New Roman" panose="02020603050405020304" pitchFamily="18" charset="0"/>
              </a:rPr>
              <a:t>Interpretability: </a:t>
            </a:r>
            <a:r>
              <a:rPr sz="1400" dirty="0">
                <a:latin typeface="Times New Roman" panose="02020603050405020304" pitchFamily="18" charset="0"/>
                <a:cs typeface="Times New Roman" panose="02020603050405020304" pitchFamily="18" charset="0"/>
              </a:rPr>
              <a:t>Even with similar proportions, the size of n determines how “trustworthy” the estimate is.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A pilot study with 10 patients shows 90% cure rate. CI is extremely wide (~60–100%). A Phase III trial with 1000 patients shows 90% cure with CI 88–92%. Which trial provides stronger evidence?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5546" y="965356"/>
            <a:ext cx="4514850" cy="654251"/>
          </a:xfrm>
          <a:prstGeom prst="rect">
            <a:avLst/>
          </a:prstGeom>
        </p:spPr>
        <p:txBody>
          <a:bodyPr vert="horz" wrap="square" lIns="0" tIns="131669" rIns="0" bIns="0" rtlCol="0">
            <a:spAutoFit/>
          </a:bodyPr>
          <a:lstStyle/>
          <a:p>
            <a:pPr marL="11206">
              <a:lnSpc>
                <a:spcPts val="1147"/>
              </a:lnSpc>
              <a:spcBef>
                <a:spcPts val="666"/>
              </a:spcBef>
            </a:pPr>
            <a:r>
              <a:rPr sz="971" b="1" spc="-18" dirty="0">
                <a:latin typeface="Times New Roman"/>
                <a:cs typeface="Times New Roman"/>
              </a:rPr>
              <a:t>Goal</a:t>
            </a:r>
            <a:endParaRPr sz="971" dirty="0">
              <a:latin typeface="Times New Roman"/>
              <a:cs typeface="Times New Roman"/>
            </a:endParaRPr>
          </a:p>
          <a:p>
            <a:pPr marL="11206">
              <a:lnSpc>
                <a:spcPts val="1147"/>
              </a:lnSpc>
            </a:pPr>
            <a:r>
              <a:rPr sz="971" dirty="0">
                <a:latin typeface="Times New Roman"/>
                <a:cs typeface="Times New Roman"/>
              </a:rPr>
              <a:t>Quantify</a:t>
            </a:r>
            <a:r>
              <a:rPr sz="971" spc="-13" dirty="0">
                <a:latin typeface="Times New Roman"/>
                <a:cs typeface="Times New Roman"/>
              </a:rPr>
              <a:t> </a:t>
            </a:r>
            <a:r>
              <a:rPr sz="971" dirty="0">
                <a:latin typeface="Times New Roman"/>
                <a:cs typeface="Times New Roman"/>
              </a:rPr>
              <a:t>how</a:t>
            </a:r>
            <a:r>
              <a:rPr sz="971" spc="-9" dirty="0">
                <a:latin typeface="Times New Roman"/>
                <a:cs typeface="Times New Roman"/>
              </a:rPr>
              <a:t> </a:t>
            </a:r>
            <a:r>
              <a:rPr sz="971" dirty="0">
                <a:latin typeface="Cambria Math"/>
                <a:cs typeface="Cambria Math"/>
              </a:rPr>
              <a:t>𝑛</a:t>
            </a:r>
            <a:r>
              <a:rPr sz="971" spc="26" dirty="0">
                <a:latin typeface="Cambria Math"/>
                <a:cs typeface="Cambria Math"/>
              </a:rPr>
              <a:t> </a:t>
            </a:r>
            <a:r>
              <a:rPr sz="971" dirty="0">
                <a:latin typeface="Times New Roman"/>
                <a:cs typeface="Times New Roman"/>
              </a:rPr>
              <a:t>affects</a:t>
            </a:r>
            <a:r>
              <a:rPr sz="971" spc="-9" dirty="0">
                <a:latin typeface="Times New Roman"/>
                <a:cs typeface="Times New Roman"/>
              </a:rPr>
              <a:t> </a:t>
            </a:r>
            <a:r>
              <a:rPr sz="971" dirty="0">
                <a:latin typeface="Times New Roman"/>
                <a:cs typeface="Times New Roman"/>
              </a:rPr>
              <a:t>precision</a:t>
            </a:r>
            <a:r>
              <a:rPr sz="971" spc="-26" dirty="0">
                <a:latin typeface="Times New Roman"/>
                <a:cs typeface="Times New Roman"/>
              </a:rPr>
              <a:t> </a:t>
            </a:r>
            <a:r>
              <a:rPr sz="971" dirty="0">
                <a:latin typeface="Times New Roman"/>
                <a:cs typeface="Times New Roman"/>
              </a:rPr>
              <a:t>for</a:t>
            </a:r>
            <a:r>
              <a:rPr sz="971" spc="-18" dirty="0">
                <a:latin typeface="Times New Roman"/>
                <a:cs typeface="Times New Roman"/>
              </a:rPr>
              <a:t> </a:t>
            </a:r>
            <a:r>
              <a:rPr sz="971" dirty="0">
                <a:latin typeface="Times New Roman"/>
                <a:cs typeface="Times New Roman"/>
              </a:rPr>
              <a:t>two</a:t>
            </a:r>
            <a:r>
              <a:rPr sz="971" spc="-9" dirty="0">
                <a:latin typeface="Times New Roman"/>
                <a:cs typeface="Times New Roman"/>
              </a:rPr>
              <a:t> </a:t>
            </a:r>
            <a:r>
              <a:rPr sz="971" dirty="0">
                <a:latin typeface="Times New Roman"/>
                <a:cs typeface="Times New Roman"/>
              </a:rPr>
              <a:t>proportions:</a:t>
            </a:r>
            <a:r>
              <a:rPr sz="971" spc="-9" dirty="0">
                <a:latin typeface="Times New Roman"/>
                <a:cs typeface="Times New Roman"/>
              </a:rPr>
              <a:t> </a:t>
            </a:r>
            <a:r>
              <a:rPr sz="971" dirty="0">
                <a:latin typeface="Times New Roman"/>
                <a:cs typeface="Times New Roman"/>
              </a:rPr>
              <a:t>Line</a:t>
            </a:r>
            <a:r>
              <a:rPr sz="971" spc="-9" dirty="0">
                <a:latin typeface="Times New Roman"/>
                <a:cs typeface="Times New Roman"/>
              </a:rPr>
              <a:t> </a:t>
            </a:r>
            <a:r>
              <a:rPr sz="971" dirty="0">
                <a:latin typeface="Times New Roman"/>
                <a:cs typeface="Times New Roman"/>
              </a:rPr>
              <a:t>A</a:t>
            </a:r>
            <a:r>
              <a:rPr sz="971" spc="-13" dirty="0">
                <a:latin typeface="Times New Roman"/>
                <a:cs typeface="Times New Roman"/>
              </a:rPr>
              <a:t> </a:t>
            </a:r>
            <a:r>
              <a:rPr sz="971" dirty="0">
                <a:latin typeface="Times New Roman"/>
                <a:cs typeface="Times New Roman"/>
              </a:rPr>
              <a:t>(98/100),</a:t>
            </a:r>
            <a:r>
              <a:rPr sz="971" spc="-9" dirty="0">
                <a:latin typeface="Times New Roman"/>
                <a:cs typeface="Times New Roman"/>
              </a:rPr>
              <a:t> </a:t>
            </a:r>
            <a:r>
              <a:rPr sz="971" dirty="0">
                <a:latin typeface="Times New Roman"/>
                <a:cs typeface="Times New Roman"/>
              </a:rPr>
              <a:t>Line</a:t>
            </a:r>
            <a:r>
              <a:rPr sz="971" spc="-9" dirty="0">
                <a:latin typeface="Times New Roman"/>
                <a:cs typeface="Times New Roman"/>
              </a:rPr>
              <a:t> </a:t>
            </a:r>
            <a:r>
              <a:rPr sz="971" dirty="0">
                <a:latin typeface="Times New Roman"/>
                <a:cs typeface="Times New Roman"/>
              </a:rPr>
              <a:t>B</a:t>
            </a:r>
            <a:r>
              <a:rPr sz="971" spc="-13" dirty="0">
                <a:latin typeface="Times New Roman"/>
                <a:cs typeface="Times New Roman"/>
              </a:rPr>
              <a:t> </a:t>
            </a:r>
            <a:r>
              <a:rPr sz="971" spc="-9" dirty="0">
                <a:latin typeface="Times New Roman"/>
                <a:cs typeface="Times New Roman"/>
              </a:rPr>
              <a:t>(960/1000).</a:t>
            </a:r>
            <a:endParaRPr sz="971" dirty="0">
              <a:latin typeface="Times New Roman"/>
              <a:cs typeface="Times New Roman"/>
            </a:endParaRPr>
          </a:p>
          <a:p>
            <a:pPr marL="11206">
              <a:spcBef>
                <a:spcPts val="666"/>
              </a:spcBef>
            </a:pPr>
            <a:r>
              <a:rPr sz="971" b="1" dirty="0">
                <a:latin typeface="Times New Roman"/>
                <a:cs typeface="Times New Roman"/>
              </a:rPr>
              <a:t>Standard</a:t>
            </a:r>
            <a:r>
              <a:rPr sz="971" b="1" spc="-31" dirty="0">
                <a:latin typeface="Times New Roman"/>
                <a:cs typeface="Times New Roman"/>
              </a:rPr>
              <a:t> </a:t>
            </a:r>
            <a:r>
              <a:rPr sz="971" b="1" dirty="0">
                <a:latin typeface="Times New Roman"/>
                <a:cs typeface="Times New Roman"/>
              </a:rPr>
              <a:t>errors</a:t>
            </a:r>
            <a:r>
              <a:rPr sz="971" b="1" spc="-13" dirty="0">
                <a:latin typeface="Times New Roman"/>
                <a:cs typeface="Times New Roman"/>
              </a:rPr>
              <a:t> </a:t>
            </a:r>
            <a:r>
              <a:rPr sz="971" b="1" dirty="0">
                <a:latin typeface="Times New Roman"/>
                <a:cs typeface="Times New Roman"/>
              </a:rPr>
              <a:t>and</a:t>
            </a:r>
            <a:r>
              <a:rPr sz="971" b="1" spc="-22" dirty="0">
                <a:latin typeface="Times New Roman"/>
                <a:cs typeface="Times New Roman"/>
              </a:rPr>
              <a:t> </a:t>
            </a:r>
            <a:r>
              <a:rPr sz="971" b="1" dirty="0">
                <a:latin typeface="Times New Roman"/>
                <a:cs typeface="Times New Roman"/>
              </a:rPr>
              <a:t>CIs</a:t>
            </a:r>
            <a:r>
              <a:rPr sz="971" b="1" spc="-13" dirty="0">
                <a:latin typeface="Times New Roman"/>
                <a:cs typeface="Times New Roman"/>
              </a:rPr>
              <a:t> </a:t>
            </a:r>
            <a:r>
              <a:rPr sz="971" b="1" dirty="0">
                <a:latin typeface="Times New Roman"/>
                <a:cs typeface="Times New Roman"/>
              </a:rPr>
              <a:t>(normal/Wald</a:t>
            </a:r>
            <a:r>
              <a:rPr sz="971" b="1" spc="-26" dirty="0">
                <a:latin typeface="Times New Roman"/>
                <a:cs typeface="Times New Roman"/>
              </a:rPr>
              <a:t> </a:t>
            </a:r>
            <a:r>
              <a:rPr sz="971" b="1" dirty="0">
                <a:latin typeface="Times New Roman"/>
                <a:cs typeface="Times New Roman"/>
              </a:rPr>
              <a:t>for</a:t>
            </a:r>
            <a:r>
              <a:rPr sz="971" b="1" spc="-26" dirty="0">
                <a:latin typeface="Times New Roman"/>
                <a:cs typeface="Times New Roman"/>
              </a:rPr>
              <a:t> </a:t>
            </a:r>
            <a:r>
              <a:rPr sz="971" b="1" spc="-9" dirty="0">
                <a:latin typeface="Times New Roman"/>
                <a:cs typeface="Times New Roman"/>
              </a:rPr>
              <a:t>clarity)</a:t>
            </a:r>
            <a:endParaRPr sz="971" dirty="0">
              <a:latin typeface="Times New Roman"/>
              <a:cs typeface="Times New Roman"/>
            </a:endParaRPr>
          </a:p>
        </p:txBody>
      </p:sp>
      <p:sp>
        <p:nvSpPr>
          <p:cNvPr id="3" name="object 3"/>
          <p:cNvSpPr txBox="1"/>
          <p:nvPr/>
        </p:nvSpPr>
        <p:spPr>
          <a:xfrm>
            <a:off x="3231889" y="1866227"/>
            <a:ext cx="642097" cy="161281"/>
          </a:xfrm>
          <a:prstGeom prst="rect">
            <a:avLst/>
          </a:prstGeom>
        </p:spPr>
        <p:txBody>
          <a:bodyPr vert="horz" wrap="square" lIns="0" tIns="11766" rIns="0" bIns="0" rtlCol="0">
            <a:spAutoFit/>
          </a:bodyPr>
          <a:lstStyle/>
          <a:p>
            <a:pPr marL="33619">
              <a:spcBef>
                <a:spcPts val="93"/>
              </a:spcBef>
            </a:pPr>
            <a:r>
              <a:rPr sz="971" dirty="0">
                <a:latin typeface="Cambria Math"/>
                <a:cs typeface="Cambria Math"/>
              </a:rPr>
              <a:t>𝑆𝐸</a:t>
            </a:r>
            <a:r>
              <a:rPr sz="1456" baseline="2525" dirty="0">
                <a:latin typeface="Cambria Math"/>
                <a:cs typeface="Cambria Math"/>
              </a:rPr>
              <a:t>(</a:t>
            </a:r>
            <a:r>
              <a:rPr sz="971" dirty="0">
                <a:latin typeface="Cambria Math"/>
                <a:cs typeface="Cambria Math"/>
              </a:rPr>
              <a:t>𝑝̂</a:t>
            </a:r>
            <a:r>
              <a:rPr sz="1456" baseline="2525" dirty="0">
                <a:latin typeface="Cambria Math"/>
                <a:cs typeface="Cambria Math"/>
              </a:rPr>
              <a:t>)</a:t>
            </a:r>
            <a:r>
              <a:rPr sz="1456" spc="86" baseline="2525" dirty="0">
                <a:latin typeface="Cambria Math"/>
                <a:cs typeface="Cambria Math"/>
              </a:rPr>
              <a:t> </a:t>
            </a:r>
            <a:r>
              <a:rPr sz="971" dirty="0">
                <a:latin typeface="Cambria Math"/>
                <a:cs typeface="Cambria Math"/>
              </a:rPr>
              <a:t>=</a:t>
            </a:r>
            <a:r>
              <a:rPr sz="971" spc="53" dirty="0">
                <a:latin typeface="Cambria Math"/>
                <a:cs typeface="Cambria Math"/>
              </a:rPr>
              <a:t> </a:t>
            </a:r>
            <a:r>
              <a:rPr sz="1456" spc="86" baseline="7575" dirty="0">
                <a:latin typeface="Cambria Math"/>
                <a:cs typeface="Cambria Math"/>
              </a:rPr>
              <a:t>√</a:t>
            </a:r>
            <a:endParaRPr sz="1456" baseline="7575">
              <a:latin typeface="Cambria Math"/>
              <a:cs typeface="Cambria Math"/>
            </a:endParaRPr>
          </a:p>
        </p:txBody>
      </p:sp>
      <p:sp>
        <p:nvSpPr>
          <p:cNvPr id="4" name="object 4"/>
          <p:cNvSpPr txBox="1"/>
          <p:nvPr/>
        </p:nvSpPr>
        <p:spPr>
          <a:xfrm>
            <a:off x="3828489" y="1772098"/>
            <a:ext cx="480172" cy="161281"/>
          </a:xfrm>
          <a:prstGeom prst="rect">
            <a:avLst/>
          </a:prstGeom>
        </p:spPr>
        <p:txBody>
          <a:bodyPr vert="horz" wrap="square" lIns="0" tIns="11766" rIns="0" bIns="0" rtlCol="0">
            <a:spAutoFit/>
          </a:bodyPr>
          <a:lstStyle/>
          <a:p>
            <a:pPr marL="11206">
              <a:spcBef>
                <a:spcPts val="93"/>
              </a:spcBef>
            </a:pPr>
            <a:r>
              <a:rPr sz="971" dirty="0">
                <a:latin typeface="Cambria Math"/>
                <a:cs typeface="Cambria Math"/>
              </a:rPr>
              <a:t>𝑝̂</a:t>
            </a:r>
            <a:r>
              <a:rPr sz="1456" baseline="2525" dirty="0">
                <a:latin typeface="Cambria Math"/>
                <a:cs typeface="Cambria Math"/>
              </a:rPr>
              <a:t>(</a:t>
            </a:r>
            <a:r>
              <a:rPr sz="971" dirty="0">
                <a:latin typeface="Cambria Math"/>
                <a:cs typeface="Cambria Math"/>
              </a:rPr>
              <a:t>1</a:t>
            </a:r>
            <a:r>
              <a:rPr sz="971" spc="-13" dirty="0">
                <a:latin typeface="Cambria Math"/>
                <a:cs typeface="Cambria Math"/>
              </a:rPr>
              <a:t> </a:t>
            </a:r>
            <a:r>
              <a:rPr sz="971" dirty="0">
                <a:latin typeface="Cambria Math"/>
                <a:cs typeface="Cambria Math"/>
              </a:rPr>
              <a:t>−</a:t>
            </a:r>
            <a:r>
              <a:rPr sz="971" spc="-9" dirty="0">
                <a:latin typeface="Cambria Math"/>
                <a:cs typeface="Cambria Math"/>
              </a:rPr>
              <a:t> </a:t>
            </a:r>
            <a:r>
              <a:rPr sz="971" spc="-31" dirty="0">
                <a:latin typeface="Cambria Math"/>
                <a:cs typeface="Cambria Math"/>
              </a:rPr>
              <a:t>𝑝̂</a:t>
            </a:r>
            <a:r>
              <a:rPr sz="1456" spc="-46" baseline="2525" dirty="0">
                <a:latin typeface="Cambria Math"/>
                <a:cs typeface="Cambria Math"/>
              </a:rPr>
              <a:t>)</a:t>
            </a:r>
            <a:endParaRPr sz="1456" baseline="2525">
              <a:latin typeface="Cambria Math"/>
              <a:cs typeface="Cambria Math"/>
            </a:endParaRPr>
          </a:p>
        </p:txBody>
      </p:sp>
      <p:sp>
        <p:nvSpPr>
          <p:cNvPr id="5" name="object 5"/>
          <p:cNvSpPr txBox="1"/>
          <p:nvPr/>
        </p:nvSpPr>
        <p:spPr>
          <a:xfrm>
            <a:off x="4020782" y="1949599"/>
            <a:ext cx="93569" cy="161281"/>
          </a:xfrm>
          <a:prstGeom prst="rect">
            <a:avLst/>
          </a:prstGeom>
        </p:spPr>
        <p:txBody>
          <a:bodyPr vert="horz" wrap="square" lIns="0" tIns="11766" rIns="0" bIns="0" rtlCol="0">
            <a:spAutoFit/>
          </a:bodyPr>
          <a:lstStyle/>
          <a:p>
            <a:pPr marL="11206">
              <a:spcBef>
                <a:spcPts val="93"/>
              </a:spcBef>
            </a:pPr>
            <a:r>
              <a:rPr sz="971" spc="-44" dirty="0">
                <a:latin typeface="Cambria Math"/>
                <a:cs typeface="Cambria Math"/>
              </a:rPr>
              <a:t>𝑛</a:t>
            </a:r>
            <a:endParaRPr sz="971">
              <a:latin typeface="Cambria Math"/>
              <a:cs typeface="Cambria Math"/>
            </a:endParaRPr>
          </a:p>
        </p:txBody>
      </p:sp>
      <p:sp>
        <p:nvSpPr>
          <p:cNvPr id="6" name="object 6"/>
          <p:cNvSpPr/>
          <p:nvPr/>
        </p:nvSpPr>
        <p:spPr>
          <a:xfrm>
            <a:off x="3839695" y="1962151"/>
            <a:ext cx="458881" cy="8404"/>
          </a:xfrm>
          <a:custGeom>
            <a:avLst/>
            <a:gdLst/>
            <a:ahLst/>
            <a:cxnLst/>
            <a:rect l="l" t="t" r="r" b="b"/>
            <a:pathLst>
              <a:path w="520064" h="9525">
                <a:moveTo>
                  <a:pt x="519684" y="0"/>
                </a:moveTo>
                <a:lnTo>
                  <a:pt x="0" y="0"/>
                </a:lnTo>
                <a:lnTo>
                  <a:pt x="0" y="9144"/>
                </a:lnTo>
                <a:lnTo>
                  <a:pt x="519684" y="9144"/>
                </a:lnTo>
                <a:lnTo>
                  <a:pt x="519684" y="0"/>
                </a:lnTo>
                <a:close/>
              </a:path>
            </a:pathLst>
          </a:custGeom>
          <a:solidFill>
            <a:srgbClr val="000000"/>
          </a:solidFill>
        </p:spPr>
        <p:txBody>
          <a:bodyPr wrap="square" lIns="0" tIns="0" rIns="0" bIns="0" rtlCol="0"/>
          <a:lstStyle/>
          <a:p>
            <a:endParaRPr sz="1588"/>
          </a:p>
        </p:txBody>
      </p:sp>
      <p:sp>
        <p:nvSpPr>
          <p:cNvPr id="7" name="object 7"/>
          <p:cNvSpPr/>
          <p:nvPr/>
        </p:nvSpPr>
        <p:spPr>
          <a:xfrm>
            <a:off x="3839695" y="1736240"/>
            <a:ext cx="458881" cy="8404"/>
          </a:xfrm>
          <a:custGeom>
            <a:avLst/>
            <a:gdLst/>
            <a:ahLst/>
            <a:cxnLst/>
            <a:rect l="l" t="t" r="r" b="b"/>
            <a:pathLst>
              <a:path w="520064" h="9525">
                <a:moveTo>
                  <a:pt x="519684" y="0"/>
                </a:moveTo>
                <a:lnTo>
                  <a:pt x="0" y="0"/>
                </a:lnTo>
                <a:lnTo>
                  <a:pt x="0" y="9144"/>
                </a:lnTo>
                <a:lnTo>
                  <a:pt x="519684" y="9144"/>
                </a:lnTo>
                <a:lnTo>
                  <a:pt x="519684" y="0"/>
                </a:lnTo>
                <a:close/>
              </a:path>
            </a:pathLst>
          </a:custGeom>
          <a:solidFill>
            <a:srgbClr val="000000"/>
          </a:solidFill>
        </p:spPr>
        <p:txBody>
          <a:bodyPr wrap="square" lIns="0" tIns="0" rIns="0" bIns="0" rtlCol="0"/>
          <a:lstStyle/>
          <a:p>
            <a:endParaRPr sz="1588"/>
          </a:p>
        </p:txBody>
      </p:sp>
      <p:sp>
        <p:nvSpPr>
          <p:cNvPr id="8" name="object 8"/>
          <p:cNvSpPr txBox="1"/>
          <p:nvPr/>
        </p:nvSpPr>
        <p:spPr>
          <a:xfrm>
            <a:off x="4307204" y="1866227"/>
            <a:ext cx="48185" cy="161281"/>
          </a:xfrm>
          <a:prstGeom prst="rect">
            <a:avLst/>
          </a:prstGeom>
        </p:spPr>
        <p:txBody>
          <a:bodyPr vert="horz" wrap="square" lIns="0" tIns="11766" rIns="0" bIns="0" rtlCol="0">
            <a:spAutoFit/>
          </a:bodyPr>
          <a:lstStyle/>
          <a:p>
            <a:pPr marL="11206">
              <a:spcBef>
                <a:spcPts val="93"/>
              </a:spcBef>
            </a:pPr>
            <a:r>
              <a:rPr sz="971" spc="-44" dirty="0">
                <a:latin typeface="Cambria Math"/>
                <a:cs typeface="Cambria Math"/>
              </a:rPr>
              <a:t>,</a:t>
            </a:r>
            <a:endParaRPr sz="971">
              <a:latin typeface="Cambria Math"/>
              <a:cs typeface="Cambria Math"/>
            </a:endParaRPr>
          </a:p>
        </p:txBody>
      </p:sp>
      <p:sp>
        <p:nvSpPr>
          <p:cNvPr id="9" name="object 9"/>
          <p:cNvSpPr txBox="1"/>
          <p:nvPr/>
        </p:nvSpPr>
        <p:spPr>
          <a:xfrm>
            <a:off x="4577938" y="1866227"/>
            <a:ext cx="1336862" cy="161281"/>
          </a:xfrm>
          <a:prstGeom prst="rect">
            <a:avLst/>
          </a:prstGeom>
        </p:spPr>
        <p:txBody>
          <a:bodyPr vert="horz" wrap="square" lIns="0" tIns="11766" rIns="0" bIns="0" rtlCol="0">
            <a:spAutoFit/>
          </a:bodyPr>
          <a:lstStyle/>
          <a:p>
            <a:pPr marL="33619">
              <a:spcBef>
                <a:spcPts val="93"/>
              </a:spcBef>
            </a:pPr>
            <a:r>
              <a:rPr sz="971" dirty="0">
                <a:latin typeface="Cambria Math"/>
                <a:cs typeface="Cambria Math"/>
              </a:rPr>
              <a:t>𝐶𝐼</a:t>
            </a:r>
            <a:r>
              <a:rPr sz="1059" baseline="-17361" dirty="0">
                <a:latin typeface="Cambria Math"/>
                <a:cs typeface="Cambria Math"/>
              </a:rPr>
              <a:t>95%</a:t>
            </a:r>
            <a:r>
              <a:rPr sz="971" dirty="0">
                <a:latin typeface="Cambria Math"/>
                <a:cs typeface="Cambria Math"/>
              </a:rPr>
              <a:t>:</a:t>
            </a:r>
            <a:r>
              <a:rPr sz="971" spc="159" dirty="0">
                <a:latin typeface="Cambria Math"/>
                <a:cs typeface="Cambria Math"/>
              </a:rPr>
              <a:t> </a:t>
            </a:r>
            <a:r>
              <a:rPr sz="971" dirty="0">
                <a:latin typeface="Cambria Math"/>
                <a:cs typeface="Cambria Math"/>
              </a:rPr>
              <a:t>𝑝̂</a:t>
            </a:r>
            <a:r>
              <a:rPr sz="971" spc="44" dirty="0">
                <a:latin typeface="Cambria Math"/>
                <a:cs typeface="Cambria Math"/>
              </a:rPr>
              <a:t> </a:t>
            </a:r>
            <a:r>
              <a:rPr sz="971" dirty="0">
                <a:latin typeface="Cambria Math"/>
                <a:cs typeface="Cambria Math"/>
              </a:rPr>
              <a:t>±</a:t>
            </a:r>
            <a:r>
              <a:rPr sz="971" spc="-9" dirty="0">
                <a:latin typeface="Cambria Math"/>
                <a:cs typeface="Cambria Math"/>
              </a:rPr>
              <a:t> </a:t>
            </a:r>
            <a:r>
              <a:rPr sz="971" dirty="0">
                <a:latin typeface="Cambria Math"/>
                <a:cs typeface="Cambria Math"/>
              </a:rPr>
              <a:t>1.96</a:t>
            </a:r>
            <a:r>
              <a:rPr sz="971" spc="-13" dirty="0">
                <a:latin typeface="Cambria Math"/>
                <a:cs typeface="Cambria Math"/>
              </a:rPr>
              <a:t> </a:t>
            </a:r>
            <a:r>
              <a:rPr sz="971" dirty="0">
                <a:latin typeface="Cambria Math"/>
                <a:cs typeface="Cambria Math"/>
              </a:rPr>
              <a:t>⋅</a:t>
            </a:r>
            <a:r>
              <a:rPr sz="971" spc="-13" dirty="0">
                <a:latin typeface="Cambria Math"/>
                <a:cs typeface="Cambria Math"/>
              </a:rPr>
              <a:t> </a:t>
            </a:r>
            <a:r>
              <a:rPr sz="971" spc="-9" dirty="0">
                <a:latin typeface="Cambria Math"/>
                <a:cs typeface="Cambria Math"/>
              </a:rPr>
              <a:t>𝑆𝐸</a:t>
            </a:r>
            <a:r>
              <a:rPr sz="1456" spc="-13" baseline="2525" dirty="0">
                <a:latin typeface="Cambria Math"/>
                <a:cs typeface="Cambria Math"/>
              </a:rPr>
              <a:t>(</a:t>
            </a:r>
            <a:r>
              <a:rPr sz="971" spc="-9" dirty="0">
                <a:latin typeface="Cambria Math"/>
                <a:cs typeface="Cambria Math"/>
              </a:rPr>
              <a:t>𝑝̂</a:t>
            </a:r>
            <a:r>
              <a:rPr sz="1456" spc="-13" baseline="2525" dirty="0">
                <a:latin typeface="Cambria Math"/>
                <a:cs typeface="Cambria Math"/>
              </a:rPr>
              <a:t>)</a:t>
            </a:r>
            <a:r>
              <a:rPr sz="971" spc="-9" dirty="0">
                <a:latin typeface="Cambria Math"/>
                <a:cs typeface="Cambria Math"/>
              </a:rPr>
              <a:t>.</a:t>
            </a:r>
            <a:endParaRPr sz="971">
              <a:latin typeface="Cambria Math"/>
              <a:cs typeface="Cambria Math"/>
            </a:endParaRPr>
          </a:p>
        </p:txBody>
      </p:sp>
      <p:sp>
        <p:nvSpPr>
          <p:cNvPr id="10" name="object 10"/>
          <p:cNvSpPr txBox="1"/>
          <p:nvPr/>
        </p:nvSpPr>
        <p:spPr>
          <a:xfrm>
            <a:off x="930089" y="2217532"/>
            <a:ext cx="510428" cy="161281"/>
          </a:xfrm>
          <a:prstGeom prst="rect">
            <a:avLst/>
          </a:prstGeom>
        </p:spPr>
        <p:txBody>
          <a:bodyPr vert="horz" wrap="square" lIns="0" tIns="11766" rIns="0" bIns="0" rtlCol="0">
            <a:spAutoFit/>
          </a:bodyPr>
          <a:lstStyle/>
          <a:p>
            <a:pPr marL="11206">
              <a:spcBef>
                <a:spcPts val="93"/>
              </a:spcBef>
            </a:pPr>
            <a:r>
              <a:rPr sz="971" b="1" spc="-9" dirty="0">
                <a:latin typeface="Times New Roman"/>
                <a:cs typeface="Times New Roman"/>
              </a:rPr>
              <a:t>Compute</a:t>
            </a:r>
            <a:endParaRPr sz="971">
              <a:latin typeface="Times New Roman"/>
              <a:cs typeface="Times New Roman"/>
            </a:endParaRPr>
          </a:p>
        </p:txBody>
      </p:sp>
      <p:sp>
        <p:nvSpPr>
          <p:cNvPr id="11" name="object 11"/>
          <p:cNvSpPr txBox="1"/>
          <p:nvPr/>
        </p:nvSpPr>
        <p:spPr>
          <a:xfrm>
            <a:off x="3209028" y="2453393"/>
            <a:ext cx="248210" cy="720182"/>
          </a:xfrm>
          <a:prstGeom prst="rect">
            <a:avLst/>
          </a:prstGeom>
        </p:spPr>
        <p:txBody>
          <a:bodyPr vert="horz" wrap="square" lIns="0" tIns="32497" rIns="0" bIns="0" rtlCol="0">
            <a:spAutoFit/>
          </a:bodyPr>
          <a:lstStyle/>
          <a:p>
            <a:pPr marL="89652">
              <a:spcBef>
                <a:spcPts val="256"/>
              </a:spcBef>
            </a:pPr>
            <a:r>
              <a:rPr sz="971" spc="-22" dirty="0">
                <a:latin typeface="Cambria Math"/>
                <a:cs typeface="Cambria Math"/>
              </a:rPr>
              <a:t>𝑝̂</a:t>
            </a:r>
            <a:r>
              <a:rPr sz="1059" spc="-33" baseline="-17361" dirty="0">
                <a:latin typeface="Cambria Math"/>
                <a:cs typeface="Cambria Math"/>
              </a:rPr>
              <a:t>𝐴</a:t>
            </a:r>
            <a:endParaRPr sz="1059" baseline="-17361">
              <a:latin typeface="Cambria Math"/>
              <a:cs typeface="Cambria Math"/>
            </a:endParaRPr>
          </a:p>
          <a:p>
            <a:pPr marL="41464">
              <a:spcBef>
                <a:spcPts val="168"/>
              </a:spcBef>
            </a:pPr>
            <a:r>
              <a:rPr sz="971" spc="-22" dirty="0">
                <a:latin typeface="Cambria Math"/>
                <a:cs typeface="Cambria Math"/>
              </a:rPr>
              <a:t>𝐶𝐼</a:t>
            </a:r>
            <a:r>
              <a:rPr sz="1059" spc="-33" baseline="-17361" dirty="0">
                <a:latin typeface="Cambria Math"/>
                <a:cs typeface="Cambria Math"/>
              </a:rPr>
              <a:t>𝐴</a:t>
            </a:r>
            <a:endParaRPr sz="1059" baseline="-17361">
              <a:latin typeface="Cambria Math"/>
              <a:cs typeface="Cambria Math"/>
            </a:endParaRPr>
          </a:p>
          <a:p>
            <a:pPr marL="85730">
              <a:spcBef>
                <a:spcPts val="318"/>
              </a:spcBef>
            </a:pPr>
            <a:r>
              <a:rPr sz="971" spc="-22" dirty="0">
                <a:latin typeface="Cambria Math"/>
                <a:cs typeface="Cambria Math"/>
              </a:rPr>
              <a:t>𝑝̂</a:t>
            </a:r>
            <a:r>
              <a:rPr sz="1059" spc="-33" baseline="-17361" dirty="0">
                <a:latin typeface="Cambria Math"/>
                <a:cs typeface="Cambria Math"/>
              </a:rPr>
              <a:t>𝐵</a:t>
            </a:r>
            <a:endParaRPr sz="1059" baseline="-17361">
              <a:latin typeface="Cambria Math"/>
              <a:cs typeface="Cambria Math"/>
            </a:endParaRPr>
          </a:p>
          <a:p>
            <a:pPr marL="33619">
              <a:spcBef>
                <a:spcPts val="172"/>
              </a:spcBef>
            </a:pPr>
            <a:r>
              <a:rPr sz="971" spc="-22" dirty="0">
                <a:latin typeface="Cambria Math"/>
                <a:cs typeface="Cambria Math"/>
              </a:rPr>
              <a:t>𝐶𝐼</a:t>
            </a:r>
            <a:r>
              <a:rPr sz="1059" spc="-33" baseline="-17361" dirty="0">
                <a:latin typeface="Cambria Math"/>
                <a:cs typeface="Cambria Math"/>
              </a:rPr>
              <a:t>𝐵</a:t>
            </a:r>
            <a:endParaRPr sz="1059" baseline="-17361">
              <a:latin typeface="Cambria Math"/>
              <a:cs typeface="Cambria Math"/>
            </a:endParaRPr>
          </a:p>
        </p:txBody>
      </p:sp>
      <p:sp>
        <p:nvSpPr>
          <p:cNvPr id="12" name="object 12"/>
          <p:cNvSpPr/>
          <p:nvPr/>
        </p:nvSpPr>
        <p:spPr>
          <a:xfrm>
            <a:off x="4526841" y="2494989"/>
            <a:ext cx="815228" cy="8404"/>
          </a:xfrm>
          <a:custGeom>
            <a:avLst/>
            <a:gdLst/>
            <a:ahLst/>
            <a:cxnLst/>
            <a:rect l="l" t="t" r="r" b="b"/>
            <a:pathLst>
              <a:path w="923925" h="9525">
                <a:moveTo>
                  <a:pt x="923848" y="0"/>
                </a:moveTo>
                <a:lnTo>
                  <a:pt x="0" y="0"/>
                </a:lnTo>
                <a:lnTo>
                  <a:pt x="0" y="9144"/>
                </a:lnTo>
                <a:lnTo>
                  <a:pt x="923848" y="9144"/>
                </a:lnTo>
                <a:lnTo>
                  <a:pt x="923848" y="0"/>
                </a:lnTo>
                <a:close/>
              </a:path>
            </a:pathLst>
          </a:custGeom>
          <a:solidFill>
            <a:srgbClr val="000000"/>
          </a:solidFill>
        </p:spPr>
        <p:txBody>
          <a:bodyPr wrap="square" lIns="0" tIns="0" rIns="0" bIns="0" rtlCol="0"/>
          <a:lstStyle/>
          <a:p>
            <a:endParaRPr sz="1588"/>
          </a:p>
        </p:txBody>
      </p:sp>
      <p:sp>
        <p:nvSpPr>
          <p:cNvPr id="13" name="object 13"/>
          <p:cNvSpPr/>
          <p:nvPr/>
        </p:nvSpPr>
        <p:spPr>
          <a:xfrm>
            <a:off x="4536252" y="2852682"/>
            <a:ext cx="884144" cy="8404"/>
          </a:xfrm>
          <a:custGeom>
            <a:avLst/>
            <a:gdLst/>
            <a:ahLst/>
            <a:cxnLst/>
            <a:rect l="l" t="t" r="r" b="b"/>
            <a:pathLst>
              <a:path w="1002029" h="9525">
                <a:moveTo>
                  <a:pt x="1001572" y="0"/>
                </a:moveTo>
                <a:lnTo>
                  <a:pt x="0" y="0"/>
                </a:lnTo>
                <a:lnTo>
                  <a:pt x="0" y="9144"/>
                </a:lnTo>
                <a:lnTo>
                  <a:pt x="1001572" y="9144"/>
                </a:lnTo>
                <a:lnTo>
                  <a:pt x="1001572" y="0"/>
                </a:lnTo>
                <a:close/>
              </a:path>
            </a:pathLst>
          </a:custGeom>
          <a:solidFill>
            <a:srgbClr val="000000"/>
          </a:solidFill>
        </p:spPr>
        <p:txBody>
          <a:bodyPr wrap="square" lIns="0" tIns="0" rIns="0" bIns="0" rtlCol="0"/>
          <a:lstStyle/>
          <a:p>
            <a:endParaRPr sz="1588"/>
          </a:p>
        </p:txBody>
      </p:sp>
      <p:sp>
        <p:nvSpPr>
          <p:cNvPr id="14" name="object 14"/>
          <p:cNvSpPr txBox="1"/>
          <p:nvPr/>
        </p:nvSpPr>
        <p:spPr>
          <a:xfrm>
            <a:off x="3484694" y="2464151"/>
            <a:ext cx="2488266" cy="701700"/>
          </a:xfrm>
          <a:prstGeom prst="rect">
            <a:avLst/>
          </a:prstGeom>
        </p:spPr>
        <p:txBody>
          <a:bodyPr vert="horz" wrap="square" lIns="0" tIns="26894" rIns="0" bIns="0" rtlCol="0">
            <a:spAutoFit/>
          </a:bodyPr>
          <a:lstStyle/>
          <a:p>
            <a:pPr marL="67239">
              <a:spcBef>
                <a:spcPts val="212"/>
              </a:spcBef>
              <a:tabLst>
                <a:tab pos="592823" algn="l"/>
              </a:tabLst>
            </a:pPr>
            <a:r>
              <a:rPr sz="1456" baseline="2525" dirty="0">
                <a:latin typeface="Cambria Math"/>
                <a:cs typeface="Cambria Math"/>
              </a:rPr>
              <a:t>=</a:t>
            </a:r>
            <a:r>
              <a:rPr sz="1456" spc="66" baseline="2525" dirty="0">
                <a:latin typeface="Cambria Math"/>
                <a:cs typeface="Cambria Math"/>
              </a:rPr>
              <a:t> </a:t>
            </a:r>
            <a:r>
              <a:rPr sz="1456" spc="-13" baseline="2525" dirty="0">
                <a:latin typeface="Cambria Math"/>
                <a:cs typeface="Cambria Math"/>
              </a:rPr>
              <a:t>0.98,</a:t>
            </a:r>
            <a:r>
              <a:rPr sz="1456" baseline="2525" dirty="0">
                <a:latin typeface="Cambria Math"/>
                <a:cs typeface="Cambria Math"/>
              </a:rPr>
              <a:t>	𝑆𝐸</a:t>
            </a:r>
            <a:r>
              <a:rPr sz="1059" baseline="-13888" dirty="0">
                <a:latin typeface="Cambria Math"/>
                <a:cs typeface="Cambria Math"/>
              </a:rPr>
              <a:t>𝐴</a:t>
            </a:r>
            <a:r>
              <a:rPr sz="1059" spc="218" baseline="-13888" dirty="0">
                <a:latin typeface="Cambria Math"/>
                <a:cs typeface="Cambria Math"/>
              </a:rPr>
              <a:t> </a:t>
            </a:r>
            <a:r>
              <a:rPr sz="1456" baseline="2525" dirty="0">
                <a:latin typeface="Cambria Math"/>
                <a:cs typeface="Cambria Math"/>
              </a:rPr>
              <a:t>=</a:t>
            </a:r>
            <a:r>
              <a:rPr sz="1456" spc="53" baseline="2525" dirty="0">
                <a:latin typeface="Cambria Math"/>
                <a:cs typeface="Cambria Math"/>
              </a:rPr>
              <a:t> </a:t>
            </a:r>
            <a:r>
              <a:rPr sz="971" dirty="0">
                <a:latin typeface="Cambria Math"/>
                <a:cs typeface="Cambria Math"/>
              </a:rPr>
              <a:t>√</a:t>
            </a:r>
            <a:r>
              <a:rPr sz="1456" baseline="2525" dirty="0">
                <a:latin typeface="Cambria Math"/>
                <a:cs typeface="Cambria Math"/>
              </a:rPr>
              <a:t>0.98</a:t>
            </a:r>
            <a:r>
              <a:rPr sz="1456" spc="-39" baseline="2525" dirty="0">
                <a:latin typeface="Cambria Math"/>
                <a:cs typeface="Cambria Math"/>
              </a:rPr>
              <a:t> </a:t>
            </a:r>
            <a:r>
              <a:rPr sz="1456" baseline="2525" dirty="0">
                <a:latin typeface="Cambria Math"/>
                <a:cs typeface="Cambria Math"/>
              </a:rPr>
              <a:t>⋅</a:t>
            </a:r>
            <a:r>
              <a:rPr sz="1456" spc="-6" baseline="2525" dirty="0">
                <a:latin typeface="Cambria Math"/>
                <a:cs typeface="Cambria Math"/>
              </a:rPr>
              <a:t> </a:t>
            </a:r>
            <a:r>
              <a:rPr sz="1456" baseline="2525" dirty="0">
                <a:latin typeface="Cambria Math"/>
                <a:cs typeface="Cambria Math"/>
              </a:rPr>
              <a:t>0.02/100</a:t>
            </a:r>
            <a:r>
              <a:rPr sz="1456" spc="33" baseline="2525" dirty="0">
                <a:latin typeface="Cambria Math"/>
                <a:cs typeface="Cambria Math"/>
              </a:rPr>
              <a:t> </a:t>
            </a:r>
            <a:r>
              <a:rPr sz="1456" baseline="2525" dirty="0">
                <a:latin typeface="Cambria Math"/>
                <a:cs typeface="Cambria Math"/>
              </a:rPr>
              <a:t>=</a:t>
            </a:r>
            <a:r>
              <a:rPr sz="1456" spc="53" baseline="2525" dirty="0">
                <a:latin typeface="Cambria Math"/>
                <a:cs typeface="Cambria Math"/>
              </a:rPr>
              <a:t> </a:t>
            </a:r>
            <a:r>
              <a:rPr sz="1456" spc="-13" baseline="2525" dirty="0">
                <a:latin typeface="Cambria Math"/>
                <a:cs typeface="Cambria Math"/>
              </a:rPr>
              <a:t>0.014,</a:t>
            </a:r>
            <a:endParaRPr sz="1456" baseline="2525" dirty="0">
              <a:latin typeface="Cambria Math"/>
              <a:cs typeface="Cambria Math"/>
            </a:endParaRPr>
          </a:p>
          <a:p>
            <a:pPr marL="67239">
              <a:spcBef>
                <a:spcPts val="128"/>
              </a:spcBef>
            </a:pPr>
            <a:r>
              <a:rPr sz="971" dirty="0">
                <a:latin typeface="Cambria Math"/>
                <a:cs typeface="Cambria Math"/>
              </a:rPr>
              <a:t>≈</a:t>
            </a:r>
            <a:r>
              <a:rPr sz="971" spc="35" dirty="0">
                <a:latin typeface="Cambria Math"/>
                <a:cs typeface="Cambria Math"/>
              </a:rPr>
              <a:t> </a:t>
            </a:r>
            <a:r>
              <a:rPr sz="971" dirty="0">
                <a:latin typeface="Cambria Math"/>
                <a:cs typeface="Cambria Math"/>
              </a:rPr>
              <a:t>0.98</a:t>
            </a:r>
            <a:r>
              <a:rPr sz="971" spc="-22" dirty="0">
                <a:latin typeface="Cambria Math"/>
                <a:cs typeface="Cambria Math"/>
              </a:rPr>
              <a:t> </a:t>
            </a:r>
            <a:r>
              <a:rPr sz="971" dirty="0">
                <a:latin typeface="Cambria Math"/>
                <a:cs typeface="Cambria Math"/>
              </a:rPr>
              <a:t>±</a:t>
            </a:r>
            <a:r>
              <a:rPr sz="971" spc="-13" dirty="0">
                <a:latin typeface="Cambria Math"/>
                <a:cs typeface="Cambria Math"/>
              </a:rPr>
              <a:t> </a:t>
            </a:r>
            <a:r>
              <a:rPr sz="971" dirty="0">
                <a:latin typeface="Cambria Math"/>
                <a:cs typeface="Cambria Math"/>
              </a:rPr>
              <a:t>1.96</a:t>
            </a:r>
            <a:r>
              <a:rPr sz="971" spc="-13" dirty="0">
                <a:latin typeface="Cambria Math"/>
                <a:cs typeface="Cambria Math"/>
              </a:rPr>
              <a:t> </a:t>
            </a:r>
            <a:r>
              <a:rPr sz="971" dirty="0">
                <a:latin typeface="Cambria Math"/>
                <a:cs typeface="Cambria Math"/>
              </a:rPr>
              <a:t>×</a:t>
            </a:r>
            <a:r>
              <a:rPr sz="971" spc="-13" dirty="0">
                <a:latin typeface="Cambria Math"/>
                <a:cs typeface="Cambria Math"/>
              </a:rPr>
              <a:t> </a:t>
            </a:r>
            <a:r>
              <a:rPr sz="971" dirty="0">
                <a:latin typeface="Cambria Math"/>
                <a:cs typeface="Cambria Math"/>
              </a:rPr>
              <a:t>0.014</a:t>
            </a:r>
            <a:r>
              <a:rPr sz="971" spc="26" dirty="0">
                <a:latin typeface="Cambria Math"/>
                <a:cs typeface="Cambria Math"/>
              </a:rPr>
              <a:t> </a:t>
            </a:r>
            <a:r>
              <a:rPr sz="971" dirty="0">
                <a:latin typeface="Cambria Math"/>
                <a:cs typeface="Cambria Math"/>
              </a:rPr>
              <a:t>=</a:t>
            </a:r>
            <a:r>
              <a:rPr sz="971" spc="35" dirty="0">
                <a:latin typeface="Cambria Math"/>
                <a:cs typeface="Cambria Math"/>
              </a:rPr>
              <a:t> </a:t>
            </a:r>
            <a:r>
              <a:rPr sz="1456" baseline="2525" dirty="0">
                <a:latin typeface="Cambria Math"/>
                <a:cs typeface="Cambria Math"/>
              </a:rPr>
              <a:t>[</a:t>
            </a:r>
            <a:r>
              <a:rPr sz="971" dirty="0">
                <a:latin typeface="Cambria Math"/>
                <a:cs typeface="Cambria Math"/>
              </a:rPr>
              <a:t>0.952,</a:t>
            </a:r>
            <a:r>
              <a:rPr sz="971" spc="79" dirty="0">
                <a:latin typeface="Cambria Math"/>
                <a:cs typeface="Cambria Math"/>
              </a:rPr>
              <a:t> </a:t>
            </a:r>
            <a:r>
              <a:rPr sz="971" spc="-9" dirty="0">
                <a:latin typeface="Cambria Math"/>
                <a:cs typeface="Cambria Math"/>
              </a:rPr>
              <a:t>1.000</a:t>
            </a:r>
            <a:r>
              <a:rPr sz="1456" spc="-13" baseline="2525" dirty="0">
                <a:latin typeface="Cambria Math"/>
                <a:cs typeface="Cambria Math"/>
              </a:rPr>
              <a:t>]</a:t>
            </a:r>
            <a:r>
              <a:rPr sz="971" spc="-9" dirty="0">
                <a:latin typeface="Cambria Math"/>
                <a:cs typeface="Cambria Math"/>
              </a:rPr>
              <a:t>;</a:t>
            </a:r>
            <a:endParaRPr sz="971" dirty="0">
              <a:latin typeface="Cambria Math"/>
              <a:cs typeface="Cambria Math"/>
            </a:endParaRPr>
          </a:p>
          <a:p>
            <a:pPr marL="67239">
              <a:spcBef>
                <a:spcPts val="361"/>
              </a:spcBef>
              <a:tabLst>
                <a:tab pos="592823" algn="l"/>
              </a:tabLst>
            </a:pPr>
            <a:r>
              <a:rPr sz="1456" baseline="2525" dirty="0">
                <a:latin typeface="Cambria Math"/>
                <a:cs typeface="Cambria Math"/>
              </a:rPr>
              <a:t>=</a:t>
            </a:r>
            <a:r>
              <a:rPr sz="1456" spc="66" baseline="2525" dirty="0">
                <a:latin typeface="Cambria Math"/>
                <a:cs typeface="Cambria Math"/>
              </a:rPr>
              <a:t> </a:t>
            </a:r>
            <a:r>
              <a:rPr sz="1456" spc="-13" baseline="2525" dirty="0">
                <a:latin typeface="Cambria Math"/>
                <a:cs typeface="Cambria Math"/>
              </a:rPr>
              <a:t>0.96,</a:t>
            </a:r>
            <a:r>
              <a:rPr sz="1456" baseline="2525" dirty="0">
                <a:latin typeface="Cambria Math"/>
                <a:cs typeface="Cambria Math"/>
              </a:rPr>
              <a:t>	𝑆𝐸</a:t>
            </a:r>
            <a:r>
              <a:rPr sz="1059" baseline="-13888" dirty="0">
                <a:latin typeface="Cambria Math"/>
                <a:cs typeface="Cambria Math"/>
              </a:rPr>
              <a:t>𝐵</a:t>
            </a:r>
            <a:r>
              <a:rPr sz="1059" spc="251" baseline="-13888" dirty="0">
                <a:latin typeface="Cambria Math"/>
                <a:cs typeface="Cambria Math"/>
              </a:rPr>
              <a:t> </a:t>
            </a:r>
            <a:r>
              <a:rPr sz="1456" baseline="2525" dirty="0">
                <a:latin typeface="Cambria Math"/>
                <a:cs typeface="Cambria Math"/>
              </a:rPr>
              <a:t>=</a:t>
            </a:r>
            <a:r>
              <a:rPr sz="1456" spc="66" baseline="2525" dirty="0">
                <a:latin typeface="Cambria Math"/>
                <a:cs typeface="Cambria Math"/>
              </a:rPr>
              <a:t> </a:t>
            </a:r>
            <a:r>
              <a:rPr sz="971" dirty="0">
                <a:latin typeface="Cambria Math"/>
                <a:cs typeface="Cambria Math"/>
              </a:rPr>
              <a:t>√</a:t>
            </a:r>
            <a:r>
              <a:rPr sz="1456" baseline="2525" dirty="0">
                <a:latin typeface="Cambria Math"/>
                <a:cs typeface="Cambria Math"/>
              </a:rPr>
              <a:t>0.96</a:t>
            </a:r>
            <a:r>
              <a:rPr sz="1456" spc="-26" baseline="2525" dirty="0">
                <a:latin typeface="Cambria Math"/>
                <a:cs typeface="Cambria Math"/>
              </a:rPr>
              <a:t> </a:t>
            </a:r>
            <a:r>
              <a:rPr sz="1456" baseline="2525" dirty="0">
                <a:latin typeface="Cambria Math"/>
                <a:cs typeface="Cambria Math"/>
              </a:rPr>
              <a:t>⋅</a:t>
            </a:r>
            <a:r>
              <a:rPr sz="1456" spc="-13" baseline="2525" dirty="0">
                <a:latin typeface="Cambria Math"/>
                <a:cs typeface="Cambria Math"/>
              </a:rPr>
              <a:t> </a:t>
            </a:r>
            <a:r>
              <a:rPr sz="1456" baseline="2525" dirty="0">
                <a:latin typeface="Cambria Math"/>
                <a:cs typeface="Cambria Math"/>
              </a:rPr>
              <a:t>0.04/1000</a:t>
            </a:r>
            <a:r>
              <a:rPr sz="1456" spc="53" baseline="2525" dirty="0">
                <a:latin typeface="Cambria Math"/>
                <a:cs typeface="Cambria Math"/>
              </a:rPr>
              <a:t> </a:t>
            </a:r>
            <a:r>
              <a:rPr sz="1456" baseline="2525" dirty="0">
                <a:latin typeface="Cambria Math"/>
                <a:cs typeface="Cambria Math"/>
              </a:rPr>
              <a:t>=</a:t>
            </a:r>
            <a:r>
              <a:rPr sz="1456" spc="66" baseline="2525" dirty="0">
                <a:latin typeface="Cambria Math"/>
                <a:cs typeface="Cambria Math"/>
              </a:rPr>
              <a:t> </a:t>
            </a:r>
            <a:r>
              <a:rPr sz="1456" spc="-13" baseline="2525" dirty="0">
                <a:latin typeface="Cambria Math"/>
                <a:cs typeface="Cambria Math"/>
              </a:rPr>
              <a:t>0.006,</a:t>
            </a:r>
            <a:endParaRPr sz="1456" baseline="2525" dirty="0">
              <a:latin typeface="Cambria Math"/>
              <a:cs typeface="Cambria Math"/>
            </a:endParaRPr>
          </a:p>
          <a:p>
            <a:pPr marL="67239">
              <a:spcBef>
                <a:spcPts val="128"/>
              </a:spcBef>
            </a:pPr>
            <a:r>
              <a:rPr sz="971" dirty="0">
                <a:latin typeface="Cambria Math"/>
                <a:cs typeface="Cambria Math"/>
              </a:rPr>
              <a:t>≈</a:t>
            </a:r>
            <a:r>
              <a:rPr sz="971" spc="35" dirty="0">
                <a:latin typeface="Cambria Math"/>
                <a:cs typeface="Cambria Math"/>
              </a:rPr>
              <a:t> </a:t>
            </a:r>
            <a:r>
              <a:rPr sz="971" dirty="0">
                <a:latin typeface="Cambria Math"/>
                <a:cs typeface="Cambria Math"/>
              </a:rPr>
              <a:t>0.96</a:t>
            </a:r>
            <a:r>
              <a:rPr sz="971" spc="-22" dirty="0">
                <a:latin typeface="Cambria Math"/>
                <a:cs typeface="Cambria Math"/>
              </a:rPr>
              <a:t> </a:t>
            </a:r>
            <a:r>
              <a:rPr sz="971" dirty="0">
                <a:latin typeface="Cambria Math"/>
                <a:cs typeface="Cambria Math"/>
              </a:rPr>
              <a:t>±</a:t>
            </a:r>
            <a:r>
              <a:rPr sz="971" spc="-13" dirty="0">
                <a:latin typeface="Cambria Math"/>
                <a:cs typeface="Cambria Math"/>
              </a:rPr>
              <a:t> </a:t>
            </a:r>
            <a:r>
              <a:rPr sz="971" dirty="0">
                <a:latin typeface="Cambria Math"/>
                <a:cs typeface="Cambria Math"/>
              </a:rPr>
              <a:t>1.96</a:t>
            </a:r>
            <a:r>
              <a:rPr sz="971" spc="-13" dirty="0">
                <a:latin typeface="Cambria Math"/>
                <a:cs typeface="Cambria Math"/>
              </a:rPr>
              <a:t> </a:t>
            </a:r>
            <a:r>
              <a:rPr sz="971" dirty="0">
                <a:latin typeface="Cambria Math"/>
                <a:cs typeface="Cambria Math"/>
              </a:rPr>
              <a:t>×</a:t>
            </a:r>
            <a:r>
              <a:rPr sz="971" spc="-13" dirty="0">
                <a:latin typeface="Cambria Math"/>
                <a:cs typeface="Cambria Math"/>
              </a:rPr>
              <a:t> </a:t>
            </a:r>
            <a:r>
              <a:rPr sz="971" dirty="0">
                <a:latin typeface="Cambria Math"/>
                <a:cs typeface="Cambria Math"/>
              </a:rPr>
              <a:t>0.006</a:t>
            </a:r>
            <a:r>
              <a:rPr sz="971" spc="26" dirty="0">
                <a:latin typeface="Cambria Math"/>
                <a:cs typeface="Cambria Math"/>
              </a:rPr>
              <a:t> </a:t>
            </a:r>
            <a:r>
              <a:rPr sz="971" dirty="0">
                <a:latin typeface="Cambria Math"/>
                <a:cs typeface="Cambria Math"/>
              </a:rPr>
              <a:t>=</a:t>
            </a:r>
            <a:r>
              <a:rPr sz="971" spc="35" dirty="0">
                <a:latin typeface="Cambria Math"/>
                <a:cs typeface="Cambria Math"/>
              </a:rPr>
              <a:t> </a:t>
            </a:r>
            <a:r>
              <a:rPr sz="1456" baseline="2525" dirty="0">
                <a:latin typeface="Cambria Math"/>
                <a:cs typeface="Cambria Math"/>
              </a:rPr>
              <a:t>[</a:t>
            </a:r>
            <a:r>
              <a:rPr sz="971" dirty="0">
                <a:latin typeface="Cambria Math"/>
                <a:cs typeface="Cambria Math"/>
              </a:rPr>
              <a:t>0.948,</a:t>
            </a:r>
            <a:r>
              <a:rPr sz="971" spc="79" dirty="0">
                <a:latin typeface="Cambria Math"/>
                <a:cs typeface="Cambria Math"/>
              </a:rPr>
              <a:t> </a:t>
            </a:r>
            <a:r>
              <a:rPr sz="971" spc="-9" dirty="0">
                <a:latin typeface="Cambria Math"/>
                <a:cs typeface="Cambria Math"/>
              </a:rPr>
              <a:t>0.972</a:t>
            </a:r>
            <a:r>
              <a:rPr sz="1456" spc="-13" baseline="2525" dirty="0">
                <a:latin typeface="Cambria Math"/>
                <a:cs typeface="Cambria Math"/>
              </a:rPr>
              <a:t>]</a:t>
            </a:r>
            <a:r>
              <a:rPr sz="971" spc="-9" dirty="0">
                <a:latin typeface="Cambria Math"/>
                <a:cs typeface="Cambria Math"/>
              </a:rPr>
              <a:t>.</a:t>
            </a:r>
            <a:endParaRPr sz="971" dirty="0">
              <a:latin typeface="Cambria Math"/>
              <a:cs typeface="Cambria Math"/>
            </a:endParaRPr>
          </a:p>
        </p:txBody>
      </p:sp>
      <p:sp>
        <p:nvSpPr>
          <p:cNvPr id="15" name="object 15"/>
          <p:cNvSpPr/>
          <p:nvPr/>
        </p:nvSpPr>
        <p:spPr>
          <a:xfrm>
            <a:off x="7551644" y="3418802"/>
            <a:ext cx="72838" cy="8404"/>
          </a:xfrm>
          <a:custGeom>
            <a:avLst/>
            <a:gdLst/>
            <a:ahLst/>
            <a:cxnLst/>
            <a:rect l="l" t="t" r="r" b="b"/>
            <a:pathLst>
              <a:path w="82550" h="9525">
                <a:moveTo>
                  <a:pt x="82296" y="0"/>
                </a:moveTo>
                <a:lnTo>
                  <a:pt x="0" y="0"/>
                </a:lnTo>
                <a:lnTo>
                  <a:pt x="0" y="9144"/>
                </a:lnTo>
                <a:lnTo>
                  <a:pt x="82296" y="9144"/>
                </a:lnTo>
                <a:lnTo>
                  <a:pt x="82296" y="0"/>
                </a:lnTo>
                <a:close/>
              </a:path>
            </a:pathLst>
          </a:custGeom>
          <a:solidFill>
            <a:srgbClr val="000000"/>
          </a:solidFill>
        </p:spPr>
        <p:txBody>
          <a:bodyPr wrap="square" lIns="0" tIns="0" rIns="0" bIns="0" rtlCol="0"/>
          <a:lstStyle/>
          <a:p>
            <a:endParaRPr sz="1588"/>
          </a:p>
        </p:txBody>
      </p:sp>
      <p:sp>
        <p:nvSpPr>
          <p:cNvPr id="16" name="object 16"/>
          <p:cNvSpPr txBox="1"/>
          <p:nvPr/>
        </p:nvSpPr>
        <p:spPr>
          <a:xfrm>
            <a:off x="886386" y="3802973"/>
            <a:ext cx="6738096" cy="713506"/>
          </a:xfrm>
          <a:prstGeom prst="rect">
            <a:avLst/>
          </a:prstGeom>
        </p:spPr>
        <p:txBody>
          <a:bodyPr vert="horz" wrap="square" lIns="0" tIns="29696" rIns="0" bIns="0" rtlCol="0">
            <a:spAutoFit/>
          </a:bodyPr>
          <a:lstStyle/>
          <a:p>
            <a:pPr marL="11206">
              <a:spcBef>
                <a:spcPts val="234"/>
              </a:spcBef>
            </a:pPr>
            <a:r>
              <a:rPr sz="971" b="1" spc="-9" dirty="0">
                <a:latin typeface="Times New Roman"/>
                <a:cs typeface="Times New Roman"/>
              </a:rPr>
              <a:t>Interpretation</a:t>
            </a:r>
            <a:endParaRPr sz="971" dirty="0">
              <a:latin typeface="Times New Roman"/>
              <a:cs typeface="Times New Roman"/>
            </a:endParaRPr>
          </a:p>
          <a:p>
            <a:pPr marL="11206">
              <a:spcBef>
                <a:spcPts val="150"/>
              </a:spcBef>
            </a:pPr>
            <a:r>
              <a:rPr sz="1456" baseline="5050" dirty="0">
                <a:latin typeface="Times New Roman"/>
                <a:cs typeface="Times New Roman"/>
              </a:rPr>
              <a:t>Line</a:t>
            </a:r>
            <a:r>
              <a:rPr sz="1456" spc="-13" baseline="5050" dirty="0">
                <a:latin typeface="Times New Roman"/>
                <a:cs typeface="Times New Roman"/>
              </a:rPr>
              <a:t> </a:t>
            </a:r>
            <a:r>
              <a:rPr sz="1456" baseline="5050" dirty="0">
                <a:latin typeface="Times New Roman"/>
                <a:cs typeface="Times New Roman"/>
              </a:rPr>
              <a:t>B’s</a:t>
            </a:r>
            <a:r>
              <a:rPr sz="1456" spc="-13" baseline="5050" dirty="0">
                <a:latin typeface="Times New Roman"/>
                <a:cs typeface="Times New Roman"/>
              </a:rPr>
              <a:t> </a:t>
            </a:r>
            <a:r>
              <a:rPr sz="1456" baseline="5050" dirty="0">
                <a:latin typeface="Times New Roman"/>
                <a:cs typeface="Times New Roman"/>
              </a:rPr>
              <a:t>interval</a:t>
            </a:r>
            <a:r>
              <a:rPr sz="1456" spc="-6" baseline="5050" dirty="0">
                <a:latin typeface="Times New Roman"/>
                <a:cs typeface="Times New Roman"/>
              </a:rPr>
              <a:t> </a:t>
            </a:r>
            <a:r>
              <a:rPr sz="1456" baseline="5050" dirty="0">
                <a:latin typeface="Times New Roman"/>
                <a:cs typeface="Times New Roman"/>
              </a:rPr>
              <a:t>is</a:t>
            </a:r>
            <a:r>
              <a:rPr sz="1456" spc="-6" baseline="5050" dirty="0">
                <a:latin typeface="Times New Roman"/>
                <a:cs typeface="Times New Roman"/>
              </a:rPr>
              <a:t> </a:t>
            </a:r>
            <a:r>
              <a:rPr sz="1456" b="1" baseline="5050" dirty="0">
                <a:latin typeface="Times New Roman"/>
                <a:cs typeface="Times New Roman"/>
              </a:rPr>
              <a:t>much</a:t>
            </a:r>
            <a:r>
              <a:rPr sz="1456" b="1" spc="-13" baseline="5050" dirty="0">
                <a:latin typeface="Times New Roman"/>
                <a:cs typeface="Times New Roman"/>
              </a:rPr>
              <a:t> </a:t>
            </a:r>
            <a:r>
              <a:rPr sz="1456" b="1" baseline="5050" dirty="0">
                <a:latin typeface="Times New Roman"/>
                <a:cs typeface="Times New Roman"/>
              </a:rPr>
              <a:t>narrower</a:t>
            </a:r>
            <a:r>
              <a:rPr sz="1456" b="1" spc="-19" baseline="5050" dirty="0">
                <a:latin typeface="Times New Roman"/>
                <a:cs typeface="Times New Roman"/>
              </a:rPr>
              <a:t> </a:t>
            </a:r>
            <a:r>
              <a:rPr sz="1456" baseline="5050" dirty="0">
                <a:latin typeface="Cambria Math"/>
                <a:cs typeface="Cambria Math"/>
              </a:rPr>
              <a:t>⇒</a:t>
            </a:r>
            <a:r>
              <a:rPr sz="1456" spc="19" baseline="5050" dirty="0">
                <a:latin typeface="Cambria Math"/>
                <a:cs typeface="Cambria Math"/>
              </a:rPr>
              <a:t> </a:t>
            </a:r>
            <a:r>
              <a:rPr sz="1456" b="1" baseline="5050" dirty="0">
                <a:latin typeface="Times New Roman"/>
                <a:cs typeface="Times New Roman"/>
              </a:rPr>
              <a:t>higher</a:t>
            </a:r>
            <a:r>
              <a:rPr sz="1456" b="1" spc="-6" baseline="5050" dirty="0">
                <a:latin typeface="Times New Roman"/>
                <a:cs typeface="Times New Roman"/>
              </a:rPr>
              <a:t> </a:t>
            </a:r>
            <a:r>
              <a:rPr sz="1456" b="1" baseline="5050" dirty="0">
                <a:latin typeface="Times New Roman"/>
                <a:cs typeface="Times New Roman"/>
              </a:rPr>
              <a:t>precision</a:t>
            </a:r>
            <a:r>
              <a:rPr sz="1456" b="1" spc="-46" baseline="5050" dirty="0">
                <a:latin typeface="Times New Roman"/>
                <a:cs typeface="Times New Roman"/>
              </a:rPr>
              <a:t> </a:t>
            </a:r>
            <a:r>
              <a:rPr sz="1456" baseline="5050" dirty="0">
                <a:latin typeface="Times New Roman"/>
                <a:cs typeface="Times New Roman"/>
              </a:rPr>
              <a:t>(even</a:t>
            </a:r>
            <a:r>
              <a:rPr sz="1456" spc="-33" baseline="5050" dirty="0">
                <a:latin typeface="Times New Roman"/>
                <a:cs typeface="Times New Roman"/>
              </a:rPr>
              <a:t> </a:t>
            </a:r>
            <a:r>
              <a:rPr sz="1456" baseline="5050" dirty="0">
                <a:latin typeface="Times New Roman"/>
                <a:cs typeface="Times New Roman"/>
              </a:rPr>
              <a:t>though</a:t>
            </a:r>
            <a:r>
              <a:rPr sz="1456" spc="-13" baseline="5050" dirty="0">
                <a:latin typeface="Times New Roman"/>
                <a:cs typeface="Times New Roman"/>
              </a:rPr>
              <a:t> </a:t>
            </a:r>
            <a:r>
              <a:rPr sz="1456" baseline="5050" dirty="0">
                <a:latin typeface="Times New Roman"/>
                <a:cs typeface="Times New Roman"/>
              </a:rPr>
              <a:t>the</a:t>
            </a:r>
            <a:r>
              <a:rPr sz="1456" spc="-13" baseline="5050" dirty="0">
                <a:latin typeface="Times New Roman"/>
                <a:cs typeface="Times New Roman"/>
              </a:rPr>
              <a:t> </a:t>
            </a:r>
            <a:r>
              <a:rPr sz="1456" baseline="5050" dirty="0">
                <a:latin typeface="Times New Roman"/>
                <a:cs typeface="Times New Roman"/>
              </a:rPr>
              <a:t>point</a:t>
            </a:r>
            <a:r>
              <a:rPr sz="1456" spc="-6" baseline="5050" dirty="0">
                <a:latin typeface="Times New Roman"/>
                <a:cs typeface="Times New Roman"/>
              </a:rPr>
              <a:t> </a:t>
            </a:r>
            <a:r>
              <a:rPr sz="1456" baseline="5050" dirty="0">
                <a:latin typeface="Times New Roman"/>
                <a:cs typeface="Times New Roman"/>
              </a:rPr>
              <a:t>estimate</a:t>
            </a:r>
            <a:r>
              <a:rPr sz="1456" spc="-6" baseline="5050" dirty="0">
                <a:latin typeface="Times New Roman"/>
                <a:cs typeface="Times New Roman"/>
              </a:rPr>
              <a:t> </a:t>
            </a:r>
            <a:r>
              <a:rPr sz="1456" baseline="5050" dirty="0">
                <a:latin typeface="Times New Roman"/>
                <a:cs typeface="Times New Roman"/>
              </a:rPr>
              <a:t>is</a:t>
            </a:r>
            <a:r>
              <a:rPr sz="1456" spc="-13" baseline="5050" dirty="0">
                <a:latin typeface="Times New Roman"/>
                <a:cs typeface="Times New Roman"/>
              </a:rPr>
              <a:t> </a:t>
            </a:r>
            <a:r>
              <a:rPr sz="1456" baseline="5050" dirty="0">
                <a:latin typeface="Times New Roman"/>
                <a:cs typeface="Times New Roman"/>
              </a:rPr>
              <a:t>slightly</a:t>
            </a:r>
            <a:r>
              <a:rPr sz="1456" spc="-13" baseline="5050" dirty="0">
                <a:latin typeface="Times New Roman"/>
                <a:cs typeface="Times New Roman"/>
              </a:rPr>
              <a:t> </a:t>
            </a:r>
            <a:r>
              <a:rPr sz="1456" baseline="5050" dirty="0">
                <a:latin typeface="Times New Roman"/>
                <a:cs typeface="Times New Roman"/>
              </a:rPr>
              <a:t>lower).</a:t>
            </a:r>
            <a:r>
              <a:rPr sz="1456" spc="-13" baseline="5050" dirty="0">
                <a:latin typeface="Times New Roman"/>
                <a:cs typeface="Times New Roman"/>
              </a:rPr>
              <a:t> </a:t>
            </a:r>
            <a:r>
              <a:rPr sz="1456" baseline="5050" dirty="0">
                <a:latin typeface="Times New Roman"/>
                <a:cs typeface="Times New Roman"/>
              </a:rPr>
              <a:t>CI</a:t>
            </a:r>
            <a:r>
              <a:rPr sz="1456" spc="-26" baseline="5050" dirty="0">
                <a:latin typeface="Times New Roman"/>
                <a:cs typeface="Times New Roman"/>
              </a:rPr>
              <a:t> </a:t>
            </a:r>
            <a:r>
              <a:rPr sz="1456" baseline="5050" dirty="0">
                <a:latin typeface="Times New Roman"/>
                <a:cs typeface="Times New Roman"/>
              </a:rPr>
              <a:t>width</a:t>
            </a:r>
            <a:r>
              <a:rPr sz="1456" spc="-33" baseline="5050" dirty="0">
                <a:latin typeface="Times New Roman"/>
                <a:cs typeface="Times New Roman"/>
              </a:rPr>
              <a:t> </a:t>
            </a:r>
            <a:r>
              <a:rPr sz="1456" baseline="5050" dirty="0">
                <a:latin typeface="Times New Roman"/>
                <a:cs typeface="Times New Roman"/>
              </a:rPr>
              <a:t>contracts</a:t>
            </a:r>
            <a:r>
              <a:rPr sz="1456" spc="-6" baseline="5050" dirty="0">
                <a:latin typeface="Times New Roman"/>
                <a:cs typeface="Times New Roman"/>
              </a:rPr>
              <a:t> </a:t>
            </a:r>
            <a:r>
              <a:rPr sz="1456" baseline="5050" dirty="0">
                <a:latin typeface="Cambria Math"/>
                <a:cs typeface="Cambria Math"/>
              </a:rPr>
              <a:t>∝</a:t>
            </a:r>
            <a:r>
              <a:rPr sz="1456" spc="53" baseline="5050" dirty="0">
                <a:latin typeface="Cambria Math"/>
                <a:cs typeface="Cambria Math"/>
              </a:rPr>
              <a:t> </a:t>
            </a:r>
            <a:r>
              <a:rPr sz="1456" spc="-13" baseline="5050" dirty="0">
                <a:latin typeface="Cambria Math"/>
                <a:cs typeface="Cambria Math"/>
              </a:rPr>
              <a:t>1/</a:t>
            </a:r>
            <a:r>
              <a:rPr sz="971" spc="-9" dirty="0">
                <a:latin typeface="Cambria Math"/>
                <a:cs typeface="Cambria Math"/>
              </a:rPr>
              <a:t>√</a:t>
            </a:r>
            <a:r>
              <a:rPr sz="1456" spc="-13" baseline="5050" dirty="0">
                <a:latin typeface="Cambria Math"/>
                <a:cs typeface="Cambria Math"/>
              </a:rPr>
              <a:t>𝑛</a:t>
            </a:r>
            <a:r>
              <a:rPr sz="1456" spc="-13" baseline="5050" dirty="0">
                <a:latin typeface="Times New Roman"/>
                <a:cs typeface="Times New Roman"/>
              </a:rPr>
              <a:t>.</a:t>
            </a:r>
            <a:endParaRPr sz="1456" baseline="5050" dirty="0">
              <a:latin typeface="Times New Roman"/>
              <a:cs typeface="Times New Roman"/>
            </a:endParaRPr>
          </a:p>
          <a:p>
            <a:pPr marL="11206">
              <a:lnSpc>
                <a:spcPts val="1147"/>
              </a:lnSpc>
              <a:spcBef>
                <a:spcPts val="596"/>
              </a:spcBef>
            </a:pPr>
            <a:r>
              <a:rPr sz="971" b="1" dirty="0">
                <a:latin typeface="Times New Roman"/>
                <a:cs typeface="Times New Roman"/>
              </a:rPr>
              <a:t>Better</a:t>
            </a:r>
            <a:r>
              <a:rPr sz="971" b="1" spc="4" dirty="0">
                <a:latin typeface="Times New Roman"/>
                <a:cs typeface="Times New Roman"/>
              </a:rPr>
              <a:t> </a:t>
            </a:r>
            <a:r>
              <a:rPr sz="971" b="1" spc="-9" dirty="0">
                <a:latin typeface="Times New Roman"/>
                <a:cs typeface="Times New Roman"/>
              </a:rPr>
              <a:t>small-</a:t>
            </a:r>
            <a:r>
              <a:rPr sz="971" b="1" dirty="0">
                <a:latin typeface="Times New Roman"/>
                <a:cs typeface="Times New Roman"/>
              </a:rPr>
              <a:t>sample</a:t>
            </a:r>
            <a:r>
              <a:rPr sz="971" b="1" spc="-4" dirty="0">
                <a:latin typeface="Times New Roman"/>
                <a:cs typeface="Times New Roman"/>
              </a:rPr>
              <a:t> </a:t>
            </a:r>
            <a:r>
              <a:rPr sz="971" b="1" dirty="0">
                <a:latin typeface="Times New Roman"/>
                <a:cs typeface="Times New Roman"/>
              </a:rPr>
              <a:t>CI</a:t>
            </a:r>
            <a:r>
              <a:rPr sz="971" b="1" spc="4" dirty="0">
                <a:latin typeface="Times New Roman"/>
                <a:cs typeface="Times New Roman"/>
              </a:rPr>
              <a:t> </a:t>
            </a:r>
            <a:r>
              <a:rPr sz="971" b="1" spc="-9" dirty="0">
                <a:latin typeface="Times New Roman"/>
                <a:cs typeface="Times New Roman"/>
              </a:rPr>
              <a:t>(optional)</a:t>
            </a:r>
            <a:endParaRPr sz="971" dirty="0">
              <a:latin typeface="Times New Roman"/>
              <a:cs typeface="Times New Roman"/>
            </a:endParaRPr>
          </a:p>
          <a:p>
            <a:pPr marL="11206">
              <a:lnSpc>
                <a:spcPts val="1147"/>
              </a:lnSpc>
            </a:pPr>
            <a:r>
              <a:rPr sz="971" dirty="0">
                <a:latin typeface="Times New Roman"/>
                <a:cs typeface="Times New Roman"/>
              </a:rPr>
              <a:t>Wilson</a:t>
            </a:r>
            <a:r>
              <a:rPr sz="971" spc="-9" dirty="0">
                <a:latin typeface="Times New Roman"/>
                <a:cs typeface="Times New Roman"/>
              </a:rPr>
              <a:t> </a:t>
            </a:r>
            <a:r>
              <a:rPr sz="971" dirty="0">
                <a:latin typeface="Times New Roman"/>
                <a:cs typeface="Times New Roman"/>
              </a:rPr>
              <a:t>or</a:t>
            </a:r>
            <a:r>
              <a:rPr sz="971" spc="-4" dirty="0">
                <a:latin typeface="Times New Roman"/>
                <a:cs typeface="Times New Roman"/>
              </a:rPr>
              <a:t> </a:t>
            </a:r>
            <a:r>
              <a:rPr sz="971" dirty="0">
                <a:latin typeface="Times New Roman"/>
                <a:cs typeface="Times New Roman"/>
              </a:rPr>
              <a:t>Agresti–Coull can</a:t>
            </a:r>
            <a:r>
              <a:rPr sz="971" spc="-9" dirty="0">
                <a:latin typeface="Times New Roman"/>
                <a:cs typeface="Times New Roman"/>
              </a:rPr>
              <a:t> </a:t>
            </a:r>
            <a:r>
              <a:rPr sz="971" dirty="0">
                <a:latin typeface="Times New Roman"/>
                <a:cs typeface="Times New Roman"/>
              </a:rPr>
              <a:t>be</a:t>
            </a:r>
            <a:r>
              <a:rPr sz="971" spc="-4" dirty="0">
                <a:latin typeface="Times New Roman"/>
                <a:cs typeface="Times New Roman"/>
              </a:rPr>
              <a:t> </a:t>
            </a:r>
            <a:r>
              <a:rPr sz="971" dirty="0">
                <a:latin typeface="Times New Roman"/>
                <a:cs typeface="Times New Roman"/>
              </a:rPr>
              <a:t>preferable</a:t>
            </a:r>
            <a:r>
              <a:rPr sz="971" spc="-13" dirty="0">
                <a:latin typeface="Times New Roman"/>
                <a:cs typeface="Times New Roman"/>
              </a:rPr>
              <a:t> </a:t>
            </a:r>
            <a:r>
              <a:rPr sz="971" dirty="0">
                <a:latin typeface="Times New Roman"/>
                <a:cs typeface="Times New Roman"/>
              </a:rPr>
              <a:t>for</a:t>
            </a:r>
            <a:r>
              <a:rPr sz="971" spc="-4" dirty="0">
                <a:latin typeface="Times New Roman"/>
                <a:cs typeface="Times New Roman"/>
              </a:rPr>
              <a:t> </a:t>
            </a:r>
            <a:r>
              <a:rPr sz="971" dirty="0">
                <a:latin typeface="Times New Roman"/>
                <a:cs typeface="Times New Roman"/>
              </a:rPr>
              <a:t>small</a:t>
            </a:r>
            <a:r>
              <a:rPr sz="971" spc="-9" dirty="0">
                <a:latin typeface="Times New Roman"/>
                <a:cs typeface="Times New Roman"/>
              </a:rPr>
              <a:t> </a:t>
            </a:r>
            <a:r>
              <a:rPr sz="971" dirty="0">
                <a:latin typeface="Cambria Math"/>
                <a:cs typeface="Cambria Math"/>
              </a:rPr>
              <a:t>𝑛</a:t>
            </a:r>
            <a:r>
              <a:rPr sz="971" dirty="0">
                <a:latin typeface="Times New Roman"/>
                <a:cs typeface="Times New Roman"/>
              </a:rPr>
              <a:t>; they</a:t>
            </a:r>
            <a:r>
              <a:rPr sz="971" spc="-4" dirty="0">
                <a:latin typeface="Times New Roman"/>
                <a:cs typeface="Times New Roman"/>
              </a:rPr>
              <a:t> </a:t>
            </a:r>
            <a:r>
              <a:rPr sz="971" dirty="0">
                <a:latin typeface="Times New Roman"/>
                <a:cs typeface="Times New Roman"/>
              </a:rPr>
              <a:t>behave</a:t>
            </a:r>
            <a:r>
              <a:rPr sz="971" spc="-18" dirty="0">
                <a:latin typeface="Times New Roman"/>
                <a:cs typeface="Times New Roman"/>
              </a:rPr>
              <a:t> </a:t>
            </a:r>
            <a:r>
              <a:rPr sz="971" dirty="0">
                <a:latin typeface="Times New Roman"/>
                <a:cs typeface="Times New Roman"/>
              </a:rPr>
              <a:t>similarly</a:t>
            </a:r>
            <a:r>
              <a:rPr sz="971" spc="-18" dirty="0">
                <a:latin typeface="Times New Roman"/>
                <a:cs typeface="Times New Roman"/>
              </a:rPr>
              <a:t> </a:t>
            </a:r>
            <a:r>
              <a:rPr sz="971" spc="-9" dirty="0">
                <a:latin typeface="Times New Roman"/>
                <a:cs typeface="Times New Roman"/>
              </a:rPr>
              <a:t>here.</a:t>
            </a:r>
            <a:endParaRPr sz="971" dirty="0">
              <a:latin typeface="Times New Roman"/>
              <a:cs typeface="Times New Roman"/>
            </a:endParaRPr>
          </a:p>
        </p:txBody>
      </p:sp>
      <p:sp>
        <p:nvSpPr>
          <p:cNvPr id="17" name="object 17"/>
          <p:cNvSpPr txBox="1"/>
          <p:nvPr/>
        </p:nvSpPr>
        <p:spPr>
          <a:xfrm>
            <a:off x="925157" y="4941316"/>
            <a:ext cx="7295029" cy="923895"/>
          </a:xfrm>
          <a:prstGeom prst="rect">
            <a:avLst/>
          </a:prstGeom>
          <a:solidFill>
            <a:srgbClr val="F8F8F8"/>
          </a:solidFill>
        </p:spPr>
        <p:txBody>
          <a:bodyPr vert="horz" wrap="square" lIns="0" tIns="560" rIns="0" bIns="0" rtlCol="0">
            <a:spAutoFit/>
          </a:bodyPr>
          <a:lstStyle/>
          <a:p>
            <a:pPr marL="15689" marR="5131447">
              <a:lnSpc>
                <a:spcPts val="811"/>
              </a:lnSpc>
              <a:spcBef>
                <a:spcPts val="4"/>
              </a:spcBef>
            </a:pPr>
            <a:r>
              <a:rPr sz="706" dirty="0">
                <a:latin typeface="Times New Roman"/>
                <a:cs typeface="Times New Roman"/>
              </a:rPr>
              <a:t>pA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dirty="0">
                <a:solidFill>
                  <a:srgbClr val="0000CF"/>
                </a:solidFill>
                <a:latin typeface="Times New Roman"/>
                <a:cs typeface="Times New Roman"/>
              </a:rPr>
              <a:t>98</a:t>
            </a:r>
            <a:r>
              <a:rPr sz="706" b="1" dirty="0">
                <a:solidFill>
                  <a:srgbClr val="CE5C00"/>
                </a:solidFill>
                <a:latin typeface="Times New Roman"/>
                <a:cs typeface="Times New Roman"/>
              </a:rPr>
              <a:t>/</a:t>
            </a:r>
            <a:r>
              <a:rPr sz="706" dirty="0">
                <a:solidFill>
                  <a:srgbClr val="0000CF"/>
                </a:solidFill>
                <a:latin typeface="Times New Roman"/>
                <a:cs typeface="Times New Roman"/>
              </a:rPr>
              <a:t>100</a:t>
            </a:r>
            <a:r>
              <a:rPr sz="706" dirty="0">
                <a:latin typeface="Times New Roman"/>
                <a:cs typeface="Times New Roman"/>
              </a:rPr>
              <a:t>;</a:t>
            </a:r>
            <a:r>
              <a:rPr sz="706" spc="172" dirty="0">
                <a:latin typeface="Times New Roman"/>
                <a:cs typeface="Times New Roman"/>
              </a:rPr>
              <a:t> </a:t>
            </a:r>
            <a:r>
              <a:rPr sz="706" dirty="0">
                <a:latin typeface="Times New Roman"/>
                <a:cs typeface="Times New Roman"/>
              </a:rPr>
              <a:t>nA</a:t>
            </a:r>
            <a:r>
              <a:rPr sz="706" spc="-13" dirty="0">
                <a:latin typeface="Times New Roman"/>
                <a:cs typeface="Times New Roman"/>
              </a:rPr>
              <a:t> </a:t>
            </a:r>
            <a:r>
              <a:rPr sz="706" dirty="0">
                <a:solidFill>
                  <a:srgbClr val="8F5801"/>
                </a:solidFill>
                <a:latin typeface="Times New Roman"/>
                <a:cs typeface="Times New Roman"/>
              </a:rPr>
              <a:t>&lt;- </a:t>
            </a:r>
            <a:r>
              <a:rPr sz="706" dirty="0">
                <a:solidFill>
                  <a:srgbClr val="0000CF"/>
                </a:solidFill>
                <a:latin typeface="Times New Roman"/>
                <a:cs typeface="Times New Roman"/>
              </a:rPr>
              <a:t>100</a:t>
            </a:r>
            <a:r>
              <a:rPr sz="706" dirty="0">
                <a:latin typeface="Times New Roman"/>
                <a:cs typeface="Times New Roman"/>
              </a:rPr>
              <a:t>;</a:t>
            </a:r>
            <a:r>
              <a:rPr sz="706" spc="4" dirty="0">
                <a:latin typeface="Times New Roman"/>
                <a:cs typeface="Times New Roman"/>
              </a:rPr>
              <a:t> </a:t>
            </a:r>
            <a:r>
              <a:rPr sz="706" dirty="0">
                <a:latin typeface="Times New Roman"/>
                <a:cs typeface="Times New Roman"/>
              </a:rPr>
              <a:t>SE_A</a:t>
            </a:r>
            <a:r>
              <a:rPr sz="706" spc="-13" dirty="0">
                <a:latin typeface="Times New Roman"/>
                <a:cs typeface="Times New Roman"/>
              </a:rPr>
              <a:t> </a:t>
            </a:r>
            <a:r>
              <a:rPr sz="706" dirty="0">
                <a:solidFill>
                  <a:srgbClr val="8F5801"/>
                </a:solidFill>
                <a:latin typeface="Times New Roman"/>
                <a:cs typeface="Times New Roman"/>
              </a:rPr>
              <a:t>&lt;- </a:t>
            </a:r>
            <a:r>
              <a:rPr sz="706" b="1" spc="-9" dirty="0">
                <a:solidFill>
                  <a:srgbClr val="1F4986"/>
                </a:solidFill>
                <a:latin typeface="Times New Roman"/>
                <a:cs typeface="Times New Roman"/>
              </a:rPr>
              <a:t>sqrt</a:t>
            </a:r>
            <a:r>
              <a:rPr sz="706" spc="-9" dirty="0">
                <a:latin typeface="Times New Roman"/>
                <a:cs typeface="Times New Roman"/>
              </a:rPr>
              <a:t>(pA</a:t>
            </a:r>
            <a:r>
              <a:rPr sz="706" b="1" spc="-9" dirty="0">
                <a:solidFill>
                  <a:srgbClr val="CE5C00"/>
                </a:solidFill>
                <a:latin typeface="Times New Roman"/>
                <a:cs typeface="Times New Roman"/>
              </a:rPr>
              <a:t>*</a:t>
            </a:r>
            <a:r>
              <a:rPr sz="706" spc="-9" dirty="0">
                <a:latin typeface="Times New Roman"/>
                <a:cs typeface="Times New Roman"/>
              </a:rPr>
              <a:t>(</a:t>
            </a:r>
            <a:r>
              <a:rPr sz="706" spc="-9" dirty="0">
                <a:solidFill>
                  <a:srgbClr val="0000CF"/>
                </a:solidFill>
                <a:latin typeface="Times New Roman"/>
                <a:cs typeface="Times New Roman"/>
              </a:rPr>
              <a:t>1</a:t>
            </a:r>
            <a:r>
              <a:rPr sz="706" b="1" spc="-9" dirty="0">
                <a:solidFill>
                  <a:srgbClr val="CE5C00"/>
                </a:solidFill>
                <a:latin typeface="Times New Roman"/>
                <a:cs typeface="Times New Roman"/>
              </a:rPr>
              <a:t>-</a:t>
            </a:r>
            <a:r>
              <a:rPr sz="706" spc="-9" dirty="0">
                <a:latin typeface="Times New Roman"/>
                <a:cs typeface="Times New Roman"/>
              </a:rPr>
              <a:t>pA)</a:t>
            </a:r>
            <a:r>
              <a:rPr sz="706" b="1" spc="-9" dirty="0">
                <a:solidFill>
                  <a:srgbClr val="CE5C00"/>
                </a:solidFill>
                <a:latin typeface="Times New Roman"/>
                <a:cs typeface="Times New Roman"/>
              </a:rPr>
              <a:t>/</a:t>
            </a:r>
            <a:r>
              <a:rPr sz="706" spc="-9" dirty="0">
                <a:latin typeface="Times New Roman"/>
                <a:cs typeface="Times New Roman"/>
              </a:rPr>
              <a:t>nA)</a:t>
            </a:r>
            <a:r>
              <a:rPr sz="706" spc="441" dirty="0">
                <a:latin typeface="Times New Roman"/>
                <a:cs typeface="Times New Roman"/>
              </a:rPr>
              <a:t> </a:t>
            </a:r>
            <a:r>
              <a:rPr sz="706" dirty="0">
                <a:latin typeface="Times New Roman"/>
                <a:cs typeface="Times New Roman"/>
              </a:rPr>
              <a:t>pB </a:t>
            </a:r>
            <a:r>
              <a:rPr sz="706" dirty="0">
                <a:solidFill>
                  <a:srgbClr val="8F5801"/>
                </a:solidFill>
                <a:latin typeface="Times New Roman"/>
                <a:cs typeface="Times New Roman"/>
              </a:rPr>
              <a:t>&lt;-</a:t>
            </a:r>
            <a:r>
              <a:rPr sz="706" spc="-9" dirty="0">
                <a:solidFill>
                  <a:srgbClr val="8F5801"/>
                </a:solidFill>
                <a:latin typeface="Times New Roman"/>
                <a:cs typeface="Times New Roman"/>
              </a:rPr>
              <a:t> </a:t>
            </a:r>
            <a:r>
              <a:rPr sz="706" spc="-9" dirty="0">
                <a:solidFill>
                  <a:srgbClr val="0000CF"/>
                </a:solidFill>
                <a:latin typeface="Times New Roman"/>
                <a:cs typeface="Times New Roman"/>
              </a:rPr>
              <a:t>960</a:t>
            </a:r>
            <a:r>
              <a:rPr sz="706" b="1" spc="-9" dirty="0">
                <a:solidFill>
                  <a:srgbClr val="CE5C00"/>
                </a:solidFill>
                <a:latin typeface="Times New Roman"/>
                <a:cs typeface="Times New Roman"/>
              </a:rPr>
              <a:t>/</a:t>
            </a:r>
            <a:r>
              <a:rPr sz="706" spc="-9" dirty="0">
                <a:solidFill>
                  <a:srgbClr val="0000CF"/>
                </a:solidFill>
                <a:latin typeface="Times New Roman"/>
                <a:cs typeface="Times New Roman"/>
              </a:rPr>
              <a:t>1000</a:t>
            </a:r>
            <a:r>
              <a:rPr sz="706" spc="-9" dirty="0">
                <a:latin typeface="Times New Roman"/>
                <a:cs typeface="Times New Roman"/>
              </a:rPr>
              <a:t>;</a:t>
            </a:r>
            <a:r>
              <a:rPr sz="706" dirty="0">
                <a:latin typeface="Times New Roman"/>
                <a:cs typeface="Times New Roman"/>
              </a:rPr>
              <a:t> nB </a:t>
            </a:r>
            <a:r>
              <a:rPr sz="706" dirty="0">
                <a:solidFill>
                  <a:srgbClr val="8F5801"/>
                </a:solidFill>
                <a:latin typeface="Times New Roman"/>
                <a:cs typeface="Times New Roman"/>
              </a:rPr>
              <a:t>&lt;-</a:t>
            </a:r>
            <a:r>
              <a:rPr sz="706" spc="-9" dirty="0">
                <a:solidFill>
                  <a:srgbClr val="8F5801"/>
                </a:solidFill>
                <a:latin typeface="Times New Roman"/>
                <a:cs typeface="Times New Roman"/>
              </a:rPr>
              <a:t> </a:t>
            </a:r>
            <a:r>
              <a:rPr sz="706" dirty="0">
                <a:solidFill>
                  <a:srgbClr val="0000CF"/>
                </a:solidFill>
                <a:latin typeface="Times New Roman"/>
                <a:cs typeface="Times New Roman"/>
              </a:rPr>
              <a:t>1000</a:t>
            </a:r>
            <a:r>
              <a:rPr sz="706" dirty="0">
                <a:latin typeface="Times New Roman"/>
                <a:cs typeface="Times New Roman"/>
              </a:rPr>
              <a:t>; SE_B</a:t>
            </a:r>
            <a:r>
              <a:rPr sz="706" spc="4" dirty="0">
                <a:latin typeface="Times New Roman"/>
                <a:cs typeface="Times New Roman"/>
              </a:rPr>
              <a:t> </a:t>
            </a:r>
            <a:r>
              <a:rPr sz="706" dirty="0">
                <a:solidFill>
                  <a:srgbClr val="8F5801"/>
                </a:solidFill>
                <a:latin typeface="Times New Roman"/>
                <a:cs typeface="Times New Roman"/>
              </a:rPr>
              <a:t>&lt;-</a:t>
            </a:r>
            <a:r>
              <a:rPr sz="706" spc="4" dirty="0">
                <a:solidFill>
                  <a:srgbClr val="8F5801"/>
                </a:solidFill>
                <a:latin typeface="Times New Roman"/>
                <a:cs typeface="Times New Roman"/>
              </a:rPr>
              <a:t> </a:t>
            </a:r>
            <a:r>
              <a:rPr sz="706" b="1" spc="-9" dirty="0">
                <a:solidFill>
                  <a:srgbClr val="1F4986"/>
                </a:solidFill>
                <a:latin typeface="Times New Roman"/>
                <a:cs typeface="Times New Roman"/>
              </a:rPr>
              <a:t>sqrt</a:t>
            </a:r>
            <a:r>
              <a:rPr sz="706" spc="-9" dirty="0">
                <a:latin typeface="Times New Roman"/>
                <a:cs typeface="Times New Roman"/>
              </a:rPr>
              <a:t>(pB</a:t>
            </a:r>
            <a:r>
              <a:rPr sz="706" b="1" spc="-9" dirty="0">
                <a:solidFill>
                  <a:srgbClr val="CE5C00"/>
                </a:solidFill>
                <a:latin typeface="Times New Roman"/>
                <a:cs typeface="Times New Roman"/>
              </a:rPr>
              <a:t>*</a:t>
            </a:r>
            <a:r>
              <a:rPr sz="706" spc="-9" dirty="0">
                <a:latin typeface="Times New Roman"/>
                <a:cs typeface="Times New Roman"/>
              </a:rPr>
              <a:t>(</a:t>
            </a:r>
            <a:r>
              <a:rPr sz="706" spc="-9" dirty="0">
                <a:solidFill>
                  <a:srgbClr val="0000CF"/>
                </a:solidFill>
                <a:latin typeface="Times New Roman"/>
                <a:cs typeface="Times New Roman"/>
              </a:rPr>
              <a:t>1</a:t>
            </a:r>
            <a:r>
              <a:rPr sz="706" b="1" spc="-9" dirty="0">
                <a:solidFill>
                  <a:srgbClr val="CE5C00"/>
                </a:solidFill>
                <a:latin typeface="Times New Roman"/>
                <a:cs typeface="Times New Roman"/>
              </a:rPr>
              <a:t>-</a:t>
            </a:r>
            <a:r>
              <a:rPr sz="706" spc="-9" dirty="0">
                <a:latin typeface="Times New Roman"/>
                <a:cs typeface="Times New Roman"/>
              </a:rPr>
              <a:t>pB)</a:t>
            </a:r>
            <a:r>
              <a:rPr sz="706" b="1" spc="-9" dirty="0">
                <a:solidFill>
                  <a:srgbClr val="CE5C00"/>
                </a:solidFill>
                <a:latin typeface="Times New Roman"/>
                <a:cs typeface="Times New Roman"/>
              </a:rPr>
              <a:t>/</a:t>
            </a:r>
            <a:r>
              <a:rPr sz="706" spc="-9" dirty="0">
                <a:latin typeface="Times New Roman"/>
                <a:cs typeface="Times New Roman"/>
              </a:rPr>
              <a:t>nB)</a:t>
            </a:r>
            <a:r>
              <a:rPr sz="706" spc="441" dirty="0">
                <a:latin typeface="Times New Roman"/>
                <a:cs typeface="Times New Roman"/>
              </a:rPr>
              <a:t> </a:t>
            </a:r>
            <a:r>
              <a:rPr sz="706" dirty="0">
                <a:latin typeface="Times New Roman"/>
                <a:cs typeface="Times New Roman"/>
              </a:rPr>
              <a:t>CI_A</a:t>
            </a:r>
            <a:r>
              <a:rPr sz="706" spc="-4" dirty="0">
                <a:latin typeface="Times New Roman"/>
                <a:cs typeface="Times New Roman"/>
              </a:rPr>
              <a:t> </a:t>
            </a:r>
            <a:r>
              <a:rPr sz="706" dirty="0">
                <a:solidFill>
                  <a:srgbClr val="8F5801"/>
                </a:solidFill>
                <a:latin typeface="Times New Roman"/>
                <a:cs typeface="Times New Roman"/>
              </a:rPr>
              <a:t>&lt;-</a:t>
            </a:r>
            <a:r>
              <a:rPr sz="706" spc="-4" dirty="0">
                <a:solidFill>
                  <a:srgbClr val="8F5801"/>
                </a:solidFill>
                <a:latin typeface="Times New Roman"/>
                <a:cs typeface="Times New Roman"/>
              </a:rPr>
              <a:t> </a:t>
            </a:r>
            <a:r>
              <a:rPr sz="706" dirty="0">
                <a:latin typeface="Times New Roman"/>
                <a:cs typeface="Times New Roman"/>
              </a:rPr>
              <a:t>pA</a:t>
            </a:r>
            <a:r>
              <a:rPr sz="706" spc="-13" dirty="0">
                <a:latin typeface="Times New Roman"/>
                <a:cs typeface="Times New Roman"/>
              </a:rPr>
              <a:t> </a:t>
            </a:r>
            <a:r>
              <a:rPr sz="706" b="1" dirty="0">
                <a:solidFill>
                  <a:srgbClr val="CE5C00"/>
                </a:solidFill>
                <a:latin typeface="Times New Roman"/>
                <a:cs typeface="Times New Roman"/>
              </a:rPr>
              <a:t>+ </a:t>
            </a:r>
            <a:r>
              <a:rPr sz="706" b="1" spc="-9" dirty="0">
                <a:solidFill>
                  <a:srgbClr val="1F4986"/>
                </a:solidFill>
                <a:latin typeface="Times New Roman"/>
                <a:cs typeface="Times New Roman"/>
              </a:rPr>
              <a:t>c</a:t>
            </a:r>
            <a:r>
              <a:rPr sz="706" spc="-9" dirty="0">
                <a:latin typeface="Times New Roman"/>
                <a:cs typeface="Times New Roman"/>
              </a:rPr>
              <a:t>(</a:t>
            </a:r>
            <a:r>
              <a:rPr sz="706" b="1" spc="-9" dirty="0">
                <a:solidFill>
                  <a:srgbClr val="CE5C00"/>
                </a:solidFill>
                <a:latin typeface="Times New Roman"/>
                <a:cs typeface="Times New Roman"/>
              </a:rPr>
              <a:t>-</a:t>
            </a:r>
            <a:r>
              <a:rPr sz="706" spc="-9" dirty="0">
                <a:solidFill>
                  <a:srgbClr val="0000CF"/>
                </a:solidFill>
                <a:latin typeface="Times New Roman"/>
                <a:cs typeface="Times New Roman"/>
              </a:rPr>
              <a:t>1</a:t>
            </a:r>
            <a:r>
              <a:rPr sz="706" spc="-9" dirty="0">
                <a:latin typeface="Times New Roman"/>
                <a:cs typeface="Times New Roman"/>
              </a:rPr>
              <a:t>,</a:t>
            </a:r>
            <a:r>
              <a:rPr sz="706" spc="-9" dirty="0">
                <a:solidFill>
                  <a:srgbClr val="0000CF"/>
                </a:solidFill>
                <a:latin typeface="Times New Roman"/>
                <a:cs typeface="Times New Roman"/>
              </a:rPr>
              <a:t>1</a:t>
            </a:r>
            <a:r>
              <a:rPr sz="706" spc="-9" dirty="0">
                <a:latin typeface="Times New Roman"/>
                <a:cs typeface="Times New Roman"/>
              </a:rPr>
              <a:t>)</a:t>
            </a:r>
            <a:r>
              <a:rPr sz="706" b="1" spc="-9" dirty="0">
                <a:solidFill>
                  <a:srgbClr val="CE5C00"/>
                </a:solidFill>
                <a:latin typeface="Times New Roman"/>
                <a:cs typeface="Times New Roman"/>
              </a:rPr>
              <a:t>*</a:t>
            </a:r>
            <a:r>
              <a:rPr sz="706" spc="-9" dirty="0">
                <a:solidFill>
                  <a:srgbClr val="0000CF"/>
                </a:solidFill>
                <a:latin typeface="Times New Roman"/>
                <a:cs typeface="Times New Roman"/>
              </a:rPr>
              <a:t>1.96</a:t>
            </a:r>
            <a:r>
              <a:rPr sz="706" b="1" spc="-9" dirty="0">
                <a:solidFill>
                  <a:srgbClr val="CE5C00"/>
                </a:solidFill>
                <a:latin typeface="Times New Roman"/>
                <a:cs typeface="Times New Roman"/>
              </a:rPr>
              <a:t>*</a:t>
            </a:r>
            <a:r>
              <a:rPr sz="706" spc="-9" dirty="0">
                <a:latin typeface="Times New Roman"/>
                <a:cs typeface="Times New Roman"/>
              </a:rPr>
              <a:t>SE_A</a:t>
            </a:r>
            <a:endParaRPr sz="706" dirty="0">
              <a:latin typeface="Times New Roman"/>
              <a:cs typeface="Times New Roman"/>
            </a:endParaRPr>
          </a:p>
          <a:p>
            <a:pPr marL="15689">
              <a:lnSpc>
                <a:spcPts val="777"/>
              </a:lnSpc>
            </a:pPr>
            <a:r>
              <a:rPr sz="706" dirty="0">
                <a:latin typeface="Times New Roman"/>
                <a:cs typeface="Times New Roman"/>
              </a:rPr>
              <a:t>CI_B</a:t>
            </a:r>
            <a:r>
              <a:rPr sz="706" spc="4" dirty="0">
                <a:latin typeface="Times New Roman"/>
                <a:cs typeface="Times New Roman"/>
              </a:rPr>
              <a:t>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dirty="0">
                <a:latin typeface="Times New Roman"/>
                <a:cs typeface="Times New Roman"/>
              </a:rPr>
              <a:t>pB </a:t>
            </a:r>
            <a:r>
              <a:rPr sz="706" b="1" dirty="0">
                <a:solidFill>
                  <a:srgbClr val="CE5C00"/>
                </a:solidFill>
                <a:latin typeface="Times New Roman"/>
                <a:cs typeface="Times New Roman"/>
              </a:rPr>
              <a:t>+</a:t>
            </a:r>
            <a:r>
              <a:rPr sz="706" b="1" spc="-13" dirty="0">
                <a:solidFill>
                  <a:srgbClr val="CE5C00"/>
                </a:solidFill>
                <a:latin typeface="Times New Roman"/>
                <a:cs typeface="Times New Roman"/>
              </a:rPr>
              <a:t> </a:t>
            </a:r>
            <a:r>
              <a:rPr sz="706" b="1" spc="-9" dirty="0">
                <a:solidFill>
                  <a:srgbClr val="1F4986"/>
                </a:solidFill>
                <a:latin typeface="Times New Roman"/>
                <a:cs typeface="Times New Roman"/>
              </a:rPr>
              <a:t>c</a:t>
            </a:r>
            <a:r>
              <a:rPr sz="706" spc="-9" dirty="0">
                <a:latin typeface="Times New Roman"/>
                <a:cs typeface="Times New Roman"/>
              </a:rPr>
              <a:t>(</a:t>
            </a:r>
            <a:r>
              <a:rPr sz="706" b="1" spc="-9" dirty="0">
                <a:solidFill>
                  <a:srgbClr val="CE5C00"/>
                </a:solidFill>
                <a:latin typeface="Times New Roman"/>
                <a:cs typeface="Times New Roman"/>
              </a:rPr>
              <a:t>-</a:t>
            </a:r>
            <a:r>
              <a:rPr sz="706" spc="-9" dirty="0">
                <a:solidFill>
                  <a:srgbClr val="0000CF"/>
                </a:solidFill>
                <a:latin typeface="Times New Roman"/>
                <a:cs typeface="Times New Roman"/>
              </a:rPr>
              <a:t>1</a:t>
            </a:r>
            <a:r>
              <a:rPr sz="706" spc="-9" dirty="0">
                <a:latin typeface="Times New Roman"/>
                <a:cs typeface="Times New Roman"/>
              </a:rPr>
              <a:t>,</a:t>
            </a:r>
            <a:r>
              <a:rPr sz="706" spc="-9" dirty="0">
                <a:solidFill>
                  <a:srgbClr val="0000CF"/>
                </a:solidFill>
                <a:latin typeface="Times New Roman"/>
                <a:cs typeface="Times New Roman"/>
              </a:rPr>
              <a:t>1</a:t>
            </a:r>
            <a:r>
              <a:rPr sz="706" spc="-9" dirty="0">
                <a:latin typeface="Times New Roman"/>
                <a:cs typeface="Times New Roman"/>
              </a:rPr>
              <a:t>)</a:t>
            </a:r>
            <a:r>
              <a:rPr sz="706" b="1" spc="-9" dirty="0">
                <a:solidFill>
                  <a:srgbClr val="CE5C00"/>
                </a:solidFill>
                <a:latin typeface="Times New Roman"/>
                <a:cs typeface="Times New Roman"/>
              </a:rPr>
              <a:t>*</a:t>
            </a:r>
            <a:r>
              <a:rPr sz="706" spc="-9" dirty="0">
                <a:solidFill>
                  <a:srgbClr val="0000CF"/>
                </a:solidFill>
                <a:latin typeface="Times New Roman"/>
                <a:cs typeface="Times New Roman"/>
              </a:rPr>
              <a:t>1.96</a:t>
            </a:r>
            <a:r>
              <a:rPr sz="706" b="1" spc="-9" dirty="0">
                <a:solidFill>
                  <a:srgbClr val="CE5C00"/>
                </a:solidFill>
                <a:latin typeface="Times New Roman"/>
                <a:cs typeface="Times New Roman"/>
              </a:rPr>
              <a:t>*</a:t>
            </a:r>
            <a:r>
              <a:rPr sz="706" spc="-9" dirty="0">
                <a:latin typeface="Times New Roman"/>
                <a:cs typeface="Times New Roman"/>
              </a:rPr>
              <a:t>SE_B</a:t>
            </a:r>
            <a:endParaRPr sz="706" dirty="0">
              <a:latin typeface="Times New Roman"/>
              <a:cs typeface="Times New Roman"/>
            </a:endParaRPr>
          </a:p>
          <a:p>
            <a:pPr marL="15689">
              <a:lnSpc>
                <a:spcPts val="829"/>
              </a:lnSpc>
            </a:pPr>
            <a:r>
              <a:rPr sz="706" b="1" spc="-9" dirty="0">
                <a:solidFill>
                  <a:srgbClr val="1F4986"/>
                </a:solidFill>
                <a:latin typeface="Times New Roman"/>
                <a:cs typeface="Times New Roman"/>
              </a:rPr>
              <a:t>list</a:t>
            </a:r>
            <a:r>
              <a:rPr sz="706" spc="-9" dirty="0">
                <a:latin typeface="Times New Roman"/>
                <a:cs typeface="Times New Roman"/>
              </a:rPr>
              <a:t>(</a:t>
            </a:r>
            <a:r>
              <a:rPr sz="706" spc="-9" dirty="0">
                <a:solidFill>
                  <a:srgbClr val="1F4986"/>
                </a:solidFill>
                <a:latin typeface="Times New Roman"/>
                <a:cs typeface="Times New Roman"/>
              </a:rPr>
              <a:t>CI_A=</a:t>
            </a:r>
            <a:r>
              <a:rPr sz="706" spc="-9" dirty="0">
                <a:latin typeface="Times New Roman"/>
                <a:cs typeface="Times New Roman"/>
              </a:rPr>
              <a:t>CI_A,</a:t>
            </a:r>
            <a:r>
              <a:rPr sz="706" spc="66" dirty="0">
                <a:latin typeface="Times New Roman"/>
                <a:cs typeface="Times New Roman"/>
              </a:rPr>
              <a:t> </a:t>
            </a:r>
            <a:r>
              <a:rPr sz="706" spc="-9" dirty="0">
                <a:solidFill>
                  <a:srgbClr val="1F4986"/>
                </a:solidFill>
                <a:latin typeface="Times New Roman"/>
                <a:cs typeface="Times New Roman"/>
              </a:rPr>
              <a:t>CI_B=</a:t>
            </a:r>
            <a:r>
              <a:rPr sz="706" spc="-9" dirty="0">
                <a:latin typeface="Times New Roman"/>
                <a:cs typeface="Times New Roman"/>
              </a:rPr>
              <a:t>CI_B)</a:t>
            </a:r>
            <a:endParaRPr sz="706" dirty="0">
              <a:latin typeface="Times New Roman"/>
              <a:cs typeface="Times New Roman"/>
            </a:endParaRPr>
          </a:p>
          <a:p>
            <a:pPr marL="15689">
              <a:lnSpc>
                <a:spcPts val="829"/>
              </a:lnSpc>
              <a:spcBef>
                <a:spcPts val="772"/>
              </a:spcBef>
            </a:pPr>
            <a:r>
              <a:rPr sz="706" i="1" dirty="0">
                <a:solidFill>
                  <a:srgbClr val="8F5801"/>
                </a:solidFill>
                <a:latin typeface="Times New Roman"/>
                <a:cs typeface="Times New Roman"/>
              </a:rPr>
              <a:t>#</a:t>
            </a:r>
            <a:r>
              <a:rPr sz="706" i="1" spc="9" dirty="0">
                <a:solidFill>
                  <a:srgbClr val="8F5801"/>
                </a:solidFill>
                <a:latin typeface="Times New Roman"/>
                <a:cs typeface="Times New Roman"/>
              </a:rPr>
              <a:t> </a:t>
            </a:r>
            <a:r>
              <a:rPr sz="706" i="1" dirty="0">
                <a:solidFill>
                  <a:srgbClr val="8F5801"/>
                </a:solidFill>
                <a:latin typeface="Times New Roman"/>
                <a:cs typeface="Times New Roman"/>
              </a:rPr>
              <a:t>Reference</a:t>
            </a:r>
            <a:r>
              <a:rPr sz="706" i="1" spc="9" dirty="0">
                <a:solidFill>
                  <a:srgbClr val="8F5801"/>
                </a:solidFill>
                <a:latin typeface="Times New Roman"/>
                <a:cs typeface="Times New Roman"/>
              </a:rPr>
              <a:t> </a:t>
            </a:r>
            <a:r>
              <a:rPr sz="706" i="1" spc="-9" dirty="0">
                <a:solidFill>
                  <a:srgbClr val="8F5801"/>
                </a:solidFill>
                <a:latin typeface="Times New Roman"/>
                <a:cs typeface="Times New Roman"/>
              </a:rPr>
              <a:t>exact-</a:t>
            </a:r>
            <a:r>
              <a:rPr sz="706" i="1" dirty="0">
                <a:solidFill>
                  <a:srgbClr val="8F5801"/>
                </a:solidFill>
                <a:latin typeface="Times New Roman"/>
                <a:cs typeface="Times New Roman"/>
              </a:rPr>
              <a:t>ish </a:t>
            </a:r>
            <a:r>
              <a:rPr sz="706" i="1" spc="-22" dirty="0">
                <a:solidFill>
                  <a:srgbClr val="8F5801"/>
                </a:solidFill>
                <a:latin typeface="Times New Roman"/>
                <a:cs typeface="Times New Roman"/>
              </a:rPr>
              <a:t>CIs</a:t>
            </a:r>
            <a:endParaRPr sz="706" dirty="0">
              <a:latin typeface="Times New Roman"/>
              <a:cs typeface="Times New Roman"/>
            </a:endParaRPr>
          </a:p>
          <a:p>
            <a:pPr marL="15689">
              <a:lnSpc>
                <a:spcPts val="816"/>
              </a:lnSpc>
            </a:pPr>
            <a:r>
              <a:rPr sz="706" b="1" dirty="0">
                <a:solidFill>
                  <a:srgbClr val="1F4986"/>
                </a:solidFill>
                <a:latin typeface="Times New Roman"/>
                <a:cs typeface="Times New Roman"/>
              </a:rPr>
              <a:t>prop.test</a:t>
            </a:r>
            <a:r>
              <a:rPr sz="706" dirty="0">
                <a:latin typeface="Times New Roman"/>
                <a:cs typeface="Times New Roman"/>
              </a:rPr>
              <a:t>(</a:t>
            </a:r>
            <a:r>
              <a:rPr sz="706" dirty="0">
                <a:solidFill>
                  <a:srgbClr val="0000CF"/>
                </a:solidFill>
                <a:latin typeface="Times New Roman"/>
                <a:cs typeface="Times New Roman"/>
              </a:rPr>
              <a:t>98</a:t>
            </a:r>
            <a:r>
              <a:rPr sz="706" dirty="0">
                <a:latin typeface="Times New Roman"/>
                <a:cs typeface="Times New Roman"/>
              </a:rPr>
              <a:t>,</a:t>
            </a:r>
            <a:r>
              <a:rPr sz="706" spc="-22" dirty="0">
                <a:latin typeface="Times New Roman"/>
                <a:cs typeface="Times New Roman"/>
              </a:rPr>
              <a:t> </a:t>
            </a:r>
            <a:r>
              <a:rPr sz="706" dirty="0">
                <a:solidFill>
                  <a:srgbClr val="0000CF"/>
                </a:solidFill>
                <a:latin typeface="Times New Roman"/>
                <a:cs typeface="Times New Roman"/>
              </a:rPr>
              <a:t>100</a:t>
            </a:r>
            <a:r>
              <a:rPr sz="706" dirty="0">
                <a:latin typeface="Times New Roman"/>
                <a:cs typeface="Times New Roman"/>
              </a:rPr>
              <a:t>,</a:t>
            </a:r>
            <a:r>
              <a:rPr sz="706" spc="-22" dirty="0">
                <a:latin typeface="Times New Roman"/>
                <a:cs typeface="Times New Roman"/>
              </a:rPr>
              <a:t> </a:t>
            </a:r>
            <a:r>
              <a:rPr sz="706" spc="-9" dirty="0">
                <a:solidFill>
                  <a:srgbClr val="1F4986"/>
                </a:solidFill>
                <a:latin typeface="Times New Roman"/>
                <a:cs typeface="Times New Roman"/>
              </a:rPr>
              <a:t>correct=</a:t>
            </a:r>
            <a:r>
              <a:rPr sz="706" spc="-9" dirty="0">
                <a:solidFill>
                  <a:srgbClr val="8F5801"/>
                </a:solidFill>
                <a:latin typeface="Times New Roman"/>
                <a:cs typeface="Times New Roman"/>
              </a:rPr>
              <a:t>FALSE</a:t>
            </a:r>
            <a:r>
              <a:rPr sz="706" spc="-9" dirty="0">
                <a:latin typeface="Times New Roman"/>
                <a:cs typeface="Times New Roman"/>
              </a:rPr>
              <a:t>)</a:t>
            </a:r>
            <a:endParaRPr sz="706" dirty="0">
              <a:latin typeface="Times New Roman"/>
              <a:cs typeface="Times New Roman"/>
            </a:endParaRPr>
          </a:p>
          <a:p>
            <a:pPr marL="15689">
              <a:lnSpc>
                <a:spcPts val="829"/>
              </a:lnSpc>
            </a:pPr>
            <a:r>
              <a:rPr sz="706" b="1" dirty="0">
                <a:solidFill>
                  <a:srgbClr val="1F4986"/>
                </a:solidFill>
                <a:latin typeface="Times New Roman"/>
                <a:cs typeface="Times New Roman"/>
              </a:rPr>
              <a:t>prop.test</a:t>
            </a:r>
            <a:r>
              <a:rPr sz="706" dirty="0">
                <a:latin typeface="Times New Roman"/>
                <a:cs typeface="Times New Roman"/>
              </a:rPr>
              <a:t>(</a:t>
            </a:r>
            <a:r>
              <a:rPr sz="706" dirty="0">
                <a:solidFill>
                  <a:srgbClr val="0000CF"/>
                </a:solidFill>
                <a:latin typeface="Times New Roman"/>
                <a:cs typeface="Times New Roman"/>
              </a:rPr>
              <a:t>960</a:t>
            </a:r>
            <a:r>
              <a:rPr sz="706" dirty="0">
                <a:latin typeface="Times New Roman"/>
                <a:cs typeface="Times New Roman"/>
              </a:rPr>
              <a:t>,</a:t>
            </a:r>
            <a:r>
              <a:rPr sz="706" spc="-35" dirty="0">
                <a:latin typeface="Times New Roman"/>
                <a:cs typeface="Times New Roman"/>
              </a:rPr>
              <a:t> </a:t>
            </a:r>
            <a:r>
              <a:rPr sz="706" dirty="0">
                <a:solidFill>
                  <a:srgbClr val="0000CF"/>
                </a:solidFill>
                <a:latin typeface="Times New Roman"/>
                <a:cs typeface="Times New Roman"/>
              </a:rPr>
              <a:t>1000</a:t>
            </a:r>
            <a:r>
              <a:rPr sz="706" dirty="0">
                <a:latin typeface="Times New Roman"/>
                <a:cs typeface="Times New Roman"/>
              </a:rPr>
              <a:t>,</a:t>
            </a:r>
            <a:r>
              <a:rPr sz="706" spc="-22" dirty="0">
                <a:latin typeface="Times New Roman"/>
                <a:cs typeface="Times New Roman"/>
              </a:rPr>
              <a:t> </a:t>
            </a:r>
            <a:r>
              <a:rPr sz="706" spc="-9" dirty="0">
                <a:solidFill>
                  <a:srgbClr val="1F4986"/>
                </a:solidFill>
                <a:latin typeface="Times New Roman"/>
                <a:cs typeface="Times New Roman"/>
              </a:rPr>
              <a:t>correct=</a:t>
            </a:r>
            <a:r>
              <a:rPr sz="706" spc="-9" dirty="0">
                <a:solidFill>
                  <a:srgbClr val="8F5801"/>
                </a:solidFill>
                <a:latin typeface="Times New Roman"/>
                <a:cs typeface="Times New Roman"/>
              </a:rPr>
              <a:t>FALSE</a:t>
            </a:r>
            <a:r>
              <a:rPr sz="706" spc="-9" dirty="0">
                <a:latin typeface="Times New Roman"/>
                <a:cs typeface="Times New Roman"/>
              </a:rPr>
              <a:t>)</a:t>
            </a:r>
            <a:endParaRPr sz="706" dirty="0">
              <a:latin typeface="Times New Roman"/>
              <a:cs typeface="Times New Roman"/>
            </a:endParaRPr>
          </a:p>
        </p:txBody>
      </p:sp>
      <p:sp>
        <p:nvSpPr>
          <p:cNvPr id="18" name="TextBox 17">
            <a:extLst>
              <a:ext uri="{FF2B5EF4-FFF2-40B4-BE49-F238E27FC236}">
                <a16:creationId xmlns:a16="http://schemas.microsoft.com/office/drawing/2014/main" id="{932D92D4-3388-22E1-2CEC-CDFEDC1896EF}"/>
              </a:ext>
            </a:extLst>
          </p:cNvPr>
          <p:cNvSpPr txBox="1"/>
          <p:nvPr/>
        </p:nvSpPr>
        <p:spPr>
          <a:xfrm>
            <a:off x="3303738" y="338491"/>
            <a:ext cx="2850177" cy="861774"/>
          </a:xfrm>
          <a:prstGeom prst="rect">
            <a:avLst/>
          </a:prstGeom>
          <a:noFill/>
        </p:spPr>
        <p:txBody>
          <a:bodyPr wrap="square" rtlCol="0">
            <a:spAutoFit/>
          </a:bodyPr>
          <a:lstStyle/>
          <a:p>
            <a:pPr algn="ctr"/>
            <a:r>
              <a:rPr lang="en-IN" sz="3200" b="1" dirty="0">
                <a:latin typeface="Times New Roman"/>
                <a:cs typeface="Times New Roman"/>
              </a:rPr>
              <a:t>Solution 2</a:t>
            </a:r>
            <a:endParaRPr lang="en-IN" sz="3200" dirty="0">
              <a:latin typeface="Times New Roman"/>
              <a:cs typeface="Times New Roman"/>
            </a:endParaRPr>
          </a:p>
          <a:p>
            <a:pPr algn="ct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Hypothesis Formulation and Directionality</a:t>
            </a:r>
          </a:p>
        </p:txBody>
      </p:sp>
      <p:sp>
        <p:nvSpPr>
          <p:cNvPr id="3" name="TextBox 2"/>
          <p:cNvSpPr txBox="1"/>
          <p:nvPr/>
        </p:nvSpPr>
        <p:spPr>
          <a:xfrm>
            <a:off x="274320" y="822960"/>
            <a:ext cx="8595360" cy="5847755"/>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2000" dirty="0">
                <a:latin typeface="Times New Roman" panose="02020603050405020304" pitchFamily="18" charset="0"/>
                <a:cs typeface="Times New Roman" panose="02020603050405020304" pitchFamily="18" charset="0"/>
              </a:rPr>
              <a:t>Topic: Why We Formulate H₀ as “No Effect”</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A crash-testing organization compares a new SUV with a competitor. They set the hypotheses as: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 H₀: Fatality rate (new SUV) ≥ Fatality rate (competitor)</a:t>
            </a:r>
          </a:p>
          <a:p>
            <a:pPr>
              <a:spcAft>
                <a:spcPts val="0"/>
              </a:spcAft>
              <a:defRPr sz="1200"/>
            </a:pPr>
            <a:r>
              <a:rPr dirty="0">
                <a:latin typeface="Times New Roman" panose="02020603050405020304" pitchFamily="18" charset="0"/>
                <a:cs typeface="Times New Roman" panose="02020603050405020304" pitchFamily="18" charset="0"/>
              </a:rPr>
              <a:t>- H₁: Fatality rate (new SUV) &lt; Fatality rate (competitor)</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 1) </a:t>
            </a:r>
            <a:r>
              <a:rPr dirty="0">
                <a:latin typeface="Times New Roman" panose="02020603050405020304" pitchFamily="18" charset="0"/>
                <a:cs typeface="Times New Roman" panose="02020603050405020304" pitchFamily="18" charset="0"/>
              </a:rPr>
              <a:t>Is this formulation appropriate?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 2) </a:t>
            </a:r>
            <a:r>
              <a:rPr dirty="0">
                <a:latin typeface="Times New Roman" panose="02020603050405020304" pitchFamily="18" charset="0"/>
                <a:cs typeface="Times New Roman" panose="02020603050405020304" pitchFamily="18" charset="0"/>
              </a:rPr>
              <a:t>What is the risk in setting up H₀ this way?</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sz="1600" b="1" dirty="0">
                <a:latin typeface="Times New Roman" panose="02020603050405020304" pitchFamily="18" charset="0"/>
                <a:cs typeface="Times New Roman" panose="02020603050405020304" pitchFamily="18" charset="0"/>
              </a:rPr>
              <a:t>Null Hypothesis (H₀): </a:t>
            </a:r>
            <a:r>
              <a:rPr sz="1600" dirty="0">
                <a:latin typeface="Times New Roman" panose="02020603050405020304" pitchFamily="18" charset="0"/>
                <a:cs typeface="Times New Roman" panose="02020603050405020304" pitchFamily="18" charset="0"/>
              </a:rPr>
              <a:t>A default position, usually that there is no effect or difference.</a:t>
            </a:r>
          </a:p>
          <a:p>
            <a:pPr>
              <a:spcAft>
                <a:spcPts val="0"/>
              </a:spcAft>
              <a:defRPr sz="1200"/>
            </a:pPr>
            <a:r>
              <a:rPr sz="1600" b="1" dirty="0">
                <a:latin typeface="Times New Roman" panose="02020603050405020304" pitchFamily="18" charset="0"/>
                <a:cs typeface="Times New Roman" panose="02020603050405020304" pitchFamily="18" charset="0"/>
              </a:rPr>
              <a:t>Alternative Hypothesis (H₁): </a:t>
            </a:r>
            <a:r>
              <a:rPr sz="1600" dirty="0">
                <a:latin typeface="Times New Roman" panose="02020603050405020304" pitchFamily="18" charset="0"/>
                <a:cs typeface="Times New Roman" panose="02020603050405020304" pitchFamily="18" charset="0"/>
              </a:rPr>
              <a:t>Represents the presence of an effect or a difference.</a:t>
            </a:r>
          </a:p>
          <a:p>
            <a:pPr>
              <a:spcAft>
                <a:spcPts val="0"/>
              </a:spcAft>
              <a:defRPr sz="1200"/>
            </a:pPr>
            <a:r>
              <a:rPr sz="1600" b="1" dirty="0">
                <a:latin typeface="Times New Roman" panose="02020603050405020304" pitchFamily="18" charset="0"/>
                <a:cs typeface="Times New Roman" panose="02020603050405020304" pitchFamily="18" charset="0"/>
              </a:rPr>
              <a:t>Type I Error: </a:t>
            </a:r>
            <a:r>
              <a:rPr sz="1600" dirty="0">
                <a:latin typeface="Times New Roman" panose="02020603050405020304" pitchFamily="18" charset="0"/>
                <a:cs typeface="Times New Roman" panose="02020603050405020304" pitchFamily="18" charset="0"/>
              </a:rPr>
              <a:t>Rejecting H₀ when it is true.</a:t>
            </a:r>
          </a:p>
          <a:p>
            <a:pPr>
              <a:spcAft>
                <a:spcPts val="0"/>
              </a:spcAft>
              <a:defRPr sz="1200"/>
            </a:pPr>
            <a:r>
              <a:rPr sz="1600" b="1" dirty="0">
                <a:latin typeface="Times New Roman" panose="02020603050405020304" pitchFamily="18" charset="0"/>
                <a:cs typeface="Times New Roman" panose="02020603050405020304" pitchFamily="18" charset="0"/>
              </a:rPr>
              <a:t>Directionality</a:t>
            </a:r>
            <a:r>
              <a:rPr sz="1600" dirty="0">
                <a:latin typeface="Times New Roman" panose="02020603050405020304" pitchFamily="18" charset="0"/>
                <a:cs typeface="Times New Roman" panose="02020603050405020304" pitchFamily="18" charset="0"/>
              </a:rPr>
              <a:t>: Choosing inequality signs carefully to reflect scientific or regulatory neutrality.</a:t>
            </a:r>
            <a:endParaRPr lang="en-US" sz="1600" dirty="0">
              <a:latin typeface="Times New Roman" panose="02020603050405020304" pitchFamily="18" charset="0"/>
              <a:cs typeface="Times New Roman" panose="02020603050405020304" pitchFamily="18" charset="0"/>
            </a:endParaRPr>
          </a:p>
          <a:p>
            <a:pPr>
              <a:spcAft>
                <a:spcPts val="0"/>
              </a:spcAft>
              <a:defRPr sz="1200"/>
            </a:pPr>
            <a:r>
              <a:rPr lang="en-US" sz="1600" b="1" dirty="0">
                <a:latin typeface="Times New Roman" panose="02020603050405020304" pitchFamily="18" charset="0"/>
                <a:cs typeface="Times New Roman" panose="02020603050405020304" pitchFamily="18" charset="0"/>
              </a:rPr>
              <a:t>Superiority / Non-inferiority testing</a:t>
            </a:r>
            <a:r>
              <a:rPr lang="en-US" sz="1600" dirty="0">
                <a:latin typeface="Times New Roman" panose="02020603050405020304" pitchFamily="18" charset="0"/>
                <a:cs typeface="Times New Roman" panose="02020603050405020304" pitchFamily="18" charset="0"/>
              </a:rPr>
              <a:t>: Requires structured hypothesis framing.</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lang="en-US" dirty="0">
                <a:latin typeface="Times New Roman" panose="02020603050405020304" pitchFamily="18" charset="0"/>
                <a:cs typeface="Times New Roman" panose="02020603050405020304" pitchFamily="18" charset="0"/>
              </a:rPr>
              <a:t>A vaccine study frames its null hypothesis so that the new vaccine’s antibody </a:t>
            </a:r>
            <a:r>
              <a:rPr lang="en-US" dirty="0" err="1">
                <a:latin typeface="Times New Roman" panose="02020603050405020304" pitchFamily="18" charset="0"/>
                <a:cs typeface="Times New Roman" panose="02020603050405020304" pitchFamily="18" charset="0"/>
              </a:rPr>
              <a:t>titre</a:t>
            </a:r>
            <a:r>
              <a:rPr lang="en-US" dirty="0">
                <a:latin typeface="Times New Roman" panose="02020603050405020304" pitchFamily="18" charset="0"/>
                <a:cs typeface="Times New Roman" panose="02020603050405020304" pitchFamily="18" charset="0"/>
              </a:rPr>
              <a:t> must be at least as high as control, making the alternative “new is lower”; does that wording make it too easy to claim success?</a:t>
            </a:r>
          </a:p>
          <a:p>
            <a:pPr>
              <a:spcAft>
                <a:spcPts val="0"/>
              </a:spcAft>
              <a:defRPr sz="1200" b="1"/>
            </a:pPr>
            <a:endParaRPr lang="en-US"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0088" y="1067450"/>
            <a:ext cx="2114550" cy="377453"/>
          </a:xfrm>
          <a:prstGeom prst="rect">
            <a:avLst/>
          </a:prstGeom>
        </p:spPr>
        <p:txBody>
          <a:bodyPr vert="horz" wrap="square" lIns="0" tIns="10646" rIns="0" bIns="0" rtlCol="0">
            <a:spAutoFit/>
          </a:bodyPr>
          <a:lstStyle/>
          <a:p>
            <a:pPr>
              <a:spcBef>
                <a:spcPts val="860"/>
              </a:spcBef>
            </a:pPr>
            <a:endParaRPr sz="1412" dirty="0">
              <a:latin typeface="Times New Roman"/>
              <a:cs typeface="Times New Roman"/>
            </a:endParaRPr>
          </a:p>
          <a:p>
            <a:pPr marL="11206"/>
            <a:r>
              <a:rPr sz="971" b="1" dirty="0">
                <a:latin typeface="Times New Roman"/>
                <a:cs typeface="Times New Roman"/>
              </a:rPr>
              <a:t>Correct</a:t>
            </a:r>
            <a:r>
              <a:rPr sz="971" b="1" spc="-26" dirty="0">
                <a:latin typeface="Times New Roman"/>
                <a:cs typeface="Times New Roman"/>
              </a:rPr>
              <a:t> </a:t>
            </a:r>
            <a:r>
              <a:rPr sz="971" b="1" dirty="0">
                <a:latin typeface="Times New Roman"/>
                <a:cs typeface="Times New Roman"/>
              </a:rPr>
              <a:t>one‑sided</a:t>
            </a:r>
            <a:r>
              <a:rPr sz="971" b="1" spc="-22" dirty="0">
                <a:latin typeface="Times New Roman"/>
                <a:cs typeface="Times New Roman"/>
              </a:rPr>
              <a:t> </a:t>
            </a:r>
            <a:r>
              <a:rPr sz="971" b="1" dirty="0">
                <a:latin typeface="Times New Roman"/>
                <a:cs typeface="Times New Roman"/>
              </a:rPr>
              <a:t>framing</a:t>
            </a:r>
            <a:r>
              <a:rPr sz="971" b="1" spc="-22" dirty="0">
                <a:latin typeface="Times New Roman"/>
                <a:cs typeface="Times New Roman"/>
              </a:rPr>
              <a:t> </a:t>
            </a:r>
            <a:r>
              <a:rPr sz="971" b="1" spc="-9" dirty="0">
                <a:latin typeface="Times New Roman"/>
                <a:cs typeface="Times New Roman"/>
              </a:rPr>
              <a:t>(superiority)</a:t>
            </a:r>
            <a:endParaRPr sz="971" dirty="0">
              <a:latin typeface="Times New Roman"/>
              <a:cs typeface="Times New Roman"/>
            </a:endParaRPr>
          </a:p>
        </p:txBody>
      </p:sp>
      <p:sp>
        <p:nvSpPr>
          <p:cNvPr id="3" name="object 3"/>
          <p:cNvSpPr txBox="1"/>
          <p:nvPr/>
        </p:nvSpPr>
        <p:spPr>
          <a:xfrm>
            <a:off x="3199615" y="1573082"/>
            <a:ext cx="1216959" cy="161217"/>
          </a:xfrm>
          <a:prstGeom prst="rect">
            <a:avLst/>
          </a:prstGeom>
        </p:spPr>
        <p:txBody>
          <a:bodyPr vert="horz" wrap="square" lIns="0" tIns="11766" rIns="0" bIns="0" rtlCol="0">
            <a:spAutoFit/>
          </a:bodyPr>
          <a:lstStyle/>
          <a:p>
            <a:pPr marL="33619">
              <a:spcBef>
                <a:spcPts val="93"/>
              </a:spcBef>
            </a:pPr>
            <a:r>
              <a:rPr sz="1456" baseline="12626" dirty="0">
                <a:latin typeface="Cambria Math"/>
                <a:cs typeface="Cambria Math"/>
              </a:rPr>
              <a:t>H</a:t>
            </a:r>
            <a:r>
              <a:rPr sz="706" dirty="0">
                <a:latin typeface="Cambria Math"/>
                <a:cs typeface="Cambria Math"/>
              </a:rPr>
              <a:t>0</a:t>
            </a:r>
            <a:r>
              <a:rPr sz="1456" baseline="12626" dirty="0">
                <a:latin typeface="Cambria Math"/>
                <a:cs typeface="Cambria Math"/>
              </a:rPr>
              <a:t>:</a:t>
            </a:r>
            <a:r>
              <a:rPr sz="1456" spc="278" baseline="12626" dirty="0">
                <a:latin typeface="Cambria Math"/>
                <a:cs typeface="Cambria Math"/>
              </a:rPr>
              <a:t> </a:t>
            </a:r>
            <a:r>
              <a:rPr sz="1456" baseline="12626" dirty="0">
                <a:latin typeface="Cambria Math"/>
                <a:cs typeface="Cambria Math"/>
              </a:rPr>
              <a:t>μ</a:t>
            </a:r>
            <a:r>
              <a:rPr sz="706" dirty="0">
                <a:latin typeface="Times New Roman"/>
                <a:cs typeface="Times New Roman"/>
              </a:rPr>
              <a:t>new</a:t>
            </a:r>
            <a:r>
              <a:rPr sz="706" spc="71" dirty="0">
                <a:latin typeface="Times New Roman"/>
                <a:cs typeface="Times New Roman"/>
              </a:rPr>
              <a:t> </a:t>
            </a:r>
            <a:r>
              <a:rPr sz="1456" baseline="12626" dirty="0">
                <a:latin typeface="Cambria Math"/>
                <a:cs typeface="Cambria Math"/>
              </a:rPr>
              <a:t>−</a:t>
            </a:r>
            <a:r>
              <a:rPr sz="1456" spc="13" baseline="12626" dirty="0">
                <a:latin typeface="Cambria Math"/>
                <a:cs typeface="Cambria Math"/>
              </a:rPr>
              <a:t> </a:t>
            </a:r>
            <a:r>
              <a:rPr sz="1456" baseline="12626" dirty="0">
                <a:latin typeface="Cambria Math"/>
                <a:cs typeface="Cambria Math"/>
              </a:rPr>
              <a:t>μ</a:t>
            </a:r>
            <a:r>
              <a:rPr sz="706" dirty="0">
                <a:latin typeface="Times New Roman"/>
                <a:cs typeface="Times New Roman"/>
              </a:rPr>
              <a:t>control</a:t>
            </a:r>
            <a:r>
              <a:rPr sz="706" spc="124" dirty="0">
                <a:latin typeface="Times New Roman"/>
                <a:cs typeface="Times New Roman"/>
              </a:rPr>
              <a:t> </a:t>
            </a:r>
            <a:r>
              <a:rPr sz="1456" baseline="12626" dirty="0">
                <a:latin typeface="Cambria Math"/>
                <a:cs typeface="Cambria Math"/>
              </a:rPr>
              <a:t>≤</a:t>
            </a:r>
            <a:r>
              <a:rPr sz="1456" spc="86" baseline="12626" dirty="0">
                <a:latin typeface="Cambria Math"/>
                <a:cs typeface="Cambria Math"/>
              </a:rPr>
              <a:t> </a:t>
            </a:r>
            <a:r>
              <a:rPr sz="1456" spc="-66" baseline="12626" dirty="0">
                <a:latin typeface="Cambria Math"/>
                <a:cs typeface="Cambria Math"/>
              </a:rPr>
              <a:t>0</a:t>
            </a:r>
            <a:endParaRPr sz="1456" baseline="12626">
              <a:latin typeface="Cambria Math"/>
              <a:cs typeface="Cambria Math"/>
            </a:endParaRPr>
          </a:p>
        </p:txBody>
      </p:sp>
      <p:sp>
        <p:nvSpPr>
          <p:cNvPr id="4" name="object 4"/>
          <p:cNvSpPr txBox="1"/>
          <p:nvPr/>
        </p:nvSpPr>
        <p:spPr>
          <a:xfrm>
            <a:off x="4495464" y="1547533"/>
            <a:ext cx="132790" cy="161281"/>
          </a:xfrm>
          <a:prstGeom prst="rect">
            <a:avLst/>
          </a:prstGeom>
        </p:spPr>
        <p:txBody>
          <a:bodyPr vert="horz" wrap="square" lIns="0" tIns="11766" rIns="0" bIns="0" rtlCol="0">
            <a:spAutoFit/>
          </a:bodyPr>
          <a:lstStyle/>
          <a:p>
            <a:pPr marL="11206">
              <a:spcBef>
                <a:spcPts val="93"/>
              </a:spcBef>
            </a:pPr>
            <a:r>
              <a:rPr sz="971" spc="-22" dirty="0">
                <a:latin typeface="Times New Roman"/>
                <a:cs typeface="Times New Roman"/>
              </a:rPr>
              <a:t>vs</a:t>
            </a:r>
            <a:endParaRPr sz="971">
              <a:latin typeface="Times New Roman"/>
              <a:cs typeface="Times New Roman"/>
            </a:endParaRPr>
          </a:p>
        </p:txBody>
      </p:sp>
      <p:sp>
        <p:nvSpPr>
          <p:cNvPr id="5" name="object 5"/>
          <p:cNvSpPr txBox="1"/>
          <p:nvPr/>
        </p:nvSpPr>
        <p:spPr>
          <a:xfrm>
            <a:off x="4707031" y="1573082"/>
            <a:ext cx="1238810" cy="161217"/>
          </a:xfrm>
          <a:prstGeom prst="rect">
            <a:avLst/>
          </a:prstGeom>
        </p:spPr>
        <p:txBody>
          <a:bodyPr vert="horz" wrap="square" lIns="0" tIns="11766" rIns="0" bIns="0" rtlCol="0">
            <a:spAutoFit/>
          </a:bodyPr>
          <a:lstStyle/>
          <a:p>
            <a:pPr marL="33619">
              <a:spcBef>
                <a:spcPts val="93"/>
              </a:spcBef>
            </a:pPr>
            <a:r>
              <a:rPr sz="1456" baseline="12626" dirty="0">
                <a:latin typeface="Cambria Math"/>
                <a:cs typeface="Cambria Math"/>
              </a:rPr>
              <a:t>H</a:t>
            </a:r>
            <a:r>
              <a:rPr sz="706" dirty="0">
                <a:latin typeface="Cambria Math"/>
                <a:cs typeface="Cambria Math"/>
              </a:rPr>
              <a:t>1</a:t>
            </a:r>
            <a:r>
              <a:rPr sz="1456" baseline="12626" dirty="0">
                <a:latin typeface="Cambria Math"/>
                <a:cs typeface="Cambria Math"/>
              </a:rPr>
              <a:t>:</a:t>
            </a:r>
            <a:r>
              <a:rPr sz="1456" spc="265" baseline="12626" dirty="0">
                <a:latin typeface="Cambria Math"/>
                <a:cs typeface="Cambria Math"/>
              </a:rPr>
              <a:t> </a:t>
            </a:r>
            <a:r>
              <a:rPr sz="1456" baseline="12626" dirty="0">
                <a:latin typeface="Cambria Math"/>
                <a:cs typeface="Cambria Math"/>
              </a:rPr>
              <a:t>μ</a:t>
            </a:r>
            <a:r>
              <a:rPr sz="706" dirty="0">
                <a:latin typeface="Times New Roman"/>
                <a:cs typeface="Times New Roman"/>
              </a:rPr>
              <a:t>new</a:t>
            </a:r>
            <a:r>
              <a:rPr sz="706" spc="62" dirty="0">
                <a:latin typeface="Times New Roman"/>
                <a:cs typeface="Times New Roman"/>
              </a:rPr>
              <a:t> </a:t>
            </a:r>
            <a:r>
              <a:rPr sz="1456" baseline="12626" dirty="0">
                <a:latin typeface="Cambria Math"/>
                <a:cs typeface="Cambria Math"/>
              </a:rPr>
              <a:t>−</a:t>
            </a:r>
            <a:r>
              <a:rPr sz="1456" spc="6" baseline="12626" dirty="0">
                <a:latin typeface="Cambria Math"/>
                <a:cs typeface="Cambria Math"/>
              </a:rPr>
              <a:t> </a:t>
            </a:r>
            <a:r>
              <a:rPr sz="1456" baseline="12626" dirty="0">
                <a:latin typeface="Cambria Math"/>
                <a:cs typeface="Cambria Math"/>
              </a:rPr>
              <a:t>μ</a:t>
            </a:r>
            <a:r>
              <a:rPr sz="706" dirty="0">
                <a:latin typeface="Times New Roman"/>
                <a:cs typeface="Times New Roman"/>
              </a:rPr>
              <a:t>control</a:t>
            </a:r>
            <a:r>
              <a:rPr sz="706" spc="124" dirty="0">
                <a:latin typeface="Times New Roman"/>
                <a:cs typeface="Times New Roman"/>
              </a:rPr>
              <a:t> </a:t>
            </a:r>
            <a:r>
              <a:rPr sz="1456" baseline="12626" dirty="0">
                <a:latin typeface="Cambria Math"/>
                <a:cs typeface="Cambria Math"/>
              </a:rPr>
              <a:t>&gt;</a:t>
            </a:r>
            <a:r>
              <a:rPr sz="1456" spc="72" baseline="12626" dirty="0">
                <a:latin typeface="Cambria Math"/>
                <a:cs typeface="Cambria Math"/>
              </a:rPr>
              <a:t> </a:t>
            </a:r>
            <a:r>
              <a:rPr sz="1456" spc="-33" baseline="12626" dirty="0">
                <a:latin typeface="Cambria Math"/>
                <a:cs typeface="Cambria Math"/>
              </a:rPr>
              <a:t>0.</a:t>
            </a:r>
            <a:endParaRPr sz="1456" baseline="12626">
              <a:latin typeface="Cambria Math"/>
              <a:cs typeface="Cambria Math"/>
            </a:endParaRPr>
          </a:p>
        </p:txBody>
      </p:sp>
      <p:sp>
        <p:nvSpPr>
          <p:cNvPr id="6" name="object 6"/>
          <p:cNvSpPr txBox="1"/>
          <p:nvPr/>
        </p:nvSpPr>
        <p:spPr>
          <a:xfrm>
            <a:off x="930088" y="1782857"/>
            <a:ext cx="1650626" cy="161281"/>
          </a:xfrm>
          <a:prstGeom prst="rect">
            <a:avLst/>
          </a:prstGeom>
        </p:spPr>
        <p:txBody>
          <a:bodyPr vert="horz" wrap="square" lIns="0" tIns="11766" rIns="0" bIns="0" rtlCol="0">
            <a:spAutoFit/>
          </a:bodyPr>
          <a:lstStyle/>
          <a:p>
            <a:pPr marL="11206">
              <a:spcBef>
                <a:spcPts val="93"/>
              </a:spcBef>
            </a:pPr>
            <a:r>
              <a:rPr sz="971" b="1" dirty="0">
                <a:latin typeface="Times New Roman"/>
                <a:cs typeface="Times New Roman"/>
              </a:rPr>
              <a:t>Non‑inferiority</a:t>
            </a:r>
            <a:r>
              <a:rPr sz="971" b="1" spc="-22" dirty="0">
                <a:latin typeface="Times New Roman"/>
                <a:cs typeface="Times New Roman"/>
              </a:rPr>
              <a:t> </a:t>
            </a:r>
            <a:r>
              <a:rPr sz="971" b="1" dirty="0">
                <a:latin typeface="Times New Roman"/>
                <a:cs typeface="Times New Roman"/>
              </a:rPr>
              <a:t>(margin</a:t>
            </a:r>
            <a:r>
              <a:rPr sz="971" b="1" spc="-13" dirty="0">
                <a:latin typeface="Times New Roman"/>
                <a:cs typeface="Times New Roman"/>
              </a:rPr>
              <a:t> </a:t>
            </a:r>
            <a:r>
              <a:rPr sz="971" dirty="0">
                <a:latin typeface="Cambria Math"/>
                <a:cs typeface="Cambria Math"/>
              </a:rPr>
              <a:t>𝛿</a:t>
            </a:r>
            <a:r>
              <a:rPr sz="971" spc="88" dirty="0">
                <a:latin typeface="Cambria Math"/>
                <a:cs typeface="Cambria Math"/>
              </a:rPr>
              <a:t> </a:t>
            </a:r>
            <a:r>
              <a:rPr sz="971" dirty="0">
                <a:latin typeface="Cambria Math"/>
                <a:cs typeface="Cambria Math"/>
              </a:rPr>
              <a:t>&gt;</a:t>
            </a:r>
            <a:r>
              <a:rPr sz="971" spc="40" dirty="0">
                <a:latin typeface="Cambria Math"/>
                <a:cs typeface="Cambria Math"/>
              </a:rPr>
              <a:t> </a:t>
            </a:r>
            <a:r>
              <a:rPr sz="971" spc="-22" dirty="0">
                <a:latin typeface="Cambria Math"/>
                <a:cs typeface="Cambria Math"/>
              </a:rPr>
              <a:t>0</a:t>
            </a:r>
            <a:r>
              <a:rPr sz="971" spc="-22" dirty="0">
                <a:latin typeface="Times New Roman"/>
                <a:cs typeface="Times New Roman"/>
              </a:rPr>
              <a:t>)</a:t>
            </a:r>
            <a:endParaRPr sz="971">
              <a:latin typeface="Times New Roman"/>
              <a:cs typeface="Times New Roman"/>
            </a:endParaRPr>
          </a:p>
        </p:txBody>
      </p:sp>
      <p:sp>
        <p:nvSpPr>
          <p:cNvPr id="7" name="object 7"/>
          <p:cNvSpPr txBox="1"/>
          <p:nvPr/>
        </p:nvSpPr>
        <p:spPr>
          <a:xfrm>
            <a:off x="4529082" y="2017171"/>
            <a:ext cx="1449481" cy="161281"/>
          </a:xfrm>
          <a:prstGeom prst="rect">
            <a:avLst/>
          </a:prstGeom>
        </p:spPr>
        <p:txBody>
          <a:bodyPr vert="horz" wrap="square" lIns="0" tIns="11766" rIns="0" bIns="0" rtlCol="0">
            <a:spAutoFit/>
          </a:bodyPr>
          <a:lstStyle/>
          <a:p>
            <a:pPr marL="11206">
              <a:spcBef>
                <a:spcPts val="93"/>
              </a:spcBef>
              <a:tabLst>
                <a:tab pos="1221506" algn="l"/>
              </a:tabLst>
            </a:pPr>
            <a:r>
              <a:rPr sz="971" spc="-22" dirty="0">
                <a:latin typeface="Times New Roman"/>
                <a:cs typeface="Times New Roman"/>
              </a:rPr>
              <a:t>vs</a:t>
            </a:r>
            <a:r>
              <a:rPr sz="971" dirty="0">
                <a:latin typeface="Times New Roman"/>
                <a:cs typeface="Times New Roman"/>
              </a:rPr>
              <a:t>	</a:t>
            </a:r>
            <a:r>
              <a:rPr sz="971" dirty="0">
                <a:latin typeface="Cambria Math"/>
                <a:cs typeface="Cambria Math"/>
              </a:rPr>
              <a:t>&gt;</a:t>
            </a:r>
            <a:r>
              <a:rPr sz="971" spc="40" dirty="0">
                <a:latin typeface="Cambria Math"/>
                <a:cs typeface="Cambria Math"/>
              </a:rPr>
              <a:t> </a:t>
            </a:r>
            <a:r>
              <a:rPr sz="971" spc="-22" dirty="0">
                <a:latin typeface="Cambria Math"/>
                <a:cs typeface="Cambria Math"/>
              </a:rPr>
              <a:t>δ.</a:t>
            </a:r>
            <a:endParaRPr sz="971">
              <a:latin typeface="Cambria Math"/>
              <a:cs typeface="Cambria Math"/>
            </a:endParaRPr>
          </a:p>
        </p:txBody>
      </p:sp>
      <p:sp>
        <p:nvSpPr>
          <p:cNvPr id="8" name="object 8"/>
          <p:cNvSpPr txBox="1"/>
          <p:nvPr/>
        </p:nvSpPr>
        <p:spPr>
          <a:xfrm>
            <a:off x="896470" y="1985436"/>
            <a:ext cx="4834218" cy="432445"/>
          </a:xfrm>
          <a:prstGeom prst="rect">
            <a:avLst/>
          </a:prstGeom>
        </p:spPr>
        <p:txBody>
          <a:bodyPr vert="horz" wrap="square" lIns="0" tIns="68916" rIns="0" bIns="0" rtlCol="0">
            <a:spAutoFit/>
          </a:bodyPr>
          <a:lstStyle/>
          <a:p>
            <a:pPr marL="2281639">
              <a:spcBef>
                <a:spcPts val="543"/>
              </a:spcBef>
              <a:tabLst>
                <a:tab pos="3876321" algn="l"/>
              </a:tabLst>
            </a:pPr>
            <a:r>
              <a:rPr sz="1456" baseline="12626" dirty="0">
                <a:latin typeface="Cambria Math"/>
                <a:cs typeface="Cambria Math"/>
              </a:rPr>
              <a:t>H</a:t>
            </a:r>
            <a:r>
              <a:rPr sz="706" dirty="0">
                <a:latin typeface="Cambria Math"/>
                <a:cs typeface="Cambria Math"/>
              </a:rPr>
              <a:t>0</a:t>
            </a:r>
            <a:r>
              <a:rPr sz="1456" baseline="12626" dirty="0">
                <a:latin typeface="Cambria Math"/>
                <a:cs typeface="Cambria Math"/>
              </a:rPr>
              <a:t>:</a:t>
            </a:r>
            <a:r>
              <a:rPr sz="1456" spc="265" baseline="12626" dirty="0">
                <a:latin typeface="Cambria Math"/>
                <a:cs typeface="Cambria Math"/>
              </a:rPr>
              <a:t> </a:t>
            </a:r>
            <a:r>
              <a:rPr sz="1456" baseline="12626" dirty="0">
                <a:latin typeface="Cambria Math"/>
                <a:cs typeface="Cambria Math"/>
              </a:rPr>
              <a:t>μ</a:t>
            </a:r>
            <a:r>
              <a:rPr sz="706" dirty="0">
                <a:latin typeface="Times New Roman"/>
                <a:cs typeface="Times New Roman"/>
              </a:rPr>
              <a:t>new</a:t>
            </a:r>
            <a:r>
              <a:rPr sz="706" spc="79" dirty="0">
                <a:latin typeface="Times New Roman"/>
                <a:cs typeface="Times New Roman"/>
              </a:rPr>
              <a:t> </a:t>
            </a:r>
            <a:r>
              <a:rPr sz="1456" baseline="12626" dirty="0">
                <a:latin typeface="Cambria Math"/>
                <a:cs typeface="Cambria Math"/>
              </a:rPr>
              <a:t>−</a:t>
            </a:r>
            <a:r>
              <a:rPr sz="1456" spc="13" baseline="12626" dirty="0">
                <a:latin typeface="Cambria Math"/>
                <a:cs typeface="Cambria Math"/>
              </a:rPr>
              <a:t> </a:t>
            </a:r>
            <a:r>
              <a:rPr sz="1456" baseline="12626" dirty="0">
                <a:latin typeface="Cambria Math"/>
                <a:cs typeface="Cambria Math"/>
              </a:rPr>
              <a:t>μ</a:t>
            </a:r>
            <a:r>
              <a:rPr sz="706" dirty="0">
                <a:latin typeface="Times New Roman"/>
                <a:cs typeface="Times New Roman"/>
              </a:rPr>
              <a:t>control</a:t>
            </a:r>
            <a:r>
              <a:rPr sz="706" spc="132" dirty="0">
                <a:latin typeface="Times New Roman"/>
                <a:cs typeface="Times New Roman"/>
              </a:rPr>
              <a:t> </a:t>
            </a:r>
            <a:r>
              <a:rPr sz="1456" baseline="12626" dirty="0">
                <a:latin typeface="Cambria Math"/>
                <a:cs typeface="Cambria Math"/>
              </a:rPr>
              <a:t>≤</a:t>
            </a:r>
            <a:r>
              <a:rPr sz="1456" spc="79" baseline="12626" dirty="0">
                <a:latin typeface="Cambria Math"/>
                <a:cs typeface="Cambria Math"/>
              </a:rPr>
              <a:t> </a:t>
            </a:r>
            <a:r>
              <a:rPr sz="1456" spc="-33" baseline="12626" dirty="0">
                <a:latin typeface="Cambria Math"/>
                <a:cs typeface="Cambria Math"/>
              </a:rPr>
              <a:t>−δ</a:t>
            </a:r>
            <a:r>
              <a:rPr sz="1456" baseline="12626" dirty="0">
                <a:latin typeface="Cambria Math"/>
                <a:cs typeface="Cambria Math"/>
              </a:rPr>
              <a:t>	H</a:t>
            </a:r>
            <a:r>
              <a:rPr sz="706" dirty="0">
                <a:latin typeface="Cambria Math"/>
                <a:cs typeface="Cambria Math"/>
              </a:rPr>
              <a:t>1</a:t>
            </a:r>
            <a:r>
              <a:rPr sz="1456" baseline="12626" dirty="0">
                <a:latin typeface="Cambria Math"/>
                <a:cs typeface="Cambria Math"/>
              </a:rPr>
              <a:t>:</a:t>
            </a:r>
            <a:r>
              <a:rPr sz="1456" spc="278" baseline="12626" dirty="0">
                <a:latin typeface="Cambria Math"/>
                <a:cs typeface="Cambria Math"/>
              </a:rPr>
              <a:t> </a:t>
            </a:r>
            <a:r>
              <a:rPr sz="1456" baseline="12626" dirty="0">
                <a:latin typeface="Cambria Math"/>
                <a:cs typeface="Cambria Math"/>
              </a:rPr>
              <a:t>μ</a:t>
            </a:r>
            <a:r>
              <a:rPr sz="706" dirty="0">
                <a:latin typeface="Times New Roman"/>
                <a:cs typeface="Times New Roman"/>
              </a:rPr>
              <a:t>new</a:t>
            </a:r>
            <a:r>
              <a:rPr sz="706" spc="71" dirty="0">
                <a:latin typeface="Times New Roman"/>
                <a:cs typeface="Times New Roman"/>
              </a:rPr>
              <a:t> </a:t>
            </a:r>
            <a:r>
              <a:rPr sz="1456" baseline="12626" dirty="0">
                <a:latin typeface="Cambria Math"/>
                <a:cs typeface="Cambria Math"/>
              </a:rPr>
              <a:t>−</a:t>
            </a:r>
            <a:r>
              <a:rPr sz="1456" spc="13" baseline="12626" dirty="0">
                <a:latin typeface="Cambria Math"/>
                <a:cs typeface="Cambria Math"/>
              </a:rPr>
              <a:t> </a:t>
            </a:r>
            <a:r>
              <a:rPr sz="1456" spc="-13" baseline="12626" dirty="0">
                <a:latin typeface="Cambria Math"/>
                <a:cs typeface="Cambria Math"/>
              </a:rPr>
              <a:t>μ</a:t>
            </a:r>
            <a:r>
              <a:rPr sz="706" spc="-9" dirty="0">
                <a:latin typeface="Times New Roman"/>
                <a:cs typeface="Times New Roman"/>
              </a:rPr>
              <a:t>control</a:t>
            </a:r>
            <a:endParaRPr sz="706" dirty="0">
              <a:latin typeface="Times New Roman"/>
              <a:cs typeface="Times New Roman"/>
            </a:endParaRPr>
          </a:p>
          <a:p>
            <a:pPr marL="44826">
              <a:spcBef>
                <a:spcPts val="454"/>
              </a:spcBef>
            </a:pPr>
            <a:r>
              <a:rPr sz="971" b="1" dirty="0">
                <a:latin typeface="Times New Roman"/>
                <a:cs typeface="Times New Roman"/>
              </a:rPr>
              <a:t>Why</a:t>
            </a:r>
            <a:r>
              <a:rPr sz="971" b="1" spc="-9" dirty="0">
                <a:latin typeface="Times New Roman"/>
                <a:cs typeface="Times New Roman"/>
              </a:rPr>
              <a:t> </a:t>
            </a:r>
            <a:r>
              <a:rPr sz="971" b="1" dirty="0">
                <a:latin typeface="Times New Roman"/>
                <a:cs typeface="Times New Roman"/>
              </a:rPr>
              <a:t>H₀</a:t>
            </a:r>
            <a:r>
              <a:rPr sz="971" b="1" spc="-18" dirty="0">
                <a:latin typeface="Times New Roman"/>
                <a:cs typeface="Times New Roman"/>
              </a:rPr>
              <a:t> </a:t>
            </a:r>
            <a:r>
              <a:rPr sz="971" b="1" dirty="0">
                <a:latin typeface="Times New Roman"/>
                <a:cs typeface="Times New Roman"/>
              </a:rPr>
              <a:t>must</a:t>
            </a:r>
            <a:r>
              <a:rPr sz="971" b="1" spc="-4" dirty="0">
                <a:latin typeface="Times New Roman"/>
                <a:cs typeface="Times New Roman"/>
              </a:rPr>
              <a:t> </a:t>
            </a:r>
            <a:r>
              <a:rPr sz="971" b="1" dirty="0">
                <a:latin typeface="Times New Roman"/>
                <a:cs typeface="Times New Roman"/>
              </a:rPr>
              <a:t>be</a:t>
            </a:r>
            <a:r>
              <a:rPr sz="971" b="1" spc="-4" dirty="0">
                <a:latin typeface="Times New Roman"/>
                <a:cs typeface="Times New Roman"/>
              </a:rPr>
              <a:t> </a:t>
            </a:r>
            <a:r>
              <a:rPr sz="971" b="1" dirty="0">
                <a:latin typeface="Times New Roman"/>
                <a:cs typeface="Times New Roman"/>
              </a:rPr>
              <a:t>the</a:t>
            </a:r>
            <a:r>
              <a:rPr sz="971" b="1" spc="-9" dirty="0">
                <a:latin typeface="Times New Roman"/>
                <a:cs typeface="Times New Roman"/>
              </a:rPr>
              <a:t> </a:t>
            </a:r>
            <a:r>
              <a:rPr sz="971" b="1" dirty="0">
                <a:latin typeface="Times New Roman"/>
                <a:cs typeface="Times New Roman"/>
              </a:rPr>
              <a:t>“no</a:t>
            </a:r>
            <a:r>
              <a:rPr sz="971" b="1" spc="-9" dirty="0">
                <a:latin typeface="Times New Roman"/>
                <a:cs typeface="Times New Roman"/>
              </a:rPr>
              <a:t> </a:t>
            </a:r>
            <a:r>
              <a:rPr sz="971" b="1" dirty="0">
                <a:latin typeface="Times New Roman"/>
                <a:cs typeface="Times New Roman"/>
              </a:rPr>
              <a:t>advantage”</a:t>
            </a:r>
            <a:r>
              <a:rPr sz="971" b="1" spc="-9" dirty="0">
                <a:latin typeface="Times New Roman"/>
                <a:cs typeface="Times New Roman"/>
              </a:rPr>
              <a:t> position</a:t>
            </a:r>
            <a:endParaRPr sz="971" dirty="0">
              <a:latin typeface="Times New Roman"/>
              <a:cs typeface="Times New Roman"/>
            </a:endParaRPr>
          </a:p>
        </p:txBody>
      </p:sp>
      <p:sp>
        <p:nvSpPr>
          <p:cNvPr id="9" name="object 9"/>
          <p:cNvSpPr txBox="1"/>
          <p:nvPr/>
        </p:nvSpPr>
        <p:spPr>
          <a:xfrm>
            <a:off x="907676" y="2392344"/>
            <a:ext cx="7154956" cy="665906"/>
          </a:xfrm>
          <a:prstGeom prst="rect">
            <a:avLst/>
          </a:prstGeom>
        </p:spPr>
        <p:txBody>
          <a:bodyPr vert="horz" wrap="square" lIns="0" tIns="11766" rIns="0" bIns="0" rtlCol="0">
            <a:spAutoFit/>
          </a:bodyPr>
          <a:lstStyle/>
          <a:p>
            <a:pPr marL="33619">
              <a:lnSpc>
                <a:spcPts val="1138"/>
              </a:lnSpc>
              <a:spcBef>
                <a:spcPts val="93"/>
              </a:spcBef>
            </a:pPr>
            <a:r>
              <a:rPr sz="971" dirty="0">
                <a:latin typeface="Times New Roman"/>
                <a:cs typeface="Times New Roman"/>
              </a:rPr>
              <a:t>Placing</a:t>
            </a:r>
            <a:r>
              <a:rPr sz="971" spc="-18" dirty="0">
                <a:latin typeface="Times New Roman"/>
                <a:cs typeface="Times New Roman"/>
              </a:rPr>
              <a:t> </a:t>
            </a:r>
            <a:r>
              <a:rPr sz="971" dirty="0">
                <a:latin typeface="Times New Roman"/>
                <a:cs typeface="Times New Roman"/>
              </a:rPr>
              <a:t>the</a:t>
            </a:r>
            <a:r>
              <a:rPr sz="971" spc="-9" dirty="0">
                <a:latin typeface="Times New Roman"/>
                <a:cs typeface="Times New Roman"/>
              </a:rPr>
              <a:t> </a:t>
            </a:r>
            <a:r>
              <a:rPr sz="971" dirty="0">
                <a:latin typeface="Times New Roman"/>
                <a:cs typeface="Times New Roman"/>
              </a:rPr>
              <a:t>null at</a:t>
            </a:r>
            <a:r>
              <a:rPr sz="971" spc="-9" dirty="0">
                <a:latin typeface="Times New Roman"/>
                <a:cs typeface="Times New Roman"/>
              </a:rPr>
              <a:t> </a:t>
            </a:r>
            <a:r>
              <a:rPr sz="971" dirty="0">
                <a:latin typeface="Times New Roman"/>
                <a:cs typeface="Times New Roman"/>
              </a:rPr>
              <a:t>“no</a:t>
            </a:r>
            <a:r>
              <a:rPr sz="971" spc="-4" dirty="0">
                <a:latin typeface="Times New Roman"/>
                <a:cs typeface="Times New Roman"/>
              </a:rPr>
              <a:t> </a:t>
            </a:r>
            <a:r>
              <a:rPr sz="971" dirty="0">
                <a:latin typeface="Times New Roman"/>
                <a:cs typeface="Times New Roman"/>
              </a:rPr>
              <a:t>benefit”</a:t>
            </a:r>
            <a:r>
              <a:rPr sz="971" spc="-4" dirty="0">
                <a:latin typeface="Times New Roman"/>
                <a:cs typeface="Times New Roman"/>
              </a:rPr>
              <a:t> </a:t>
            </a:r>
            <a:r>
              <a:rPr sz="971" dirty="0">
                <a:latin typeface="Times New Roman"/>
                <a:cs typeface="Times New Roman"/>
              </a:rPr>
              <a:t>keeps</a:t>
            </a:r>
            <a:r>
              <a:rPr sz="971" spc="-13" dirty="0">
                <a:latin typeface="Times New Roman"/>
                <a:cs typeface="Times New Roman"/>
              </a:rPr>
              <a:t> </a:t>
            </a:r>
            <a:r>
              <a:rPr sz="971" dirty="0">
                <a:latin typeface="Times New Roman"/>
                <a:cs typeface="Times New Roman"/>
              </a:rPr>
              <a:t>the</a:t>
            </a:r>
            <a:r>
              <a:rPr sz="971" spc="4" dirty="0">
                <a:latin typeface="Times New Roman"/>
                <a:cs typeface="Times New Roman"/>
              </a:rPr>
              <a:t> </a:t>
            </a:r>
            <a:r>
              <a:rPr sz="971" b="1" dirty="0">
                <a:latin typeface="Times New Roman"/>
                <a:cs typeface="Times New Roman"/>
              </a:rPr>
              <a:t>Type‑I</a:t>
            </a:r>
            <a:r>
              <a:rPr sz="971" b="1" spc="-4" dirty="0">
                <a:latin typeface="Times New Roman"/>
                <a:cs typeface="Times New Roman"/>
              </a:rPr>
              <a:t> </a:t>
            </a:r>
            <a:r>
              <a:rPr sz="971" b="1" dirty="0">
                <a:latin typeface="Times New Roman"/>
                <a:cs typeface="Times New Roman"/>
              </a:rPr>
              <a:t>error</a:t>
            </a:r>
            <a:r>
              <a:rPr sz="971" b="1" spc="-13" dirty="0">
                <a:latin typeface="Times New Roman"/>
                <a:cs typeface="Times New Roman"/>
              </a:rPr>
              <a:t> </a:t>
            </a:r>
            <a:r>
              <a:rPr sz="971" dirty="0">
                <a:latin typeface="Times New Roman"/>
                <a:cs typeface="Times New Roman"/>
              </a:rPr>
              <a:t>under</a:t>
            </a:r>
            <a:r>
              <a:rPr sz="971" spc="-13" dirty="0">
                <a:latin typeface="Times New Roman"/>
                <a:cs typeface="Times New Roman"/>
              </a:rPr>
              <a:t> </a:t>
            </a:r>
            <a:r>
              <a:rPr sz="971" dirty="0">
                <a:latin typeface="Times New Roman"/>
                <a:cs typeface="Times New Roman"/>
              </a:rPr>
              <a:t>control and</a:t>
            </a:r>
            <a:r>
              <a:rPr sz="971" spc="-13" dirty="0">
                <a:latin typeface="Times New Roman"/>
                <a:cs typeface="Times New Roman"/>
              </a:rPr>
              <a:t> </a:t>
            </a:r>
            <a:r>
              <a:rPr sz="971" dirty="0">
                <a:latin typeface="Times New Roman"/>
                <a:cs typeface="Times New Roman"/>
              </a:rPr>
              <a:t>puts</a:t>
            </a:r>
            <a:r>
              <a:rPr sz="971" spc="-4" dirty="0">
                <a:latin typeface="Times New Roman"/>
                <a:cs typeface="Times New Roman"/>
              </a:rPr>
              <a:t> </a:t>
            </a:r>
            <a:r>
              <a:rPr sz="971" dirty="0">
                <a:latin typeface="Times New Roman"/>
                <a:cs typeface="Times New Roman"/>
              </a:rPr>
              <a:t>the</a:t>
            </a:r>
            <a:r>
              <a:rPr sz="971" spc="-13" dirty="0">
                <a:latin typeface="Times New Roman"/>
                <a:cs typeface="Times New Roman"/>
              </a:rPr>
              <a:t> </a:t>
            </a:r>
            <a:r>
              <a:rPr sz="971" dirty="0">
                <a:latin typeface="Times New Roman"/>
                <a:cs typeface="Times New Roman"/>
              </a:rPr>
              <a:t>burden</a:t>
            </a:r>
            <a:r>
              <a:rPr sz="971" spc="-13" dirty="0">
                <a:latin typeface="Times New Roman"/>
                <a:cs typeface="Times New Roman"/>
              </a:rPr>
              <a:t> </a:t>
            </a:r>
            <a:r>
              <a:rPr sz="971" dirty="0">
                <a:latin typeface="Times New Roman"/>
                <a:cs typeface="Times New Roman"/>
              </a:rPr>
              <a:t>of</a:t>
            </a:r>
            <a:r>
              <a:rPr sz="971" spc="-4" dirty="0">
                <a:latin typeface="Times New Roman"/>
                <a:cs typeface="Times New Roman"/>
              </a:rPr>
              <a:t> </a:t>
            </a:r>
            <a:r>
              <a:rPr sz="971" dirty="0">
                <a:latin typeface="Times New Roman"/>
                <a:cs typeface="Times New Roman"/>
              </a:rPr>
              <a:t>proof</a:t>
            </a:r>
            <a:r>
              <a:rPr sz="971" spc="-4" dirty="0">
                <a:latin typeface="Times New Roman"/>
                <a:cs typeface="Times New Roman"/>
              </a:rPr>
              <a:t> </a:t>
            </a:r>
            <a:r>
              <a:rPr sz="971" dirty="0">
                <a:latin typeface="Times New Roman"/>
                <a:cs typeface="Times New Roman"/>
              </a:rPr>
              <a:t>on</a:t>
            </a:r>
            <a:r>
              <a:rPr sz="971" spc="-18" dirty="0">
                <a:latin typeface="Times New Roman"/>
                <a:cs typeface="Times New Roman"/>
              </a:rPr>
              <a:t> </a:t>
            </a:r>
            <a:r>
              <a:rPr sz="971" dirty="0">
                <a:latin typeface="Times New Roman"/>
                <a:cs typeface="Times New Roman"/>
              </a:rPr>
              <a:t>the</a:t>
            </a:r>
            <a:r>
              <a:rPr sz="971" spc="-13" dirty="0">
                <a:latin typeface="Times New Roman"/>
                <a:cs typeface="Times New Roman"/>
              </a:rPr>
              <a:t> </a:t>
            </a:r>
            <a:r>
              <a:rPr sz="971" dirty="0">
                <a:latin typeface="Times New Roman"/>
                <a:cs typeface="Times New Roman"/>
              </a:rPr>
              <a:t>claimant.</a:t>
            </a:r>
            <a:r>
              <a:rPr sz="971" spc="-4" dirty="0">
                <a:latin typeface="Times New Roman"/>
                <a:cs typeface="Times New Roman"/>
              </a:rPr>
              <a:t> </a:t>
            </a:r>
            <a:r>
              <a:rPr sz="971" dirty="0">
                <a:latin typeface="Times New Roman"/>
                <a:cs typeface="Times New Roman"/>
              </a:rPr>
              <a:t>Writing</a:t>
            </a:r>
            <a:r>
              <a:rPr sz="971" spc="-4" dirty="0">
                <a:latin typeface="Times New Roman"/>
                <a:cs typeface="Times New Roman"/>
              </a:rPr>
              <a:t> </a:t>
            </a:r>
            <a:r>
              <a:rPr sz="971" dirty="0">
                <a:latin typeface="Cambria Math"/>
                <a:cs typeface="Cambria Math"/>
              </a:rPr>
              <a:t>𝐻</a:t>
            </a:r>
            <a:r>
              <a:rPr sz="1059" baseline="-17361" dirty="0">
                <a:latin typeface="Cambria Math"/>
                <a:cs typeface="Cambria Math"/>
              </a:rPr>
              <a:t>0</a:t>
            </a:r>
            <a:r>
              <a:rPr sz="1059" spc="165" baseline="-17361" dirty="0">
                <a:latin typeface="Cambria Math"/>
                <a:cs typeface="Cambria Math"/>
              </a:rPr>
              <a:t> </a:t>
            </a:r>
            <a:r>
              <a:rPr sz="971" dirty="0">
                <a:latin typeface="Times New Roman"/>
                <a:cs typeface="Times New Roman"/>
              </a:rPr>
              <a:t>to</a:t>
            </a:r>
            <a:r>
              <a:rPr sz="971" spc="-4" dirty="0">
                <a:latin typeface="Times New Roman"/>
                <a:cs typeface="Times New Roman"/>
              </a:rPr>
              <a:t> </a:t>
            </a:r>
            <a:r>
              <a:rPr sz="971" dirty="0">
                <a:latin typeface="Times New Roman"/>
                <a:cs typeface="Times New Roman"/>
              </a:rPr>
              <a:t>favor</a:t>
            </a:r>
            <a:r>
              <a:rPr sz="971" spc="-13" dirty="0">
                <a:latin typeface="Times New Roman"/>
                <a:cs typeface="Times New Roman"/>
              </a:rPr>
              <a:t> </a:t>
            </a:r>
            <a:r>
              <a:rPr sz="971" dirty="0">
                <a:latin typeface="Times New Roman"/>
                <a:cs typeface="Times New Roman"/>
              </a:rPr>
              <a:t>the</a:t>
            </a:r>
            <a:r>
              <a:rPr sz="971" spc="-13" dirty="0">
                <a:latin typeface="Times New Roman"/>
                <a:cs typeface="Times New Roman"/>
              </a:rPr>
              <a:t> </a:t>
            </a:r>
            <a:r>
              <a:rPr sz="971" spc="-22" dirty="0">
                <a:latin typeface="Times New Roman"/>
                <a:cs typeface="Times New Roman"/>
              </a:rPr>
              <a:t>new</a:t>
            </a:r>
            <a:endParaRPr sz="971">
              <a:latin typeface="Times New Roman"/>
              <a:cs typeface="Times New Roman"/>
            </a:endParaRPr>
          </a:p>
          <a:p>
            <a:pPr marL="33619">
              <a:lnSpc>
                <a:spcPts val="1138"/>
              </a:lnSpc>
            </a:pPr>
            <a:r>
              <a:rPr sz="971" dirty="0">
                <a:latin typeface="Times New Roman"/>
                <a:cs typeface="Times New Roman"/>
              </a:rPr>
              <a:t>product</a:t>
            </a:r>
            <a:r>
              <a:rPr sz="971" spc="-22" dirty="0">
                <a:latin typeface="Times New Roman"/>
                <a:cs typeface="Times New Roman"/>
              </a:rPr>
              <a:t> </a:t>
            </a:r>
            <a:r>
              <a:rPr sz="971" dirty="0">
                <a:latin typeface="Times New Roman"/>
                <a:cs typeface="Times New Roman"/>
              </a:rPr>
              <a:t>(“new</a:t>
            </a:r>
            <a:r>
              <a:rPr sz="971" spc="-22" dirty="0">
                <a:latin typeface="Times New Roman"/>
                <a:cs typeface="Times New Roman"/>
              </a:rPr>
              <a:t> </a:t>
            </a:r>
            <a:r>
              <a:rPr sz="971" dirty="0">
                <a:latin typeface="Times New Roman"/>
                <a:cs typeface="Times New Roman"/>
              </a:rPr>
              <a:t>≥</a:t>
            </a:r>
            <a:r>
              <a:rPr sz="971" spc="-9" dirty="0">
                <a:latin typeface="Times New Roman"/>
                <a:cs typeface="Times New Roman"/>
              </a:rPr>
              <a:t> </a:t>
            </a:r>
            <a:r>
              <a:rPr sz="971" dirty="0">
                <a:latin typeface="Times New Roman"/>
                <a:cs typeface="Times New Roman"/>
              </a:rPr>
              <a:t>control”)</a:t>
            </a:r>
            <a:r>
              <a:rPr sz="971" spc="-4" dirty="0">
                <a:latin typeface="Times New Roman"/>
                <a:cs typeface="Times New Roman"/>
              </a:rPr>
              <a:t> </a:t>
            </a:r>
            <a:r>
              <a:rPr sz="971" dirty="0">
                <a:latin typeface="Times New Roman"/>
                <a:cs typeface="Times New Roman"/>
              </a:rPr>
              <a:t>decouples</a:t>
            </a:r>
            <a:r>
              <a:rPr sz="971" spc="-18" dirty="0">
                <a:latin typeface="Times New Roman"/>
                <a:cs typeface="Times New Roman"/>
              </a:rPr>
              <a:t> </a:t>
            </a:r>
            <a:r>
              <a:rPr sz="971" dirty="0">
                <a:latin typeface="Times New Roman"/>
                <a:cs typeface="Times New Roman"/>
              </a:rPr>
              <a:t>rejection</a:t>
            </a:r>
            <a:r>
              <a:rPr sz="971" spc="-9" dirty="0">
                <a:latin typeface="Times New Roman"/>
                <a:cs typeface="Times New Roman"/>
              </a:rPr>
              <a:t> </a:t>
            </a:r>
            <a:r>
              <a:rPr sz="971" dirty="0">
                <a:latin typeface="Times New Roman"/>
                <a:cs typeface="Times New Roman"/>
              </a:rPr>
              <a:t>from</a:t>
            </a:r>
            <a:r>
              <a:rPr sz="971" spc="-4" dirty="0">
                <a:latin typeface="Times New Roman"/>
                <a:cs typeface="Times New Roman"/>
              </a:rPr>
              <a:t> </a:t>
            </a:r>
            <a:r>
              <a:rPr sz="971" dirty="0">
                <a:latin typeface="Times New Roman"/>
                <a:cs typeface="Times New Roman"/>
              </a:rPr>
              <a:t>genuine</a:t>
            </a:r>
            <a:r>
              <a:rPr sz="971" spc="-18" dirty="0">
                <a:latin typeface="Times New Roman"/>
                <a:cs typeface="Times New Roman"/>
              </a:rPr>
              <a:t> </a:t>
            </a:r>
            <a:r>
              <a:rPr sz="971" dirty="0">
                <a:latin typeface="Times New Roman"/>
                <a:cs typeface="Times New Roman"/>
              </a:rPr>
              <a:t>evidence</a:t>
            </a:r>
            <a:r>
              <a:rPr sz="971" spc="-9" dirty="0">
                <a:latin typeface="Times New Roman"/>
                <a:cs typeface="Times New Roman"/>
              </a:rPr>
              <a:t> </a:t>
            </a:r>
            <a:r>
              <a:rPr sz="971" dirty="0">
                <a:latin typeface="Times New Roman"/>
                <a:cs typeface="Times New Roman"/>
              </a:rPr>
              <a:t>of</a:t>
            </a:r>
            <a:r>
              <a:rPr sz="971" spc="-4" dirty="0">
                <a:latin typeface="Times New Roman"/>
                <a:cs typeface="Times New Roman"/>
              </a:rPr>
              <a:t> </a:t>
            </a:r>
            <a:r>
              <a:rPr sz="971" dirty="0">
                <a:latin typeface="Times New Roman"/>
                <a:cs typeface="Times New Roman"/>
              </a:rPr>
              <a:t>benefit</a:t>
            </a:r>
            <a:r>
              <a:rPr sz="971" spc="-4" dirty="0">
                <a:latin typeface="Times New Roman"/>
                <a:cs typeface="Times New Roman"/>
              </a:rPr>
              <a:t> </a:t>
            </a:r>
            <a:r>
              <a:rPr sz="971" dirty="0">
                <a:latin typeface="Times New Roman"/>
                <a:cs typeface="Times New Roman"/>
              </a:rPr>
              <a:t>and</a:t>
            </a:r>
            <a:r>
              <a:rPr sz="971" spc="-9" dirty="0">
                <a:latin typeface="Times New Roman"/>
                <a:cs typeface="Times New Roman"/>
              </a:rPr>
              <a:t> </a:t>
            </a:r>
            <a:r>
              <a:rPr sz="971" dirty="0">
                <a:latin typeface="Times New Roman"/>
                <a:cs typeface="Times New Roman"/>
              </a:rPr>
              <a:t>inflates</a:t>
            </a:r>
            <a:r>
              <a:rPr sz="971" spc="-18" dirty="0">
                <a:latin typeface="Times New Roman"/>
                <a:cs typeface="Times New Roman"/>
              </a:rPr>
              <a:t> </a:t>
            </a:r>
            <a:r>
              <a:rPr sz="971" dirty="0">
                <a:latin typeface="Times New Roman"/>
                <a:cs typeface="Times New Roman"/>
              </a:rPr>
              <a:t>false‑positive</a:t>
            </a:r>
            <a:r>
              <a:rPr sz="971" spc="-9" dirty="0">
                <a:latin typeface="Times New Roman"/>
                <a:cs typeface="Times New Roman"/>
              </a:rPr>
              <a:t> claims.</a:t>
            </a:r>
            <a:endParaRPr sz="971">
              <a:latin typeface="Times New Roman"/>
              <a:cs typeface="Times New Roman"/>
            </a:endParaRPr>
          </a:p>
          <a:p>
            <a:pPr marL="33619">
              <a:lnSpc>
                <a:spcPts val="1147"/>
              </a:lnSpc>
              <a:spcBef>
                <a:spcPts val="666"/>
              </a:spcBef>
            </a:pPr>
            <a:r>
              <a:rPr sz="971" b="1" dirty="0">
                <a:latin typeface="Times New Roman"/>
                <a:cs typeface="Times New Roman"/>
              </a:rPr>
              <a:t>Directional</a:t>
            </a:r>
            <a:r>
              <a:rPr sz="971" b="1" spc="-31" dirty="0">
                <a:latin typeface="Times New Roman"/>
                <a:cs typeface="Times New Roman"/>
              </a:rPr>
              <a:t> </a:t>
            </a:r>
            <a:r>
              <a:rPr sz="971" b="1" dirty="0">
                <a:latin typeface="Times New Roman"/>
                <a:cs typeface="Times New Roman"/>
              </a:rPr>
              <a:t>mis‑specification</a:t>
            </a:r>
            <a:r>
              <a:rPr sz="971" b="1" spc="-22" dirty="0">
                <a:latin typeface="Times New Roman"/>
                <a:cs typeface="Times New Roman"/>
              </a:rPr>
              <a:t> </a:t>
            </a:r>
            <a:r>
              <a:rPr sz="971" b="1" spc="-18" dirty="0">
                <a:latin typeface="Times New Roman"/>
                <a:cs typeface="Times New Roman"/>
              </a:rPr>
              <a:t>risk</a:t>
            </a:r>
            <a:endParaRPr sz="971">
              <a:latin typeface="Times New Roman"/>
              <a:cs typeface="Times New Roman"/>
            </a:endParaRPr>
          </a:p>
          <a:p>
            <a:pPr marL="33619">
              <a:lnSpc>
                <a:spcPts val="1147"/>
              </a:lnSpc>
            </a:pPr>
            <a:r>
              <a:rPr sz="971" dirty="0">
                <a:latin typeface="Times New Roman"/>
                <a:cs typeface="Times New Roman"/>
              </a:rPr>
              <a:t>If</a:t>
            </a:r>
            <a:r>
              <a:rPr sz="971" spc="-4" dirty="0">
                <a:latin typeface="Times New Roman"/>
                <a:cs typeface="Times New Roman"/>
              </a:rPr>
              <a:t> </a:t>
            </a:r>
            <a:r>
              <a:rPr sz="971" dirty="0">
                <a:latin typeface="Cambria Math"/>
                <a:cs typeface="Cambria Math"/>
              </a:rPr>
              <a:t>𝐻</a:t>
            </a:r>
            <a:r>
              <a:rPr sz="1059" baseline="-17361" dirty="0">
                <a:latin typeface="Cambria Math"/>
                <a:cs typeface="Cambria Math"/>
              </a:rPr>
              <a:t>0</a:t>
            </a:r>
            <a:r>
              <a:rPr sz="1059" spc="172" baseline="-17361" dirty="0">
                <a:latin typeface="Cambria Math"/>
                <a:cs typeface="Cambria Math"/>
              </a:rPr>
              <a:t> </a:t>
            </a:r>
            <a:r>
              <a:rPr sz="971" dirty="0">
                <a:latin typeface="Times New Roman"/>
                <a:cs typeface="Times New Roman"/>
              </a:rPr>
              <a:t>is</a:t>
            </a:r>
            <a:r>
              <a:rPr sz="971" spc="-13" dirty="0">
                <a:latin typeface="Times New Roman"/>
                <a:cs typeface="Times New Roman"/>
              </a:rPr>
              <a:t> </a:t>
            </a:r>
            <a:r>
              <a:rPr sz="971" dirty="0">
                <a:latin typeface="Times New Roman"/>
                <a:cs typeface="Times New Roman"/>
              </a:rPr>
              <a:t>framed</a:t>
            </a:r>
            <a:r>
              <a:rPr sz="971" spc="-13" dirty="0">
                <a:latin typeface="Times New Roman"/>
                <a:cs typeface="Times New Roman"/>
              </a:rPr>
              <a:t> </a:t>
            </a:r>
            <a:r>
              <a:rPr sz="971" dirty="0">
                <a:latin typeface="Times New Roman"/>
                <a:cs typeface="Times New Roman"/>
              </a:rPr>
              <a:t>as</a:t>
            </a:r>
            <a:r>
              <a:rPr sz="971" spc="-13" dirty="0">
                <a:latin typeface="Times New Roman"/>
                <a:cs typeface="Times New Roman"/>
              </a:rPr>
              <a:t> </a:t>
            </a:r>
            <a:r>
              <a:rPr sz="971" dirty="0">
                <a:latin typeface="Times New Roman"/>
                <a:cs typeface="Times New Roman"/>
              </a:rPr>
              <a:t>“new</a:t>
            </a:r>
            <a:r>
              <a:rPr sz="971" spc="-22" dirty="0">
                <a:latin typeface="Times New Roman"/>
                <a:cs typeface="Times New Roman"/>
              </a:rPr>
              <a:t> </a:t>
            </a:r>
            <a:r>
              <a:rPr sz="971" dirty="0">
                <a:latin typeface="Times New Roman"/>
                <a:cs typeface="Times New Roman"/>
              </a:rPr>
              <a:t>≥ control,”</a:t>
            </a:r>
            <a:r>
              <a:rPr sz="971" spc="-9" dirty="0">
                <a:latin typeface="Times New Roman"/>
                <a:cs typeface="Times New Roman"/>
              </a:rPr>
              <a:t> </a:t>
            </a:r>
            <a:r>
              <a:rPr sz="971" dirty="0">
                <a:latin typeface="Times New Roman"/>
                <a:cs typeface="Times New Roman"/>
              </a:rPr>
              <a:t>the</a:t>
            </a:r>
            <a:r>
              <a:rPr sz="971" spc="-4" dirty="0">
                <a:latin typeface="Times New Roman"/>
                <a:cs typeface="Times New Roman"/>
              </a:rPr>
              <a:t> </a:t>
            </a:r>
            <a:r>
              <a:rPr sz="971" dirty="0">
                <a:latin typeface="Times New Roman"/>
                <a:cs typeface="Times New Roman"/>
              </a:rPr>
              <a:t>rejection</a:t>
            </a:r>
            <a:r>
              <a:rPr sz="971" spc="-18" dirty="0">
                <a:latin typeface="Times New Roman"/>
                <a:cs typeface="Times New Roman"/>
              </a:rPr>
              <a:t> </a:t>
            </a:r>
            <a:r>
              <a:rPr sz="971" dirty="0">
                <a:latin typeface="Times New Roman"/>
                <a:cs typeface="Times New Roman"/>
              </a:rPr>
              <a:t>region</a:t>
            </a:r>
            <a:r>
              <a:rPr sz="971" spc="-4" dirty="0">
                <a:latin typeface="Times New Roman"/>
                <a:cs typeface="Times New Roman"/>
              </a:rPr>
              <a:t> </a:t>
            </a:r>
            <a:r>
              <a:rPr sz="971" dirty="0">
                <a:latin typeface="Times New Roman"/>
                <a:cs typeface="Times New Roman"/>
              </a:rPr>
              <a:t>no</a:t>
            </a:r>
            <a:r>
              <a:rPr sz="971" spc="-18" dirty="0">
                <a:latin typeface="Times New Roman"/>
                <a:cs typeface="Times New Roman"/>
              </a:rPr>
              <a:t> </a:t>
            </a:r>
            <a:r>
              <a:rPr sz="971" dirty="0">
                <a:latin typeface="Times New Roman"/>
                <a:cs typeface="Times New Roman"/>
              </a:rPr>
              <a:t>longer</a:t>
            </a:r>
            <a:r>
              <a:rPr sz="971" spc="-4" dirty="0">
                <a:latin typeface="Times New Roman"/>
                <a:cs typeface="Times New Roman"/>
              </a:rPr>
              <a:t> </a:t>
            </a:r>
            <a:r>
              <a:rPr sz="971" dirty="0">
                <a:latin typeface="Times New Roman"/>
                <a:cs typeface="Times New Roman"/>
              </a:rPr>
              <a:t>corresponds</a:t>
            </a:r>
            <a:r>
              <a:rPr sz="971" spc="-13" dirty="0">
                <a:latin typeface="Times New Roman"/>
                <a:cs typeface="Times New Roman"/>
              </a:rPr>
              <a:t> </a:t>
            </a:r>
            <a:r>
              <a:rPr sz="971" dirty="0">
                <a:latin typeface="Times New Roman"/>
                <a:cs typeface="Times New Roman"/>
              </a:rPr>
              <a:t>to</a:t>
            </a:r>
            <a:r>
              <a:rPr sz="971" spc="-4" dirty="0">
                <a:latin typeface="Times New Roman"/>
                <a:cs typeface="Times New Roman"/>
              </a:rPr>
              <a:t> </a:t>
            </a:r>
            <a:r>
              <a:rPr sz="971" dirty="0">
                <a:latin typeface="Times New Roman"/>
                <a:cs typeface="Times New Roman"/>
              </a:rPr>
              <a:t>“evidence</a:t>
            </a:r>
            <a:r>
              <a:rPr sz="971" spc="-18" dirty="0">
                <a:latin typeface="Times New Roman"/>
                <a:cs typeface="Times New Roman"/>
              </a:rPr>
              <a:t> </a:t>
            </a:r>
            <a:r>
              <a:rPr sz="971" dirty="0">
                <a:latin typeface="Times New Roman"/>
                <a:cs typeface="Times New Roman"/>
              </a:rPr>
              <a:t>of</a:t>
            </a:r>
            <a:r>
              <a:rPr sz="971" spc="-4" dirty="0">
                <a:latin typeface="Times New Roman"/>
                <a:cs typeface="Times New Roman"/>
              </a:rPr>
              <a:t> </a:t>
            </a:r>
            <a:r>
              <a:rPr sz="971" dirty="0">
                <a:latin typeface="Times New Roman"/>
                <a:cs typeface="Times New Roman"/>
              </a:rPr>
              <a:t>benefit,”</a:t>
            </a:r>
            <a:r>
              <a:rPr sz="971" spc="-4" dirty="0">
                <a:latin typeface="Times New Roman"/>
                <a:cs typeface="Times New Roman"/>
              </a:rPr>
              <a:t> </a:t>
            </a:r>
            <a:r>
              <a:rPr sz="971" dirty="0">
                <a:latin typeface="Times New Roman"/>
                <a:cs typeface="Times New Roman"/>
              </a:rPr>
              <a:t>so</a:t>
            </a:r>
            <a:r>
              <a:rPr sz="971" spc="-18" dirty="0">
                <a:latin typeface="Times New Roman"/>
                <a:cs typeface="Times New Roman"/>
              </a:rPr>
              <a:t> </a:t>
            </a:r>
            <a:r>
              <a:rPr sz="971" dirty="0">
                <a:latin typeface="Times New Roman"/>
                <a:cs typeface="Times New Roman"/>
              </a:rPr>
              <a:t>reporting</a:t>
            </a:r>
            <a:r>
              <a:rPr sz="971" spc="-4" dirty="0">
                <a:latin typeface="Times New Roman"/>
                <a:cs typeface="Times New Roman"/>
              </a:rPr>
              <a:t> </a:t>
            </a:r>
            <a:r>
              <a:rPr sz="971" dirty="0">
                <a:latin typeface="Times New Roman"/>
                <a:cs typeface="Times New Roman"/>
              </a:rPr>
              <a:t>success becomes</a:t>
            </a:r>
            <a:r>
              <a:rPr sz="971" spc="-13" dirty="0">
                <a:latin typeface="Times New Roman"/>
                <a:cs typeface="Times New Roman"/>
              </a:rPr>
              <a:t> </a:t>
            </a:r>
            <a:r>
              <a:rPr sz="971" dirty="0">
                <a:latin typeface="Times New Roman"/>
                <a:cs typeface="Times New Roman"/>
              </a:rPr>
              <a:t>too</a:t>
            </a:r>
            <a:r>
              <a:rPr sz="971" spc="-18" dirty="0">
                <a:latin typeface="Times New Roman"/>
                <a:cs typeface="Times New Roman"/>
              </a:rPr>
              <a:t> </a:t>
            </a:r>
            <a:r>
              <a:rPr sz="971" spc="-9" dirty="0">
                <a:latin typeface="Times New Roman"/>
                <a:cs typeface="Times New Roman"/>
              </a:rPr>
              <a:t>easy.</a:t>
            </a:r>
            <a:endParaRPr sz="971">
              <a:latin typeface="Times New Roman"/>
              <a:cs typeface="Times New Roman"/>
            </a:endParaRPr>
          </a:p>
        </p:txBody>
      </p:sp>
      <p:sp>
        <p:nvSpPr>
          <p:cNvPr id="10" name="object 10"/>
          <p:cNvSpPr txBox="1"/>
          <p:nvPr/>
        </p:nvSpPr>
        <p:spPr>
          <a:xfrm>
            <a:off x="925157" y="3161964"/>
            <a:ext cx="7295029" cy="1839961"/>
          </a:xfrm>
          <a:prstGeom prst="rect">
            <a:avLst/>
          </a:prstGeom>
          <a:solidFill>
            <a:srgbClr val="F8F8F8"/>
          </a:solidFill>
        </p:spPr>
        <p:txBody>
          <a:bodyPr vert="horz" wrap="square" lIns="0" tIns="84044" rIns="0" bIns="0" rtlCol="0">
            <a:spAutoFit/>
          </a:bodyPr>
          <a:lstStyle/>
          <a:p>
            <a:pPr>
              <a:spcBef>
                <a:spcPts val="662"/>
              </a:spcBef>
            </a:pPr>
            <a:endParaRPr sz="706" dirty="0">
              <a:latin typeface="Times New Roman"/>
              <a:cs typeface="Times New Roman"/>
            </a:endParaRPr>
          </a:p>
          <a:p>
            <a:pPr marL="15689">
              <a:lnSpc>
                <a:spcPts val="829"/>
              </a:lnSpc>
            </a:pPr>
            <a:r>
              <a:rPr sz="706" dirty="0">
                <a:solidFill>
                  <a:srgbClr val="8F5801"/>
                </a:solidFill>
                <a:latin typeface="Times New Roman"/>
                <a:cs typeface="Times New Roman"/>
              </a:rPr>
              <a:t>#</a:t>
            </a:r>
            <a:r>
              <a:rPr sz="706" spc="9" dirty="0">
                <a:solidFill>
                  <a:srgbClr val="8F5801"/>
                </a:solidFill>
                <a:latin typeface="Times New Roman"/>
                <a:cs typeface="Times New Roman"/>
              </a:rPr>
              <a:t> </a:t>
            </a:r>
            <a:r>
              <a:rPr sz="706" spc="-9" dirty="0">
                <a:solidFill>
                  <a:srgbClr val="8F5801"/>
                </a:solidFill>
                <a:latin typeface="Times New Roman"/>
                <a:cs typeface="Times New Roman"/>
              </a:rPr>
              <a:t>Superiority</a:t>
            </a:r>
            <a:r>
              <a:rPr sz="706" spc="9" dirty="0">
                <a:solidFill>
                  <a:srgbClr val="8F5801"/>
                </a:solidFill>
                <a:latin typeface="Times New Roman"/>
                <a:cs typeface="Times New Roman"/>
              </a:rPr>
              <a:t> </a:t>
            </a:r>
            <a:r>
              <a:rPr sz="706" spc="-9" dirty="0">
                <a:solidFill>
                  <a:srgbClr val="8F5801"/>
                </a:solidFill>
                <a:latin typeface="Times New Roman"/>
                <a:cs typeface="Times New Roman"/>
              </a:rPr>
              <a:t>(one-</a:t>
            </a:r>
            <a:r>
              <a:rPr sz="706" dirty="0">
                <a:solidFill>
                  <a:srgbClr val="8F5801"/>
                </a:solidFill>
                <a:latin typeface="Times New Roman"/>
                <a:cs typeface="Times New Roman"/>
              </a:rPr>
              <a:t>sided) example</a:t>
            </a:r>
            <a:r>
              <a:rPr sz="706" spc="-4" dirty="0">
                <a:solidFill>
                  <a:srgbClr val="8F5801"/>
                </a:solidFill>
                <a:latin typeface="Times New Roman"/>
                <a:cs typeface="Times New Roman"/>
              </a:rPr>
              <a:t> </a:t>
            </a:r>
            <a:r>
              <a:rPr sz="706" dirty="0">
                <a:solidFill>
                  <a:srgbClr val="8F5801"/>
                </a:solidFill>
                <a:latin typeface="Times New Roman"/>
                <a:cs typeface="Times New Roman"/>
              </a:rPr>
              <a:t>on</a:t>
            </a:r>
            <a:r>
              <a:rPr sz="706" spc="4" dirty="0">
                <a:solidFill>
                  <a:srgbClr val="8F5801"/>
                </a:solidFill>
                <a:latin typeface="Times New Roman"/>
                <a:cs typeface="Times New Roman"/>
              </a:rPr>
              <a:t> </a:t>
            </a:r>
            <a:r>
              <a:rPr sz="706" spc="-9" dirty="0">
                <a:solidFill>
                  <a:srgbClr val="8F5801"/>
                </a:solidFill>
                <a:latin typeface="Times New Roman"/>
                <a:cs typeface="Times New Roman"/>
              </a:rPr>
              <a:t>proportions</a:t>
            </a:r>
            <a:endParaRPr sz="706" dirty="0">
              <a:latin typeface="Times New Roman"/>
              <a:cs typeface="Times New Roman"/>
            </a:endParaRPr>
          </a:p>
          <a:p>
            <a:pPr marL="15689" marR="5105112">
              <a:lnSpc>
                <a:spcPts val="803"/>
              </a:lnSpc>
              <a:spcBef>
                <a:spcPts val="49"/>
              </a:spcBef>
            </a:pPr>
            <a:r>
              <a:rPr sz="706" dirty="0">
                <a:solidFill>
                  <a:srgbClr val="8F5801"/>
                </a:solidFill>
                <a:latin typeface="Times New Roman"/>
                <a:cs typeface="Times New Roman"/>
              </a:rPr>
              <a:t>#</a:t>
            </a:r>
            <a:r>
              <a:rPr sz="706" spc="-4" dirty="0">
                <a:solidFill>
                  <a:srgbClr val="8F5801"/>
                </a:solidFill>
                <a:latin typeface="Times New Roman"/>
                <a:cs typeface="Times New Roman"/>
              </a:rPr>
              <a:t> </a:t>
            </a:r>
            <a:r>
              <a:rPr sz="706" dirty="0">
                <a:solidFill>
                  <a:srgbClr val="8F5801"/>
                </a:solidFill>
                <a:latin typeface="Times New Roman"/>
                <a:cs typeface="Times New Roman"/>
              </a:rPr>
              <a:t>alt="greater"</a:t>
            </a:r>
            <a:r>
              <a:rPr sz="706" spc="-13" dirty="0">
                <a:solidFill>
                  <a:srgbClr val="8F5801"/>
                </a:solidFill>
                <a:latin typeface="Times New Roman"/>
                <a:cs typeface="Times New Roman"/>
              </a:rPr>
              <a:t> </a:t>
            </a:r>
            <a:r>
              <a:rPr sz="706" dirty="0">
                <a:solidFill>
                  <a:srgbClr val="8F5801"/>
                </a:solidFill>
                <a:latin typeface="Times New Roman"/>
                <a:cs typeface="Times New Roman"/>
              </a:rPr>
              <a:t>tests</a:t>
            </a:r>
            <a:r>
              <a:rPr sz="706" spc="-13" dirty="0">
                <a:solidFill>
                  <a:srgbClr val="8F5801"/>
                </a:solidFill>
                <a:latin typeface="Times New Roman"/>
                <a:cs typeface="Times New Roman"/>
              </a:rPr>
              <a:t> </a:t>
            </a:r>
            <a:r>
              <a:rPr sz="706" dirty="0">
                <a:solidFill>
                  <a:srgbClr val="8F5801"/>
                </a:solidFill>
                <a:latin typeface="Times New Roman"/>
                <a:cs typeface="Times New Roman"/>
              </a:rPr>
              <a:t>p_new</a:t>
            </a:r>
            <a:r>
              <a:rPr sz="706" spc="-13" dirty="0">
                <a:solidFill>
                  <a:srgbClr val="8F5801"/>
                </a:solidFill>
                <a:latin typeface="Times New Roman"/>
                <a:cs typeface="Times New Roman"/>
              </a:rPr>
              <a:t> </a:t>
            </a:r>
            <a:r>
              <a:rPr sz="706" dirty="0">
                <a:solidFill>
                  <a:srgbClr val="8F5801"/>
                </a:solidFill>
                <a:latin typeface="Times New Roman"/>
                <a:cs typeface="Times New Roman"/>
              </a:rPr>
              <a:t>&gt;</a:t>
            </a:r>
            <a:r>
              <a:rPr sz="706" spc="-13" dirty="0">
                <a:solidFill>
                  <a:srgbClr val="8F5801"/>
                </a:solidFill>
                <a:latin typeface="Times New Roman"/>
                <a:cs typeface="Times New Roman"/>
              </a:rPr>
              <a:t> </a:t>
            </a:r>
            <a:r>
              <a:rPr sz="706" spc="-9" dirty="0">
                <a:solidFill>
                  <a:srgbClr val="8F5801"/>
                </a:solidFill>
                <a:latin typeface="Times New Roman"/>
                <a:cs typeface="Times New Roman"/>
              </a:rPr>
              <a:t>p_control;</a:t>
            </a:r>
            <a:r>
              <a:rPr sz="706" spc="-4" dirty="0">
                <a:solidFill>
                  <a:srgbClr val="8F5801"/>
                </a:solidFill>
                <a:latin typeface="Times New Roman"/>
                <a:cs typeface="Times New Roman"/>
              </a:rPr>
              <a:t> </a:t>
            </a:r>
            <a:r>
              <a:rPr sz="706" dirty="0">
                <a:solidFill>
                  <a:srgbClr val="8F5801"/>
                </a:solidFill>
                <a:latin typeface="Times New Roman"/>
                <a:cs typeface="Times New Roman"/>
              </a:rPr>
              <a:t>choose</a:t>
            </a:r>
            <a:r>
              <a:rPr sz="706" spc="-13" dirty="0">
                <a:solidFill>
                  <a:srgbClr val="8F5801"/>
                </a:solidFill>
                <a:latin typeface="Times New Roman"/>
                <a:cs typeface="Times New Roman"/>
              </a:rPr>
              <a:t> </a:t>
            </a:r>
            <a:r>
              <a:rPr sz="706" dirty="0">
                <a:solidFill>
                  <a:srgbClr val="8F5801"/>
                </a:solidFill>
                <a:latin typeface="Times New Roman"/>
                <a:cs typeface="Times New Roman"/>
              </a:rPr>
              <a:t>tail</a:t>
            </a:r>
            <a:r>
              <a:rPr sz="706" spc="-13" dirty="0">
                <a:solidFill>
                  <a:srgbClr val="8F5801"/>
                </a:solidFill>
                <a:latin typeface="Times New Roman"/>
                <a:cs typeface="Times New Roman"/>
              </a:rPr>
              <a:t> </a:t>
            </a:r>
            <a:r>
              <a:rPr sz="706" dirty="0">
                <a:solidFill>
                  <a:srgbClr val="8F5801"/>
                </a:solidFill>
                <a:latin typeface="Times New Roman"/>
                <a:cs typeface="Times New Roman"/>
              </a:rPr>
              <a:t>per</a:t>
            </a:r>
            <a:r>
              <a:rPr sz="706" spc="-18" dirty="0">
                <a:solidFill>
                  <a:srgbClr val="8F5801"/>
                </a:solidFill>
                <a:latin typeface="Times New Roman"/>
                <a:cs typeface="Times New Roman"/>
              </a:rPr>
              <a:t> </a:t>
            </a:r>
            <a:r>
              <a:rPr sz="706" spc="-22" dirty="0">
                <a:solidFill>
                  <a:srgbClr val="8F5801"/>
                </a:solidFill>
                <a:latin typeface="Times New Roman"/>
                <a:cs typeface="Times New Roman"/>
              </a:rPr>
              <a:t>SAP</a:t>
            </a:r>
            <a:r>
              <a:rPr sz="706" spc="441" dirty="0">
                <a:solidFill>
                  <a:srgbClr val="8F5801"/>
                </a:solidFill>
                <a:latin typeface="Times New Roman"/>
                <a:cs typeface="Times New Roman"/>
              </a:rPr>
              <a:t> </a:t>
            </a:r>
            <a:r>
              <a:rPr sz="706" dirty="0">
                <a:latin typeface="Times New Roman"/>
                <a:cs typeface="Times New Roman"/>
              </a:rPr>
              <a:t>x_new</a:t>
            </a:r>
            <a:r>
              <a:rPr sz="706" spc="-22" dirty="0">
                <a:latin typeface="Times New Roman"/>
                <a:cs typeface="Times New Roman"/>
              </a:rPr>
              <a:t> </a:t>
            </a:r>
            <a:r>
              <a:rPr sz="706" dirty="0">
                <a:solidFill>
                  <a:srgbClr val="8F5801"/>
                </a:solidFill>
                <a:latin typeface="Times New Roman"/>
                <a:cs typeface="Times New Roman"/>
              </a:rPr>
              <a:t>&lt;-</a:t>
            </a:r>
            <a:r>
              <a:rPr sz="706" spc="-18" dirty="0">
                <a:solidFill>
                  <a:srgbClr val="8F5801"/>
                </a:solidFill>
                <a:latin typeface="Times New Roman"/>
                <a:cs typeface="Times New Roman"/>
              </a:rPr>
              <a:t> </a:t>
            </a:r>
            <a:r>
              <a:rPr sz="706" dirty="0">
                <a:solidFill>
                  <a:srgbClr val="0000CF"/>
                </a:solidFill>
                <a:latin typeface="Times New Roman"/>
                <a:cs typeface="Times New Roman"/>
              </a:rPr>
              <a:t>45</a:t>
            </a:r>
            <a:r>
              <a:rPr sz="706" dirty="0">
                <a:latin typeface="Times New Roman"/>
                <a:cs typeface="Times New Roman"/>
              </a:rPr>
              <a:t>;</a:t>
            </a:r>
            <a:r>
              <a:rPr sz="706" spc="-9" dirty="0">
                <a:latin typeface="Times New Roman"/>
                <a:cs typeface="Times New Roman"/>
              </a:rPr>
              <a:t> </a:t>
            </a:r>
            <a:r>
              <a:rPr sz="706" dirty="0">
                <a:latin typeface="Times New Roman"/>
                <a:cs typeface="Times New Roman"/>
              </a:rPr>
              <a:t>n_new</a:t>
            </a:r>
            <a:r>
              <a:rPr sz="706" spc="-9" dirty="0">
                <a:latin typeface="Times New Roman"/>
                <a:cs typeface="Times New Roman"/>
              </a:rPr>
              <a:t>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spc="-18" dirty="0">
                <a:solidFill>
                  <a:srgbClr val="0000CF"/>
                </a:solidFill>
                <a:latin typeface="Times New Roman"/>
                <a:cs typeface="Times New Roman"/>
              </a:rPr>
              <a:t>1000</a:t>
            </a:r>
            <a:endParaRPr sz="706" dirty="0">
              <a:latin typeface="Times New Roman"/>
              <a:cs typeface="Times New Roman"/>
            </a:endParaRPr>
          </a:p>
          <a:p>
            <a:pPr marL="15689">
              <a:lnSpc>
                <a:spcPts val="785"/>
              </a:lnSpc>
            </a:pPr>
            <a:r>
              <a:rPr sz="706" dirty="0">
                <a:latin typeface="Times New Roman"/>
                <a:cs typeface="Times New Roman"/>
              </a:rPr>
              <a:t>x_ctl </a:t>
            </a:r>
            <a:r>
              <a:rPr sz="706" dirty="0">
                <a:solidFill>
                  <a:srgbClr val="8F5801"/>
                </a:solidFill>
                <a:latin typeface="Times New Roman"/>
                <a:cs typeface="Times New Roman"/>
              </a:rPr>
              <a:t>&lt;-</a:t>
            </a:r>
            <a:r>
              <a:rPr sz="706" spc="-22" dirty="0">
                <a:solidFill>
                  <a:srgbClr val="8F5801"/>
                </a:solidFill>
                <a:latin typeface="Times New Roman"/>
                <a:cs typeface="Times New Roman"/>
              </a:rPr>
              <a:t> </a:t>
            </a:r>
            <a:r>
              <a:rPr sz="706" dirty="0">
                <a:solidFill>
                  <a:srgbClr val="0000CF"/>
                </a:solidFill>
                <a:latin typeface="Times New Roman"/>
                <a:cs typeface="Times New Roman"/>
              </a:rPr>
              <a:t>60</a:t>
            </a:r>
            <a:r>
              <a:rPr sz="706" dirty="0">
                <a:latin typeface="Times New Roman"/>
                <a:cs typeface="Times New Roman"/>
              </a:rPr>
              <a:t>;</a:t>
            </a:r>
            <a:r>
              <a:rPr sz="706" spc="-13" dirty="0">
                <a:latin typeface="Times New Roman"/>
                <a:cs typeface="Times New Roman"/>
              </a:rPr>
              <a:t> </a:t>
            </a:r>
            <a:r>
              <a:rPr sz="706" dirty="0">
                <a:latin typeface="Times New Roman"/>
                <a:cs typeface="Times New Roman"/>
              </a:rPr>
              <a:t>n_ctl</a:t>
            </a:r>
            <a:r>
              <a:rPr sz="706" spc="-13" dirty="0">
                <a:latin typeface="Times New Roman"/>
                <a:cs typeface="Times New Roman"/>
              </a:rPr>
              <a:t> </a:t>
            </a:r>
            <a:r>
              <a:rPr sz="706" dirty="0">
                <a:solidFill>
                  <a:srgbClr val="8F5801"/>
                </a:solidFill>
                <a:latin typeface="Times New Roman"/>
                <a:cs typeface="Times New Roman"/>
              </a:rPr>
              <a:t>&lt;-</a:t>
            </a:r>
            <a:r>
              <a:rPr sz="706" spc="-18" dirty="0">
                <a:solidFill>
                  <a:srgbClr val="8F5801"/>
                </a:solidFill>
                <a:latin typeface="Times New Roman"/>
                <a:cs typeface="Times New Roman"/>
              </a:rPr>
              <a:t> </a:t>
            </a:r>
            <a:r>
              <a:rPr sz="706" spc="-18" dirty="0">
                <a:solidFill>
                  <a:srgbClr val="0000CF"/>
                </a:solidFill>
                <a:latin typeface="Times New Roman"/>
                <a:cs typeface="Times New Roman"/>
              </a:rPr>
              <a:t>1000</a:t>
            </a:r>
            <a:endParaRPr sz="706" dirty="0">
              <a:latin typeface="Times New Roman"/>
              <a:cs typeface="Times New Roman"/>
            </a:endParaRPr>
          </a:p>
          <a:p>
            <a:pPr marL="240939" marR="5558414" indent="-225250">
              <a:lnSpc>
                <a:spcPts val="803"/>
              </a:lnSpc>
              <a:spcBef>
                <a:spcPts val="49"/>
              </a:spcBef>
            </a:pPr>
            <a:r>
              <a:rPr sz="706" b="1" spc="-9" dirty="0">
                <a:solidFill>
                  <a:srgbClr val="1F4986"/>
                </a:solidFill>
                <a:latin typeface="Times New Roman"/>
                <a:cs typeface="Times New Roman"/>
              </a:rPr>
              <a:t>prop.test</a:t>
            </a:r>
            <a:r>
              <a:rPr sz="706" spc="-9" dirty="0">
                <a:latin typeface="Times New Roman"/>
                <a:cs typeface="Times New Roman"/>
              </a:rPr>
              <a:t>(</a:t>
            </a:r>
            <a:r>
              <a:rPr sz="706" b="1" spc="-9" dirty="0">
                <a:solidFill>
                  <a:srgbClr val="1F4986"/>
                </a:solidFill>
                <a:latin typeface="Times New Roman"/>
                <a:cs typeface="Times New Roman"/>
              </a:rPr>
              <a:t>c</a:t>
            </a:r>
            <a:r>
              <a:rPr sz="706" spc="-9" dirty="0">
                <a:latin typeface="Times New Roman"/>
                <a:cs typeface="Times New Roman"/>
              </a:rPr>
              <a:t>(x_new,</a:t>
            </a:r>
            <a:r>
              <a:rPr sz="706" spc="13" dirty="0">
                <a:latin typeface="Times New Roman"/>
                <a:cs typeface="Times New Roman"/>
              </a:rPr>
              <a:t> </a:t>
            </a:r>
            <a:r>
              <a:rPr sz="706" dirty="0">
                <a:latin typeface="Times New Roman"/>
                <a:cs typeface="Times New Roman"/>
              </a:rPr>
              <a:t>x_ctl),</a:t>
            </a:r>
            <a:r>
              <a:rPr sz="706" spc="22" dirty="0">
                <a:latin typeface="Times New Roman"/>
                <a:cs typeface="Times New Roman"/>
              </a:rPr>
              <a:t> </a:t>
            </a:r>
            <a:r>
              <a:rPr sz="706" b="1" dirty="0">
                <a:solidFill>
                  <a:srgbClr val="1F4986"/>
                </a:solidFill>
                <a:latin typeface="Times New Roman"/>
                <a:cs typeface="Times New Roman"/>
              </a:rPr>
              <a:t>c</a:t>
            </a:r>
            <a:r>
              <a:rPr sz="706" dirty="0">
                <a:latin typeface="Times New Roman"/>
                <a:cs typeface="Times New Roman"/>
              </a:rPr>
              <a:t>(n_new,</a:t>
            </a:r>
            <a:r>
              <a:rPr sz="706" spc="18" dirty="0">
                <a:latin typeface="Times New Roman"/>
                <a:cs typeface="Times New Roman"/>
              </a:rPr>
              <a:t> </a:t>
            </a:r>
            <a:r>
              <a:rPr sz="706" spc="-9" dirty="0">
                <a:latin typeface="Times New Roman"/>
                <a:cs typeface="Times New Roman"/>
              </a:rPr>
              <a:t>n_ctl),</a:t>
            </a:r>
            <a:r>
              <a:rPr sz="706" spc="441" dirty="0">
                <a:latin typeface="Times New Roman"/>
                <a:cs typeface="Times New Roman"/>
              </a:rPr>
              <a:t> </a:t>
            </a:r>
            <a:r>
              <a:rPr sz="706" spc="-9" dirty="0">
                <a:solidFill>
                  <a:srgbClr val="1F4986"/>
                </a:solidFill>
                <a:latin typeface="Times New Roman"/>
                <a:cs typeface="Times New Roman"/>
              </a:rPr>
              <a:t>alternative</a:t>
            </a:r>
            <a:r>
              <a:rPr sz="706" spc="-4" dirty="0">
                <a:solidFill>
                  <a:srgbClr val="1F4986"/>
                </a:solidFill>
                <a:latin typeface="Times New Roman"/>
                <a:cs typeface="Times New Roman"/>
              </a:rPr>
              <a:t> </a:t>
            </a:r>
            <a:r>
              <a:rPr sz="706" dirty="0">
                <a:solidFill>
                  <a:srgbClr val="1F4986"/>
                </a:solidFill>
                <a:latin typeface="Times New Roman"/>
                <a:cs typeface="Times New Roman"/>
              </a:rPr>
              <a:t>=</a:t>
            </a:r>
            <a:r>
              <a:rPr sz="706" spc="13" dirty="0">
                <a:solidFill>
                  <a:srgbClr val="1F4986"/>
                </a:solidFill>
                <a:latin typeface="Times New Roman"/>
                <a:cs typeface="Times New Roman"/>
              </a:rPr>
              <a:t> </a:t>
            </a:r>
            <a:r>
              <a:rPr sz="706" dirty="0">
                <a:solidFill>
                  <a:srgbClr val="4E9A05"/>
                </a:solidFill>
                <a:latin typeface="Times New Roman"/>
                <a:cs typeface="Times New Roman"/>
              </a:rPr>
              <a:t>"greater"</a:t>
            </a:r>
            <a:r>
              <a:rPr sz="706" dirty="0">
                <a:latin typeface="Times New Roman"/>
                <a:cs typeface="Times New Roman"/>
              </a:rPr>
              <a:t>, </a:t>
            </a:r>
            <a:r>
              <a:rPr sz="706" dirty="0">
                <a:solidFill>
                  <a:srgbClr val="1F4986"/>
                </a:solidFill>
                <a:latin typeface="Times New Roman"/>
                <a:cs typeface="Times New Roman"/>
              </a:rPr>
              <a:t>correct</a:t>
            </a:r>
            <a:r>
              <a:rPr sz="706" spc="-9" dirty="0">
                <a:solidFill>
                  <a:srgbClr val="1F4986"/>
                </a:solidFill>
                <a:latin typeface="Times New Roman"/>
                <a:cs typeface="Times New Roman"/>
              </a:rPr>
              <a:t> </a:t>
            </a:r>
            <a:r>
              <a:rPr sz="706" dirty="0">
                <a:solidFill>
                  <a:srgbClr val="1F4986"/>
                </a:solidFill>
                <a:latin typeface="Times New Roman"/>
                <a:cs typeface="Times New Roman"/>
              </a:rPr>
              <a:t>=</a:t>
            </a:r>
            <a:r>
              <a:rPr sz="706" spc="9" dirty="0">
                <a:solidFill>
                  <a:srgbClr val="1F4986"/>
                </a:solidFill>
                <a:latin typeface="Times New Roman"/>
                <a:cs typeface="Times New Roman"/>
              </a:rPr>
              <a:t> </a:t>
            </a:r>
            <a:r>
              <a:rPr sz="706" spc="-9" dirty="0">
                <a:solidFill>
                  <a:srgbClr val="8F5801"/>
                </a:solidFill>
                <a:latin typeface="Times New Roman"/>
                <a:cs typeface="Times New Roman"/>
              </a:rPr>
              <a:t>FALSE</a:t>
            </a:r>
            <a:r>
              <a:rPr sz="706" spc="-9" dirty="0">
                <a:latin typeface="Times New Roman"/>
                <a:cs typeface="Times New Roman"/>
              </a:rPr>
              <a:t>)</a:t>
            </a:r>
            <a:endParaRPr sz="706" dirty="0">
              <a:latin typeface="Times New Roman"/>
              <a:cs typeface="Times New Roman"/>
            </a:endParaRPr>
          </a:p>
          <a:p>
            <a:pPr marL="15689" marR="4445611" algn="just">
              <a:lnSpc>
                <a:spcPct val="95600"/>
              </a:lnSpc>
              <a:spcBef>
                <a:spcPts val="803"/>
              </a:spcBef>
            </a:pPr>
            <a:r>
              <a:rPr sz="706" dirty="0">
                <a:solidFill>
                  <a:srgbClr val="8F5801"/>
                </a:solidFill>
                <a:latin typeface="Times New Roman"/>
                <a:cs typeface="Times New Roman"/>
              </a:rPr>
              <a:t># </a:t>
            </a:r>
            <a:r>
              <a:rPr sz="706" spc="-9" dirty="0">
                <a:solidFill>
                  <a:srgbClr val="8F5801"/>
                </a:solidFill>
                <a:latin typeface="Times New Roman"/>
                <a:cs typeface="Times New Roman"/>
              </a:rPr>
              <a:t>Non-inferiority </a:t>
            </a:r>
            <a:r>
              <a:rPr sz="706" dirty="0">
                <a:solidFill>
                  <a:srgbClr val="8F5801"/>
                </a:solidFill>
                <a:latin typeface="Times New Roman"/>
                <a:cs typeface="Times New Roman"/>
              </a:rPr>
              <a:t>using CI</a:t>
            </a:r>
            <a:r>
              <a:rPr sz="706" spc="-18" dirty="0">
                <a:solidFill>
                  <a:srgbClr val="8F5801"/>
                </a:solidFill>
                <a:latin typeface="Times New Roman"/>
                <a:cs typeface="Times New Roman"/>
              </a:rPr>
              <a:t> </a:t>
            </a:r>
            <a:r>
              <a:rPr sz="706" dirty="0">
                <a:solidFill>
                  <a:srgbClr val="8F5801"/>
                </a:solidFill>
                <a:latin typeface="Times New Roman"/>
                <a:cs typeface="Times New Roman"/>
              </a:rPr>
              <a:t>rule</a:t>
            </a:r>
            <a:r>
              <a:rPr sz="706" spc="-9" dirty="0">
                <a:solidFill>
                  <a:srgbClr val="8F5801"/>
                </a:solidFill>
                <a:latin typeface="Times New Roman"/>
                <a:cs typeface="Times New Roman"/>
              </a:rPr>
              <a:t> </a:t>
            </a:r>
            <a:r>
              <a:rPr sz="706" dirty="0">
                <a:solidFill>
                  <a:srgbClr val="8F5801"/>
                </a:solidFill>
                <a:latin typeface="Times New Roman"/>
                <a:cs typeface="Times New Roman"/>
              </a:rPr>
              <a:t>on risk</a:t>
            </a:r>
            <a:r>
              <a:rPr sz="706" spc="-9" dirty="0">
                <a:solidFill>
                  <a:srgbClr val="8F5801"/>
                </a:solidFill>
                <a:latin typeface="Times New Roman"/>
                <a:cs typeface="Times New Roman"/>
              </a:rPr>
              <a:t> </a:t>
            </a:r>
            <a:r>
              <a:rPr sz="706" dirty="0">
                <a:solidFill>
                  <a:srgbClr val="8F5801"/>
                </a:solidFill>
                <a:latin typeface="Times New Roman"/>
                <a:cs typeface="Times New Roman"/>
              </a:rPr>
              <a:t>difference:</a:t>
            </a:r>
            <a:r>
              <a:rPr sz="706" spc="-9" dirty="0">
                <a:solidFill>
                  <a:srgbClr val="8F5801"/>
                </a:solidFill>
                <a:latin typeface="Times New Roman"/>
                <a:cs typeface="Times New Roman"/>
              </a:rPr>
              <a:t> </a:t>
            </a:r>
            <a:r>
              <a:rPr sz="706" dirty="0">
                <a:solidFill>
                  <a:srgbClr val="8F5801"/>
                </a:solidFill>
                <a:latin typeface="Times New Roman"/>
                <a:cs typeface="Times New Roman"/>
              </a:rPr>
              <a:t>diff</a:t>
            </a:r>
            <a:r>
              <a:rPr sz="706" spc="-9" dirty="0">
                <a:solidFill>
                  <a:srgbClr val="8F5801"/>
                </a:solidFill>
                <a:latin typeface="Times New Roman"/>
                <a:cs typeface="Times New Roman"/>
              </a:rPr>
              <a:t> </a:t>
            </a:r>
            <a:r>
              <a:rPr sz="706" dirty="0">
                <a:solidFill>
                  <a:srgbClr val="8F5801"/>
                </a:solidFill>
                <a:latin typeface="Times New Roman"/>
                <a:cs typeface="Times New Roman"/>
              </a:rPr>
              <a:t>=</a:t>
            </a:r>
            <a:r>
              <a:rPr sz="706" spc="-9" dirty="0">
                <a:solidFill>
                  <a:srgbClr val="8F5801"/>
                </a:solidFill>
                <a:latin typeface="Times New Roman"/>
                <a:cs typeface="Times New Roman"/>
              </a:rPr>
              <a:t> </a:t>
            </a:r>
            <a:r>
              <a:rPr sz="706" dirty="0">
                <a:solidFill>
                  <a:srgbClr val="8F5801"/>
                </a:solidFill>
                <a:latin typeface="Times New Roman"/>
                <a:cs typeface="Times New Roman"/>
              </a:rPr>
              <a:t>p_new</a:t>
            </a:r>
            <a:r>
              <a:rPr sz="706" spc="13" dirty="0">
                <a:solidFill>
                  <a:srgbClr val="8F5801"/>
                </a:solidFill>
                <a:latin typeface="Times New Roman"/>
                <a:cs typeface="Times New Roman"/>
              </a:rPr>
              <a:t> </a:t>
            </a:r>
            <a:r>
              <a:rPr sz="706" dirty="0">
                <a:solidFill>
                  <a:srgbClr val="8F5801"/>
                </a:solidFill>
                <a:latin typeface="Times New Roman"/>
                <a:cs typeface="Times New Roman"/>
              </a:rPr>
              <a:t>-</a:t>
            </a:r>
            <a:r>
              <a:rPr sz="706" spc="-18" dirty="0">
                <a:solidFill>
                  <a:srgbClr val="8F5801"/>
                </a:solidFill>
                <a:latin typeface="Times New Roman"/>
                <a:cs typeface="Times New Roman"/>
              </a:rPr>
              <a:t> </a:t>
            </a:r>
            <a:r>
              <a:rPr sz="706" dirty="0">
                <a:solidFill>
                  <a:srgbClr val="8F5801"/>
                </a:solidFill>
                <a:latin typeface="Times New Roman"/>
                <a:cs typeface="Times New Roman"/>
              </a:rPr>
              <a:t>p_ctl</a:t>
            </a:r>
            <a:r>
              <a:rPr sz="706" spc="-9" dirty="0">
                <a:solidFill>
                  <a:srgbClr val="8F5801"/>
                </a:solidFill>
                <a:latin typeface="Times New Roman"/>
                <a:cs typeface="Times New Roman"/>
              </a:rPr>
              <a:t> </a:t>
            </a:r>
            <a:r>
              <a:rPr sz="706" dirty="0">
                <a:solidFill>
                  <a:srgbClr val="8F5801"/>
                </a:solidFill>
                <a:latin typeface="Times New Roman"/>
                <a:cs typeface="Times New Roman"/>
              </a:rPr>
              <a:t>&gt; </a:t>
            </a:r>
            <a:r>
              <a:rPr sz="706" spc="-22" dirty="0">
                <a:solidFill>
                  <a:srgbClr val="8F5801"/>
                </a:solidFill>
                <a:latin typeface="Times New Roman"/>
                <a:cs typeface="Times New Roman"/>
              </a:rPr>
              <a:t>-</a:t>
            </a:r>
            <a:r>
              <a:rPr sz="706" spc="-18" dirty="0">
                <a:solidFill>
                  <a:srgbClr val="8F5801"/>
                </a:solidFill>
                <a:latin typeface="Times New Roman"/>
                <a:cs typeface="Times New Roman"/>
              </a:rPr>
              <a:t>delta</a:t>
            </a:r>
            <a:r>
              <a:rPr sz="706" spc="441" dirty="0">
                <a:solidFill>
                  <a:srgbClr val="8F5801"/>
                </a:solidFill>
                <a:latin typeface="Times New Roman"/>
                <a:cs typeface="Times New Roman"/>
              </a:rPr>
              <a:t> </a:t>
            </a:r>
            <a:r>
              <a:rPr sz="706" dirty="0">
                <a:solidFill>
                  <a:srgbClr val="8F5801"/>
                </a:solidFill>
                <a:latin typeface="Times New Roman"/>
                <a:cs typeface="Times New Roman"/>
              </a:rPr>
              <a:t>#</a:t>
            </a:r>
            <a:r>
              <a:rPr sz="706" spc="13" dirty="0">
                <a:solidFill>
                  <a:srgbClr val="8F5801"/>
                </a:solidFill>
                <a:latin typeface="Times New Roman"/>
                <a:cs typeface="Times New Roman"/>
              </a:rPr>
              <a:t> </a:t>
            </a:r>
            <a:r>
              <a:rPr sz="706" dirty="0">
                <a:solidFill>
                  <a:srgbClr val="8F5801"/>
                </a:solidFill>
                <a:latin typeface="Times New Roman"/>
                <a:cs typeface="Times New Roman"/>
              </a:rPr>
              <a:t>Prefer</a:t>
            </a:r>
            <a:r>
              <a:rPr sz="706" spc="-4" dirty="0">
                <a:solidFill>
                  <a:srgbClr val="8F5801"/>
                </a:solidFill>
                <a:latin typeface="Times New Roman"/>
                <a:cs typeface="Times New Roman"/>
              </a:rPr>
              <a:t> </a:t>
            </a:r>
            <a:r>
              <a:rPr sz="706" spc="-9" dirty="0">
                <a:solidFill>
                  <a:srgbClr val="8F5801"/>
                </a:solidFill>
                <a:latin typeface="Times New Roman"/>
                <a:cs typeface="Times New Roman"/>
              </a:rPr>
              <a:t>Miettinen–Nurminen</a:t>
            </a:r>
            <a:r>
              <a:rPr sz="706" spc="13" dirty="0">
                <a:solidFill>
                  <a:srgbClr val="8F5801"/>
                </a:solidFill>
                <a:latin typeface="Times New Roman"/>
                <a:cs typeface="Times New Roman"/>
              </a:rPr>
              <a:t> </a:t>
            </a:r>
            <a:r>
              <a:rPr sz="706" dirty="0">
                <a:solidFill>
                  <a:srgbClr val="8F5801"/>
                </a:solidFill>
                <a:latin typeface="Times New Roman"/>
                <a:cs typeface="Times New Roman"/>
              </a:rPr>
              <a:t>CI</a:t>
            </a:r>
            <a:r>
              <a:rPr sz="706" spc="-4" dirty="0">
                <a:solidFill>
                  <a:srgbClr val="8F5801"/>
                </a:solidFill>
                <a:latin typeface="Times New Roman"/>
                <a:cs typeface="Times New Roman"/>
              </a:rPr>
              <a:t> </a:t>
            </a:r>
            <a:r>
              <a:rPr sz="706" dirty="0">
                <a:solidFill>
                  <a:srgbClr val="8F5801"/>
                </a:solidFill>
                <a:latin typeface="Times New Roman"/>
                <a:cs typeface="Times New Roman"/>
              </a:rPr>
              <a:t>for</a:t>
            </a:r>
            <a:r>
              <a:rPr sz="706" spc="-4" dirty="0">
                <a:solidFill>
                  <a:srgbClr val="8F5801"/>
                </a:solidFill>
                <a:latin typeface="Times New Roman"/>
                <a:cs typeface="Times New Roman"/>
              </a:rPr>
              <a:t> </a:t>
            </a:r>
            <a:r>
              <a:rPr sz="706" dirty="0">
                <a:solidFill>
                  <a:srgbClr val="8F5801"/>
                </a:solidFill>
                <a:latin typeface="Times New Roman"/>
                <a:cs typeface="Times New Roman"/>
              </a:rPr>
              <a:t>the difference </a:t>
            </a:r>
            <a:r>
              <a:rPr sz="706" spc="-9" dirty="0">
                <a:solidFill>
                  <a:srgbClr val="8F5801"/>
                </a:solidFill>
                <a:latin typeface="Times New Roman"/>
                <a:cs typeface="Times New Roman"/>
              </a:rPr>
              <a:t>(DescTools::BinomDiffCI)</a:t>
            </a:r>
            <a:r>
              <a:rPr sz="706" spc="441" dirty="0">
                <a:solidFill>
                  <a:srgbClr val="8F5801"/>
                </a:solidFill>
                <a:latin typeface="Times New Roman"/>
                <a:cs typeface="Times New Roman"/>
              </a:rPr>
              <a:t> </a:t>
            </a:r>
            <a:r>
              <a:rPr sz="706" dirty="0">
                <a:latin typeface="Times New Roman"/>
                <a:cs typeface="Times New Roman"/>
              </a:rPr>
              <a:t>delta</a:t>
            </a:r>
            <a:r>
              <a:rPr sz="706" spc="-9" dirty="0">
                <a:latin typeface="Times New Roman"/>
                <a:cs typeface="Times New Roman"/>
              </a:rPr>
              <a:t> </a:t>
            </a:r>
            <a:r>
              <a:rPr sz="706" dirty="0">
                <a:solidFill>
                  <a:srgbClr val="8F5801"/>
                </a:solidFill>
                <a:latin typeface="Times New Roman"/>
                <a:cs typeface="Times New Roman"/>
              </a:rPr>
              <a:t>&lt;-</a:t>
            </a:r>
            <a:r>
              <a:rPr sz="706" spc="-13" dirty="0">
                <a:solidFill>
                  <a:srgbClr val="8F5801"/>
                </a:solidFill>
                <a:latin typeface="Times New Roman"/>
                <a:cs typeface="Times New Roman"/>
              </a:rPr>
              <a:t> </a:t>
            </a:r>
            <a:r>
              <a:rPr sz="706" spc="-18" dirty="0">
                <a:solidFill>
                  <a:srgbClr val="0000CF"/>
                </a:solidFill>
                <a:latin typeface="Times New Roman"/>
                <a:cs typeface="Times New Roman"/>
              </a:rPr>
              <a:t>0.10</a:t>
            </a:r>
            <a:endParaRPr sz="706" dirty="0">
              <a:latin typeface="Times New Roman"/>
              <a:cs typeface="Times New Roman"/>
            </a:endParaRPr>
          </a:p>
          <a:p>
            <a:pPr marL="15689">
              <a:lnSpc>
                <a:spcPts val="794"/>
              </a:lnSpc>
            </a:pPr>
            <a:r>
              <a:rPr sz="706" dirty="0">
                <a:latin typeface="Times New Roman"/>
                <a:cs typeface="Times New Roman"/>
              </a:rPr>
              <a:t>p_new</a:t>
            </a:r>
            <a:r>
              <a:rPr sz="706" spc="-4" dirty="0">
                <a:latin typeface="Times New Roman"/>
                <a:cs typeface="Times New Roman"/>
              </a:rPr>
              <a:t> </a:t>
            </a:r>
            <a:r>
              <a:rPr sz="706" dirty="0">
                <a:solidFill>
                  <a:srgbClr val="8F5801"/>
                </a:solidFill>
                <a:latin typeface="Times New Roman"/>
                <a:cs typeface="Times New Roman"/>
              </a:rPr>
              <a:t>&lt;-</a:t>
            </a:r>
            <a:r>
              <a:rPr sz="706" spc="-9" dirty="0">
                <a:solidFill>
                  <a:srgbClr val="8F5801"/>
                </a:solidFill>
                <a:latin typeface="Times New Roman"/>
                <a:cs typeface="Times New Roman"/>
              </a:rPr>
              <a:t> </a:t>
            </a:r>
            <a:r>
              <a:rPr sz="706" spc="-9" dirty="0">
                <a:latin typeface="Times New Roman"/>
                <a:cs typeface="Times New Roman"/>
              </a:rPr>
              <a:t>x_new</a:t>
            </a:r>
            <a:r>
              <a:rPr sz="706" b="1" spc="-9" dirty="0">
                <a:solidFill>
                  <a:srgbClr val="CE5C00"/>
                </a:solidFill>
                <a:latin typeface="Times New Roman"/>
                <a:cs typeface="Times New Roman"/>
              </a:rPr>
              <a:t>/</a:t>
            </a:r>
            <a:r>
              <a:rPr sz="706" spc="-9" dirty="0">
                <a:latin typeface="Times New Roman"/>
                <a:cs typeface="Times New Roman"/>
              </a:rPr>
              <a:t>n_new;</a:t>
            </a:r>
            <a:r>
              <a:rPr sz="706" spc="4" dirty="0">
                <a:latin typeface="Times New Roman"/>
                <a:cs typeface="Times New Roman"/>
              </a:rPr>
              <a:t> </a:t>
            </a:r>
            <a:r>
              <a:rPr sz="706" dirty="0">
                <a:latin typeface="Times New Roman"/>
                <a:cs typeface="Times New Roman"/>
              </a:rPr>
              <a:t>p_ctl</a:t>
            </a:r>
            <a:r>
              <a:rPr sz="706" spc="13" dirty="0">
                <a:latin typeface="Times New Roman"/>
                <a:cs typeface="Times New Roman"/>
              </a:rPr>
              <a:t> </a:t>
            </a:r>
            <a:r>
              <a:rPr sz="706" dirty="0">
                <a:solidFill>
                  <a:srgbClr val="8F5801"/>
                </a:solidFill>
                <a:latin typeface="Times New Roman"/>
                <a:cs typeface="Times New Roman"/>
              </a:rPr>
              <a:t>&lt;-</a:t>
            </a:r>
            <a:r>
              <a:rPr sz="706" spc="-4" dirty="0">
                <a:solidFill>
                  <a:srgbClr val="8F5801"/>
                </a:solidFill>
                <a:latin typeface="Times New Roman"/>
                <a:cs typeface="Times New Roman"/>
              </a:rPr>
              <a:t> </a:t>
            </a:r>
            <a:r>
              <a:rPr sz="706" spc="-9" dirty="0">
                <a:latin typeface="Times New Roman"/>
                <a:cs typeface="Times New Roman"/>
              </a:rPr>
              <a:t>x_ctl</a:t>
            </a:r>
            <a:r>
              <a:rPr sz="706" b="1" spc="-9" dirty="0">
                <a:solidFill>
                  <a:srgbClr val="CE5C00"/>
                </a:solidFill>
                <a:latin typeface="Times New Roman"/>
                <a:cs typeface="Times New Roman"/>
              </a:rPr>
              <a:t>/</a:t>
            </a:r>
            <a:r>
              <a:rPr sz="706" spc="-9" dirty="0">
                <a:latin typeface="Times New Roman"/>
                <a:cs typeface="Times New Roman"/>
              </a:rPr>
              <a:t>n_ctl</a:t>
            </a:r>
            <a:endParaRPr sz="706" dirty="0">
              <a:latin typeface="Times New Roman"/>
              <a:cs typeface="Times New Roman"/>
            </a:endParaRPr>
          </a:p>
          <a:p>
            <a:pPr marL="15689">
              <a:lnSpc>
                <a:spcPts val="811"/>
              </a:lnSpc>
            </a:pPr>
            <a:r>
              <a:rPr sz="706" b="1" spc="-9" dirty="0">
                <a:solidFill>
                  <a:srgbClr val="1F4986"/>
                </a:solidFill>
                <a:latin typeface="Times New Roman"/>
                <a:cs typeface="Times New Roman"/>
              </a:rPr>
              <a:t>library</a:t>
            </a:r>
            <a:r>
              <a:rPr sz="706" spc="-9" dirty="0">
                <a:latin typeface="Times New Roman"/>
                <a:cs typeface="Times New Roman"/>
              </a:rPr>
              <a:t>(DescTools)</a:t>
            </a:r>
            <a:endParaRPr sz="706" dirty="0">
              <a:latin typeface="Times New Roman"/>
              <a:cs typeface="Times New Roman"/>
            </a:endParaRPr>
          </a:p>
          <a:p>
            <a:pPr marL="488042" marR="4833915" indent="-472353">
              <a:lnSpc>
                <a:spcPts val="811"/>
              </a:lnSpc>
              <a:spcBef>
                <a:spcPts val="40"/>
              </a:spcBef>
            </a:pPr>
            <a:r>
              <a:rPr sz="706" dirty="0">
                <a:latin typeface="Times New Roman"/>
                <a:cs typeface="Times New Roman"/>
              </a:rPr>
              <a:t>mn_ci</a:t>
            </a:r>
            <a:r>
              <a:rPr sz="706" spc="13" dirty="0">
                <a:latin typeface="Times New Roman"/>
                <a:cs typeface="Times New Roman"/>
              </a:rPr>
              <a:t> </a:t>
            </a:r>
            <a:r>
              <a:rPr sz="706" dirty="0">
                <a:solidFill>
                  <a:srgbClr val="8F5801"/>
                </a:solidFill>
                <a:latin typeface="Times New Roman"/>
                <a:cs typeface="Times New Roman"/>
              </a:rPr>
              <a:t>&lt;-</a:t>
            </a:r>
            <a:r>
              <a:rPr sz="706" spc="9" dirty="0">
                <a:solidFill>
                  <a:srgbClr val="8F5801"/>
                </a:solidFill>
                <a:latin typeface="Times New Roman"/>
                <a:cs typeface="Times New Roman"/>
              </a:rPr>
              <a:t> </a:t>
            </a:r>
            <a:r>
              <a:rPr sz="706" b="1" spc="-9" dirty="0">
                <a:solidFill>
                  <a:srgbClr val="1F4986"/>
                </a:solidFill>
                <a:latin typeface="Times New Roman"/>
                <a:cs typeface="Times New Roman"/>
              </a:rPr>
              <a:t>BinomDiffCI</a:t>
            </a:r>
            <a:r>
              <a:rPr sz="706" spc="-9" dirty="0">
                <a:latin typeface="Times New Roman"/>
                <a:cs typeface="Times New Roman"/>
              </a:rPr>
              <a:t>(</a:t>
            </a:r>
            <a:r>
              <a:rPr sz="706" spc="-9" dirty="0">
                <a:solidFill>
                  <a:srgbClr val="1F4986"/>
                </a:solidFill>
                <a:latin typeface="Times New Roman"/>
                <a:cs typeface="Times New Roman"/>
              </a:rPr>
              <a:t>x1=</a:t>
            </a:r>
            <a:r>
              <a:rPr sz="706" spc="-9" dirty="0">
                <a:latin typeface="Times New Roman"/>
                <a:cs typeface="Times New Roman"/>
              </a:rPr>
              <a:t>x_new,</a:t>
            </a:r>
            <a:r>
              <a:rPr sz="706" spc="18" dirty="0">
                <a:latin typeface="Times New Roman"/>
                <a:cs typeface="Times New Roman"/>
              </a:rPr>
              <a:t> </a:t>
            </a:r>
            <a:r>
              <a:rPr sz="706" spc="-9" dirty="0">
                <a:solidFill>
                  <a:srgbClr val="1F4986"/>
                </a:solidFill>
                <a:latin typeface="Times New Roman"/>
                <a:cs typeface="Times New Roman"/>
              </a:rPr>
              <a:t>n1=</a:t>
            </a:r>
            <a:r>
              <a:rPr sz="706" spc="-9" dirty="0">
                <a:latin typeface="Times New Roman"/>
                <a:cs typeface="Times New Roman"/>
              </a:rPr>
              <a:t>n_new,</a:t>
            </a:r>
            <a:r>
              <a:rPr sz="706" spc="18" dirty="0">
                <a:latin typeface="Times New Roman"/>
                <a:cs typeface="Times New Roman"/>
              </a:rPr>
              <a:t> </a:t>
            </a:r>
            <a:r>
              <a:rPr sz="706" dirty="0">
                <a:solidFill>
                  <a:srgbClr val="1F4986"/>
                </a:solidFill>
                <a:latin typeface="Times New Roman"/>
                <a:cs typeface="Times New Roman"/>
              </a:rPr>
              <a:t>x2=</a:t>
            </a:r>
            <a:r>
              <a:rPr sz="706" dirty="0">
                <a:latin typeface="Times New Roman"/>
                <a:cs typeface="Times New Roman"/>
              </a:rPr>
              <a:t>x_ctl,</a:t>
            </a:r>
            <a:r>
              <a:rPr sz="706" spc="18" dirty="0">
                <a:latin typeface="Times New Roman"/>
                <a:cs typeface="Times New Roman"/>
              </a:rPr>
              <a:t> </a:t>
            </a:r>
            <a:r>
              <a:rPr sz="706" spc="-9" dirty="0">
                <a:solidFill>
                  <a:srgbClr val="1F4986"/>
                </a:solidFill>
                <a:latin typeface="Times New Roman"/>
                <a:cs typeface="Times New Roman"/>
              </a:rPr>
              <a:t>n2=</a:t>
            </a:r>
            <a:r>
              <a:rPr sz="706" spc="-9" dirty="0">
                <a:latin typeface="Times New Roman"/>
                <a:cs typeface="Times New Roman"/>
              </a:rPr>
              <a:t>n_ctl,</a:t>
            </a:r>
            <a:r>
              <a:rPr sz="706" spc="441" dirty="0">
                <a:latin typeface="Times New Roman"/>
                <a:cs typeface="Times New Roman"/>
              </a:rPr>
              <a:t> </a:t>
            </a:r>
            <a:r>
              <a:rPr sz="706" dirty="0">
                <a:solidFill>
                  <a:srgbClr val="1F4986"/>
                </a:solidFill>
                <a:latin typeface="Times New Roman"/>
                <a:cs typeface="Times New Roman"/>
              </a:rPr>
              <a:t>method</a:t>
            </a:r>
            <a:r>
              <a:rPr sz="706" spc="-9" dirty="0">
                <a:solidFill>
                  <a:srgbClr val="1F4986"/>
                </a:solidFill>
                <a:latin typeface="Times New Roman"/>
                <a:cs typeface="Times New Roman"/>
              </a:rPr>
              <a:t> </a:t>
            </a:r>
            <a:r>
              <a:rPr sz="706" dirty="0">
                <a:solidFill>
                  <a:srgbClr val="1F4986"/>
                </a:solidFill>
                <a:latin typeface="Times New Roman"/>
                <a:cs typeface="Times New Roman"/>
              </a:rPr>
              <a:t>=</a:t>
            </a:r>
            <a:r>
              <a:rPr sz="706" spc="4" dirty="0">
                <a:solidFill>
                  <a:srgbClr val="1F4986"/>
                </a:solidFill>
                <a:latin typeface="Times New Roman"/>
                <a:cs typeface="Times New Roman"/>
              </a:rPr>
              <a:t> </a:t>
            </a:r>
            <a:r>
              <a:rPr sz="706" dirty="0">
                <a:solidFill>
                  <a:srgbClr val="4E9A05"/>
                </a:solidFill>
                <a:latin typeface="Times New Roman"/>
                <a:cs typeface="Times New Roman"/>
              </a:rPr>
              <a:t>"mn"</a:t>
            </a:r>
            <a:r>
              <a:rPr sz="706" dirty="0">
                <a:latin typeface="Times New Roman"/>
                <a:cs typeface="Times New Roman"/>
              </a:rPr>
              <a:t>,</a:t>
            </a:r>
            <a:r>
              <a:rPr sz="706" spc="4" dirty="0">
                <a:latin typeface="Times New Roman"/>
                <a:cs typeface="Times New Roman"/>
              </a:rPr>
              <a:t> </a:t>
            </a:r>
            <a:r>
              <a:rPr sz="706" spc="-9" dirty="0">
                <a:solidFill>
                  <a:srgbClr val="1F4986"/>
                </a:solidFill>
                <a:latin typeface="Times New Roman"/>
                <a:cs typeface="Times New Roman"/>
              </a:rPr>
              <a:t>conf.level</a:t>
            </a:r>
            <a:r>
              <a:rPr sz="706" spc="-4" dirty="0">
                <a:solidFill>
                  <a:srgbClr val="1F4986"/>
                </a:solidFill>
                <a:latin typeface="Times New Roman"/>
                <a:cs typeface="Times New Roman"/>
              </a:rPr>
              <a:t> </a:t>
            </a:r>
            <a:r>
              <a:rPr sz="706" dirty="0">
                <a:solidFill>
                  <a:srgbClr val="1F4986"/>
                </a:solidFill>
                <a:latin typeface="Times New Roman"/>
                <a:cs typeface="Times New Roman"/>
              </a:rPr>
              <a:t>=</a:t>
            </a:r>
            <a:r>
              <a:rPr sz="706" spc="-9" dirty="0">
                <a:solidFill>
                  <a:srgbClr val="1F4986"/>
                </a:solidFill>
                <a:latin typeface="Times New Roman"/>
                <a:cs typeface="Times New Roman"/>
              </a:rPr>
              <a:t> </a:t>
            </a:r>
            <a:r>
              <a:rPr sz="706" spc="-18" dirty="0">
                <a:solidFill>
                  <a:srgbClr val="0000CF"/>
                </a:solidFill>
                <a:latin typeface="Times New Roman"/>
                <a:cs typeface="Times New Roman"/>
              </a:rPr>
              <a:t>0.95</a:t>
            </a:r>
            <a:r>
              <a:rPr sz="706" spc="-18" dirty="0">
                <a:latin typeface="Times New Roman"/>
                <a:cs typeface="Times New Roman"/>
              </a:rPr>
              <a:t>)</a:t>
            </a:r>
            <a:endParaRPr sz="706" dirty="0">
              <a:latin typeface="Times New Roman"/>
              <a:cs typeface="Times New Roman"/>
            </a:endParaRPr>
          </a:p>
          <a:p>
            <a:pPr marL="15689">
              <a:lnSpc>
                <a:spcPts val="772"/>
              </a:lnSpc>
            </a:pPr>
            <a:r>
              <a:rPr sz="706" spc="-9" dirty="0">
                <a:latin typeface="Times New Roman"/>
                <a:cs typeface="Times New Roman"/>
              </a:rPr>
              <a:t>mn_ci</a:t>
            </a:r>
            <a:endParaRPr sz="706" dirty="0">
              <a:latin typeface="Times New Roman"/>
              <a:cs typeface="Times New Roman"/>
            </a:endParaRPr>
          </a:p>
          <a:p>
            <a:pPr marL="15689">
              <a:lnSpc>
                <a:spcPts val="829"/>
              </a:lnSpc>
            </a:pPr>
            <a:r>
              <a:rPr sz="706" dirty="0">
                <a:solidFill>
                  <a:srgbClr val="8F5801"/>
                </a:solidFill>
                <a:latin typeface="Times New Roman"/>
                <a:cs typeface="Times New Roman"/>
              </a:rPr>
              <a:t>#</a:t>
            </a:r>
            <a:r>
              <a:rPr sz="706" spc="-13" dirty="0">
                <a:solidFill>
                  <a:srgbClr val="8F5801"/>
                </a:solidFill>
                <a:latin typeface="Times New Roman"/>
                <a:cs typeface="Times New Roman"/>
              </a:rPr>
              <a:t> </a:t>
            </a:r>
            <a:r>
              <a:rPr sz="706" dirty="0">
                <a:solidFill>
                  <a:srgbClr val="8F5801"/>
                </a:solidFill>
                <a:latin typeface="Times New Roman"/>
                <a:cs typeface="Times New Roman"/>
              </a:rPr>
              <a:t>Conclude</a:t>
            </a:r>
            <a:r>
              <a:rPr sz="706" spc="-13" dirty="0">
                <a:solidFill>
                  <a:srgbClr val="8F5801"/>
                </a:solidFill>
                <a:latin typeface="Times New Roman"/>
                <a:cs typeface="Times New Roman"/>
              </a:rPr>
              <a:t> </a:t>
            </a:r>
            <a:r>
              <a:rPr sz="706" dirty="0">
                <a:solidFill>
                  <a:srgbClr val="8F5801"/>
                </a:solidFill>
                <a:latin typeface="Times New Roman"/>
                <a:cs typeface="Times New Roman"/>
              </a:rPr>
              <a:t>NI</a:t>
            </a:r>
            <a:r>
              <a:rPr sz="706" spc="-22" dirty="0">
                <a:solidFill>
                  <a:srgbClr val="8F5801"/>
                </a:solidFill>
                <a:latin typeface="Times New Roman"/>
                <a:cs typeface="Times New Roman"/>
              </a:rPr>
              <a:t> </a:t>
            </a:r>
            <a:r>
              <a:rPr sz="706" dirty="0">
                <a:solidFill>
                  <a:srgbClr val="8F5801"/>
                </a:solidFill>
                <a:latin typeface="Times New Roman"/>
                <a:cs typeface="Times New Roman"/>
              </a:rPr>
              <a:t>if</a:t>
            </a:r>
            <a:r>
              <a:rPr sz="706" spc="-9" dirty="0">
                <a:solidFill>
                  <a:srgbClr val="8F5801"/>
                </a:solidFill>
                <a:latin typeface="Times New Roman"/>
                <a:cs typeface="Times New Roman"/>
              </a:rPr>
              <a:t> </a:t>
            </a:r>
            <a:r>
              <a:rPr sz="706" dirty="0">
                <a:solidFill>
                  <a:srgbClr val="8F5801"/>
                </a:solidFill>
                <a:latin typeface="Times New Roman"/>
                <a:cs typeface="Times New Roman"/>
              </a:rPr>
              <a:t>the</a:t>
            </a:r>
            <a:r>
              <a:rPr sz="706" spc="-13" dirty="0">
                <a:solidFill>
                  <a:srgbClr val="8F5801"/>
                </a:solidFill>
                <a:latin typeface="Times New Roman"/>
                <a:cs typeface="Times New Roman"/>
              </a:rPr>
              <a:t> </a:t>
            </a:r>
            <a:r>
              <a:rPr sz="706" dirty="0">
                <a:solidFill>
                  <a:srgbClr val="8F5801"/>
                </a:solidFill>
                <a:latin typeface="Times New Roman"/>
                <a:cs typeface="Times New Roman"/>
              </a:rPr>
              <a:t>LOWER</a:t>
            </a:r>
            <a:r>
              <a:rPr sz="706" spc="-13" dirty="0">
                <a:solidFill>
                  <a:srgbClr val="8F5801"/>
                </a:solidFill>
                <a:latin typeface="Times New Roman"/>
                <a:cs typeface="Times New Roman"/>
              </a:rPr>
              <a:t> </a:t>
            </a:r>
            <a:r>
              <a:rPr sz="706" dirty="0">
                <a:solidFill>
                  <a:srgbClr val="8F5801"/>
                </a:solidFill>
                <a:latin typeface="Times New Roman"/>
                <a:cs typeface="Times New Roman"/>
              </a:rPr>
              <a:t>bound</a:t>
            </a:r>
            <a:r>
              <a:rPr sz="706" spc="-9" dirty="0">
                <a:solidFill>
                  <a:srgbClr val="8F5801"/>
                </a:solidFill>
                <a:latin typeface="Times New Roman"/>
                <a:cs typeface="Times New Roman"/>
              </a:rPr>
              <a:t> </a:t>
            </a:r>
            <a:r>
              <a:rPr sz="706" dirty="0">
                <a:solidFill>
                  <a:srgbClr val="8F5801"/>
                </a:solidFill>
                <a:latin typeface="Times New Roman"/>
                <a:cs typeface="Times New Roman"/>
              </a:rPr>
              <a:t>of</a:t>
            </a:r>
            <a:r>
              <a:rPr sz="706" spc="-13" dirty="0">
                <a:solidFill>
                  <a:srgbClr val="8F5801"/>
                </a:solidFill>
                <a:latin typeface="Times New Roman"/>
                <a:cs typeface="Times New Roman"/>
              </a:rPr>
              <a:t> </a:t>
            </a:r>
            <a:r>
              <a:rPr sz="706" dirty="0">
                <a:solidFill>
                  <a:srgbClr val="8F5801"/>
                </a:solidFill>
                <a:latin typeface="Times New Roman"/>
                <a:cs typeface="Times New Roman"/>
              </a:rPr>
              <a:t>CI</a:t>
            </a:r>
            <a:r>
              <a:rPr sz="706" spc="-18" dirty="0">
                <a:solidFill>
                  <a:srgbClr val="8F5801"/>
                </a:solidFill>
                <a:latin typeface="Times New Roman"/>
                <a:cs typeface="Times New Roman"/>
              </a:rPr>
              <a:t> </a:t>
            </a:r>
            <a:r>
              <a:rPr sz="706" dirty="0">
                <a:solidFill>
                  <a:srgbClr val="8F5801"/>
                </a:solidFill>
                <a:latin typeface="Times New Roman"/>
                <a:cs typeface="Times New Roman"/>
              </a:rPr>
              <a:t>&gt;</a:t>
            </a:r>
            <a:r>
              <a:rPr sz="706" spc="9" dirty="0">
                <a:solidFill>
                  <a:srgbClr val="8F5801"/>
                </a:solidFill>
                <a:latin typeface="Times New Roman"/>
                <a:cs typeface="Times New Roman"/>
              </a:rPr>
              <a:t> </a:t>
            </a:r>
            <a:r>
              <a:rPr sz="706" spc="-22" dirty="0">
                <a:solidFill>
                  <a:srgbClr val="8F5801"/>
                </a:solidFill>
                <a:latin typeface="Times New Roman"/>
                <a:cs typeface="Times New Roman"/>
              </a:rPr>
              <a:t>-</a:t>
            </a:r>
            <a:r>
              <a:rPr sz="706" spc="-18" dirty="0">
                <a:solidFill>
                  <a:srgbClr val="8F5801"/>
                </a:solidFill>
                <a:latin typeface="Times New Roman"/>
                <a:cs typeface="Times New Roman"/>
              </a:rPr>
              <a:t>delta</a:t>
            </a:r>
            <a:endParaRPr sz="706" dirty="0">
              <a:latin typeface="Times New Roman"/>
              <a:cs typeface="Times New Roman"/>
            </a:endParaRPr>
          </a:p>
        </p:txBody>
      </p:sp>
      <p:sp>
        <p:nvSpPr>
          <p:cNvPr id="11" name="TextBox 10">
            <a:extLst>
              <a:ext uri="{FF2B5EF4-FFF2-40B4-BE49-F238E27FC236}">
                <a16:creationId xmlns:a16="http://schemas.microsoft.com/office/drawing/2014/main" id="{117A7898-8045-D44E-DD31-4F379F085F35}"/>
              </a:ext>
            </a:extLst>
          </p:cNvPr>
          <p:cNvSpPr txBox="1"/>
          <p:nvPr/>
        </p:nvSpPr>
        <p:spPr>
          <a:xfrm>
            <a:off x="3055188" y="434622"/>
            <a:ext cx="2850177" cy="861774"/>
          </a:xfrm>
          <a:prstGeom prst="rect">
            <a:avLst/>
          </a:prstGeom>
          <a:noFill/>
        </p:spPr>
        <p:txBody>
          <a:bodyPr wrap="square" rtlCol="0">
            <a:spAutoFit/>
          </a:bodyPr>
          <a:lstStyle/>
          <a:p>
            <a:pPr algn="ctr"/>
            <a:r>
              <a:rPr lang="en-IN" sz="3200" b="1" dirty="0">
                <a:latin typeface="Times New Roman"/>
                <a:cs typeface="Times New Roman"/>
              </a:rPr>
              <a:t>Solution 3</a:t>
            </a:r>
            <a:endParaRPr lang="en-IN" sz="3200" dirty="0">
              <a:latin typeface="Times New Roman"/>
              <a:cs typeface="Times New Roman"/>
            </a:endParaRPr>
          </a:p>
          <a:p>
            <a:pPr algn="ct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615553"/>
          </a:xfrm>
          <a:prstGeom prst="rect">
            <a:avLst/>
          </a:prstGeom>
          <a:noFill/>
        </p:spPr>
        <p:txBody>
          <a:bodyPr wrap="square">
            <a:spAutoFit/>
          </a:bodyPr>
          <a:lstStyle/>
          <a:p>
            <a:pPr>
              <a:defRPr sz="2400" b="1"/>
            </a:pPr>
            <a:r>
              <a:rPr sz="3400" dirty="0">
                <a:latin typeface="Times New Roman" panose="02020603050405020304" pitchFamily="18" charset="0"/>
                <a:cs typeface="Times New Roman" panose="02020603050405020304" pitchFamily="18" charset="0"/>
              </a:rPr>
              <a:t>Omitted Variable Bias in Multinomial Logit</a:t>
            </a:r>
          </a:p>
        </p:txBody>
      </p:sp>
      <p:sp>
        <p:nvSpPr>
          <p:cNvPr id="3" name="TextBox 2"/>
          <p:cNvSpPr txBox="1"/>
          <p:nvPr/>
        </p:nvSpPr>
        <p:spPr>
          <a:xfrm>
            <a:off x="274320" y="822960"/>
            <a:ext cx="8595360" cy="4431983"/>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1600" dirty="0">
                <a:latin typeface="Times New Roman" panose="02020603050405020304" pitchFamily="18" charset="0"/>
                <a:cs typeface="Times New Roman" panose="02020603050405020304" pitchFamily="18" charset="0"/>
              </a:rPr>
              <a:t>Topic: Omitted Variable Bias and Interpretation of Multinomial Odds Ratios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In a multinomial logistic regression evaluating candidate hire outcomes, Manager C appears 2.1× more likely to hire from City X. </a:t>
            </a:r>
            <a:endParaRPr lang="en-IN" dirty="0">
              <a:latin typeface="Times New Roman" panose="02020603050405020304" pitchFamily="18" charset="0"/>
              <a:cs typeface="Times New Roman" panose="02020603050405020304" pitchFamily="18" charset="0"/>
            </a:endParaRP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 </a:t>
            </a:r>
            <a:r>
              <a:rPr dirty="0">
                <a:latin typeface="Times New Roman" panose="02020603050405020304" pitchFamily="18" charset="0"/>
                <a:cs typeface="Times New Roman" panose="02020603050405020304" pitchFamily="18" charset="0"/>
              </a:rPr>
              <a:t>Is this direct evidence of bias? </a:t>
            </a:r>
            <a:endParaRPr lang="en-IN" dirty="0">
              <a:latin typeface="Times New Roman" panose="02020603050405020304" pitchFamily="18" charset="0"/>
              <a:cs typeface="Times New Roman" panose="02020603050405020304" pitchFamily="18" charset="0"/>
            </a:endParaRP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Key Definitions:</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Multinomial Logistic Regression: </a:t>
            </a:r>
            <a:r>
              <a:rPr sz="1400" dirty="0">
                <a:latin typeface="Times New Roman" panose="02020603050405020304" pitchFamily="18" charset="0"/>
                <a:cs typeface="Times New Roman" panose="02020603050405020304" pitchFamily="18" charset="0"/>
              </a:rPr>
              <a:t>Used when outcome has more than two categories.</a:t>
            </a:r>
          </a:p>
          <a:p>
            <a:pPr>
              <a:spcAft>
                <a:spcPts val="0"/>
              </a:spcAft>
              <a:defRPr sz="1200"/>
            </a:pPr>
            <a:r>
              <a:rPr sz="1400" b="1" dirty="0">
                <a:latin typeface="Times New Roman" panose="02020603050405020304" pitchFamily="18" charset="0"/>
                <a:cs typeface="Times New Roman" panose="02020603050405020304" pitchFamily="18" charset="0"/>
              </a:rPr>
              <a:t>Odds Ratio (OR): </a:t>
            </a:r>
            <a:r>
              <a:rPr sz="1400" dirty="0">
                <a:latin typeface="Times New Roman" panose="02020603050405020304" pitchFamily="18" charset="0"/>
                <a:cs typeface="Times New Roman" panose="02020603050405020304" pitchFamily="18" charset="0"/>
              </a:rPr>
              <a:t>The ratio of odds of an event in one group to another.</a:t>
            </a:r>
          </a:p>
          <a:p>
            <a:pPr>
              <a:spcAft>
                <a:spcPts val="0"/>
              </a:spcAft>
              <a:defRPr sz="1200"/>
            </a:pPr>
            <a:r>
              <a:rPr sz="1400" b="1" dirty="0">
                <a:latin typeface="Times New Roman" panose="02020603050405020304" pitchFamily="18" charset="0"/>
                <a:cs typeface="Times New Roman" panose="02020603050405020304" pitchFamily="18" charset="0"/>
              </a:rPr>
              <a:t>Omitted Variable Bias (OVB): </a:t>
            </a:r>
            <a:r>
              <a:rPr sz="1400" dirty="0">
                <a:latin typeface="Times New Roman" panose="02020603050405020304" pitchFamily="18" charset="0"/>
                <a:cs typeface="Times New Roman" panose="02020603050405020304" pitchFamily="18" charset="0"/>
              </a:rPr>
              <a:t>Occurs when a confounder related to both predictor and outcome is not included.</a:t>
            </a:r>
          </a:p>
          <a:p>
            <a:pPr>
              <a:spcAft>
                <a:spcPts val="0"/>
              </a:spcAft>
              <a:defRPr sz="1200"/>
            </a:pPr>
            <a:r>
              <a:rPr sz="1400" b="1" dirty="0">
                <a:latin typeface="Times New Roman" panose="02020603050405020304" pitchFamily="18" charset="0"/>
                <a:cs typeface="Times New Roman" panose="02020603050405020304" pitchFamily="18" charset="0"/>
              </a:rPr>
              <a:t>Balancing Test: </a:t>
            </a:r>
            <a:r>
              <a:rPr sz="1400" dirty="0">
                <a:latin typeface="Times New Roman" panose="02020603050405020304" pitchFamily="18" charset="0"/>
                <a:cs typeface="Times New Roman" panose="02020603050405020304" pitchFamily="18" charset="0"/>
              </a:rPr>
              <a:t>A check to ensure comparable groups across levels of a covariate.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In a multicenter trial, Site #12 shows significantly worse outcomes. Can we immediately blame the intervention? Or should we first check whether Site #12 enrolled disproportionately severe cases?</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7359</TotalTime>
  <Words>7440</Words>
  <Application>Microsoft Office PowerPoint</Application>
  <PresentationFormat>On-screen Show (4:3)</PresentationFormat>
  <Paragraphs>719</Paragraphs>
  <Slides>31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Aptos</vt:lpstr>
      <vt:lpstr>Arial</vt:lpstr>
      <vt:lpstr>Calibri</vt:lpstr>
      <vt:lpstr>Cambria Math</vt:lpstr>
      <vt:lpstr>Times New Roman</vt:lpstr>
      <vt:lpstr>Office Theme</vt:lpstr>
      <vt:lpstr>1_Office Theme</vt:lpstr>
      <vt:lpstr>Truth, Lies, and p-values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arnab samanta</dc:creator>
  <cp:keywords/>
  <dc:description>generated using python-pptx</dc:description>
  <cp:lastModifiedBy>Arnab Samanta</cp:lastModifiedBy>
  <cp:revision>31</cp:revision>
  <dcterms:created xsi:type="dcterms:W3CDTF">2013-01-27T09:14:16Z</dcterms:created>
  <dcterms:modified xsi:type="dcterms:W3CDTF">2025-07-28T10:21:42Z</dcterms:modified>
  <cp:category/>
</cp:coreProperties>
</file>