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DA77F5-4DE4-4AC7-A693-E712EA08031B}" type="datetimeFigureOut">
              <a:rPr lang="en-GB" smtClean="0"/>
              <a:t>02/05/2023</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37790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66836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97495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557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632211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A77F5-4DE4-4AC7-A693-E712EA08031B}" type="datetimeFigureOut">
              <a:rPr lang="en-GB" smtClean="0"/>
              <a:t>02/05/2023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867746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A77F5-4DE4-4AC7-A693-E712EA08031B}" type="datetimeFigureOut">
              <a:rPr lang="en-GB" smtClean="0"/>
              <a:t>02/05/2023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55124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77F5-4DE4-4AC7-A693-E712EA08031B}" type="datetimeFigureOut">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58441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1DA77F5-4DE4-4AC7-A693-E712EA08031B}" type="datetimeFigureOut">
              <a:rPr lang="en-GB" smtClean="0"/>
              <a:t>02/05/2023</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951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77F5-4DE4-4AC7-A693-E712EA08031B}" type="datetimeFigureOut">
              <a:rPr lang="en-GB" smtClean="0"/>
              <a:t>02/05/2023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9376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02/05/2023</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64003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91592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A77F5-4DE4-4AC7-A693-E712EA08031B}" type="datetimeFigureOut">
              <a:rPr lang="en-GB" smtClean="0"/>
              <a:t>02/05/2023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94927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A77F5-4DE4-4AC7-A693-E712EA08031B}" type="datetimeFigureOut">
              <a:rPr lang="en-GB" smtClean="0"/>
              <a:t>02/05/2023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415300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A77F5-4DE4-4AC7-A693-E712EA08031B}" type="datetimeFigureOut">
              <a:rPr lang="en-GB" smtClean="0"/>
              <a:t>02/05/2023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72555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58947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44302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DA77F5-4DE4-4AC7-A693-E712EA08031B}" type="datetimeFigureOut">
              <a:rPr lang="en-GB" smtClean="0"/>
              <a:t>02/05/2023</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ADD19F-AE29-4704-988C-C553327B4801}" type="slidenum">
              <a:rPr lang="en-GB" smtClean="0"/>
              <a:t>‹#›</a:t>
            </a:fld>
            <a:endParaRPr lang="en-GB"/>
          </a:p>
        </p:txBody>
      </p:sp>
    </p:spTree>
    <p:extLst>
      <p:ext uri="{BB962C8B-B14F-4D97-AF65-F5344CB8AC3E}">
        <p14:creationId xmlns:p14="http://schemas.microsoft.com/office/powerpoint/2010/main" val="2313406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4556-93B2-4DEB-A123-F7FF68CC87FF}"/>
              </a:ext>
            </a:extLst>
          </p:cNvPr>
          <p:cNvSpPr>
            <a:spLocks noGrp="1"/>
          </p:cNvSpPr>
          <p:nvPr>
            <p:ph type="ctrTitle"/>
          </p:nvPr>
        </p:nvSpPr>
        <p:spPr>
          <a:xfrm>
            <a:off x="1371600" y="2662989"/>
            <a:ext cx="9448800" cy="965512"/>
          </a:xfrm>
        </p:spPr>
        <p:txBody>
          <a:bodyPr>
            <a:normAutofit fontScale="90000"/>
          </a:bodyPr>
          <a:lstStyle/>
          <a:p>
            <a:pPr algn="ctr"/>
            <a:r>
              <a:rPr lang="en-GB" dirty="0"/>
              <a:t>Stock Price Prediction System</a:t>
            </a:r>
          </a:p>
        </p:txBody>
      </p:sp>
      <p:sp>
        <p:nvSpPr>
          <p:cNvPr id="3" name="Subtitle 2">
            <a:extLst>
              <a:ext uri="{FF2B5EF4-FFF2-40B4-BE49-F238E27FC236}">
                <a16:creationId xmlns:a16="http://schemas.microsoft.com/office/drawing/2014/main" id="{4FBCBA25-27DE-4463-B574-E2A7B047E500}"/>
              </a:ext>
            </a:extLst>
          </p:cNvPr>
          <p:cNvSpPr>
            <a:spLocks noGrp="1"/>
          </p:cNvSpPr>
          <p:nvPr>
            <p:ph type="subTitle" idx="1"/>
          </p:nvPr>
        </p:nvSpPr>
        <p:spPr>
          <a:xfrm>
            <a:off x="1371600" y="3978441"/>
            <a:ext cx="9448800" cy="965512"/>
          </a:xfrm>
        </p:spPr>
        <p:txBody>
          <a:bodyPr>
            <a:normAutofit/>
          </a:bodyPr>
          <a:lstStyle/>
          <a:p>
            <a:pPr algn="ctr"/>
            <a:r>
              <a:rPr lang="en-GB" dirty="0"/>
              <a:t>By Satya Ranjan Panda &amp; Arnab Sarma</a:t>
            </a:r>
          </a:p>
        </p:txBody>
      </p:sp>
    </p:spTree>
    <p:extLst>
      <p:ext uri="{BB962C8B-B14F-4D97-AF65-F5344CB8AC3E}">
        <p14:creationId xmlns:p14="http://schemas.microsoft.com/office/powerpoint/2010/main" val="257623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9870-D487-4647-8163-25B6BBB9B3E3}"/>
              </a:ext>
            </a:extLst>
          </p:cNvPr>
          <p:cNvSpPr>
            <a:spLocks noGrp="1"/>
          </p:cNvSpPr>
          <p:nvPr>
            <p:ph type="title"/>
          </p:nvPr>
        </p:nvSpPr>
        <p:spPr>
          <a:xfrm>
            <a:off x="685800" y="764373"/>
            <a:ext cx="10820400" cy="1293028"/>
          </a:xfrm>
        </p:spPr>
        <p:txBody>
          <a:bodyPr/>
          <a:lstStyle/>
          <a:p>
            <a:pPr algn="ctr"/>
            <a:r>
              <a:rPr lang="en-GB" dirty="0"/>
              <a:t>Contents</a:t>
            </a:r>
          </a:p>
        </p:txBody>
      </p:sp>
      <p:sp>
        <p:nvSpPr>
          <p:cNvPr id="3" name="Content Placeholder 2">
            <a:extLst>
              <a:ext uri="{FF2B5EF4-FFF2-40B4-BE49-F238E27FC236}">
                <a16:creationId xmlns:a16="http://schemas.microsoft.com/office/drawing/2014/main" id="{5C02581C-104B-4DA1-A818-151FC66BAF35}"/>
              </a:ext>
            </a:extLst>
          </p:cNvPr>
          <p:cNvSpPr>
            <a:spLocks noGrp="1"/>
          </p:cNvSpPr>
          <p:nvPr>
            <p:ph idx="1"/>
          </p:nvPr>
        </p:nvSpPr>
        <p:spPr/>
        <p:txBody>
          <a:bodyPr/>
          <a:lstStyle/>
          <a:p>
            <a:pPr marL="514350" indent="-514350">
              <a:buFont typeface="+mj-lt"/>
              <a:buAutoNum type="romanLcPeriod"/>
            </a:pPr>
            <a:r>
              <a:rPr lang="en-GB" dirty="0"/>
              <a:t>Definition of Stock Price Prediction System</a:t>
            </a:r>
          </a:p>
          <a:p>
            <a:pPr marL="514350" indent="-514350">
              <a:buFont typeface="+mj-lt"/>
              <a:buAutoNum type="romanLcPeriod"/>
            </a:pPr>
            <a:r>
              <a:rPr lang="en-GB" dirty="0"/>
              <a:t>Flow Diagram</a:t>
            </a:r>
          </a:p>
          <a:p>
            <a:pPr marL="514350" indent="-514350">
              <a:buFont typeface="+mj-lt"/>
              <a:buAutoNum type="romanLcPeriod"/>
            </a:pPr>
            <a:r>
              <a:rPr lang="en-GB" dirty="0"/>
              <a:t>System Requirements</a:t>
            </a:r>
          </a:p>
          <a:p>
            <a:pPr marL="514350" indent="-514350">
              <a:buFont typeface="+mj-lt"/>
              <a:buAutoNum type="romanLcPeriod"/>
            </a:pPr>
            <a:r>
              <a:rPr lang="en-GB" dirty="0"/>
              <a:t>Concept of the system</a:t>
            </a:r>
          </a:p>
          <a:p>
            <a:pPr marL="514350" indent="-514350">
              <a:buFont typeface="+mj-lt"/>
              <a:buAutoNum type="romanLcPeriod"/>
            </a:pPr>
            <a:r>
              <a:rPr lang="en-GB" dirty="0"/>
              <a:t>Result</a:t>
            </a:r>
          </a:p>
          <a:p>
            <a:pPr marL="514350" indent="-514350">
              <a:buFont typeface="+mj-lt"/>
              <a:buAutoNum type="romanLcPeriod"/>
            </a:pPr>
            <a:r>
              <a:rPr lang="en-GB" dirty="0"/>
              <a:t>Conclusion</a:t>
            </a:r>
          </a:p>
        </p:txBody>
      </p:sp>
    </p:spTree>
    <p:extLst>
      <p:ext uri="{BB962C8B-B14F-4D97-AF65-F5344CB8AC3E}">
        <p14:creationId xmlns:p14="http://schemas.microsoft.com/office/powerpoint/2010/main" val="21577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B905-CC3A-41DE-8A5F-2E11F89852E6}"/>
              </a:ext>
            </a:extLst>
          </p:cNvPr>
          <p:cNvSpPr>
            <a:spLocks noGrp="1"/>
          </p:cNvSpPr>
          <p:nvPr>
            <p:ph type="title"/>
          </p:nvPr>
        </p:nvSpPr>
        <p:spPr>
          <a:xfrm>
            <a:off x="685800" y="764373"/>
            <a:ext cx="10820400" cy="1293028"/>
          </a:xfrm>
        </p:spPr>
        <p:txBody>
          <a:bodyPr/>
          <a:lstStyle/>
          <a:p>
            <a:pPr algn="ctr"/>
            <a:r>
              <a:rPr lang="en-GB" dirty="0"/>
              <a:t>Definition</a:t>
            </a:r>
          </a:p>
        </p:txBody>
      </p:sp>
      <p:sp>
        <p:nvSpPr>
          <p:cNvPr id="3" name="Content Placeholder 2">
            <a:extLst>
              <a:ext uri="{FF2B5EF4-FFF2-40B4-BE49-F238E27FC236}">
                <a16:creationId xmlns:a16="http://schemas.microsoft.com/office/drawing/2014/main" id="{56FEB8EF-DD59-49C7-8017-339CEFCF6C99}"/>
              </a:ext>
            </a:extLst>
          </p:cNvPr>
          <p:cNvSpPr>
            <a:spLocks noGrp="1"/>
          </p:cNvSpPr>
          <p:nvPr>
            <p:ph idx="1"/>
          </p:nvPr>
        </p:nvSpPr>
        <p:spPr/>
        <p:txBody>
          <a:bodyPr/>
          <a:lstStyle/>
          <a:p>
            <a:pPr algn="ctr"/>
            <a:r>
              <a:rPr lang="en-GB" sz="2000" dirty="0"/>
              <a:t>A Stock Price Prediction System is a software or algorithm that utilizes various statistical and machine learning techniques to </a:t>
            </a:r>
            <a:r>
              <a:rPr lang="en-GB" sz="2000" dirty="0" err="1"/>
              <a:t>analyze</a:t>
            </a:r>
            <a:r>
              <a:rPr lang="en-GB" sz="2000" dirty="0"/>
              <a:t> historical stock market data, identify patterns and trends, and forecast future stock prices. The system typically takes into account various factors that affect stock prices, such as company financials, market trends, news and events, and economic indicators.</a:t>
            </a:r>
          </a:p>
          <a:p>
            <a:pPr algn="ctr"/>
            <a:r>
              <a:rPr lang="en-GB" sz="2000" dirty="0"/>
              <a:t>The goal of a Stock Price Prediction System is to help investors and traders make more informed decisions about buying, selling or holding stocks by providing them with insights into future market trends and stock price movements. The system can be used for both short-term and long-term stock price predictions and can be applied to individual stocks, sectors, or the overall stock market.</a:t>
            </a:r>
          </a:p>
          <a:p>
            <a:pPr algn="ctr"/>
            <a:r>
              <a:rPr lang="en-GB" sz="2000" dirty="0"/>
              <a:t>Overall, a Stock Price Prediction System is a valuable tool for investors and traders who are looking to improve their investment decisions and maximize their returns.</a:t>
            </a:r>
          </a:p>
        </p:txBody>
      </p:sp>
    </p:spTree>
    <p:extLst>
      <p:ext uri="{BB962C8B-B14F-4D97-AF65-F5344CB8AC3E}">
        <p14:creationId xmlns:p14="http://schemas.microsoft.com/office/powerpoint/2010/main" val="188573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3557-4C7F-4A29-89A1-45BF74A35F33}"/>
              </a:ext>
            </a:extLst>
          </p:cNvPr>
          <p:cNvSpPr>
            <a:spLocks noGrp="1"/>
          </p:cNvSpPr>
          <p:nvPr>
            <p:ph type="title"/>
          </p:nvPr>
        </p:nvSpPr>
        <p:spPr>
          <a:xfrm>
            <a:off x="705853" y="764373"/>
            <a:ext cx="10800347" cy="1293028"/>
          </a:xfrm>
        </p:spPr>
        <p:txBody>
          <a:bodyPr/>
          <a:lstStyle/>
          <a:p>
            <a:pPr algn="ctr"/>
            <a:r>
              <a:rPr lang="en-GB" dirty="0"/>
              <a:t>flow diagram</a:t>
            </a:r>
          </a:p>
        </p:txBody>
      </p:sp>
      <p:pic>
        <p:nvPicPr>
          <p:cNvPr id="4" name="Picture 3">
            <a:extLst>
              <a:ext uri="{FF2B5EF4-FFF2-40B4-BE49-F238E27FC236}">
                <a16:creationId xmlns:a16="http://schemas.microsoft.com/office/drawing/2014/main" id="{74E515F9-CB9D-45FF-918C-1F31EFC9F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348" y="1812759"/>
            <a:ext cx="4940968" cy="5045241"/>
          </a:xfrm>
          <a:prstGeom prst="rect">
            <a:avLst/>
          </a:prstGeom>
        </p:spPr>
      </p:pic>
    </p:spTree>
    <p:extLst>
      <p:ext uri="{BB962C8B-B14F-4D97-AF65-F5344CB8AC3E}">
        <p14:creationId xmlns:p14="http://schemas.microsoft.com/office/powerpoint/2010/main" val="401334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8C8C-05CD-4633-8805-193CB87F6C6C}"/>
              </a:ext>
            </a:extLst>
          </p:cNvPr>
          <p:cNvSpPr>
            <a:spLocks noGrp="1"/>
          </p:cNvSpPr>
          <p:nvPr>
            <p:ph type="title"/>
          </p:nvPr>
        </p:nvSpPr>
        <p:spPr>
          <a:xfrm>
            <a:off x="685800" y="764373"/>
            <a:ext cx="10820400" cy="1293028"/>
          </a:xfrm>
        </p:spPr>
        <p:txBody>
          <a:bodyPr/>
          <a:lstStyle/>
          <a:p>
            <a:pPr algn="ctr"/>
            <a:r>
              <a:rPr lang="en-GB" dirty="0"/>
              <a:t>System requirements</a:t>
            </a:r>
          </a:p>
        </p:txBody>
      </p:sp>
      <p:sp>
        <p:nvSpPr>
          <p:cNvPr id="3" name="Content Placeholder 2">
            <a:extLst>
              <a:ext uri="{FF2B5EF4-FFF2-40B4-BE49-F238E27FC236}">
                <a16:creationId xmlns:a16="http://schemas.microsoft.com/office/drawing/2014/main" id="{CA3CF35D-6874-4DA1-B77C-24CF37B9B0E0}"/>
              </a:ext>
            </a:extLst>
          </p:cNvPr>
          <p:cNvSpPr>
            <a:spLocks noGrp="1"/>
          </p:cNvSpPr>
          <p:nvPr>
            <p:ph idx="1"/>
          </p:nvPr>
        </p:nvSpPr>
        <p:spPr/>
        <p:txBody>
          <a:bodyPr>
            <a:normAutofit lnSpcReduction="10000"/>
          </a:bodyPr>
          <a:lstStyle/>
          <a:p>
            <a:pPr marL="0" indent="0">
              <a:buNone/>
            </a:pPr>
            <a:r>
              <a:rPr lang="en-GB" dirty="0"/>
              <a:t>Hardware Requirements :</a:t>
            </a:r>
          </a:p>
          <a:p>
            <a:r>
              <a:rPr lang="en-GB" dirty="0"/>
              <a:t>Ram 2GB</a:t>
            </a:r>
          </a:p>
          <a:p>
            <a:r>
              <a:rPr lang="en-GB" dirty="0"/>
              <a:t>STORAGE 1GB</a:t>
            </a:r>
          </a:p>
          <a:p>
            <a:r>
              <a:rPr lang="en-GB" dirty="0"/>
              <a:t>32 OR 64 BIT SYSTEM</a:t>
            </a:r>
          </a:p>
          <a:p>
            <a:pPr marL="0" indent="0">
              <a:buNone/>
            </a:pPr>
            <a:endParaRPr lang="en-GB" dirty="0"/>
          </a:p>
          <a:p>
            <a:pPr marL="0" indent="0">
              <a:buNone/>
            </a:pPr>
            <a:r>
              <a:rPr lang="en-GB" dirty="0"/>
              <a:t>SOFTWARE REQUIREMENTS :</a:t>
            </a:r>
          </a:p>
          <a:p>
            <a:r>
              <a:rPr lang="en-GB" dirty="0"/>
              <a:t>PYTHON 3.5 OR HIGHER</a:t>
            </a:r>
          </a:p>
          <a:p>
            <a:r>
              <a:rPr lang="en-GB" dirty="0"/>
              <a:t>VS Code</a:t>
            </a:r>
          </a:p>
          <a:p>
            <a:r>
              <a:rPr lang="en-GB" dirty="0">
                <a:effectLst/>
                <a:latin typeface="Times New Roman" panose="02020603050405020304" pitchFamily="18" charset="0"/>
                <a:ea typeface="Times New Roman" panose="02020603050405020304" pitchFamily="18" charset="0"/>
              </a:rPr>
              <a:t>Git &amp; GitHub</a:t>
            </a:r>
          </a:p>
          <a:p>
            <a:r>
              <a:rPr lang="en-GB" dirty="0">
                <a:effectLst/>
                <a:latin typeface="Times New Roman" panose="02020603050405020304" pitchFamily="18" charset="0"/>
                <a:ea typeface="Times New Roman" panose="02020603050405020304" pitchFamily="18" charset="0"/>
              </a:rPr>
              <a:t>Jupyter </a:t>
            </a:r>
            <a:r>
              <a:rPr lang="en-GB" dirty="0">
                <a:effectLst/>
                <a:latin typeface="+mj-lt"/>
                <a:ea typeface="Times New Roman" panose="02020603050405020304" pitchFamily="18" charset="0"/>
              </a:rPr>
              <a:t>Notebook</a:t>
            </a:r>
          </a:p>
          <a:p>
            <a:endParaRPr lang="en-GB" dirty="0"/>
          </a:p>
        </p:txBody>
      </p:sp>
    </p:spTree>
    <p:extLst>
      <p:ext uri="{BB962C8B-B14F-4D97-AF65-F5344CB8AC3E}">
        <p14:creationId xmlns:p14="http://schemas.microsoft.com/office/powerpoint/2010/main" val="180610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80F-01E8-4355-8665-3C842144CBFD}"/>
              </a:ext>
            </a:extLst>
          </p:cNvPr>
          <p:cNvSpPr>
            <a:spLocks noGrp="1"/>
          </p:cNvSpPr>
          <p:nvPr>
            <p:ph type="title"/>
          </p:nvPr>
        </p:nvSpPr>
        <p:spPr>
          <a:xfrm>
            <a:off x="685800" y="764373"/>
            <a:ext cx="10820400" cy="1293028"/>
          </a:xfrm>
        </p:spPr>
        <p:txBody>
          <a:bodyPr/>
          <a:lstStyle/>
          <a:p>
            <a:pPr algn="ctr"/>
            <a:r>
              <a:rPr lang="en-GB" dirty="0"/>
              <a:t>Concept of the system</a:t>
            </a:r>
          </a:p>
        </p:txBody>
      </p:sp>
      <p:sp>
        <p:nvSpPr>
          <p:cNvPr id="3" name="Content Placeholder 2">
            <a:extLst>
              <a:ext uri="{FF2B5EF4-FFF2-40B4-BE49-F238E27FC236}">
                <a16:creationId xmlns:a16="http://schemas.microsoft.com/office/drawing/2014/main" id="{94A51B16-E2C6-43E8-BA5D-B3FC0E1A07BC}"/>
              </a:ext>
            </a:extLst>
          </p:cNvPr>
          <p:cNvSpPr>
            <a:spLocks noGrp="1"/>
          </p:cNvSpPr>
          <p:nvPr>
            <p:ph idx="1"/>
          </p:nvPr>
        </p:nvSpPr>
        <p:spPr/>
        <p:txBody>
          <a:bodyPr/>
          <a:lstStyle/>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 </a:t>
            </a:r>
            <a:r>
              <a:rPr lang="en-US" sz="1800" dirty="0" err="1">
                <a:effectLst/>
                <a:latin typeface="Times New Roman" panose="02020603050405020304" pitchFamily="18" charset="0"/>
                <a:ea typeface="Times New Roman" panose="02020603050405020304" pitchFamily="18" charset="0"/>
              </a:rPr>
              <a:t>YFinance</a:t>
            </a:r>
            <a:r>
              <a:rPr lang="en-US" sz="1800" dirty="0">
                <a:effectLst/>
                <a:latin typeface="Times New Roman" panose="02020603050405020304" pitchFamily="18" charset="0"/>
                <a:ea typeface="Times New Roman" panose="02020603050405020304" pitchFamily="18" charset="0"/>
              </a:rPr>
              <a:t> to download historical stock market data for a particular company or market index.</a:t>
            </a:r>
            <a:endParaRPr lang="en-GB"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Preprocess the data by cleaning, normalizing, and transforming it into features that can be used to train your machine learning model.</a:t>
            </a:r>
            <a:endParaRPr lang="en-GB" sz="1800" dirty="0">
              <a:latin typeface="Times New Roman" panose="02020603050405020304" pitchFamily="18" charset="0"/>
              <a:ea typeface="Times New Roman" panose="02020603050405020304" pitchFamily="18" charset="0"/>
            </a:endParaRPr>
          </a:p>
          <a:p>
            <a:pPr marL="34290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and TensorFlow to build and train your machine learning model using the preprocessed data.</a:t>
            </a:r>
            <a:endParaRPr lang="en-GB"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Test the performance of your machine learning model using a validation set or a test set of data.</a:t>
            </a:r>
          </a:p>
          <a:p>
            <a:pPr marL="342900" indent="-3429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 Dash to create an interactive dashboard that displays the predictions made by your machine learning model in real-time.</a:t>
            </a:r>
            <a:endParaRPr lang="en-GB"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299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D1F0-AC07-4E24-8935-3348648C0830}"/>
              </a:ext>
            </a:extLst>
          </p:cNvPr>
          <p:cNvSpPr>
            <a:spLocks noGrp="1"/>
          </p:cNvSpPr>
          <p:nvPr>
            <p:ph type="title"/>
          </p:nvPr>
        </p:nvSpPr>
        <p:spPr>
          <a:xfrm>
            <a:off x="753979" y="764373"/>
            <a:ext cx="10752221" cy="1293028"/>
          </a:xfrm>
        </p:spPr>
        <p:txBody>
          <a:bodyPr/>
          <a:lstStyle/>
          <a:p>
            <a:pPr algn="ctr"/>
            <a:r>
              <a:rPr lang="en-GB" dirty="0"/>
              <a:t>Result</a:t>
            </a:r>
          </a:p>
        </p:txBody>
      </p:sp>
      <p:pic>
        <p:nvPicPr>
          <p:cNvPr id="5" name="Picture 4">
            <a:extLst>
              <a:ext uri="{FF2B5EF4-FFF2-40B4-BE49-F238E27FC236}">
                <a16:creationId xmlns:a16="http://schemas.microsoft.com/office/drawing/2014/main" id="{38DB2874-9E59-41C1-9820-83F1FF452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68" y="1756612"/>
            <a:ext cx="10535653" cy="4682288"/>
          </a:xfrm>
          <a:prstGeom prst="rect">
            <a:avLst/>
          </a:prstGeom>
        </p:spPr>
      </p:pic>
    </p:spTree>
    <p:extLst>
      <p:ext uri="{BB962C8B-B14F-4D97-AF65-F5344CB8AC3E}">
        <p14:creationId xmlns:p14="http://schemas.microsoft.com/office/powerpoint/2010/main" val="128153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D7DA-01E7-49C5-93A9-F6CAC21963FF}"/>
              </a:ext>
            </a:extLst>
          </p:cNvPr>
          <p:cNvSpPr>
            <a:spLocks noGrp="1"/>
          </p:cNvSpPr>
          <p:nvPr>
            <p:ph type="title"/>
          </p:nvPr>
        </p:nvSpPr>
        <p:spPr>
          <a:xfrm>
            <a:off x="685800" y="764373"/>
            <a:ext cx="10820400" cy="1293028"/>
          </a:xfrm>
        </p:spPr>
        <p:txBody>
          <a:bodyPr/>
          <a:lstStyle/>
          <a:p>
            <a:pPr algn="ctr"/>
            <a:r>
              <a:rPr lang="en-GB" dirty="0"/>
              <a:t>Conclusion and limitation</a:t>
            </a:r>
          </a:p>
        </p:txBody>
      </p:sp>
      <p:sp>
        <p:nvSpPr>
          <p:cNvPr id="3" name="Content Placeholder 2">
            <a:extLst>
              <a:ext uri="{FF2B5EF4-FFF2-40B4-BE49-F238E27FC236}">
                <a16:creationId xmlns:a16="http://schemas.microsoft.com/office/drawing/2014/main" id="{DFCDB94D-4E30-41C3-8D97-AB068959F4CA}"/>
              </a:ext>
            </a:extLst>
          </p:cNvPr>
          <p:cNvSpPr>
            <a:spLocks noGrp="1"/>
          </p:cNvSpPr>
          <p:nvPr>
            <p:ph idx="1"/>
          </p:nvPr>
        </p:nvSpPr>
        <p:spPr/>
        <p:txBody>
          <a:bodyPr/>
          <a:lstStyle/>
          <a:p>
            <a:pPr marL="457200"/>
            <a:r>
              <a:rPr lang="en-GB" sz="1800" dirty="0">
                <a:effectLst/>
                <a:latin typeface="Times New Roman" panose="02020603050405020304" pitchFamily="18" charset="0"/>
                <a:ea typeface="Times New Roman" panose="02020603050405020304" pitchFamily="18" charset="0"/>
              </a:rPr>
              <a:t>In conclusion, the Python script we examined provides a practical example of how to use several key data processing and analysis libraries to extract insights from a dataset. By utilizing the NumPy, Pandas, and Matplotlib libraries, the script demonstrates how to perform basic data manipulations and visualizations, such as sorting, filtering, and plotting. The functions defined in the script are modular and reusable, making it easy to apply these techniques to other datasets with similar structures. However, it's worth noting that the script has some limitations. Firstly, the analysis presented in the script is relatively basic, and more complex techniques may be required for larger, more complex datasets. Additionally, the script assumes that the data is already clean and organized, which may not always be the case. Pre-processing steps may be necessary to clean and prepare the data before conducting any analysis. Overall, this script serves as a useful starting point for anyone looking to analyse data using Python. By building upon the techniques and functions presented in this script, researchers and analysts can create more advanced analyses that yield meaningful insights.</a:t>
            </a:r>
          </a:p>
          <a:p>
            <a:pPr marL="0" indent="0">
              <a:buNone/>
            </a:pPr>
            <a:endParaRPr lang="en-GB" dirty="0"/>
          </a:p>
        </p:txBody>
      </p:sp>
    </p:spTree>
    <p:extLst>
      <p:ext uri="{BB962C8B-B14F-4D97-AF65-F5344CB8AC3E}">
        <p14:creationId xmlns:p14="http://schemas.microsoft.com/office/powerpoint/2010/main" val="341265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481B6B-D895-4739-96B1-2D8300FD0AF1}"/>
              </a:ext>
            </a:extLst>
          </p:cNvPr>
          <p:cNvSpPr>
            <a:spLocks noGrp="1"/>
          </p:cNvSpPr>
          <p:nvPr>
            <p:ph type="title"/>
          </p:nvPr>
        </p:nvSpPr>
        <p:spPr>
          <a:xfrm>
            <a:off x="401053" y="764373"/>
            <a:ext cx="11105147" cy="5219332"/>
          </a:xfrm>
        </p:spPr>
        <p:txBody>
          <a:bodyPr>
            <a:normAutofit/>
          </a:bodyPr>
          <a:lstStyle/>
          <a:p>
            <a:pPr algn="ctr"/>
            <a:r>
              <a:rPr lang="en-GB" sz="5400" dirty="0"/>
              <a:t>Thank you</a:t>
            </a:r>
          </a:p>
        </p:txBody>
      </p:sp>
    </p:spTree>
    <p:extLst>
      <p:ext uri="{BB962C8B-B14F-4D97-AF65-F5344CB8AC3E}">
        <p14:creationId xmlns:p14="http://schemas.microsoft.com/office/powerpoint/2010/main" val="23337297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786</TotalTime>
  <Words>533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Symbol</vt:lpstr>
      <vt:lpstr>Times New Roman</vt:lpstr>
      <vt:lpstr>Vapor Trail</vt:lpstr>
      <vt:lpstr>Stock Price Prediction System</vt:lpstr>
      <vt:lpstr>Contents</vt:lpstr>
      <vt:lpstr>Definition</vt:lpstr>
      <vt:lpstr>flow diagram</vt:lpstr>
      <vt:lpstr>System requirements</vt:lpstr>
      <vt:lpstr>Concept of the system</vt:lpstr>
      <vt:lpstr>Result</vt:lpstr>
      <vt:lpstr>Conclusion and limitation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recommendation system</dc:title>
  <dc:creator>pSYCHO _</dc:creator>
  <cp:lastModifiedBy>pSYCHO _</cp:lastModifiedBy>
  <cp:revision>13</cp:revision>
  <dcterms:created xsi:type="dcterms:W3CDTF">2022-12-04T17:35:44Z</dcterms:created>
  <dcterms:modified xsi:type="dcterms:W3CDTF">2023-05-02T07:32:03Z</dcterms:modified>
</cp:coreProperties>
</file>