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2" r:id="rId8"/>
    <p:sldId id="268"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DA77F5-4DE4-4AC7-A693-E712EA08031B}" type="datetimeFigureOut">
              <a:rPr lang="en-GB" smtClean="0"/>
              <a:t>06/12/2022</a:t>
            </a:fld>
            <a:endParaRPr lang="en-GB"/>
          </a:p>
        </p:txBody>
      </p:sp>
      <p:sp>
        <p:nvSpPr>
          <p:cNvPr id="5" name="Footer Placeholder 4"/>
          <p:cNvSpPr>
            <a:spLocks noGrp="1"/>
          </p:cNvSpPr>
          <p:nvPr>
            <p:ph type="ftr" sz="quarter" idx="11"/>
          </p:nvPr>
        </p:nvSpPr>
        <p:spPr>
          <a:xfrm>
            <a:off x="1371600" y="4323845"/>
            <a:ext cx="6400800" cy="365125"/>
          </a:xfrm>
        </p:spPr>
        <p:txBody>
          <a:bodyPr/>
          <a:lstStyle/>
          <a:p>
            <a:endParaRPr lang="en-GB"/>
          </a:p>
        </p:txBody>
      </p:sp>
      <p:sp>
        <p:nvSpPr>
          <p:cNvPr id="6" name="Slide Number Placeholder 5"/>
          <p:cNvSpPr>
            <a:spLocks noGrp="1"/>
          </p:cNvSpPr>
          <p:nvPr>
            <p:ph type="sldNum" sz="quarter" idx="12"/>
          </p:nvPr>
        </p:nvSpPr>
        <p:spPr>
          <a:xfrm>
            <a:off x="8077200" y="1430866"/>
            <a:ext cx="2743200" cy="365125"/>
          </a:xfrm>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2377908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DA77F5-4DE4-4AC7-A693-E712EA08031B}" type="datetimeFigureOut">
              <a:rPr lang="en-GB" smtClean="0"/>
              <a:t>06/12/2022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1668363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1DA77F5-4DE4-4AC7-A693-E712EA08031B}" type="datetimeFigureOut">
              <a:rPr lang="en-GB" smtClean="0"/>
              <a:t>06/12/2022</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3974952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1DA77F5-4DE4-4AC7-A693-E712EA08031B}" type="datetimeFigureOut">
              <a:rPr lang="en-GB" smtClean="0"/>
              <a:t>06/12/2022</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71ADD19F-AE29-4704-988C-C553327B4801}" type="slidenum">
              <a:rPr lang="en-GB" smtClean="0"/>
              <a:t>‹#›</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557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1DA77F5-4DE4-4AC7-A693-E712EA08031B}" type="datetimeFigureOut">
              <a:rPr lang="en-GB" smtClean="0"/>
              <a:t>06/12/2022</a:t>
            </a:fld>
            <a:endParaRPr lang="en-GB"/>
          </a:p>
        </p:txBody>
      </p:sp>
      <p:sp>
        <p:nvSpPr>
          <p:cNvPr id="6" name="Footer Placeholder 5"/>
          <p:cNvSpPr>
            <a:spLocks noGrp="1"/>
          </p:cNvSpPr>
          <p:nvPr>
            <p:ph type="ftr" sz="quarter" idx="11"/>
          </p:nvPr>
        </p:nvSpPr>
        <p:spPr>
          <a:xfrm>
            <a:off x="685800" y="378883"/>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3632211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DA77F5-4DE4-4AC7-A693-E712EA08031B}" type="datetimeFigureOut">
              <a:rPr lang="en-GB" smtClean="0"/>
              <a:t>06/12/2022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1867746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DA77F5-4DE4-4AC7-A693-E712EA08031B}" type="datetimeFigureOut">
              <a:rPr lang="en-GB" smtClean="0"/>
              <a:t>06/12/2022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2551246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A77F5-4DE4-4AC7-A693-E712EA08031B}" type="datetimeFigureOut">
              <a:rPr lang="en-GB" smtClean="0"/>
              <a:t>06/12/2022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3584413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1DA77F5-4DE4-4AC7-A693-E712EA08031B}" type="datetimeFigureOut">
              <a:rPr lang="en-GB" smtClean="0"/>
              <a:t>06/12/2022</a:t>
            </a:fld>
            <a:endParaRPr lang="en-GB"/>
          </a:p>
        </p:txBody>
      </p:sp>
      <p:sp>
        <p:nvSpPr>
          <p:cNvPr id="5" name="Footer Placeholder 4"/>
          <p:cNvSpPr>
            <a:spLocks noGrp="1"/>
          </p:cNvSpPr>
          <p:nvPr>
            <p:ph type="ftr" sz="quarter" idx="11"/>
          </p:nvPr>
        </p:nvSpPr>
        <p:spPr>
          <a:xfrm>
            <a:off x="685800" y="381000"/>
            <a:ext cx="6991492" cy="36512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9519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A77F5-4DE4-4AC7-A693-E712EA08031B}" type="datetimeFigureOut">
              <a:rPr lang="en-GB" smtClean="0"/>
              <a:t>06/12/2022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193769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1DA77F5-4DE4-4AC7-A693-E712EA08031B}" type="datetimeFigureOut">
              <a:rPr lang="en-GB" smtClean="0"/>
              <a:t>06/12/2022</a:t>
            </a:fld>
            <a:endParaRPr lang="en-GB"/>
          </a:p>
        </p:txBody>
      </p:sp>
      <p:sp>
        <p:nvSpPr>
          <p:cNvPr id="5" name="Footer Placeholder 4"/>
          <p:cNvSpPr>
            <a:spLocks noGrp="1"/>
          </p:cNvSpPr>
          <p:nvPr>
            <p:ph type="ftr" sz="quarter" idx="11"/>
          </p:nvPr>
        </p:nvSpPr>
        <p:spPr>
          <a:xfrm>
            <a:off x="685800" y="381001"/>
            <a:ext cx="6991492" cy="36406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640036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DA77F5-4DE4-4AC7-A693-E712EA08031B}" type="datetimeFigureOut">
              <a:rPr lang="en-GB" smtClean="0"/>
              <a:t>06/12/2022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3915929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DA77F5-4DE4-4AC7-A693-E712EA08031B}" type="datetimeFigureOut">
              <a:rPr lang="en-GB" smtClean="0"/>
              <a:t>06/12/2022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2949275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DA77F5-4DE4-4AC7-A693-E712EA08031B}" type="datetimeFigureOut">
              <a:rPr lang="en-GB" smtClean="0"/>
              <a:t>06/12/2022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4153007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A77F5-4DE4-4AC7-A693-E712EA08031B}" type="datetimeFigureOut">
              <a:rPr lang="en-GB" smtClean="0"/>
              <a:t>06/12/2022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272555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DA77F5-4DE4-4AC7-A693-E712EA08031B}" type="datetimeFigureOut">
              <a:rPr lang="en-GB" smtClean="0"/>
              <a:t>06/12/2022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158947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DA77F5-4DE4-4AC7-A693-E712EA08031B}" type="datetimeFigureOut">
              <a:rPr lang="en-GB" smtClean="0"/>
              <a:t>06/12/2022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ADD19F-AE29-4704-988C-C553327B4801}" type="slidenum">
              <a:rPr lang="en-GB" smtClean="0"/>
              <a:t>‹#›</a:t>
            </a:fld>
            <a:endParaRPr lang="en-GB"/>
          </a:p>
        </p:txBody>
      </p:sp>
    </p:spTree>
    <p:extLst>
      <p:ext uri="{BB962C8B-B14F-4D97-AF65-F5344CB8AC3E}">
        <p14:creationId xmlns:p14="http://schemas.microsoft.com/office/powerpoint/2010/main" val="3443025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DA77F5-4DE4-4AC7-A693-E712EA08031B}" type="datetimeFigureOut">
              <a:rPr lang="en-GB" smtClean="0"/>
              <a:t>06/12/2022</a:t>
            </a:fld>
            <a:endParaRPr lang="en-GB"/>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ADD19F-AE29-4704-988C-C553327B4801}" type="slidenum">
              <a:rPr lang="en-GB" smtClean="0"/>
              <a:t>‹#›</a:t>
            </a:fld>
            <a:endParaRPr lang="en-GB"/>
          </a:p>
        </p:txBody>
      </p:sp>
    </p:spTree>
    <p:extLst>
      <p:ext uri="{BB962C8B-B14F-4D97-AF65-F5344CB8AC3E}">
        <p14:creationId xmlns:p14="http://schemas.microsoft.com/office/powerpoint/2010/main" val="23134060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4556-93B2-4DEB-A123-F7FF68CC87FF}"/>
              </a:ext>
            </a:extLst>
          </p:cNvPr>
          <p:cNvSpPr>
            <a:spLocks noGrp="1"/>
          </p:cNvSpPr>
          <p:nvPr>
            <p:ph type="ctrTitle"/>
          </p:nvPr>
        </p:nvSpPr>
        <p:spPr>
          <a:xfrm>
            <a:off x="1371600" y="2662989"/>
            <a:ext cx="9448800" cy="965512"/>
          </a:xfrm>
        </p:spPr>
        <p:txBody>
          <a:bodyPr>
            <a:normAutofit fontScale="90000"/>
          </a:bodyPr>
          <a:lstStyle/>
          <a:p>
            <a:pPr algn="ctr"/>
            <a:r>
              <a:rPr lang="en-GB" dirty="0"/>
              <a:t>Diet recommendation system</a:t>
            </a:r>
          </a:p>
        </p:txBody>
      </p:sp>
      <p:sp>
        <p:nvSpPr>
          <p:cNvPr id="3" name="Subtitle 2">
            <a:extLst>
              <a:ext uri="{FF2B5EF4-FFF2-40B4-BE49-F238E27FC236}">
                <a16:creationId xmlns:a16="http://schemas.microsoft.com/office/drawing/2014/main" id="{4FBCBA25-27DE-4463-B574-E2A7B047E500}"/>
              </a:ext>
            </a:extLst>
          </p:cNvPr>
          <p:cNvSpPr>
            <a:spLocks noGrp="1"/>
          </p:cNvSpPr>
          <p:nvPr>
            <p:ph type="subTitle" idx="1"/>
          </p:nvPr>
        </p:nvSpPr>
        <p:spPr>
          <a:xfrm>
            <a:off x="1371600" y="3978441"/>
            <a:ext cx="9448800" cy="965512"/>
          </a:xfrm>
        </p:spPr>
        <p:txBody>
          <a:bodyPr>
            <a:normAutofit/>
          </a:bodyPr>
          <a:lstStyle/>
          <a:p>
            <a:pPr algn="ctr"/>
            <a:r>
              <a:rPr lang="en-GB" dirty="0"/>
              <a:t>By Satya Ranjan Panda &amp; Arnab Sarma</a:t>
            </a:r>
          </a:p>
        </p:txBody>
      </p:sp>
    </p:spTree>
    <p:extLst>
      <p:ext uri="{BB962C8B-B14F-4D97-AF65-F5344CB8AC3E}">
        <p14:creationId xmlns:p14="http://schemas.microsoft.com/office/powerpoint/2010/main" val="2576239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AD7DA-01E7-49C5-93A9-F6CAC21963FF}"/>
              </a:ext>
            </a:extLst>
          </p:cNvPr>
          <p:cNvSpPr>
            <a:spLocks noGrp="1"/>
          </p:cNvSpPr>
          <p:nvPr>
            <p:ph type="title"/>
          </p:nvPr>
        </p:nvSpPr>
        <p:spPr>
          <a:xfrm>
            <a:off x="685800" y="764373"/>
            <a:ext cx="10820400" cy="1293028"/>
          </a:xfrm>
        </p:spPr>
        <p:txBody>
          <a:bodyPr/>
          <a:lstStyle/>
          <a:p>
            <a:pPr algn="ctr"/>
            <a:r>
              <a:rPr lang="en-GB" dirty="0"/>
              <a:t>Conclusion and limitation</a:t>
            </a:r>
          </a:p>
        </p:txBody>
      </p:sp>
      <p:sp>
        <p:nvSpPr>
          <p:cNvPr id="3" name="Content Placeholder 2">
            <a:extLst>
              <a:ext uri="{FF2B5EF4-FFF2-40B4-BE49-F238E27FC236}">
                <a16:creationId xmlns:a16="http://schemas.microsoft.com/office/drawing/2014/main" id="{DFCDB94D-4E30-41C3-8D97-AB068959F4CA}"/>
              </a:ext>
            </a:extLst>
          </p:cNvPr>
          <p:cNvSpPr>
            <a:spLocks noGrp="1"/>
          </p:cNvSpPr>
          <p:nvPr>
            <p:ph idx="1"/>
          </p:nvPr>
        </p:nvSpPr>
        <p:spPr/>
        <p:txBody>
          <a:bodyPr/>
          <a:lstStyle/>
          <a:p>
            <a:pPr indent="0">
              <a:buNone/>
            </a:pPr>
            <a:r>
              <a:rPr lang="en-US" sz="2400" dirty="0">
                <a:effectLst/>
                <a:latin typeface="Times New Roman" panose="02020603050405020304" pitchFamily="18" charset="0"/>
                <a:ea typeface="Times New Roman" panose="02020603050405020304" pitchFamily="18" charset="0"/>
              </a:rPr>
              <a:t>If this diet recommendation system is properly designed, implemented and finally evaluated, it could be used as an effective tool to improve nutrition and promote a healthy lifestyle. This can help to inform specialists in the nutrition informatics domain, which was necessary to design and develop DRS. In general, all food recommender systems play a vital role in providing food items meeting preferences and adequate nutritional needs of users as well as persuading them to comply positive eating behaviors. Some challenges regarding user information, recommendation algorithms, changing eating behaviors, explanations provision, and group decision making are discussed as issues for further work. Its limitations currently is due the lack of data on the extremely vast food variations and its relational data.</a:t>
            </a:r>
            <a:endParaRPr lang="en-GB" sz="24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412652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481B6B-D895-4739-96B1-2D8300FD0AF1}"/>
              </a:ext>
            </a:extLst>
          </p:cNvPr>
          <p:cNvSpPr>
            <a:spLocks noGrp="1"/>
          </p:cNvSpPr>
          <p:nvPr>
            <p:ph type="title"/>
          </p:nvPr>
        </p:nvSpPr>
        <p:spPr>
          <a:xfrm>
            <a:off x="401053" y="764373"/>
            <a:ext cx="11105147" cy="5219332"/>
          </a:xfrm>
        </p:spPr>
        <p:txBody>
          <a:bodyPr>
            <a:normAutofit/>
          </a:bodyPr>
          <a:lstStyle/>
          <a:p>
            <a:pPr algn="ctr"/>
            <a:r>
              <a:rPr lang="en-GB" sz="5400" dirty="0"/>
              <a:t>Thank you</a:t>
            </a:r>
          </a:p>
        </p:txBody>
      </p:sp>
    </p:spTree>
    <p:extLst>
      <p:ext uri="{BB962C8B-B14F-4D97-AF65-F5344CB8AC3E}">
        <p14:creationId xmlns:p14="http://schemas.microsoft.com/office/powerpoint/2010/main" val="233372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9870-D487-4647-8163-25B6BBB9B3E3}"/>
              </a:ext>
            </a:extLst>
          </p:cNvPr>
          <p:cNvSpPr>
            <a:spLocks noGrp="1"/>
          </p:cNvSpPr>
          <p:nvPr>
            <p:ph type="title"/>
          </p:nvPr>
        </p:nvSpPr>
        <p:spPr>
          <a:xfrm>
            <a:off x="685800" y="764373"/>
            <a:ext cx="10820400" cy="1293028"/>
          </a:xfrm>
        </p:spPr>
        <p:txBody>
          <a:bodyPr/>
          <a:lstStyle/>
          <a:p>
            <a:pPr algn="ctr"/>
            <a:r>
              <a:rPr lang="en-GB" dirty="0"/>
              <a:t>Contents</a:t>
            </a:r>
          </a:p>
        </p:txBody>
      </p:sp>
      <p:sp>
        <p:nvSpPr>
          <p:cNvPr id="3" name="Content Placeholder 2">
            <a:extLst>
              <a:ext uri="{FF2B5EF4-FFF2-40B4-BE49-F238E27FC236}">
                <a16:creationId xmlns:a16="http://schemas.microsoft.com/office/drawing/2014/main" id="{5C02581C-104B-4DA1-A818-151FC66BAF35}"/>
              </a:ext>
            </a:extLst>
          </p:cNvPr>
          <p:cNvSpPr>
            <a:spLocks noGrp="1"/>
          </p:cNvSpPr>
          <p:nvPr>
            <p:ph idx="1"/>
          </p:nvPr>
        </p:nvSpPr>
        <p:spPr/>
        <p:txBody>
          <a:bodyPr/>
          <a:lstStyle/>
          <a:p>
            <a:pPr marL="514350" indent="-514350">
              <a:buFont typeface="+mj-lt"/>
              <a:buAutoNum type="romanLcPeriod"/>
            </a:pPr>
            <a:r>
              <a:rPr lang="en-GB" dirty="0"/>
              <a:t>Definition of Diet Recommendation System</a:t>
            </a:r>
          </a:p>
          <a:p>
            <a:pPr marL="514350" indent="-514350">
              <a:buFont typeface="+mj-lt"/>
              <a:buAutoNum type="romanLcPeriod"/>
            </a:pPr>
            <a:r>
              <a:rPr lang="en-GB" dirty="0"/>
              <a:t>Control Flow Diagram</a:t>
            </a:r>
          </a:p>
          <a:p>
            <a:pPr marL="514350" indent="-514350">
              <a:buFont typeface="+mj-lt"/>
              <a:buAutoNum type="romanLcPeriod"/>
            </a:pPr>
            <a:r>
              <a:rPr lang="en-GB" dirty="0"/>
              <a:t>System Requirements</a:t>
            </a:r>
          </a:p>
          <a:p>
            <a:pPr marL="514350" indent="-514350">
              <a:buFont typeface="+mj-lt"/>
              <a:buAutoNum type="romanLcPeriod"/>
            </a:pPr>
            <a:r>
              <a:rPr lang="en-GB" dirty="0"/>
              <a:t>Concept of the system</a:t>
            </a:r>
          </a:p>
          <a:p>
            <a:pPr marL="514350" indent="-514350">
              <a:buFont typeface="+mj-lt"/>
              <a:buAutoNum type="romanLcPeriod"/>
            </a:pPr>
            <a:r>
              <a:rPr lang="en-GB" dirty="0"/>
              <a:t>Result</a:t>
            </a:r>
          </a:p>
          <a:p>
            <a:pPr marL="514350" indent="-514350">
              <a:buFont typeface="+mj-lt"/>
              <a:buAutoNum type="romanLcPeriod"/>
            </a:pPr>
            <a:r>
              <a:rPr lang="en-GB"/>
              <a:t>Conclusion</a:t>
            </a:r>
            <a:endParaRPr lang="en-GB" dirty="0"/>
          </a:p>
        </p:txBody>
      </p:sp>
    </p:spTree>
    <p:extLst>
      <p:ext uri="{BB962C8B-B14F-4D97-AF65-F5344CB8AC3E}">
        <p14:creationId xmlns:p14="http://schemas.microsoft.com/office/powerpoint/2010/main" val="215771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CB905-CC3A-41DE-8A5F-2E11F89852E6}"/>
              </a:ext>
            </a:extLst>
          </p:cNvPr>
          <p:cNvSpPr>
            <a:spLocks noGrp="1"/>
          </p:cNvSpPr>
          <p:nvPr>
            <p:ph type="title"/>
          </p:nvPr>
        </p:nvSpPr>
        <p:spPr>
          <a:xfrm>
            <a:off x="685800" y="764373"/>
            <a:ext cx="10820400" cy="1293028"/>
          </a:xfrm>
        </p:spPr>
        <p:txBody>
          <a:bodyPr/>
          <a:lstStyle/>
          <a:p>
            <a:pPr algn="ctr"/>
            <a:r>
              <a:rPr lang="en-GB" dirty="0"/>
              <a:t>Definition</a:t>
            </a:r>
          </a:p>
        </p:txBody>
      </p:sp>
      <p:sp>
        <p:nvSpPr>
          <p:cNvPr id="3" name="Content Placeholder 2">
            <a:extLst>
              <a:ext uri="{FF2B5EF4-FFF2-40B4-BE49-F238E27FC236}">
                <a16:creationId xmlns:a16="http://schemas.microsoft.com/office/drawing/2014/main" id="{56FEB8EF-DD59-49C7-8017-339CEFCF6C99}"/>
              </a:ext>
            </a:extLst>
          </p:cNvPr>
          <p:cNvSpPr>
            <a:spLocks noGrp="1"/>
          </p:cNvSpPr>
          <p:nvPr>
            <p:ph idx="1"/>
          </p:nvPr>
        </p:nvSpPr>
        <p:spPr/>
        <p:txBody>
          <a:bodyPr/>
          <a:lstStyle/>
          <a:p>
            <a:pPr marL="0" indent="0">
              <a:buNone/>
            </a:pPr>
            <a:r>
              <a:rPr lang="en-US" sz="2400" dirty="0">
                <a:effectLst/>
                <a:latin typeface="Times New Roman" panose="02020603050405020304" pitchFamily="18" charset="0"/>
                <a:ea typeface="Times New Roman" panose="02020603050405020304" pitchFamily="18" charset="0"/>
              </a:rPr>
              <a:t>In nowadays world consumption of fast food has become some time necessity but we need to control our diet and have a good balanced diet that will help and keep both our body and mind healthy. This machine learning system is built with in mind for the normal people who wants to maintain, gain or to lose weight.</a:t>
            </a:r>
            <a:endParaRPr lang="en-GB" sz="2400" dirty="0">
              <a:latin typeface="Times New Roman" panose="02020603050405020304" pitchFamily="18" charset="0"/>
              <a:ea typeface="Times New Roman" panose="02020603050405020304" pitchFamily="18" charset="0"/>
            </a:endParaRPr>
          </a:p>
          <a:p>
            <a:pPr marL="0" indent="0">
              <a:buNone/>
            </a:pPr>
            <a:r>
              <a:rPr lang="en-US" sz="2400" dirty="0">
                <a:effectLst/>
                <a:latin typeface="Times New Roman" panose="02020603050405020304" pitchFamily="18" charset="0"/>
                <a:ea typeface="Times New Roman" panose="02020603050405020304" pitchFamily="18" charset="0"/>
              </a:rPr>
              <a:t>Use of mobile and web-based applications for diet and weight management is currently increasing. However, the impact of known apps on clinical outcomes is not well-characterized so far. Moreover, availability of food recommendation systems providing high quality nutritional advices to both healthy and diet-related chronic diseases users is very limited. In addition, the potentiality of nutraceutical properties of typical regional foods for improving app utility has not been exerted to this end.</a:t>
            </a:r>
            <a:endParaRPr lang="en-GB"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85734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53557-4C7F-4A29-89A1-45BF74A35F33}"/>
              </a:ext>
            </a:extLst>
          </p:cNvPr>
          <p:cNvSpPr>
            <a:spLocks noGrp="1"/>
          </p:cNvSpPr>
          <p:nvPr>
            <p:ph type="title"/>
          </p:nvPr>
        </p:nvSpPr>
        <p:spPr>
          <a:xfrm>
            <a:off x="705853" y="764373"/>
            <a:ext cx="10800347" cy="1293028"/>
          </a:xfrm>
        </p:spPr>
        <p:txBody>
          <a:bodyPr/>
          <a:lstStyle/>
          <a:p>
            <a:pPr algn="ctr"/>
            <a:r>
              <a:rPr lang="en-GB" dirty="0"/>
              <a:t>Control flow diagram</a:t>
            </a:r>
          </a:p>
        </p:txBody>
      </p:sp>
      <p:pic>
        <p:nvPicPr>
          <p:cNvPr id="9" name="Picture 8">
            <a:extLst>
              <a:ext uri="{FF2B5EF4-FFF2-40B4-BE49-F238E27FC236}">
                <a16:creationId xmlns:a16="http://schemas.microsoft.com/office/drawing/2014/main" id="{533EC55A-5C8F-4025-89F6-31FFA8DAF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911" y="1868904"/>
            <a:ext cx="3398178" cy="4555959"/>
          </a:xfrm>
          <a:prstGeom prst="rect">
            <a:avLst/>
          </a:prstGeom>
        </p:spPr>
      </p:pic>
    </p:spTree>
    <p:extLst>
      <p:ext uri="{BB962C8B-B14F-4D97-AF65-F5344CB8AC3E}">
        <p14:creationId xmlns:p14="http://schemas.microsoft.com/office/powerpoint/2010/main" val="401334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8C8C-05CD-4633-8805-193CB87F6C6C}"/>
              </a:ext>
            </a:extLst>
          </p:cNvPr>
          <p:cNvSpPr>
            <a:spLocks noGrp="1"/>
          </p:cNvSpPr>
          <p:nvPr>
            <p:ph type="title"/>
          </p:nvPr>
        </p:nvSpPr>
        <p:spPr>
          <a:xfrm>
            <a:off x="685800" y="764373"/>
            <a:ext cx="10820400" cy="1293028"/>
          </a:xfrm>
        </p:spPr>
        <p:txBody>
          <a:bodyPr/>
          <a:lstStyle/>
          <a:p>
            <a:pPr algn="ctr"/>
            <a:r>
              <a:rPr lang="en-GB" dirty="0"/>
              <a:t>System requirements</a:t>
            </a:r>
          </a:p>
        </p:txBody>
      </p:sp>
      <p:sp>
        <p:nvSpPr>
          <p:cNvPr id="3" name="Content Placeholder 2">
            <a:extLst>
              <a:ext uri="{FF2B5EF4-FFF2-40B4-BE49-F238E27FC236}">
                <a16:creationId xmlns:a16="http://schemas.microsoft.com/office/drawing/2014/main" id="{CA3CF35D-6874-4DA1-B77C-24CF37B9B0E0}"/>
              </a:ext>
            </a:extLst>
          </p:cNvPr>
          <p:cNvSpPr>
            <a:spLocks noGrp="1"/>
          </p:cNvSpPr>
          <p:nvPr>
            <p:ph idx="1"/>
          </p:nvPr>
        </p:nvSpPr>
        <p:spPr/>
        <p:txBody>
          <a:bodyPr/>
          <a:lstStyle/>
          <a:p>
            <a:pPr marL="0" indent="0">
              <a:buNone/>
            </a:pPr>
            <a:r>
              <a:rPr lang="en-GB" dirty="0"/>
              <a:t>Hardware Requirements :</a:t>
            </a:r>
          </a:p>
          <a:p>
            <a:r>
              <a:rPr lang="en-GB" dirty="0"/>
              <a:t>Ram 2GB</a:t>
            </a:r>
          </a:p>
          <a:p>
            <a:r>
              <a:rPr lang="en-GB" dirty="0"/>
              <a:t>STORAGE 1GB</a:t>
            </a:r>
          </a:p>
          <a:p>
            <a:r>
              <a:rPr lang="en-GB" dirty="0"/>
              <a:t>32 OR 64 BIT SYSTEM</a:t>
            </a:r>
          </a:p>
          <a:p>
            <a:pPr marL="0" indent="0">
              <a:buNone/>
            </a:pPr>
            <a:endParaRPr lang="en-GB" dirty="0"/>
          </a:p>
          <a:p>
            <a:pPr marL="0" indent="0">
              <a:buNone/>
            </a:pPr>
            <a:r>
              <a:rPr lang="en-GB" dirty="0"/>
              <a:t>SOFTWARE REQUIREMENTS :</a:t>
            </a:r>
          </a:p>
          <a:p>
            <a:r>
              <a:rPr lang="en-GB" dirty="0"/>
              <a:t>PYTHON 3.5 OR HIGHER</a:t>
            </a:r>
          </a:p>
          <a:p>
            <a:r>
              <a:rPr lang="en-GB" dirty="0"/>
              <a:t>VS Code</a:t>
            </a:r>
          </a:p>
        </p:txBody>
      </p:sp>
    </p:spTree>
    <p:extLst>
      <p:ext uri="{BB962C8B-B14F-4D97-AF65-F5344CB8AC3E}">
        <p14:creationId xmlns:p14="http://schemas.microsoft.com/office/powerpoint/2010/main" val="180610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F80F-01E8-4355-8665-3C842144CBFD}"/>
              </a:ext>
            </a:extLst>
          </p:cNvPr>
          <p:cNvSpPr>
            <a:spLocks noGrp="1"/>
          </p:cNvSpPr>
          <p:nvPr>
            <p:ph type="title"/>
          </p:nvPr>
        </p:nvSpPr>
        <p:spPr>
          <a:xfrm>
            <a:off x="685800" y="764373"/>
            <a:ext cx="10820400" cy="1293028"/>
          </a:xfrm>
        </p:spPr>
        <p:txBody>
          <a:bodyPr/>
          <a:lstStyle/>
          <a:p>
            <a:pPr algn="ctr"/>
            <a:r>
              <a:rPr lang="en-GB" dirty="0"/>
              <a:t>Concept of the system</a:t>
            </a:r>
          </a:p>
        </p:txBody>
      </p:sp>
      <p:sp>
        <p:nvSpPr>
          <p:cNvPr id="3" name="Content Placeholder 2">
            <a:extLst>
              <a:ext uri="{FF2B5EF4-FFF2-40B4-BE49-F238E27FC236}">
                <a16:creationId xmlns:a16="http://schemas.microsoft.com/office/drawing/2014/main" id="{94A51B16-E2C6-43E8-BA5D-B3FC0E1A07BC}"/>
              </a:ext>
            </a:extLst>
          </p:cNvPr>
          <p:cNvSpPr>
            <a:spLocks noGrp="1"/>
          </p:cNvSpPr>
          <p:nvPr>
            <p:ph idx="1"/>
          </p:nvPr>
        </p:nvSpPr>
        <p:spPr/>
        <p:txBody>
          <a:bodyPr/>
          <a:lstStyle/>
          <a:p>
            <a:pPr marL="342900" lvl="0" indent="-34290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Applying KMeans for clustering on Lunch data, Breakfast data, Dinner data into clusters and after taking random K points with which it assign each data point to their closest centroid, which will form the predefined K clusters and calculate the variance and place a new centroid of each cluster. </a:t>
            </a:r>
            <a:endParaRPr lang="en-GB" sz="2400" dirty="0">
              <a:effectLst/>
              <a:latin typeface="Times New Roman" panose="02020603050405020304" pitchFamily="18" charset="0"/>
              <a:ea typeface="Times New Roman" panose="02020603050405020304" pitchFamily="18" charset="0"/>
            </a:endParaRPr>
          </a:p>
          <a:p>
            <a:endParaRPr lang="en-GB" dirty="0"/>
          </a:p>
        </p:txBody>
      </p:sp>
      <p:pic>
        <p:nvPicPr>
          <p:cNvPr id="5" name="Picture 4">
            <a:extLst>
              <a:ext uri="{FF2B5EF4-FFF2-40B4-BE49-F238E27FC236}">
                <a16:creationId xmlns:a16="http://schemas.microsoft.com/office/drawing/2014/main" id="{9B9CA85F-1D9E-4500-B661-7F1EDA1D0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437" y="3713260"/>
            <a:ext cx="9958616" cy="2505425"/>
          </a:xfrm>
          <a:prstGeom prst="rect">
            <a:avLst/>
          </a:prstGeom>
        </p:spPr>
      </p:pic>
    </p:spTree>
    <p:extLst>
      <p:ext uri="{BB962C8B-B14F-4D97-AF65-F5344CB8AC3E}">
        <p14:creationId xmlns:p14="http://schemas.microsoft.com/office/powerpoint/2010/main" val="472994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B1F0331-F5BF-4530-9285-7277250B5948}"/>
              </a:ext>
            </a:extLst>
          </p:cNvPr>
          <p:cNvSpPr>
            <a:spLocks noGrp="1"/>
          </p:cNvSpPr>
          <p:nvPr>
            <p:ph idx="1"/>
          </p:nvPr>
        </p:nvSpPr>
        <p:spPr>
          <a:xfrm>
            <a:off x="685800" y="962526"/>
            <a:ext cx="10820400" cy="5256159"/>
          </a:xfrm>
        </p:spPr>
        <p:txBody>
          <a:bodyPr/>
          <a:lstStyle/>
          <a:p>
            <a:pPr marL="342900" lvl="0" indent="-34290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Using random forest classifier to create decision trees from the clusters and then give the prediction from each of them and finally selects the best solution by means of voting.</a:t>
            </a:r>
          </a:p>
          <a:p>
            <a:pPr marL="342900" lvl="0" indent="-342900">
              <a:buFont typeface="Symbol" panose="05050102010706020507" pitchFamily="18" charset="2"/>
              <a:buChar char=""/>
            </a:pPr>
            <a:endParaRPr lang="en-GB" sz="24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B6830F5B-8ECB-44E2-AA60-7C57848CAD7F}"/>
              </a:ext>
            </a:extLst>
          </p:cNvPr>
          <p:cNvPicPr>
            <a:picLocks noChangeAspect="1"/>
          </p:cNvPicPr>
          <p:nvPr/>
        </p:nvPicPr>
        <p:blipFill>
          <a:blip r:embed="rId2"/>
          <a:stretch>
            <a:fillRect/>
          </a:stretch>
        </p:blipFill>
        <p:spPr>
          <a:xfrm>
            <a:off x="1106906" y="2352962"/>
            <a:ext cx="10186736" cy="3542512"/>
          </a:xfrm>
          <a:prstGeom prst="rect">
            <a:avLst/>
          </a:prstGeom>
        </p:spPr>
      </p:pic>
    </p:spTree>
    <p:extLst>
      <p:ext uri="{BB962C8B-B14F-4D97-AF65-F5344CB8AC3E}">
        <p14:creationId xmlns:p14="http://schemas.microsoft.com/office/powerpoint/2010/main" val="424359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C7B795-A378-451D-A0F8-9986A542EFFA}"/>
              </a:ext>
            </a:extLst>
          </p:cNvPr>
          <p:cNvSpPr>
            <a:spLocks noGrp="1"/>
          </p:cNvSpPr>
          <p:nvPr>
            <p:ph idx="1"/>
          </p:nvPr>
        </p:nvSpPr>
        <p:spPr>
          <a:xfrm>
            <a:off x="685800" y="721896"/>
            <a:ext cx="10820400" cy="5496790"/>
          </a:xfrm>
        </p:spPr>
        <p:txBody>
          <a:bodyPr/>
          <a:lstStyle/>
          <a:p>
            <a:r>
              <a:rPr lang="en-GB" dirty="0"/>
              <a:t>Using numpy and tkinter to create a user interface to give inputs</a:t>
            </a:r>
          </a:p>
          <a:p>
            <a:endParaRPr lang="en-GB" dirty="0"/>
          </a:p>
        </p:txBody>
      </p:sp>
      <p:pic>
        <p:nvPicPr>
          <p:cNvPr id="4" name="Picture 3">
            <a:extLst>
              <a:ext uri="{FF2B5EF4-FFF2-40B4-BE49-F238E27FC236}">
                <a16:creationId xmlns:a16="http://schemas.microsoft.com/office/drawing/2014/main" id="{BA4B50B0-019E-49B5-A857-227E4B44FE1E}"/>
              </a:ext>
            </a:extLst>
          </p:cNvPr>
          <p:cNvPicPr>
            <a:picLocks noChangeAspect="1"/>
          </p:cNvPicPr>
          <p:nvPr/>
        </p:nvPicPr>
        <p:blipFill>
          <a:blip r:embed="rId2"/>
          <a:stretch>
            <a:fillRect/>
          </a:stretch>
        </p:blipFill>
        <p:spPr>
          <a:xfrm>
            <a:off x="1042737" y="1676248"/>
            <a:ext cx="10042358" cy="4542438"/>
          </a:xfrm>
          <a:prstGeom prst="rect">
            <a:avLst/>
          </a:prstGeom>
        </p:spPr>
      </p:pic>
    </p:spTree>
    <p:extLst>
      <p:ext uri="{BB962C8B-B14F-4D97-AF65-F5344CB8AC3E}">
        <p14:creationId xmlns:p14="http://schemas.microsoft.com/office/powerpoint/2010/main" val="3235031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D1F0-AC07-4E24-8935-3348648C0830}"/>
              </a:ext>
            </a:extLst>
          </p:cNvPr>
          <p:cNvSpPr>
            <a:spLocks noGrp="1"/>
          </p:cNvSpPr>
          <p:nvPr>
            <p:ph type="title"/>
          </p:nvPr>
        </p:nvSpPr>
        <p:spPr>
          <a:xfrm>
            <a:off x="753979" y="764373"/>
            <a:ext cx="10752221" cy="1293028"/>
          </a:xfrm>
        </p:spPr>
        <p:txBody>
          <a:bodyPr/>
          <a:lstStyle/>
          <a:p>
            <a:pPr algn="ctr"/>
            <a:r>
              <a:rPr lang="en-GB" dirty="0"/>
              <a:t>Result</a:t>
            </a:r>
          </a:p>
        </p:txBody>
      </p:sp>
      <p:pic>
        <p:nvPicPr>
          <p:cNvPr id="3" name="Picture 2">
            <a:extLst>
              <a:ext uri="{FF2B5EF4-FFF2-40B4-BE49-F238E27FC236}">
                <a16:creationId xmlns:a16="http://schemas.microsoft.com/office/drawing/2014/main" id="{49C5410C-3D37-4EAF-AD93-05EED9D224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42736" y="2057401"/>
            <a:ext cx="10266947" cy="4036226"/>
          </a:xfrm>
          <a:prstGeom prst="rect">
            <a:avLst/>
          </a:prstGeom>
          <a:noFill/>
          <a:ln>
            <a:noFill/>
          </a:ln>
        </p:spPr>
      </p:pic>
    </p:spTree>
    <p:extLst>
      <p:ext uri="{BB962C8B-B14F-4D97-AF65-F5344CB8AC3E}">
        <p14:creationId xmlns:p14="http://schemas.microsoft.com/office/powerpoint/2010/main" val="128153982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698</TotalTime>
  <Words>434</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Symbol</vt:lpstr>
      <vt:lpstr>Times New Roman</vt:lpstr>
      <vt:lpstr>Vapor Trail</vt:lpstr>
      <vt:lpstr>Diet recommendation system</vt:lpstr>
      <vt:lpstr>Contents</vt:lpstr>
      <vt:lpstr>Definition</vt:lpstr>
      <vt:lpstr>Control flow diagram</vt:lpstr>
      <vt:lpstr>System requirements</vt:lpstr>
      <vt:lpstr>Concept of the system</vt:lpstr>
      <vt:lpstr>PowerPoint Presentation</vt:lpstr>
      <vt:lpstr>PowerPoint Presentation</vt:lpstr>
      <vt:lpstr>Result</vt:lpstr>
      <vt:lpstr>Conclusion and limitation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Diet recommendation system</dc:title>
  <dc:creator>pSYCHO _</dc:creator>
  <cp:lastModifiedBy>pSYCHO _</cp:lastModifiedBy>
  <cp:revision>11</cp:revision>
  <dcterms:created xsi:type="dcterms:W3CDTF">2022-12-04T17:35:44Z</dcterms:created>
  <dcterms:modified xsi:type="dcterms:W3CDTF">2022-12-05T20:42:10Z</dcterms:modified>
</cp:coreProperties>
</file>