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3D15-863E-D981-BFE1-AFE9121F4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5A9D4-CEBA-27F2-B9CC-62DE3C74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1765B-BDED-7AB7-6608-3FBC8C34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56FC-2801-447F-B75F-8C73E3FB942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7EC9-3B30-559B-C9F5-E781EBD1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2E82-4982-1DCC-E087-42900E48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38-B5DE-4EB2-86AF-786CD79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CFE2-AC3E-8434-8FEC-F943D6CB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E916-9836-6354-370D-31557B42C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F44EE-60E1-EF52-385A-8CC59701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56FC-2801-447F-B75F-8C73E3FB942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6000-4956-ACBA-9548-EF86594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6CE4-9142-C914-2BF5-F7912DF9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38-B5DE-4EB2-86AF-786CD79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9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193B5-3E24-181E-0111-A76E09F68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DCF08-D248-F49C-D9FB-BE29DB8B7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2301-2E6D-775F-1DF5-EC1AD216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56FC-2801-447F-B75F-8C73E3FB942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1F2A-C9BE-B134-5527-A8FDB0CD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DF3-2BEB-1962-7FD1-BD84E5C6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38-B5DE-4EB2-86AF-786CD79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74DD-61C9-994E-410F-69C39CEC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C1AB-9FAA-DBB5-C042-6B4BF9448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68B5-A395-26E8-483F-5EC24636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56FC-2801-447F-B75F-8C73E3FB942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A0D7D-6E0A-B473-82B6-6626E877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1FF34-A760-61C2-067C-F24777DF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38-B5DE-4EB2-86AF-786CD79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8DD8-6BCE-DE60-D5C0-AA45A30C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0D25B-D8DC-38AD-9D36-1D3E0AA2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F9A4C-999B-2641-BA79-6B289E42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56FC-2801-447F-B75F-8C73E3FB942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D4697-601A-07FF-8F46-A28CFE0F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1C185-1754-A392-F03F-064B4FA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38-B5DE-4EB2-86AF-786CD79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32FF-79F0-2CB5-555D-9D7308EA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871A-03A9-4872-F03C-5AD24C21F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C8CB7-FFF5-62E9-DC76-82FDE4921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86E46-0432-0489-2850-A440610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56FC-2801-447F-B75F-8C73E3FB942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EDFF-3B00-D59D-CF36-F9BD06DD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8684-587F-C6E0-895A-399A4D74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38-B5DE-4EB2-86AF-786CD79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2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F2FB-07ED-13B9-4DCE-71DBDF45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A693-03A6-9FA6-6686-D85D5EF00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7D4B8-A82C-A643-0A19-02C44A952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17999-0AC0-F0CA-81DD-57330A89D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4D734-F5D9-30CC-872F-C3A2454D5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0D3F5-291B-5BE0-3823-D9165C43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56FC-2801-447F-B75F-8C73E3FB942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EDFF9-0663-764D-C7F7-9789147F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9EB19-E497-347F-2DAC-0F57DD20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38-B5DE-4EB2-86AF-786CD79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6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DADA-55E4-79D8-22FC-036E8B26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E46A1-8A1A-DB4D-E01B-961EC8B2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56FC-2801-447F-B75F-8C73E3FB942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45167-5F12-954F-009F-C19F9221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CEB40-B986-0AC4-E5BB-2CBD8DD7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38-B5DE-4EB2-86AF-786CD79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0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6D856-FDD1-CE94-38F4-9F0BEFBE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56FC-2801-447F-B75F-8C73E3FB942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79B94-D8B4-5F6A-3602-C5A51578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BC150-8E4D-1BBB-99B2-4377E8C0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38-B5DE-4EB2-86AF-786CD79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7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3B48-1BA6-A99C-ADCA-F93B5DAD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A738-59A4-229B-42A8-B27B3349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5E33D-FAB1-5622-BFC0-47311C3E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9248F-A845-F50D-C923-D1F6B44E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56FC-2801-447F-B75F-8C73E3FB942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55EB7-5FE7-CDE2-FC87-2EE9243D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9C7C-28A5-F9FD-008E-BCF55658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38-B5DE-4EB2-86AF-786CD79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6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44F4-8896-EAD7-1DEA-E991D030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E6172-D539-A4D9-6CE7-92C0188DC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B4551-C795-128C-1AE9-54FADE23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2A0C4-3731-4670-3E62-D6B898FE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56FC-2801-447F-B75F-8C73E3FB942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9F27D-B8E3-2872-D29C-B3605AD6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7C71D-4F2B-29F7-9274-3CA89420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38-B5DE-4EB2-86AF-786CD79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A8B90-6B82-EC2F-6A6E-BE6686D2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4064B-1A45-C99B-B8A2-D410FD36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9A7C-B0D0-1966-6EB0-2F0716661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56FC-2801-447F-B75F-8C73E3FB942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467E-81B6-4FB0-99ED-FC85D570C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78645-AEDC-E2FB-BC9D-BADB73A6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6838-B5DE-4EB2-86AF-786CD796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8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4E09E-3008-C493-2A00-842CD4A9FC3B}"/>
              </a:ext>
            </a:extLst>
          </p:cNvPr>
          <p:cNvSpPr/>
          <p:nvPr/>
        </p:nvSpPr>
        <p:spPr>
          <a:xfrm>
            <a:off x="2018194" y="0"/>
            <a:ext cx="81556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 East University Bangladesh 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DD5FE-4D00-5B97-4C18-2F3723179F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41623" y="1131073"/>
            <a:ext cx="1508760" cy="17233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843218-2C17-7056-F5EA-AE06CD968D9E}"/>
              </a:ext>
            </a:extLst>
          </p:cNvPr>
          <p:cNvSpPr/>
          <p:nvPr/>
        </p:nvSpPr>
        <p:spPr>
          <a:xfrm>
            <a:off x="2426567" y="2969873"/>
            <a:ext cx="7338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Hand-Drawn Shape Completion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8562B-2B80-BC3F-5CB6-89D027FD8AA4}"/>
              </a:ext>
            </a:extLst>
          </p:cNvPr>
          <p:cNvSpPr/>
          <p:nvPr/>
        </p:nvSpPr>
        <p:spPr>
          <a:xfrm>
            <a:off x="544497" y="391628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/>
              <a:t>Presenting By,</a:t>
            </a:r>
          </a:p>
          <a:p>
            <a:endParaRPr lang="en-US" b="1" u="sng" dirty="0"/>
          </a:p>
          <a:p>
            <a:r>
              <a:rPr lang="en-US" dirty="0"/>
              <a:t>Eftakhar Ahmed Arnob 	 </a:t>
            </a:r>
          </a:p>
          <a:p>
            <a:r>
              <a:rPr lang="en-US" dirty="0"/>
              <a:t>ID: 190103020028</a:t>
            </a:r>
          </a:p>
          <a:p>
            <a:endParaRPr lang="en-US" dirty="0"/>
          </a:p>
          <a:p>
            <a:r>
              <a:rPr lang="en-US" dirty="0"/>
              <a:t>Ehtimum Rashed Chowdhury</a:t>
            </a:r>
          </a:p>
          <a:p>
            <a:r>
              <a:rPr lang="en-US" dirty="0"/>
              <a:t>ID: 190103020026</a:t>
            </a:r>
          </a:p>
          <a:p>
            <a:endParaRPr lang="en-US" dirty="0"/>
          </a:p>
          <a:p>
            <a:r>
              <a:rPr lang="en-US" dirty="0"/>
              <a:t>BSc(Engg) in CSE </a:t>
            </a:r>
          </a:p>
          <a:p>
            <a:r>
              <a:rPr lang="en-US" dirty="0"/>
              <a:t>4th year 2nd semester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02550-1004-1E2F-4979-1D3C4F3A3F77}"/>
              </a:ext>
            </a:extLst>
          </p:cNvPr>
          <p:cNvSpPr/>
          <p:nvPr/>
        </p:nvSpPr>
        <p:spPr>
          <a:xfrm>
            <a:off x="8522628" y="3917757"/>
            <a:ext cx="36047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Supervised By,</a:t>
            </a:r>
          </a:p>
          <a:p>
            <a:endParaRPr lang="en-US" b="1" u="sng" dirty="0"/>
          </a:p>
          <a:p>
            <a:r>
              <a:rPr lang="en-US" dirty="0"/>
              <a:t>Noushad Sojib 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Department of CSE</a:t>
            </a:r>
          </a:p>
          <a:p>
            <a:r>
              <a:rPr lang="en-US" dirty="0"/>
              <a:t>North East University Bangladesh</a:t>
            </a:r>
          </a:p>
        </p:txBody>
      </p:sp>
    </p:spTree>
    <p:extLst>
      <p:ext uri="{BB962C8B-B14F-4D97-AF65-F5344CB8AC3E}">
        <p14:creationId xmlns:p14="http://schemas.microsoft.com/office/powerpoint/2010/main" val="10318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622E2E-CA9C-F65A-7365-4728D7F7D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0" y="3203849"/>
            <a:ext cx="2123039" cy="21230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007F8D-2D32-9C1C-A325-AA34CF25CFFB}"/>
              </a:ext>
            </a:extLst>
          </p:cNvPr>
          <p:cNvSpPr/>
          <p:nvPr/>
        </p:nvSpPr>
        <p:spPr>
          <a:xfrm>
            <a:off x="2275647" y="0"/>
            <a:ext cx="7338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9A153-6570-B7AF-055B-39A3148943D0}"/>
              </a:ext>
            </a:extLst>
          </p:cNvPr>
          <p:cNvSpPr txBox="1"/>
          <p:nvPr/>
        </p:nvSpPr>
        <p:spPr>
          <a:xfrm>
            <a:off x="715881" y="5550090"/>
            <a:ext cx="10750858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effectLst/>
                <a:latin typeface="Söhne"/>
              </a:rPr>
              <a:t>The objective of our research is to complete two-dimensional hand-drawn sketches containing partially incomplete nonstandard shapes utilizing an encoder-decoder neural network.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6C6AB-3744-3A3E-951C-40E8075F8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51" y="2812097"/>
            <a:ext cx="2523935" cy="2523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535B5-1E2F-00F3-C10C-85536DC1F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39" y="3185900"/>
            <a:ext cx="2140988" cy="2140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76B0B3-A5A6-F53B-5945-9CAA35D9D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42" y="3071433"/>
            <a:ext cx="2255455" cy="22554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164DCF-BDA3-AB89-DF93-6DC8D100C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469" y="3104694"/>
            <a:ext cx="2140988" cy="1859846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DFF8120-9403-7400-CE19-B58E72C1BEE0}"/>
              </a:ext>
            </a:extLst>
          </p:cNvPr>
          <p:cNvSpPr/>
          <p:nvPr/>
        </p:nvSpPr>
        <p:spPr>
          <a:xfrm>
            <a:off x="887730" y="4032250"/>
            <a:ext cx="712470" cy="758190"/>
          </a:xfrm>
          <a:custGeom>
            <a:avLst/>
            <a:gdLst>
              <a:gd name="connsiteX0" fmla="*/ 0 w 712470"/>
              <a:gd name="connsiteY0" fmla="*/ 0 h 758190"/>
              <a:gd name="connsiteX1" fmla="*/ 712470 w 712470"/>
              <a:gd name="connsiteY1" fmla="*/ 144780 h 758190"/>
              <a:gd name="connsiteX2" fmla="*/ 495300 w 712470"/>
              <a:gd name="connsiteY2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470" h="758190">
                <a:moveTo>
                  <a:pt x="0" y="0"/>
                </a:moveTo>
                <a:lnTo>
                  <a:pt x="712470" y="144780"/>
                </a:lnTo>
                <a:lnTo>
                  <a:pt x="495300" y="758190"/>
                </a:lnTo>
              </a:path>
            </a:pathLst>
          </a:custGeom>
          <a:noFill/>
          <a:ln w="76200" cap="sq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498E1B3-A63F-E2B0-1F22-9F7C615F6619}"/>
              </a:ext>
            </a:extLst>
          </p:cNvPr>
          <p:cNvSpPr/>
          <p:nvPr/>
        </p:nvSpPr>
        <p:spPr>
          <a:xfrm>
            <a:off x="3878580" y="4390390"/>
            <a:ext cx="1162050" cy="640080"/>
          </a:xfrm>
          <a:custGeom>
            <a:avLst/>
            <a:gdLst>
              <a:gd name="connsiteX0" fmla="*/ 0 w 1162050"/>
              <a:gd name="connsiteY0" fmla="*/ 640080 h 640080"/>
              <a:gd name="connsiteX1" fmla="*/ 1162050 w 1162050"/>
              <a:gd name="connsiteY1" fmla="*/ 640080 h 640080"/>
              <a:gd name="connsiteX2" fmla="*/ 1162050 w 1162050"/>
              <a:gd name="connsiteY2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640080">
                <a:moveTo>
                  <a:pt x="0" y="640080"/>
                </a:moveTo>
                <a:lnTo>
                  <a:pt x="1162050" y="640080"/>
                </a:lnTo>
                <a:lnTo>
                  <a:pt x="1162050" y="0"/>
                </a:lnTo>
              </a:path>
            </a:pathLst>
          </a:cu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962B73-F633-6CB3-A536-85638528B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" y="645966"/>
            <a:ext cx="2123039" cy="21230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E9B4F9-10BB-D46B-8476-586D4EF03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4"/>
          <a:stretch/>
        </p:blipFill>
        <p:spPr>
          <a:xfrm>
            <a:off x="2926651" y="655110"/>
            <a:ext cx="2523935" cy="21230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390E87-F437-5764-963E-796D12F59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39" y="628017"/>
            <a:ext cx="2140988" cy="21409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E391A8-9886-D04C-3763-39DB5ECA4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842" y="513550"/>
            <a:ext cx="2255455" cy="22554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340708-7F4E-112F-EDD5-69A649D3B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469" y="546811"/>
            <a:ext cx="2140988" cy="1859846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23E2C63C-9600-5CE7-84EE-AC38D0F91091}"/>
              </a:ext>
            </a:extLst>
          </p:cNvPr>
          <p:cNvSpPr/>
          <p:nvPr/>
        </p:nvSpPr>
        <p:spPr>
          <a:xfrm rot="5400000">
            <a:off x="1624524" y="2609303"/>
            <a:ext cx="507807" cy="36249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AA8254D-343B-A4B9-3A59-36B7576DEFD2}"/>
              </a:ext>
            </a:extLst>
          </p:cNvPr>
          <p:cNvSpPr/>
          <p:nvPr/>
        </p:nvSpPr>
        <p:spPr>
          <a:xfrm rot="5400000">
            <a:off x="3965543" y="2697466"/>
            <a:ext cx="507807" cy="36249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9E5A18A-FB6E-909D-56F1-83DA38ED74F4}"/>
              </a:ext>
            </a:extLst>
          </p:cNvPr>
          <p:cNvSpPr/>
          <p:nvPr/>
        </p:nvSpPr>
        <p:spPr>
          <a:xfrm rot="5400000">
            <a:off x="6018656" y="2666700"/>
            <a:ext cx="507807" cy="36249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9FA07E1-BF46-0662-8D6A-F04AF0AA2FE0}"/>
              </a:ext>
            </a:extLst>
          </p:cNvPr>
          <p:cNvSpPr/>
          <p:nvPr/>
        </p:nvSpPr>
        <p:spPr>
          <a:xfrm rot="5400000">
            <a:off x="8071768" y="2548193"/>
            <a:ext cx="507807" cy="36249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5468E30-70BE-B6F4-F0D6-F943ED7303D4}"/>
              </a:ext>
            </a:extLst>
          </p:cNvPr>
          <p:cNvSpPr/>
          <p:nvPr/>
        </p:nvSpPr>
        <p:spPr>
          <a:xfrm rot="5400000">
            <a:off x="10124879" y="2587756"/>
            <a:ext cx="507807" cy="36249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C99BB13-5A61-D0F5-E9FF-B074648125E3}"/>
              </a:ext>
            </a:extLst>
          </p:cNvPr>
          <p:cNvSpPr/>
          <p:nvPr/>
        </p:nvSpPr>
        <p:spPr>
          <a:xfrm>
            <a:off x="5640791" y="3352800"/>
            <a:ext cx="660950" cy="906780"/>
          </a:xfrm>
          <a:custGeom>
            <a:avLst/>
            <a:gdLst>
              <a:gd name="connsiteX0" fmla="*/ 184700 w 714861"/>
              <a:gd name="connsiteY0" fmla="*/ 906780 h 906780"/>
              <a:gd name="connsiteX1" fmla="*/ 184700 w 714861"/>
              <a:gd name="connsiteY1" fmla="*/ 906780 h 906780"/>
              <a:gd name="connsiteX2" fmla="*/ 17060 w 714861"/>
              <a:gd name="connsiteY2" fmla="*/ 556260 h 906780"/>
              <a:gd name="connsiteX3" fmla="*/ 1820 w 714861"/>
              <a:gd name="connsiteY3" fmla="*/ 461010 h 906780"/>
              <a:gd name="connsiteX4" fmla="*/ 9440 w 714861"/>
              <a:gd name="connsiteY4" fmla="*/ 236220 h 906780"/>
              <a:gd name="connsiteX5" fmla="*/ 55160 w 714861"/>
              <a:gd name="connsiteY5" fmla="*/ 156210 h 906780"/>
              <a:gd name="connsiteX6" fmla="*/ 150410 w 714861"/>
              <a:gd name="connsiteY6" fmla="*/ 45720 h 906780"/>
              <a:gd name="connsiteX7" fmla="*/ 218990 w 714861"/>
              <a:gd name="connsiteY7" fmla="*/ 11430 h 906780"/>
              <a:gd name="connsiteX8" fmla="*/ 279950 w 714861"/>
              <a:gd name="connsiteY8" fmla="*/ 0 h 906780"/>
              <a:gd name="connsiteX9" fmla="*/ 424730 w 714861"/>
              <a:gd name="connsiteY9" fmla="*/ 19050 h 906780"/>
              <a:gd name="connsiteX10" fmla="*/ 474260 w 714861"/>
              <a:gd name="connsiteY10" fmla="*/ 87630 h 906780"/>
              <a:gd name="connsiteX11" fmla="*/ 523790 w 714861"/>
              <a:gd name="connsiteY11" fmla="*/ 148590 h 906780"/>
              <a:gd name="connsiteX12" fmla="*/ 550460 w 714861"/>
              <a:gd name="connsiteY12" fmla="*/ 194310 h 906780"/>
              <a:gd name="connsiteX13" fmla="*/ 584750 w 714861"/>
              <a:gd name="connsiteY13" fmla="*/ 243840 h 906780"/>
              <a:gd name="connsiteX14" fmla="*/ 599990 w 714861"/>
              <a:gd name="connsiteY14" fmla="*/ 297180 h 906780"/>
              <a:gd name="connsiteX15" fmla="*/ 699050 w 714861"/>
              <a:gd name="connsiteY15" fmla="*/ 373380 h 906780"/>
              <a:gd name="connsiteX16" fmla="*/ 714290 w 714861"/>
              <a:gd name="connsiteY16" fmla="*/ 438150 h 906780"/>
              <a:gd name="connsiteX17" fmla="*/ 706670 w 714861"/>
              <a:gd name="connsiteY17" fmla="*/ 42672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14861" h="906780">
                <a:moveTo>
                  <a:pt x="184700" y="906780"/>
                </a:moveTo>
                <a:lnTo>
                  <a:pt x="184700" y="906780"/>
                </a:lnTo>
                <a:cubicBezTo>
                  <a:pt x="128820" y="789940"/>
                  <a:pt x="66218" y="676083"/>
                  <a:pt x="17060" y="556260"/>
                </a:cubicBezTo>
                <a:cubicBezTo>
                  <a:pt x="4856" y="526512"/>
                  <a:pt x="2585" y="493155"/>
                  <a:pt x="1820" y="461010"/>
                </a:cubicBezTo>
                <a:cubicBezTo>
                  <a:pt x="35" y="386058"/>
                  <a:pt x="-3484" y="310071"/>
                  <a:pt x="9440" y="236220"/>
                </a:cubicBezTo>
                <a:cubicBezTo>
                  <a:pt x="14735" y="205963"/>
                  <a:pt x="37963" y="181662"/>
                  <a:pt x="55160" y="156210"/>
                </a:cubicBezTo>
                <a:cubicBezTo>
                  <a:pt x="62924" y="144720"/>
                  <a:pt x="134934" y="57069"/>
                  <a:pt x="150410" y="45720"/>
                </a:cubicBezTo>
                <a:cubicBezTo>
                  <a:pt x="171020" y="30606"/>
                  <a:pt x="194889" y="19936"/>
                  <a:pt x="218990" y="11430"/>
                </a:cubicBezTo>
                <a:cubicBezTo>
                  <a:pt x="238485" y="4549"/>
                  <a:pt x="259630" y="3810"/>
                  <a:pt x="279950" y="0"/>
                </a:cubicBezTo>
                <a:cubicBezTo>
                  <a:pt x="328210" y="6350"/>
                  <a:pt x="380358" y="-961"/>
                  <a:pt x="424730" y="19050"/>
                </a:cubicBezTo>
                <a:cubicBezTo>
                  <a:pt x="450435" y="30643"/>
                  <a:pt x="457131" y="65230"/>
                  <a:pt x="474260" y="87630"/>
                </a:cubicBezTo>
                <a:cubicBezTo>
                  <a:pt x="490164" y="108428"/>
                  <a:pt x="508572" y="127285"/>
                  <a:pt x="523790" y="148590"/>
                </a:cubicBezTo>
                <a:cubicBezTo>
                  <a:pt x="534045" y="162947"/>
                  <a:pt x="540949" y="179449"/>
                  <a:pt x="550460" y="194310"/>
                </a:cubicBezTo>
                <a:cubicBezTo>
                  <a:pt x="561284" y="211223"/>
                  <a:pt x="573320" y="227330"/>
                  <a:pt x="584750" y="243840"/>
                </a:cubicBezTo>
                <a:cubicBezTo>
                  <a:pt x="589830" y="261620"/>
                  <a:pt x="587756" y="283314"/>
                  <a:pt x="599990" y="297180"/>
                </a:cubicBezTo>
                <a:cubicBezTo>
                  <a:pt x="627553" y="328418"/>
                  <a:pt x="699050" y="373380"/>
                  <a:pt x="699050" y="373380"/>
                </a:cubicBezTo>
                <a:cubicBezTo>
                  <a:pt x="719402" y="414083"/>
                  <a:pt x="714290" y="392501"/>
                  <a:pt x="714290" y="438150"/>
                </a:cubicBezTo>
                <a:lnTo>
                  <a:pt x="706670" y="426720"/>
                </a:lnTo>
              </a:path>
            </a:pathLst>
          </a:cu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2102DD-EA79-E851-4879-F87610172BAA}"/>
              </a:ext>
            </a:extLst>
          </p:cNvPr>
          <p:cNvSpPr/>
          <p:nvPr/>
        </p:nvSpPr>
        <p:spPr>
          <a:xfrm>
            <a:off x="8241030" y="4282440"/>
            <a:ext cx="697894" cy="449580"/>
          </a:xfrm>
          <a:custGeom>
            <a:avLst/>
            <a:gdLst>
              <a:gd name="connsiteX0" fmla="*/ 0 w 697894"/>
              <a:gd name="connsiteY0" fmla="*/ 449580 h 449580"/>
              <a:gd name="connsiteX1" fmla="*/ 0 w 697894"/>
              <a:gd name="connsiteY1" fmla="*/ 449580 h 449580"/>
              <a:gd name="connsiteX2" fmla="*/ 232410 w 697894"/>
              <a:gd name="connsiteY2" fmla="*/ 400050 h 449580"/>
              <a:gd name="connsiteX3" fmla="*/ 297180 w 697894"/>
              <a:gd name="connsiteY3" fmla="*/ 354330 h 449580"/>
              <a:gd name="connsiteX4" fmla="*/ 346710 w 697894"/>
              <a:gd name="connsiteY4" fmla="*/ 320040 h 449580"/>
              <a:gd name="connsiteX5" fmla="*/ 392430 w 697894"/>
              <a:gd name="connsiteY5" fmla="*/ 304800 h 449580"/>
              <a:gd name="connsiteX6" fmla="*/ 441960 w 697894"/>
              <a:gd name="connsiteY6" fmla="*/ 285750 h 449580"/>
              <a:gd name="connsiteX7" fmla="*/ 461010 w 697894"/>
              <a:gd name="connsiteY7" fmla="*/ 259080 h 449580"/>
              <a:gd name="connsiteX8" fmla="*/ 506730 w 697894"/>
              <a:gd name="connsiteY8" fmla="*/ 224790 h 449580"/>
              <a:gd name="connsiteX9" fmla="*/ 521970 w 697894"/>
              <a:gd name="connsiteY9" fmla="*/ 190500 h 449580"/>
              <a:gd name="connsiteX10" fmla="*/ 567690 w 697894"/>
              <a:gd name="connsiteY10" fmla="*/ 144780 h 449580"/>
              <a:gd name="connsiteX11" fmla="*/ 617220 w 697894"/>
              <a:gd name="connsiteY11" fmla="*/ 110490 h 449580"/>
              <a:gd name="connsiteX12" fmla="*/ 681990 w 697894"/>
              <a:gd name="connsiteY12" fmla="*/ 49530 h 449580"/>
              <a:gd name="connsiteX13" fmla="*/ 697230 w 697894"/>
              <a:gd name="connsiteY13" fmla="*/ 15240 h 449580"/>
              <a:gd name="connsiteX14" fmla="*/ 697230 w 697894"/>
              <a:gd name="connsiteY14" fmla="*/ 0 h 449580"/>
              <a:gd name="connsiteX15" fmla="*/ 689610 w 697894"/>
              <a:gd name="connsiteY15" fmla="*/ 762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7894" h="449580">
                <a:moveTo>
                  <a:pt x="0" y="449580"/>
                </a:moveTo>
                <a:lnTo>
                  <a:pt x="0" y="449580"/>
                </a:lnTo>
                <a:cubicBezTo>
                  <a:pt x="77470" y="433070"/>
                  <a:pt x="176400" y="456060"/>
                  <a:pt x="232410" y="400050"/>
                </a:cubicBezTo>
                <a:cubicBezTo>
                  <a:pt x="291237" y="341223"/>
                  <a:pt x="232782" y="392383"/>
                  <a:pt x="297180" y="354330"/>
                </a:cubicBezTo>
                <a:cubicBezTo>
                  <a:pt x="314468" y="344114"/>
                  <a:pt x="328894" y="329304"/>
                  <a:pt x="346710" y="320040"/>
                </a:cubicBezTo>
                <a:cubicBezTo>
                  <a:pt x="360963" y="312629"/>
                  <a:pt x="377315" y="310241"/>
                  <a:pt x="392430" y="304800"/>
                </a:cubicBezTo>
                <a:cubicBezTo>
                  <a:pt x="409073" y="298808"/>
                  <a:pt x="425450" y="292100"/>
                  <a:pt x="441960" y="285750"/>
                </a:cubicBezTo>
                <a:cubicBezTo>
                  <a:pt x="448310" y="276860"/>
                  <a:pt x="453054" y="266568"/>
                  <a:pt x="461010" y="259080"/>
                </a:cubicBezTo>
                <a:cubicBezTo>
                  <a:pt x="474882" y="246024"/>
                  <a:pt x="494074" y="239028"/>
                  <a:pt x="506730" y="224790"/>
                </a:cubicBezTo>
                <a:cubicBezTo>
                  <a:pt x="515040" y="215441"/>
                  <a:pt x="514390" y="200449"/>
                  <a:pt x="521970" y="190500"/>
                </a:cubicBezTo>
                <a:cubicBezTo>
                  <a:pt x="535032" y="173356"/>
                  <a:pt x="551187" y="158642"/>
                  <a:pt x="567690" y="144780"/>
                </a:cubicBezTo>
                <a:cubicBezTo>
                  <a:pt x="583066" y="131864"/>
                  <a:pt x="600980" y="122301"/>
                  <a:pt x="617220" y="110490"/>
                </a:cubicBezTo>
                <a:cubicBezTo>
                  <a:pt x="642125" y="92377"/>
                  <a:pt x="664550" y="75689"/>
                  <a:pt x="681990" y="49530"/>
                </a:cubicBezTo>
                <a:cubicBezTo>
                  <a:pt x="688928" y="39123"/>
                  <a:pt x="693552" y="27195"/>
                  <a:pt x="697230" y="15240"/>
                </a:cubicBezTo>
                <a:cubicBezTo>
                  <a:pt x="698724" y="10385"/>
                  <a:pt x="697230" y="5080"/>
                  <a:pt x="697230" y="0"/>
                </a:cubicBezTo>
                <a:lnTo>
                  <a:pt x="689610" y="7620"/>
                </a:lnTo>
              </a:path>
            </a:pathLst>
          </a:cu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9D16B56-0110-B275-C3D3-FC05E8D63516}"/>
              </a:ext>
            </a:extLst>
          </p:cNvPr>
          <p:cNvSpPr/>
          <p:nvPr/>
        </p:nvSpPr>
        <p:spPr>
          <a:xfrm>
            <a:off x="9521952" y="3419856"/>
            <a:ext cx="445008" cy="780288"/>
          </a:xfrm>
          <a:custGeom>
            <a:avLst/>
            <a:gdLst>
              <a:gd name="connsiteX0" fmla="*/ 0 w 445008"/>
              <a:gd name="connsiteY0" fmla="*/ 0 h 780288"/>
              <a:gd name="connsiteX1" fmla="*/ 445008 w 445008"/>
              <a:gd name="connsiteY1" fmla="*/ 780288 h 78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5008" h="780288">
                <a:moveTo>
                  <a:pt x="0" y="0"/>
                </a:moveTo>
                <a:lnTo>
                  <a:pt x="445008" y="780288"/>
                </a:lnTo>
              </a:path>
            </a:pathLst>
          </a:cu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  <p:bldP spid="1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24D48C-90E9-F889-5492-184D5FFFAF17}"/>
              </a:ext>
            </a:extLst>
          </p:cNvPr>
          <p:cNvSpPr txBox="1"/>
          <p:nvPr/>
        </p:nvSpPr>
        <p:spPr>
          <a:xfrm>
            <a:off x="2614757" y="6057870"/>
            <a:ext cx="830046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latin typeface="Söhne"/>
              </a:rPr>
              <a:t>Maintain the model's ability to preserve input rotation in output.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17070-39C7-6D0E-FB7D-C648FB6F6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6" t="51860" r="52384" b="21697"/>
          <a:stretch/>
        </p:blipFill>
        <p:spPr>
          <a:xfrm>
            <a:off x="5354320" y="4927603"/>
            <a:ext cx="1173479" cy="11704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A6FA2F-0F5B-1CDC-D8E8-11AAA84A3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6875" l="9375" r="89844">
                        <a14:foregroundMark x1="65133" y1="91610" x2="70313" y2="96875"/>
                        <a14:foregroundMark x1="24553" y1="50367" x2="27339" y2="53198"/>
                        <a14:foregroundMark x1="70313" y1="96875" x2="70313" y2="96875"/>
                        <a14:foregroundMark x1="25781" y1="50000" x2="28684" y2="52087"/>
                        <a14:foregroundMark x1="65887" y1="90987" x2="67188" y2="92969"/>
                        <a14:foregroundMark x1="69531" y1="75000" x2="69531" y2="75000"/>
                        <a14:foregroundMark x1="69531" y1="78125" x2="69531" y2="80469"/>
                        <a14:foregroundMark x1="69531" y1="71875" x2="67969" y2="85156"/>
                        <a14:foregroundMark x1="50000" y1="23438" x2="41406" y2="24219"/>
                        <a14:backgroundMark x1="35938" y1="46094" x2="63094" y2="71121"/>
                        <a14:backgroundMark x1="21094" y1="48438" x2="21094" y2="48438"/>
                        <a14:backgroundMark x1="21875" y1="48438" x2="2578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434" y="4668413"/>
            <a:ext cx="1548068" cy="14296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D92387-3D0E-CF78-CEA8-67385E539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6" t="52495" r="2538" b="21121"/>
          <a:stretch/>
        </p:blipFill>
        <p:spPr>
          <a:xfrm>
            <a:off x="5406697" y="2690867"/>
            <a:ext cx="1171575" cy="11677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4ADE6F-6B39-FFE8-D019-5206F8739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25" b="89844" l="7813" r="89844">
                        <a14:foregroundMark x1="26563" y1="35156" x2="26563" y2="35156"/>
                        <a14:foregroundMark x1="43750" y1="3125" x2="43750" y2="3125"/>
                        <a14:foregroundMark x1="7813" y1="38281" x2="7813" y2="38281"/>
                        <a14:foregroundMark x1="38281" y1="62500" x2="38281" y2="62500"/>
                        <a14:foregroundMark x1="69531" y1="75000" x2="69531" y2="75000"/>
                        <a14:foregroundMark x1="66406" y1="23438" x2="66406" y2="2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57" y="2690867"/>
            <a:ext cx="1364298" cy="13642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E53DEA-031F-2C55-D4BA-1A4DC6987C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67445" r="7724" b="14428"/>
          <a:stretch/>
        </p:blipFill>
        <p:spPr>
          <a:xfrm>
            <a:off x="5456664" y="796725"/>
            <a:ext cx="1093471" cy="10877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9BA623-8433-7CB0-C5EC-0011567798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5938" y1="17969" x2="35938" y2="17969"/>
                        <a14:foregroundMark x1="25781" y1="28125" x2="25781" y2="28125"/>
                        <a14:foregroundMark x1="53906" y1="30469" x2="53906" y2="30469"/>
                        <a14:foregroundMark x1="86719" y1="26563" x2="86719" y2="26563"/>
                        <a14:foregroundMark x1="62500" y1="73438" x2="62500" y2="73438"/>
                        <a14:backgroundMark x1="87500" y1="27344" x2="87500" y2="27344"/>
                        <a14:backgroundMark x1="88281" y1="27344" x2="88281" y2="27344"/>
                        <a14:backgroundMark x1="88281" y1="26563" x2="88281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434" y="569153"/>
            <a:ext cx="1682846" cy="1676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34657E-5DCE-0C29-9306-D638369D9DCF}"/>
              </a:ext>
            </a:extLst>
          </p:cNvPr>
          <p:cNvSpPr txBox="1"/>
          <p:nvPr/>
        </p:nvSpPr>
        <p:spPr>
          <a:xfrm>
            <a:off x="0" y="1804658"/>
            <a:ext cx="121920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latin typeface="Söhne"/>
              </a:rPr>
              <a:t>Generate images from partial hand-drawn inputs.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128E86-A04A-0BE9-E8FA-1E9E01BB41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67445" r="7724" b="14428"/>
          <a:stretch/>
        </p:blipFill>
        <p:spPr>
          <a:xfrm>
            <a:off x="8153569" y="794798"/>
            <a:ext cx="1093471" cy="10877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64D03C-9782-29CA-2DB9-86401969D3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5938" y1="17969" x2="35938" y2="17969"/>
                        <a14:foregroundMark x1="25781" y1="28125" x2="25781" y2="28125"/>
                        <a14:foregroundMark x1="53906" y1="30469" x2="53906" y2="30469"/>
                        <a14:foregroundMark x1="86719" y1="26563" x2="86719" y2="26563"/>
                        <a14:foregroundMark x1="62500" y1="73438" x2="62500" y2="73438"/>
                        <a14:backgroundMark x1="87500" y1="27344" x2="87500" y2="27344"/>
                        <a14:backgroundMark x1="88281" y1="27344" x2="88281" y2="27344"/>
                        <a14:backgroundMark x1="88281" y1="26563" x2="88281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20" y="571510"/>
            <a:ext cx="1682846" cy="1676951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2753D49C-421D-FF44-E953-105499589381}"/>
              </a:ext>
            </a:extLst>
          </p:cNvPr>
          <p:cNvSpPr/>
          <p:nvPr/>
        </p:nvSpPr>
        <p:spPr>
          <a:xfrm>
            <a:off x="4051273" y="1187842"/>
            <a:ext cx="1142129" cy="28541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1759A36-818F-19B5-8133-9D0AD49AF525}"/>
              </a:ext>
            </a:extLst>
          </p:cNvPr>
          <p:cNvSpPr/>
          <p:nvPr/>
        </p:nvSpPr>
        <p:spPr>
          <a:xfrm>
            <a:off x="6702136" y="1052397"/>
            <a:ext cx="1289383" cy="506292"/>
          </a:xfrm>
          <a:prstGeom prst="mathEqua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62BB5-1E91-60FF-BE53-08F08E4D6331}"/>
              </a:ext>
            </a:extLst>
          </p:cNvPr>
          <p:cNvSpPr txBox="1"/>
          <p:nvPr/>
        </p:nvSpPr>
        <p:spPr>
          <a:xfrm>
            <a:off x="0" y="3839504"/>
            <a:ext cx="121920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latin typeface="Söhne"/>
              </a:rPr>
              <a:t>Maintain consistency between input and output.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011C564-9D6B-2434-3E8F-E9B08842D7FF}"/>
              </a:ext>
            </a:extLst>
          </p:cNvPr>
          <p:cNvSpPr/>
          <p:nvPr/>
        </p:nvSpPr>
        <p:spPr>
          <a:xfrm>
            <a:off x="4051273" y="3087605"/>
            <a:ext cx="1142129" cy="28541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quals 30">
            <a:extLst>
              <a:ext uri="{FF2B5EF4-FFF2-40B4-BE49-F238E27FC236}">
                <a16:creationId xmlns:a16="http://schemas.microsoft.com/office/drawing/2014/main" id="{A3C9D66C-D88F-6715-D6BF-980969E47791}"/>
              </a:ext>
            </a:extLst>
          </p:cNvPr>
          <p:cNvSpPr/>
          <p:nvPr/>
        </p:nvSpPr>
        <p:spPr>
          <a:xfrm>
            <a:off x="6702136" y="2952160"/>
            <a:ext cx="1289383" cy="506292"/>
          </a:xfrm>
          <a:prstGeom prst="mathEqua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AC9894D-57B7-3CD3-7E43-FA007B0E3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6" t="52495" r="2538" b="21121"/>
          <a:stretch/>
        </p:blipFill>
        <p:spPr>
          <a:xfrm>
            <a:off x="8207565" y="2720392"/>
            <a:ext cx="1171575" cy="116776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6E4911-1CAF-B709-FEE9-BC5F0CEE8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25" b="89844" l="7813" r="89844">
                        <a14:foregroundMark x1="26563" y1="35156" x2="26563" y2="35156"/>
                        <a14:foregroundMark x1="43750" y1="3125" x2="43750" y2="3125"/>
                        <a14:foregroundMark x1="7813" y1="38281" x2="7813" y2="38281"/>
                        <a14:foregroundMark x1="38281" y1="62500" x2="38281" y2="62500"/>
                        <a14:foregroundMark x1="69531" y1="75000" x2="69531" y2="75000"/>
                        <a14:foregroundMark x1="66406" y1="23438" x2="66406" y2="2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824" y="2745792"/>
            <a:ext cx="1364298" cy="1364298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CF1D3F93-3426-5AE2-BD06-0CC80E91BCFD}"/>
              </a:ext>
            </a:extLst>
          </p:cNvPr>
          <p:cNvSpPr/>
          <p:nvPr/>
        </p:nvSpPr>
        <p:spPr>
          <a:xfrm>
            <a:off x="4051273" y="5314416"/>
            <a:ext cx="1142129" cy="28541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quals 36">
            <a:extLst>
              <a:ext uri="{FF2B5EF4-FFF2-40B4-BE49-F238E27FC236}">
                <a16:creationId xmlns:a16="http://schemas.microsoft.com/office/drawing/2014/main" id="{DCF57E76-D74F-FA55-5AAC-2CC8D8D64DF1}"/>
              </a:ext>
            </a:extLst>
          </p:cNvPr>
          <p:cNvSpPr/>
          <p:nvPr/>
        </p:nvSpPr>
        <p:spPr>
          <a:xfrm>
            <a:off x="6702136" y="5178971"/>
            <a:ext cx="1289383" cy="506292"/>
          </a:xfrm>
          <a:prstGeom prst="mathEqua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79648B5-3505-DE0A-926C-7373D453D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6" t="51860" r="52384" b="21697"/>
          <a:stretch/>
        </p:blipFill>
        <p:spPr>
          <a:xfrm>
            <a:off x="8188320" y="4951855"/>
            <a:ext cx="1173479" cy="11704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D738B59-1153-BA41-D14E-07F7636EC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6875" l="9375" r="89844">
                        <a14:foregroundMark x1="65133" y1="91610" x2="70313" y2="96875"/>
                        <a14:foregroundMark x1="24553" y1="50367" x2="27339" y2="53198"/>
                        <a14:foregroundMark x1="70313" y1="96875" x2="70313" y2="96875"/>
                        <a14:foregroundMark x1="25781" y1="50000" x2="28684" y2="52087"/>
                        <a14:foregroundMark x1="65887" y1="90987" x2="67188" y2="92969"/>
                        <a14:foregroundMark x1="69531" y1="75000" x2="69531" y2="75000"/>
                        <a14:foregroundMark x1="69531" y1="78125" x2="69531" y2="80469"/>
                        <a14:foregroundMark x1="69531" y1="71875" x2="67969" y2="85156"/>
                        <a14:foregroundMark x1="50000" y1="23438" x2="41406" y2="24219"/>
                        <a14:backgroundMark x1="35938" y1="46094" x2="63094" y2="71121"/>
                        <a14:backgroundMark x1="21094" y1="48438" x2="21094" y2="48438"/>
                        <a14:backgroundMark x1="21875" y1="48438" x2="2578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9" y="4681898"/>
            <a:ext cx="1548068" cy="142962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F9285FA-3864-9FFF-5709-99E9A4199E39}"/>
              </a:ext>
            </a:extLst>
          </p:cNvPr>
          <p:cNvSpPr/>
          <p:nvPr/>
        </p:nvSpPr>
        <p:spPr>
          <a:xfrm>
            <a:off x="2275647" y="0"/>
            <a:ext cx="7338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Goals</a:t>
            </a:r>
          </a:p>
        </p:txBody>
      </p:sp>
    </p:spTree>
    <p:extLst>
      <p:ext uri="{BB962C8B-B14F-4D97-AF65-F5344CB8AC3E}">
        <p14:creationId xmlns:p14="http://schemas.microsoft.com/office/powerpoint/2010/main" val="3247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F15ABC-DBF0-0AF7-512E-B9055655BC44}"/>
              </a:ext>
            </a:extLst>
          </p:cNvPr>
          <p:cNvSpPr/>
          <p:nvPr/>
        </p:nvSpPr>
        <p:spPr>
          <a:xfrm>
            <a:off x="3799980" y="780629"/>
            <a:ext cx="559293" cy="47761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8FBC3-3958-D48C-CC63-0C87AEEB4AC2}"/>
              </a:ext>
            </a:extLst>
          </p:cNvPr>
          <p:cNvSpPr/>
          <p:nvPr/>
        </p:nvSpPr>
        <p:spPr>
          <a:xfrm>
            <a:off x="4540898" y="1175683"/>
            <a:ext cx="559293" cy="3986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E180D8-BCC8-B649-C136-03E6D5FBE9D3}"/>
              </a:ext>
            </a:extLst>
          </p:cNvPr>
          <p:cNvSpPr/>
          <p:nvPr/>
        </p:nvSpPr>
        <p:spPr>
          <a:xfrm>
            <a:off x="5281816" y="1660254"/>
            <a:ext cx="559293" cy="3016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112DC-488A-A556-DFAB-BC0F177D0CD1}"/>
              </a:ext>
            </a:extLst>
          </p:cNvPr>
          <p:cNvSpPr/>
          <p:nvPr/>
        </p:nvSpPr>
        <p:spPr>
          <a:xfrm>
            <a:off x="6022734" y="2020167"/>
            <a:ext cx="559293" cy="22971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C1F9A-5BD9-0BE9-E37F-0F0480E85071}"/>
              </a:ext>
            </a:extLst>
          </p:cNvPr>
          <p:cNvSpPr/>
          <p:nvPr/>
        </p:nvSpPr>
        <p:spPr>
          <a:xfrm>
            <a:off x="8268046" y="2614786"/>
            <a:ext cx="559293" cy="11078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38DFC4-C1E3-B466-89C5-40F8FD33B548}"/>
              </a:ext>
            </a:extLst>
          </p:cNvPr>
          <p:cNvSpPr/>
          <p:nvPr/>
        </p:nvSpPr>
        <p:spPr>
          <a:xfrm>
            <a:off x="6763652" y="2318312"/>
            <a:ext cx="559293" cy="1700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CDBAB-043E-1355-CBE4-8B862953E53D}"/>
              </a:ext>
            </a:extLst>
          </p:cNvPr>
          <p:cNvSpPr/>
          <p:nvPr/>
        </p:nvSpPr>
        <p:spPr>
          <a:xfrm>
            <a:off x="9012489" y="2318312"/>
            <a:ext cx="559293" cy="1700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27DFD3-C394-18F9-C1D4-6E860A9F3DEB}"/>
              </a:ext>
            </a:extLst>
          </p:cNvPr>
          <p:cNvSpPr/>
          <p:nvPr/>
        </p:nvSpPr>
        <p:spPr>
          <a:xfrm>
            <a:off x="9753407" y="2020167"/>
            <a:ext cx="559293" cy="22971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0672E-A35C-9C13-799E-B950B703D511}"/>
              </a:ext>
            </a:extLst>
          </p:cNvPr>
          <p:cNvSpPr/>
          <p:nvPr/>
        </p:nvSpPr>
        <p:spPr>
          <a:xfrm>
            <a:off x="10492751" y="1152559"/>
            <a:ext cx="559293" cy="39860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967AD3-FF49-B6CA-5B27-4F9D699BBFBE}"/>
              </a:ext>
            </a:extLst>
          </p:cNvPr>
          <p:cNvSpPr/>
          <p:nvPr/>
        </p:nvSpPr>
        <p:spPr>
          <a:xfrm>
            <a:off x="11251425" y="780629"/>
            <a:ext cx="559293" cy="47761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F17D0B-3882-288D-775D-56A203FC0F7D}"/>
              </a:ext>
            </a:extLst>
          </p:cNvPr>
          <p:cNvSpPr/>
          <p:nvPr/>
        </p:nvSpPr>
        <p:spPr>
          <a:xfrm>
            <a:off x="7522326" y="2853554"/>
            <a:ext cx="559293" cy="6303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952421-3B7E-3ABE-E9A1-B71B31314D8C}"/>
              </a:ext>
            </a:extLst>
          </p:cNvPr>
          <p:cNvSpPr txBox="1"/>
          <p:nvPr/>
        </p:nvSpPr>
        <p:spPr>
          <a:xfrm>
            <a:off x="3659478" y="5618959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Dense Layer – 1</a:t>
            </a:r>
          </a:p>
          <a:p>
            <a:pPr algn="ctr"/>
            <a:r>
              <a:rPr lang="en-US" sz="800" b="1" dirty="0"/>
              <a:t>Shape: 2500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41761E-F0BA-B572-8B1F-63A519DA439B}"/>
              </a:ext>
            </a:extLst>
          </p:cNvPr>
          <p:cNvSpPr txBox="1"/>
          <p:nvPr/>
        </p:nvSpPr>
        <p:spPr>
          <a:xfrm>
            <a:off x="4437514" y="5223900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Dense Layer – 2</a:t>
            </a:r>
          </a:p>
          <a:p>
            <a:pPr algn="ctr"/>
            <a:r>
              <a:rPr lang="en-US" sz="800" b="1" dirty="0"/>
              <a:t>Shape: 2000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79E26A-311F-E39E-18C9-D3E92626791E}"/>
              </a:ext>
            </a:extLst>
          </p:cNvPr>
          <p:cNvSpPr txBox="1"/>
          <p:nvPr/>
        </p:nvSpPr>
        <p:spPr>
          <a:xfrm>
            <a:off x="5096184" y="4739327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Dense Layer – 3</a:t>
            </a:r>
          </a:p>
          <a:p>
            <a:pPr algn="ctr"/>
            <a:r>
              <a:rPr lang="en-US" sz="800" b="1" dirty="0"/>
              <a:t>Shape: 1500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7A52A4-B7F9-F26A-5F62-604EAD923032}"/>
              </a:ext>
            </a:extLst>
          </p:cNvPr>
          <p:cNvSpPr txBox="1"/>
          <p:nvPr/>
        </p:nvSpPr>
        <p:spPr>
          <a:xfrm>
            <a:off x="5874470" y="4424031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Dense Layer – 4</a:t>
            </a:r>
          </a:p>
          <a:p>
            <a:pPr algn="ctr"/>
            <a:r>
              <a:rPr lang="en-US" sz="800" b="1" dirty="0"/>
              <a:t>Shape: 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63914-B1D4-3948-A522-C2EB7149C658}"/>
              </a:ext>
            </a:extLst>
          </p:cNvPr>
          <p:cNvSpPr txBox="1"/>
          <p:nvPr/>
        </p:nvSpPr>
        <p:spPr>
          <a:xfrm>
            <a:off x="6622521" y="4036733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Dense Layer – 5</a:t>
            </a:r>
          </a:p>
          <a:p>
            <a:pPr algn="ctr"/>
            <a:r>
              <a:rPr lang="en-US" sz="800" b="1" dirty="0"/>
              <a:t>Shape: 500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A902E4-E1CA-554C-9426-DD31C4139C4B}"/>
              </a:ext>
            </a:extLst>
          </p:cNvPr>
          <p:cNvSpPr txBox="1"/>
          <p:nvPr/>
        </p:nvSpPr>
        <p:spPr>
          <a:xfrm>
            <a:off x="7350749" y="3501491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Dense Layer – 6</a:t>
            </a:r>
          </a:p>
          <a:p>
            <a:pPr algn="ctr"/>
            <a:r>
              <a:rPr lang="en-US" sz="800" b="1" dirty="0"/>
              <a:t>Shape: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CC73D-2B97-AB64-2454-4BFDA796B67C}"/>
              </a:ext>
            </a:extLst>
          </p:cNvPr>
          <p:cNvSpPr txBox="1"/>
          <p:nvPr/>
        </p:nvSpPr>
        <p:spPr>
          <a:xfrm>
            <a:off x="8166613" y="3698179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Dense Layer – 7</a:t>
            </a:r>
          </a:p>
          <a:p>
            <a:pPr algn="ctr"/>
            <a:r>
              <a:rPr lang="en-US" sz="800" b="1" dirty="0"/>
              <a:t>Shape: 300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2F1557-73EE-FC64-1AEB-5405BEDA2481}"/>
              </a:ext>
            </a:extLst>
          </p:cNvPr>
          <p:cNvSpPr txBox="1"/>
          <p:nvPr/>
        </p:nvSpPr>
        <p:spPr>
          <a:xfrm>
            <a:off x="8863030" y="4019120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Dense Layer – 8</a:t>
            </a:r>
          </a:p>
          <a:p>
            <a:pPr algn="ctr"/>
            <a:r>
              <a:rPr lang="en-US" sz="800" b="1" dirty="0"/>
              <a:t>Shape: 500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23259A-6D4C-F135-22D1-3C1E13C52FFB}"/>
              </a:ext>
            </a:extLst>
          </p:cNvPr>
          <p:cNvSpPr txBox="1"/>
          <p:nvPr/>
        </p:nvSpPr>
        <p:spPr>
          <a:xfrm>
            <a:off x="9666205" y="4357674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Dense Layer – 9</a:t>
            </a:r>
          </a:p>
          <a:p>
            <a:pPr algn="ctr"/>
            <a:r>
              <a:rPr lang="en-US" sz="800" b="1" dirty="0"/>
              <a:t>Shape: 1000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D3F54-323A-955E-0202-9DDD5414554C}"/>
              </a:ext>
            </a:extLst>
          </p:cNvPr>
          <p:cNvSpPr txBox="1"/>
          <p:nvPr/>
        </p:nvSpPr>
        <p:spPr>
          <a:xfrm>
            <a:off x="10381475" y="513863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Dense Layer – 10</a:t>
            </a:r>
          </a:p>
          <a:p>
            <a:pPr algn="ctr"/>
            <a:r>
              <a:rPr lang="en-US" sz="800" b="1" dirty="0"/>
              <a:t>Shape: 2000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FCC5B-8D37-7CFC-DF58-45935E2DC869}"/>
              </a:ext>
            </a:extLst>
          </p:cNvPr>
          <p:cNvSpPr txBox="1"/>
          <p:nvPr/>
        </p:nvSpPr>
        <p:spPr>
          <a:xfrm>
            <a:off x="11162769" y="5574570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Dense Layer – 11</a:t>
            </a:r>
          </a:p>
          <a:p>
            <a:pPr algn="ctr"/>
            <a:r>
              <a:rPr lang="en-US" sz="800" b="1" dirty="0"/>
              <a:t>Shape: 3136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AC0E10B4-89F9-F6D1-19D1-15AAFE0689F3}"/>
              </a:ext>
            </a:extLst>
          </p:cNvPr>
          <p:cNvSpPr/>
          <p:nvPr/>
        </p:nvSpPr>
        <p:spPr>
          <a:xfrm rot="16200000">
            <a:off x="5652512" y="3760468"/>
            <a:ext cx="436072" cy="4422141"/>
          </a:xfrm>
          <a:prstGeom prst="leftBrace">
            <a:avLst>
              <a:gd name="adj1" fmla="val 8333"/>
              <a:gd name="adj2" fmla="val 5040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02D9D041-0DF4-C008-DF62-1CA397DD185F}"/>
              </a:ext>
            </a:extLst>
          </p:cNvPr>
          <p:cNvSpPr/>
          <p:nvPr/>
        </p:nvSpPr>
        <p:spPr>
          <a:xfrm rot="16200000">
            <a:off x="9898354" y="4019433"/>
            <a:ext cx="436072" cy="3891969"/>
          </a:xfrm>
          <a:prstGeom prst="leftBrace">
            <a:avLst>
              <a:gd name="adj1" fmla="val 8333"/>
              <a:gd name="adj2" fmla="val 5040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6F12C3-3756-5797-40CC-2CDE66B9473E}"/>
              </a:ext>
            </a:extLst>
          </p:cNvPr>
          <p:cNvSpPr txBox="1"/>
          <p:nvPr/>
        </p:nvSpPr>
        <p:spPr>
          <a:xfrm>
            <a:off x="5467599" y="6271430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6E500C-D0C1-DFB5-7FFA-5E592A79A8A7}"/>
              </a:ext>
            </a:extLst>
          </p:cNvPr>
          <p:cNvSpPr txBox="1"/>
          <p:nvPr/>
        </p:nvSpPr>
        <p:spPr>
          <a:xfrm>
            <a:off x="9666205" y="6268983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cxnSp>
        <p:nvCxnSpPr>
          <p:cNvPr id="32" name="Curved Connector 38">
            <a:extLst>
              <a:ext uri="{FF2B5EF4-FFF2-40B4-BE49-F238E27FC236}">
                <a16:creationId xmlns:a16="http://schemas.microsoft.com/office/drawing/2014/main" id="{6945FC44-608E-08C4-A654-166025999714}"/>
              </a:ext>
            </a:extLst>
          </p:cNvPr>
          <p:cNvCxnSpPr>
            <a:stCxn id="7" idx="0"/>
            <a:endCxn id="14" idx="0"/>
          </p:cNvCxnSpPr>
          <p:nvPr/>
        </p:nvCxnSpPr>
        <p:spPr>
          <a:xfrm rot="5400000" flipH="1" flipV="1">
            <a:off x="7784909" y="-1811805"/>
            <a:ext cx="23124" cy="5951853"/>
          </a:xfrm>
          <a:prstGeom prst="curvedConnector3">
            <a:avLst>
              <a:gd name="adj1" fmla="val 30465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358FBB36-62DD-7F30-7D27-6FFF8C0297A1}"/>
              </a:ext>
            </a:extLst>
          </p:cNvPr>
          <p:cNvCxnSpPr>
            <a:stCxn id="8" idx="0"/>
            <a:endCxn id="13" idx="0"/>
          </p:cNvCxnSpPr>
          <p:nvPr/>
        </p:nvCxnSpPr>
        <p:spPr>
          <a:xfrm rot="16200000" flipH="1">
            <a:off x="7617301" y="-395585"/>
            <a:ext cx="359913" cy="4471591"/>
          </a:xfrm>
          <a:prstGeom prst="curvedConnector3">
            <a:avLst>
              <a:gd name="adj1" fmla="val -1202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44">
            <a:extLst>
              <a:ext uri="{FF2B5EF4-FFF2-40B4-BE49-F238E27FC236}">
                <a16:creationId xmlns:a16="http://schemas.microsoft.com/office/drawing/2014/main" id="{0A8BBAB3-74BC-2734-8C3A-FD579BC021E1}"/>
              </a:ext>
            </a:extLst>
          </p:cNvPr>
          <p:cNvCxnSpPr>
            <a:stCxn id="9" idx="0"/>
            <a:endCxn id="12" idx="0"/>
          </p:cNvCxnSpPr>
          <p:nvPr/>
        </p:nvCxnSpPr>
        <p:spPr>
          <a:xfrm rot="16200000" flipH="1">
            <a:off x="7648185" y="674362"/>
            <a:ext cx="298145" cy="2989755"/>
          </a:xfrm>
          <a:prstGeom prst="curvedConnector3">
            <a:avLst>
              <a:gd name="adj1" fmla="val -1332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46">
            <a:extLst>
              <a:ext uri="{FF2B5EF4-FFF2-40B4-BE49-F238E27FC236}">
                <a16:creationId xmlns:a16="http://schemas.microsoft.com/office/drawing/2014/main" id="{99EA05BE-F949-91FD-AAD1-B21F06C27AFC}"/>
              </a:ext>
            </a:extLst>
          </p:cNvPr>
          <p:cNvCxnSpPr>
            <a:stCxn id="11" idx="0"/>
            <a:endCxn id="10" idx="0"/>
          </p:cNvCxnSpPr>
          <p:nvPr/>
        </p:nvCxnSpPr>
        <p:spPr>
          <a:xfrm rot="16200000" flipH="1">
            <a:off x="7647259" y="1714352"/>
            <a:ext cx="296474" cy="1504394"/>
          </a:xfrm>
          <a:prstGeom prst="curvedConnector3">
            <a:avLst>
              <a:gd name="adj1" fmla="val -771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418766-9D45-29D6-B184-FDBC6BEE9955}"/>
              </a:ext>
            </a:extLst>
          </p:cNvPr>
          <p:cNvSpPr txBox="1"/>
          <p:nvPr/>
        </p:nvSpPr>
        <p:spPr>
          <a:xfrm>
            <a:off x="6999412" y="984175"/>
            <a:ext cx="1482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Copy &amp; Concatenate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73FC1-109E-DC10-F1AE-6AC32104A91E}"/>
              </a:ext>
            </a:extLst>
          </p:cNvPr>
          <p:cNvSpPr txBox="1"/>
          <p:nvPr/>
        </p:nvSpPr>
        <p:spPr>
          <a:xfrm>
            <a:off x="6999412" y="1392869"/>
            <a:ext cx="1482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Copy &amp; Concatenate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8EEC8F-DE33-B642-9939-8831ABAE3A5A}"/>
              </a:ext>
            </a:extLst>
          </p:cNvPr>
          <p:cNvSpPr txBox="1"/>
          <p:nvPr/>
        </p:nvSpPr>
        <p:spPr>
          <a:xfrm>
            <a:off x="7054075" y="1845565"/>
            <a:ext cx="1482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Copy &amp; Concatenate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0E9270-1504-DF87-C0C9-8E904986F515}"/>
              </a:ext>
            </a:extLst>
          </p:cNvPr>
          <p:cNvSpPr txBox="1"/>
          <p:nvPr/>
        </p:nvSpPr>
        <p:spPr>
          <a:xfrm>
            <a:off x="6994366" y="211717"/>
            <a:ext cx="1482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Copy &amp; Concatenate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40F2A1-533D-2A60-68CD-3C30E5BF2F96}"/>
              </a:ext>
            </a:extLst>
          </p:cNvPr>
          <p:cNvSpPr/>
          <p:nvPr/>
        </p:nvSpPr>
        <p:spPr>
          <a:xfrm>
            <a:off x="-430591" y="-2836"/>
            <a:ext cx="5951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Encoder-Decoder Architecture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033D02-E570-EA2F-3044-7C71E43228F9}"/>
              </a:ext>
            </a:extLst>
          </p:cNvPr>
          <p:cNvSpPr txBox="1"/>
          <p:nvPr/>
        </p:nvSpPr>
        <p:spPr>
          <a:xfrm>
            <a:off x="-4175" y="485280"/>
            <a:ext cx="374685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effectLst/>
                <a:latin typeface="Arial" panose="020B0604020202020204" pitchFamily="34" charset="0"/>
              </a:rPr>
              <a:t>Encoder: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effectLst/>
                <a:latin typeface="Arial" panose="020B0604020202020204" pitchFamily="34" charset="0"/>
              </a:rPr>
              <a:t>Layer 1 - Type: Dense - Shape: 2500 - Activation: LeakyRelu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200" b="1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effectLst/>
                <a:latin typeface="Arial" panose="020B0604020202020204" pitchFamily="34" charset="0"/>
              </a:rPr>
              <a:t>Layer 2 - Type: Dense - Shape: 2000 - Activation: LeakyRelu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200" b="1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effectLst/>
                <a:latin typeface="Arial" panose="020B0604020202020204" pitchFamily="34" charset="0"/>
              </a:rPr>
              <a:t>Layer 3 - Type: Dense - Shape: 1500 - Activation: LeakyRelu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200" b="1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effectLst/>
                <a:latin typeface="Arial" panose="020B0604020202020204" pitchFamily="34" charset="0"/>
              </a:rPr>
              <a:t>Layer 4 - Type: Dense - Shape: 1000 - Activation: LeakyRelu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200" b="1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effectLst/>
                <a:latin typeface="Arial" panose="020B0604020202020204" pitchFamily="34" charset="0"/>
              </a:rPr>
              <a:t>Layer 5 - Type: Dense - Shape: 500 - Activation: LeakyRelu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200" b="1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effectLst/>
                <a:latin typeface="Arial" panose="020B0604020202020204" pitchFamily="34" charset="0"/>
              </a:rPr>
              <a:t>Layer 6 - Type: Dense - Shape: 100 - Activation: LeakyRelu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b="1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/>
              <a:t>D</a:t>
            </a:r>
            <a:r>
              <a:rPr lang="en-US" sz="1200" b="1" dirty="0">
                <a:effectLst/>
                <a:latin typeface="Arial" panose="020B0604020202020204" pitchFamily="34" charset="0"/>
              </a:rPr>
              <a:t>ecoder: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effectLst/>
                <a:latin typeface="Arial" panose="020B0604020202020204" pitchFamily="34" charset="0"/>
              </a:rPr>
              <a:t>Layer 1 - Type: Dense - Shape: 300 - Activation: LeakyRelu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200" b="1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effectLst/>
                <a:latin typeface="Arial" panose="020B0604020202020204" pitchFamily="34" charset="0"/>
              </a:rPr>
              <a:t>Layer 2 - Type: Dense - Shape: 500 - Activation: LeakyRelu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200" b="1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effectLst/>
                <a:latin typeface="Arial" panose="020B0604020202020204" pitchFamily="34" charset="0"/>
              </a:rPr>
              <a:t>Layer 3 - Type: Dense - Shape: 1000 - Activation: LeakyRelu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200" b="1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effectLst/>
                <a:latin typeface="Arial" panose="020B0604020202020204" pitchFamily="34" charset="0"/>
              </a:rPr>
              <a:t>Layer 4 - Type: Dense - Shape: 2000 - Activation: LeakyRelu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200" b="1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effectLst/>
                <a:latin typeface="Arial" panose="020B0604020202020204" pitchFamily="34" charset="0"/>
              </a:rPr>
              <a:t>Layer 5 - Type: Dense - Shape: 3136 - Activation: Sigmoid</a:t>
            </a:r>
            <a:endParaRPr lang="en-US" sz="1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68BC78-D79B-7BC2-904E-E5DD553C83A7}"/>
              </a:ext>
            </a:extLst>
          </p:cNvPr>
          <p:cNvCxnSpPr/>
          <p:nvPr/>
        </p:nvCxnSpPr>
        <p:spPr>
          <a:xfrm>
            <a:off x="3568037" y="485280"/>
            <a:ext cx="0" cy="637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0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78C395-1319-1357-3F75-43349C47C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938" y1="17969" x2="35938" y2="17969"/>
                        <a14:foregroundMark x1="25781" y1="28125" x2="25781" y2="28125"/>
                        <a14:foregroundMark x1="53906" y1="30469" x2="53906" y2="30469"/>
                        <a14:foregroundMark x1="86719" y1="26563" x2="86719" y2="26563"/>
                        <a14:foregroundMark x1="62500" y1="73438" x2="62500" y2="73438"/>
                        <a14:backgroundMark x1="87500" y1="27344" x2="87500" y2="27344"/>
                        <a14:backgroundMark x1="88281" y1="27344" x2="88281" y2="27344"/>
                        <a14:backgroundMark x1="88281" y1="26563" x2="88281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8" y="822408"/>
            <a:ext cx="1682846" cy="167695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13FA8E8-E3B2-F2FB-4962-A082B645C5E6}"/>
              </a:ext>
            </a:extLst>
          </p:cNvPr>
          <p:cNvSpPr/>
          <p:nvPr/>
        </p:nvSpPr>
        <p:spPr>
          <a:xfrm>
            <a:off x="2873296" y="1425325"/>
            <a:ext cx="2022674" cy="389302"/>
          </a:xfrm>
          <a:prstGeom prst="rightArrow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258B53BC-1D30-CB05-03CA-C89FEF4FB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34" y="822408"/>
            <a:ext cx="1681958" cy="16764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38CD866A-88E9-6CF0-5BB2-768B9A8D8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67445" r="7724" b="14428"/>
          <a:stretch/>
        </p:blipFill>
        <p:spPr>
          <a:xfrm>
            <a:off x="9624184" y="1107003"/>
            <a:ext cx="1113045" cy="1107226"/>
          </a:xfrm>
          <a:prstGeom prst="rect">
            <a:avLst/>
          </a:prstGeom>
        </p:spPr>
      </p:pic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7362F88D-E1C6-D749-6C0E-4FF874B89A66}"/>
              </a:ext>
            </a:extLst>
          </p:cNvPr>
          <p:cNvSpPr/>
          <p:nvPr/>
        </p:nvSpPr>
        <p:spPr>
          <a:xfrm>
            <a:off x="7191296" y="1425325"/>
            <a:ext cx="2022674" cy="38930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FDEDEB0-2F98-7ED5-1445-60D1C3FC5B75}"/>
              </a:ext>
            </a:extLst>
          </p:cNvPr>
          <p:cNvSpPr txBox="1"/>
          <p:nvPr/>
        </p:nvSpPr>
        <p:spPr>
          <a:xfrm>
            <a:off x="3363657" y="1660616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Encoding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9E4D2BA-9AC0-AF2C-243E-8E08C4CF80AD}"/>
              </a:ext>
            </a:extLst>
          </p:cNvPr>
          <p:cNvSpPr txBox="1"/>
          <p:nvPr/>
        </p:nvSpPr>
        <p:spPr>
          <a:xfrm>
            <a:off x="7707417" y="1668724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Decoding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7CB81D2-8B9E-D28D-BC04-2E95C681997F}"/>
              </a:ext>
            </a:extLst>
          </p:cNvPr>
          <p:cNvSpPr txBox="1"/>
          <p:nvPr/>
        </p:nvSpPr>
        <p:spPr>
          <a:xfrm>
            <a:off x="1115572" y="2364958"/>
            <a:ext cx="1263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 Input</a:t>
            </a:r>
          </a:p>
          <a:p>
            <a:pPr algn="ctr"/>
            <a:r>
              <a:rPr lang="en-US" sz="1400" dirty="0"/>
              <a:t>540x641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E52E78-B79C-3FF1-373E-CDE636397BB1}"/>
              </a:ext>
            </a:extLst>
          </p:cNvPr>
          <p:cNvSpPr txBox="1"/>
          <p:nvPr/>
        </p:nvSpPr>
        <p:spPr>
          <a:xfrm>
            <a:off x="4968237" y="2370038"/>
            <a:ext cx="2176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Encoded Latent Code</a:t>
            </a:r>
          </a:p>
          <a:p>
            <a:pPr algn="ctr"/>
            <a:r>
              <a:rPr lang="en-US" sz="1400" dirty="0"/>
              <a:t>8x8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686B4CE-9778-5F1C-48F6-2E4B3A2722AF}"/>
              </a:ext>
            </a:extLst>
          </p:cNvPr>
          <p:cNvSpPr txBox="1"/>
          <p:nvPr/>
        </p:nvSpPr>
        <p:spPr>
          <a:xfrm>
            <a:off x="9287689" y="2363709"/>
            <a:ext cx="1903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Output</a:t>
            </a:r>
          </a:p>
          <a:p>
            <a:pPr algn="ctr"/>
            <a:r>
              <a:rPr lang="en-US" sz="1400" dirty="0"/>
              <a:t>56x56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8D0322B-9DF1-90EC-C335-157DA4D89E75}"/>
              </a:ext>
            </a:extLst>
          </p:cNvPr>
          <p:cNvSpPr/>
          <p:nvPr/>
        </p:nvSpPr>
        <p:spPr>
          <a:xfrm>
            <a:off x="3120073" y="0"/>
            <a:ext cx="5951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Principle of Encoder-Decoder</a:t>
            </a:r>
          </a:p>
        </p:txBody>
      </p:sp>
      <p:sp>
        <p:nvSpPr>
          <p:cNvPr id="191" name="Left Brace 190">
            <a:extLst>
              <a:ext uri="{FF2B5EF4-FFF2-40B4-BE49-F238E27FC236}">
                <a16:creationId xmlns:a16="http://schemas.microsoft.com/office/drawing/2014/main" id="{42D41185-82C0-DF3E-20D1-A9F0FCA9B88A}"/>
              </a:ext>
            </a:extLst>
          </p:cNvPr>
          <p:cNvSpPr/>
          <p:nvPr/>
        </p:nvSpPr>
        <p:spPr>
          <a:xfrm rot="16200000">
            <a:off x="3347810" y="680144"/>
            <a:ext cx="461664" cy="496844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CA597E4-998F-0AA4-903F-51BCA12B9170}"/>
              </a:ext>
            </a:extLst>
          </p:cNvPr>
          <p:cNvSpPr txBox="1"/>
          <p:nvPr/>
        </p:nvSpPr>
        <p:spPr>
          <a:xfrm>
            <a:off x="3112887" y="3337087"/>
            <a:ext cx="95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Encoder</a:t>
            </a:r>
          </a:p>
        </p:txBody>
      </p:sp>
      <p:sp>
        <p:nvSpPr>
          <p:cNvPr id="195" name="Left Brace 194">
            <a:extLst>
              <a:ext uri="{FF2B5EF4-FFF2-40B4-BE49-F238E27FC236}">
                <a16:creationId xmlns:a16="http://schemas.microsoft.com/office/drawing/2014/main" id="{E020C7D4-227A-73B1-C07B-FE84C92A8BC5}"/>
              </a:ext>
            </a:extLst>
          </p:cNvPr>
          <p:cNvSpPr/>
          <p:nvPr/>
        </p:nvSpPr>
        <p:spPr>
          <a:xfrm rot="16200000">
            <a:off x="8350092" y="669985"/>
            <a:ext cx="461664" cy="496844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9F74A54-26BB-98DC-E5D1-5B67BD97953F}"/>
              </a:ext>
            </a:extLst>
          </p:cNvPr>
          <p:cNvSpPr txBox="1"/>
          <p:nvPr/>
        </p:nvSpPr>
        <p:spPr>
          <a:xfrm>
            <a:off x="8084689" y="3326928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Decoder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DC3396A-756C-10A0-5228-347BD873B074}"/>
              </a:ext>
            </a:extLst>
          </p:cNvPr>
          <p:cNvSpPr txBox="1"/>
          <p:nvPr/>
        </p:nvSpPr>
        <p:spPr>
          <a:xfrm>
            <a:off x="861996" y="4041374"/>
            <a:ext cx="8067947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Encoder</a:t>
            </a:r>
            <a:r>
              <a:rPr lang="en-US" b="0" i="0" dirty="0">
                <a:effectLst/>
                <a:latin typeface="Söhne"/>
              </a:rPr>
              <a:t>: Compresses input image to a lower-dimensional latent code.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Latent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code</a:t>
            </a:r>
            <a:r>
              <a:rPr lang="en-US" b="0" i="0" dirty="0">
                <a:effectLst/>
                <a:latin typeface="Söhne"/>
              </a:rPr>
              <a:t>: Compressed representation of the input.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Decoder</a:t>
            </a:r>
            <a:r>
              <a:rPr lang="en-US" b="0" i="0" dirty="0">
                <a:effectLst/>
                <a:latin typeface="Söhne"/>
              </a:rPr>
              <a:t>: Expands latent code to the output image.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Loss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function</a:t>
            </a:r>
            <a:r>
              <a:rPr lang="en-US" b="0" i="0" dirty="0">
                <a:effectLst/>
                <a:latin typeface="Söhne"/>
              </a:rPr>
              <a:t>: Compares output to the target image.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Optimization</a:t>
            </a:r>
            <a:r>
              <a:rPr lang="en-US" b="0" i="0" dirty="0">
                <a:effectLst/>
                <a:latin typeface="Söhne"/>
              </a:rPr>
              <a:t>: Minimizes loss for accurate image generation.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Generation</a:t>
            </a:r>
            <a:r>
              <a:rPr lang="en-US" b="0" i="0" dirty="0">
                <a:effectLst/>
                <a:latin typeface="Söhne"/>
              </a:rPr>
              <a:t>: Encodes random noise to generate new images.</a:t>
            </a:r>
          </a:p>
        </p:txBody>
      </p:sp>
    </p:spTree>
    <p:extLst>
      <p:ext uri="{BB962C8B-B14F-4D97-AF65-F5344CB8AC3E}">
        <p14:creationId xmlns:p14="http://schemas.microsoft.com/office/powerpoint/2010/main" val="423069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21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15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5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66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434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75</cp:revision>
  <dcterms:created xsi:type="dcterms:W3CDTF">2023-01-28T12:44:41Z</dcterms:created>
  <dcterms:modified xsi:type="dcterms:W3CDTF">2023-01-28T19:03:36Z</dcterms:modified>
</cp:coreProperties>
</file>