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2" r:id="rId6"/>
    <p:sldId id="257" r:id="rId7"/>
    <p:sldId id="264" r:id="rId8"/>
    <p:sldId id="261"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9332" autoAdjust="0"/>
  </p:normalViewPr>
  <p:slideViewPr>
    <p:cSldViewPr snapToGrid="0">
      <p:cViewPr varScale="1">
        <p:scale>
          <a:sx n="74" d="100"/>
          <a:sy n="74" d="100"/>
        </p:scale>
        <p:origin x="67" y="23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D3191-A902-4292-96C7-667B4E5D0609}"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44DA8-295A-4C7C-8502-61D3941EAD26}" type="slidenum">
              <a:rPr lang="en-US" smtClean="0"/>
              <a:t>‹#›</a:t>
            </a:fld>
            <a:endParaRPr lang="en-US"/>
          </a:p>
        </p:txBody>
      </p:sp>
    </p:spTree>
    <p:extLst>
      <p:ext uri="{BB962C8B-B14F-4D97-AF65-F5344CB8AC3E}">
        <p14:creationId xmlns:p14="http://schemas.microsoft.com/office/powerpoint/2010/main" val="428389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t>
            </a:r>
          </a:p>
          <a:p>
            <a:r>
              <a:rPr lang="en-US" dirty="0"/>
              <a:t>Out thesis topic is 2D hand drawn shape completion.</a:t>
            </a:r>
          </a:p>
        </p:txBody>
      </p:sp>
      <p:sp>
        <p:nvSpPr>
          <p:cNvPr id="4" name="Slide Number Placeholder 3"/>
          <p:cNvSpPr>
            <a:spLocks noGrp="1"/>
          </p:cNvSpPr>
          <p:nvPr>
            <p:ph type="sldNum" sz="quarter" idx="5"/>
          </p:nvPr>
        </p:nvSpPr>
        <p:spPr/>
        <p:txBody>
          <a:bodyPr/>
          <a:lstStyle/>
          <a:p>
            <a:fld id="{28244DA8-295A-4C7C-8502-61D3941EAD26}" type="slidenum">
              <a:rPr lang="en-US" smtClean="0"/>
              <a:t>1</a:t>
            </a:fld>
            <a:endParaRPr lang="en-US"/>
          </a:p>
        </p:txBody>
      </p:sp>
    </p:spTree>
    <p:extLst>
      <p:ext uri="{BB962C8B-B14F-4D97-AF65-F5344CB8AC3E}">
        <p14:creationId xmlns:p14="http://schemas.microsoft.com/office/powerpoint/2010/main" val="4238406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generation testing, we collected partially drawn 100 shapes from various people in various rotation and form factors. Then we preprocessed the input a little bit.</a:t>
            </a:r>
          </a:p>
          <a:p>
            <a:r>
              <a:rPr lang="en-US" dirty="0"/>
              <a:t>After that, we fed the data to our model to predict the completed images.</a:t>
            </a:r>
          </a:p>
        </p:txBody>
      </p:sp>
      <p:sp>
        <p:nvSpPr>
          <p:cNvPr id="4" name="Slide Number Placeholder 3"/>
          <p:cNvSpPr>
            <a:spLocks noGrp="1"/>
          </p:cNvSpPr>
          <p:nvPr>
            <p:ph type="sldNum" sz="quarter" idx="5"/>
          </p:nvPr>
        </p:nvSpPr>
        <p:spPr/>
        <p:txBody>
          <a:bodyPr/>
          <a:lstStyle/>
          <a:p>
            <a:fld id="{28244DA8-295A-4C7C-8502-61D3941EAD26}" type="slidenum">
              <a:rPr lang="en-US" smtClean="0"/>
              <a:t>10</a:t>
            </a:fld>
            <a:endParaRPr lang="en-US"/>
          </a:p>
        </p:txBody>
      </p:sp>
    </p:spTree>
    <p:extLst>
      <p:ext uri="{BB962C8B-B14F-4D97-AF65-F5344CB8AC3E}">
        <p14:creationId xmlns:p14="http://schemas.microsoft.com/office/powerpoint/2010/main" val="883850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we got from the generative completion was impressive. Almost all the shapes missing trajectory were predicted perfectly. From 100 images, 73 images were completed with more than 90% accuracy by human observation. The other 15 images had a completion accuracy of 50% and the rest 12 images were around 30% accurate. </a:t>
            </a:r>
          </a:p>
          <a:p>
            <a:endParaRPr lang="en-US" dirty="0"/>
          </a:p>
          <a:p>
            <a:r>
              <a:rPr lang="en-US" dirty="0"/>
              <a:t>After calculation, the average accuracy of our system was 78%.</a:t>
            </a:r>
          </a:p>
        </p:txBody>
      </p:sp>
      <p:sp>
        <p:nvSpPr>
          <p:cNvPr id="4" name="Slide Number Placeholder 3"/>
          <p:cNvSpPr>
            <a:spLocks noGrp="1"/>
          </p:cNvSpPr>
          <p:nvPr>
            <p:ph type="sldNum" sz="quarter" idx="5"/>
          </p:nvPr>
        </p:nvSpPr>
        <p:spPr/>
        <p:txBody>
          <a:bodyPr/>
          <a:lstStyle/>
          <a:p>
            <a:fld id="{28244DA8-295A-4C7C-8502-61D3941EAD26}" type="slidenum">
              <a:rPr lang="en-US" smtClean="0"/>
              <a:t>11</a:t>
            </a:fld>
            <a:endParaRPr lang="en-US"/>
          </a:p>
        </p:txBody>
      </p:sp>
    </p:spTree>
    <p:extLst>
      <p:ext uri="{BB962C8B-B14F-4D97-AF65-F5344CB8AC3E}">
        <p14:creationId xmlns:p14="http://schemas.microsoft.com/office/powerpoint/2010/main" val="1747547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from our research, we find out that, although GANs can generate very diverse images but for simpler task as completing missing part of a basic shape, encoder-decoder is more accurate and efficient.</a:t>
            </a:r>
            <a:endParaRPr lang="en-US" dirty="0"/>
          </a:p>
        </p:txBody>
      </p:sp>
      <p:sp>
        <p:nvSpPr>
          <p:cNvPr id="4" name="Slide Number Placeholder 3"/>
          <p:cNvSpPr>
            <a:spLocks noGrp="1"/>
          </p:cNvSpPr>
          <p:nvPr>
            <p:ph type="sldNum" sz="quarter" idx="5"/>
          </p:nvPr>
        </p:nvSpPr>
        <p:spPr/>
        <p:txBody>
          <a:bodyPr/>
          <a:lstStyle/>
          <a:p>
            <a:fld id="{28244DA8-295A-4C7C-8502-61D3941EAD26}" type="slidenum">
              <a:rPr lang="en-US" smtClean="0"/>
              <a:t>12</a:t>
            </a:fld>
            <a:endParaRPr lang="en-US"/>
          </a:p>
        </p:txBody>
      </p:sp>
    </p:spTree>
    <p:extLst>
      <p:ext uri="{BB962C8B-B14F-4D97-AF65-F5344CB8AC3E}">
        <p14:creationId xmlns:p14="http://schemas.microsoft.com/office/powerpoint/2010/main" val="329996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is about completing partially drawn non-standard shapes using an encoder-decoder network.</a:t>
            </a:r>
          </a:p>
        </p:txBody>
      </p:sp>
      <p:sp>
        <p:nvSpPr>
          <p:cNvPr id="4" name="Slide Number Placeholder 3"/>
          <p:cNvSpPr>
            <a:spLocks noGrp="1"/>
          </p:cNvSpPr>
          <p:nvPr>
            <p:ph type="sldNum" sz="quarter" idx="5"/>
          </p:nvPr>
        </p:nvSpPr>
        <p:spPr/>
        <p:txBody>
          <a:bodyPr/>
          <a:lstStyle/>
          <a:p>
            <a:fld id="{28244DA8-295A-4C7C-8502-61D3941EAD26}" type="slidenum">
              <a:rPr lang="en-US" smtClean="0"/>
              <a:t>2</a:t>
            </a:fld>
            <a:endParaRPr lang="en-US"/>
          </a:p>
        </p:txBody>
      </p:sp>
    </p:spTree>
    <p:extLst>
      <p:ext uri="{BB962C8B-B14F-4D97-AF65-F5344CB8AC3E}">
        <p14:creationId xmlns:p14="http://schemas.microsoft.com/office/powerpoint/2010/main" val="183933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goal was to generate complete images from partial shapes.</a:t>
            </a:r>
          </a:p>
          <a:p>
            <a:r>
              <a:rPr lang="en-US" dirty="0"/>
              <a:t>Our second goal was maintaining the consistency of the output with the input.</a:t>
            </a:r>
          </a:p>
          <a:p>
            <a:r>
              <a:rPr lang="en-US" dirty="0"/>
              <a:t>And the third goal was to preserve the rotation angle and other formfactors of the initial input.</a:t>
            </a:r>
          </a:p>
        </p:txBody>
      </p:sp>
      <p:sp>
        <p:nvSpPr>
          <p:cNvPr id="4" name="Slide Number Placeholder 3"/>
          <p:cNvSpPr>
            <a:spLocks noGrp="1"/>
          </p:cNvSpPr>
          <p:nvPr>
            <p:ph type="sldNum" sz="quarter" idx="5"/>
          </p:nvPr>
        </p:nvSpPr>
        <p:spPr/>
        <p:txBody>
          <a:bodyPr/>
          <a:lstStyle/>
          <a:p>
            <a:fld id="{28244DA8-295A-4C7C-8502-61D3941EAD26}" type="slidenum">
              <a:rPr lang="en-US" smtClean="0"/>
              <a:t>3</a:t>
            </a:fld>
            <a:endParaRPr lang="en-US"/>
          </a:p>
        </p:txBody>
      </p:sp>
    </p:spTree>
    <p:extLst>
      <p:ext uri="{BB962C8B-B14F-4D97-AF65-F5344CB8AC3E}">
        <p14:creationId xmlns:p14="http://schemas.microsoft.com/office/powerpoint/2010/main" val="2970356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method, we initially researched on the encoder-decoder model. </a:t>
            </a:r>
          </a:p>
          <a:p>
            <a:endParaRPr lang="en-US" dirty="0"/>
          </a:p>
          <a:p>
            <a:r>
              <a:rPr lang="en-US" dirty="0"/>
              <a:t>Here’s a diagram that briefly shows how an encoder-decoder works. The encoder compresses the input image into a lower-dimensional latent code. The decoder takes that latent code and expands it into an output image. The loss function compares the generated output with the true shape and calculates the loss. Then this loss parameter is used to optimize the neural network model.</a:t>
            </a:r>
          </a:p>
        </p:txBody>
      </p:sp>
      <p:sp>
        <p:nvSpPr>
          <p:cNvPr id="4" name="Slide Number Placeholder 3"/>
          <p:cNvSpPr>
            <a:spLocks noGrp="1"/>
          </p:cNvSpPr>
          <p:nvPr>
            <p:ph type="sldNum" sz="quarter" idx="5"/>
          </p:nvPr>
        </p:nvSpPr>
        <p:spPr/>
        <p:txBody>
          <a:bodyPr/>
          <a:lstStyle/>
          <a:p>
            <a:fld id="{28244DA8-295A-4C7C-8502-61D3941EAD26}" type="slidenum">
              <a:rPr lang="en-US" smtClean="0"/>
              <a:t>4</a:t>
            </a:fld>
            <a:endParaRPr lang="en-US"/>
          </a:p>
        </p:txBody>
      </p:sp>
    </p:spTree>
    <p:extLst>
      <p:ext uri="{BB962C8B-B14F-4D97-AF65-F5344CB8AC3E}">
        <p14:creationId xmlns:p14="http://schemas.microsoft.com/office/powerpoint/2010/main" val="3325254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developed an initial model and tested it with various data and parameters. After testing, we have find out that the type of work, we are trying to accomplish, encoder-decoder will be perfect and most efficient. </a:t>
            </a:r>
          </a:p>
          <a:p>
            <a:endParaRPr lang="en-US" dirty="0"/>
          </a:p>
          <a:p>
            <a:r>
              <a:rPr lang="en-US" dirty="0"/>
              <a:t>After that we built the training dataset and trained our model. After training, we tested our model’s performance using more than 100 partially incomplete shapes collected from various users. After completing these shapes, we evaluated the performance from the perspective of human observation.</a:t>
            </a:r>
          </a:p>
          <a:p>
            <a:endParaRPr lang="en-US" dirty="0"/>
          </a:p>
        </p:txBody>
      </p:sp>
      <p:sp>
        <p:nvSpPr>
          <p:cNvPr id="4" name="Slide Number Placeholder 3"/>
          <p:cNvSpPr>
            <a:spLocks noGrp="1"/>
          </p:cNvSpPr>
          <p:nvPr>
            <p:ph type="sldNum" sz="quarter" idx="5"/>
          </p:nvPr>
        </p:nvSpPr>
        <p:spPr/>
        <p:txBody>
          <a:bodyPr/>
          <a:lstStyle/>
          <a:p>
            <a:fld id="{28244DA8-295A-4C7C-8502-61D3941EAD26}" type="slidenum">
              <a:rPr lang="en-US" smtClean="0"/>
              <a:t>5</a:t>
            </a:fld>
            <a:endParaRPr lang="en-US"/>
          </a:p>
        </p:txBody>
      </p:sp>
    </p:spTree>
    <p:extLst>
      <p:ext uri="{BB962C8B-B14F-4D97-AF65-F5344CB8AC3E}">
        <p14:creationId xmlns:p14="http://schemas.microsoft.com/office/powerpoint/2010/main" val="219010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final encoder-decoder model that consists of 6 encoder layers with a decreasing order of shapes. The decoder has 5 layers with an increasing order of shapes. All the layers are fully connected dense layer with activation of LeakyRelu, only the last layer has activation of sigmoid.</a:t>
            </a:r>
          </a:p>
        </p:txBody>
      </p:sp>
      <p:sp>
        <p:nvSpPr>
          <p:cNvPr id="4" name="Slide Number Placeholder 3"/>
          <p:cNvSpPr>
            <a:spLocks noGrp="1"/>
          </p:cNvSpPr>
          <p:nvPr>
            <p:ph type="sldNum" sz="quarter" idx="5"/>
          </p:nvPr>
        </p:nvSpPr>
        <p:spPr/>
        <p:txBody>
          <a:bodyPr/>
          <a:lstStyle/>
          <a:p>
            <a:fld id="{28244DA8-295A-4C7C-8502-61D3941EAD26}" type="slidenum">
              <a:rPr lang="en-US" smtClean="0"/>
              <a:t>6</a:t>
            </a:fld>
            <a:endParaRPr lang="en-US"/>
          </a:p>
        </p:txBody>
      </p:sp>
    </p:spTree>
    <p:extLst>
      <p:ext uri="{BB962C8B-B14F-4D97-AF65-F5344CB8AC3E}">
        <p14:creationId xmlns:p14="http://schemas.microsoft.com/office/powerpoint/2010/main" val="1977665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Building a large dataset for training was hard, so we developed a web application to semi-automate the dataset building.</a:t>
            </a:r>
          </a:p>
        </p:txBody>
      </p:sp>
      <p:sp>
        <p:nvSpPr>
          <p:cNvPr id="4" name="Slide Number Placeholder 3"/>
          <p:cNvSpPr>
            <a:spLocks noGrp="1"/>
          </p:cNvSpPr>
          <p:nvPr>
            <p:ph type="sldNum" sz="quarter" idx="5"/>
          </p:nvPr>
        </p:nvSpPr>
        <p:spPr/>
        <p:txBody>
          <a:bodyPr/>
          <a:lstStyle/>
          <a:p>
            <a:fld id="{28244DA8-295A-4C7C-8502-61D3941EAD26}" type="slidenum">
              <a:rPr lang="en-US" smtClean="0"/>
              <a:t>7</a:t>
            </a:fld>
            <a:endParaRPr lang="en-US"/>
          </a:p>
        </p:txBody>
      </p:sp>
    </p:spTree>
    <p:extLst>
      <p:ext uri="{BB962C8B-B14F-4D97-AF65-F5344CB8AC3E}">
        <p14:creationId xmlns:p14="http://schemas.microsoft.com/office/powerpoint/2010/main" val="1770708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web application we build a dataset of 900 partial images and 900 corresponding complete images for 5 classes. Total of 9000 images.</a:t>
            </a:r>
          </a:p>
        </p:txBody>
      </p:sp>
      <p:sp>
        <p:nvSpPr>
          <p:cNvPr id="4" name="Slide Number Placeholder 3"/>
          <p:cNvSpPr>
            <a:spLocks noGrp="1"/>
          </p:cNvSpPr>
          <p:nvPr>
            <p:ph type="sldNum" sz="quarter" idx="5"/>
          </p:nvPr>
        </p:nvSpPr>
        <p:spPr/>
        <p:txBody>
          <a:bodyPr/>
          <a:lstStyle/>
          <a:p>
            <a:fld id="{28244DA8-295A-4C7C-8502-61D3941EAD26}" type="slidenum">
              <a:rPr lang="en-US" smtClean="0"/>
              <a:t>8</a:t>
            </a:fld>
            <a:endParaRPr lang="en-US"/>
          </a:p>
        </p:txBody>
      </p:sp>
    </p:spTree>
    <p:extLst>
      <p:ext uri="{BB962C8B-B14F-4D97-AF65-F5344CB8AC3E}">
        <p14:creationId xmlns:p14="http://schemas.microsoft.com/office/powerpoint/2010/main" val="324120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training phase of the network model, we encoded and decoded a partial shape to generate a completed image. Then the generated image is compared with the corresponding true shape to calculate the loss. We used the binary cross-entropy loss function. The calculated loss is then used to optimize the neural network to generate a more accurate result on the next iteration. The cycle continued until the training is finished. We used total 1000 epochs per class and training for each class took around 20 minutes of time.</a:t>
            </a:r>
          </a:p>
        </p:txBody>
      </p:sp>
      <p:sp>
        <p:nvSpPr>
          <p:cNvPr id="4" name="Slide Number Placeholder 3"/>
          <p:cNvSpPr>
            <a:spLocks noGrp="1"/>
          </p:cNvSpPr>
          <p:nvPr>
            <p:ph type="sldNum" sz="quarter" idx="5"/>
          </p:nvPr>
        </p:nvSpPr>
        <p:spPr/>
        <p:txBody>
          <a:bodyPr/>
          <a:lstStyle/>
          <a:p>
            <a:fld id="{28244DA8-295A-4C7C-8502-61D3941EAD26}" type="slidenum">
              <a:rPr lang="en-US" smtClean="0"/>
              <a:t>9</a:t>
            </a:fld>
            <a:endParaRPr lang="en-US"/>
          </a:p>
        </p:txBody>
      </p:sp>
    </p:spTree>
    <p:extLst>
      <p:ext uri="{BB962C8B-B14F-4D97-AF65-F5344CB8AC3E}">
        <p14:creationId xmlns:p14="http://schemas.microsoft.com/office/powerpoint/2010/main" val="3355885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3D15-863E-D981-BFE1-AFE9121F4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5A9D4-CEBA-27F2-B9CC-62DE3C745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1765B-BDED-7AB7-6608-3FBC8C34FF5D}"/>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5" name="Footer Placeholder 4">
            <a:extLst>
              <a:ext uri="{FF2B5EF4-FFF2-40B4-BE49-F238E27FC236}">
                <a16:creationId xmlns:a16="http://schemas.microsoft.com/office/drawing/2014/main" id="{12227EC9-3B30-559B-C9F5-E781EBD11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92E82-4982-1DCC-E087-42900E4860EB}"/>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59347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CFE2-AC3E-8434-8FEC-F943D6CBCB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60E916-9836-6354-370D-31557B42C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F44EE-60E1-EF52-385A-8CC5970137A5}"/>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5" name="Footer Placeholder 4">
            <a:extLst>
              <a:ext uri="{FF2B5EF4-FFF2-40B4-BE49-F238E27FC236}">
                <a16:creationId xmlns:a16="http://schemas.microsoft.com/office/drawing/2014/main" id="{3C4B6000-4956-ACBA-9548-EF8659462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D6CE4-9142-C914-2BF5-F7912DF96B20}"/>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270119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3193B5-3E24-181E-0111-A76E09F680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DCF08-D248-F49C-D9FB-BE29DB8B7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52301-2E6D-775F-1DF5-EC1AD21650B9}"/>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5" name="Footer Placeholder 4">
            <a:extLst>
              <a:ext uri="{FF2B5EF4-FFF2-40B4-BE49-F238E27FC236}">
                <a16:creationId xmlns:a16="http://schemas.microsoft.com/office/drawing/2014/main" id="{3ECB1F2A-C9BE-B134-5527-A8FDB0CDC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A5DF3-2BEB-1962-7FD1-BD84E5C60813}"/>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1897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74DD-61C9-994E-410F-69C39CEC1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8C1AB-9FAA-DBB5-C042-6B4BF9448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C68B5-A395-26E8-483F-5EC246361FCD}"/>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5" name="Footer Placeholder 4">
            <a:extLst>
              <a:ext uri="{FF2B5EF4-FFF2-40B4-BE49-F238E27FC236}">
                <a16:creationId xmlns:a16="http://schemas.microsoft.com/office/drawing/2014/main" id="{969A0D7D-6E0A-B473-82B6-6626E877A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1FF34-A760-61C2-067C-F24777DFEBDE}"/>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146611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8DD8-6BCE-DE60-D5C0-AA45A30C7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B0D25B-D8DC-38AD-9D36-1D3E0AA2B8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F9A4C-999B-2641-BA79-6B289E4272D3}"/>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5" name="Footer Placeholder 4">
            <a:extLst>
              <a:ext uri="{FF2B5EF4-FFF2-40B4-BE49-F238E27FC236}">
                <a16:creationId xmlns:a16="http://schemas.microsoft.com/office/drawing/2014/main" id="{84FD4697-601A-07FF-8F46-A28CFE0F4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1C185-1754-A392-F03F-064B4FA360E1}"/>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131705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32FF-79F0-2CB5-555D-9D7308EAF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9871A-03A9-4872-F03C-5AD24C21FA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BC8CB7-FFF5-62E9-DC76-82FDE49213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286E46-0432-0489-2850-A440610ED693}"/>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6" name="Footer Placeholder 5">
            <a:extLst>
              <a:ext uri="{FF2B5EF4-FFF2-40B4-BE49-F238E27FC236}">
                <a16:creationId xmlns:a16="http://schemas.microsoft.com/office/drawing/2014/main" id="{FE99EDFF-3B00-D59D-CF36-F9BD06DD7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28684-587F-C6E0-895A-399A4D742AAE}"/>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82712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F2FB-07ED-13B9-4DCE-71DBDF4564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9EA693-03A6-9FA6-6686-D85D5EF006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7D4B8-A82C-A643-0A19-02C44A9524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717999-0AC0-F0CA-81DD-57330A89D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4D734-F5D9-30CC-872F-C3A2454D5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A0D3F5-291B-5BE0-3823-D9165C43C52D}"/>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8" name="Footer Placeholder 7">
            <a:extLst>
              <a:ext uri="{FF2B5EF4-FFF2-40B4-BE49-F238E27FC236}">
                <a16:creationId xmlns:a16="http://schemas.microsoft.com/office/drawing/2014/main" id="{1D1EDFF9-0663-764D-C7F7-9789147F4F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89EB19-E497-347F-2DAC-0F57DD20F100}"/>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237246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DADA-55E4-79D8-22FC-036E8B26C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E46A1-8A1A-DB4D-E01B-961EC8B2E02F}"/>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4" name="Footer Placeholder 3">
            <a:extLst>
              <a:ext uri="{FF2B5EF4-FFF2-40B4-BE49-F238E27FC236}">
                <a16:creationId xmlns:a16="http://schemas.microsoft.com/office/drawing/2014/main" id="{30045167-5F12-954F-009F-C19F92212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3CEB40-B986-0AC4-E5BB-2CBD8DD7BBEA}"/>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591605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6D856-FDD1-CE94-38F4-9F0BEFBEFD33}"/>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3" name="Footer Placeholder 2">
            <a:extLst>
              <a:ext uri="{FF2B5EF4-FFF2-40B4-BE49-F238E27FC236}">
                <a16:creationId xmlns:a16="http://schemas.microsoft.com/office/drawing/2014/main" id="{C6479B94-D8B4-5F6A-3602-C5A5157876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BC150-8E4D-1BBB-99B2-4377E8C07085}"/>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224337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3B48-1BA6-A99C-ADCA-F93B5DADD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C7A738-59A4-229B-42A8-B27B33493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45E33D-FAB1-5622-BFC0-47311C3E0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9248F-A845-F50D-C923-D1F6B44E5BEB}"/>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6" name="Footer Placeholder 5">
            <a:extLst>
              <a:ext uri="{FF2B5EF4-FFF2-40B4-BE49-F238E27FC236}">
                <a16:creationId xmlns:a16="http://schemas.microsoft.com/office/drawing/2014/main" id="{23B55EB7-5FE7-CDE2-FC87-2EE9243D6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A9C7C-28A5-F9FD-008E-BCF556580E1F}"/>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362106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44F4-8896-EAD7-1DEA-E991D0308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8E6172-D539-A4D9-6CE7-92C0188DC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4B4551-C795-128C-1AE9-54FADE23F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2A0C4-3731-4670-3E62-D6B898FE5B36}"/>
              </a:ext>
            </a:extLst>
          </p:cNvPr>
          <p:cNvSpPr>
            <a:spLocks noGrp="1"/>
          </p:cNvSpPr>
          <p:nvPr>
            <p:ph type="dt" sz="half" idx="10"/>
          </p:nvPr>
        </p:nvSpPr>
        <p:spPr/>
        <p:txBody>
          <a:bodyPr/>
          <a:lstStyle/>
          <a:p>
            <a:fld id="{96E856FC-2801-447F-B75F-8C73E3FB9427}" type="datetimeFigureOut">
              <a:rPr lang="en-US" smtClean="0"/>
              <a:t>1/31/2023</a:t>
            </a:fld>
            <a:endParaRPr lang="en-US"/>
          </a:p>
        </p:txBody>
      </p:sp>
      <p:sp>
        <p:nvSpPr>
          <p:cNvPr id="6" name="Footer Placeholder 5">
            <a:extLst>
              <a:ext uri="{FF2B5EF4-FFF2-40B4-BE49-F238E27FC236}">
                <a16:creationId xmlns:a16="http://schemas.microsoft.com/office/drawing/2014/main" id="{DA39F27D-B8E3-2872-D29C-B3605AD6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7C71D-4F2B-29F7-9274-3CA894205BFB}"/>
              </a:ext>
            </a:extLst>
          </p:cNvPr>
          <p:cNvSpPr>
            <a:spLocks noGrp="1"/>
          </p:cNvSpPr>
          <p:nvPr>
            <p:ph type="sldNum" sz="quarter" idx="12"/>
          </p:nvPr>
        </p:nvSpPr>
        <p:spPr/>
        <p:txBody>
          <a:bodyPr/>
          <a:lstStyle/>
          <a:p>
            <a:fld id="{77216838-B5DE-4EB2-86AF-786CD796AF9F}" type="slidenum">
              <a:rPr lang="en-US" smtClean="0"/>
              <a:t>‹#›</a:t>
            </a:fld>
            <a:endParaRPr lang="en-US"/>
          </a:p>
        </p:txBody>
      </p:sp>
    </p:spTree>
    <p:extLst>
      <p:ext uri="{BB962C8B-B14F-4D97-AF65-F5344CB8AC3E}">
        <p14:creationId xmlns:p14="http://schemas.microsoft.com/office/powerpoint/2010/main" val="234690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A8B90-6B82-EC2F-6A6E-BE6686D23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24064B-1A45-C99B-B8A2-D410FD369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639A7C-B0D0-1966-6EB0-2F0716661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856FC-2801-447F-B75F-8C73E3FB9427}" type="datetimeFigureOut">
              <a:rPr lang="en-US" smtClean="0"/>
              <a:t>1/31/2023</a:t>
            </a:fld>
            <a:endParaRPr lang="en-US"/>
          </a:p>
        </p:txBody>
      </p:sp>
      <p:sp>
        <p:nvSpPr>
          <p:cNvPr id="5" name="Footer Placeholder 4">
            <a:extLst>
              <a:ext uri="{FF2B5EF4-FFF2-40B4-BE49-F238E27FC236}">
                <a16:creationId xmlns:a16="http://schemas.microsoft.com/office/drawing/2014/main" id="{601F467E-81B6-4FB0-99ED-FC85D570C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378645-AEDC-E2FB-BC9D-BADB73A6A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16838-B5DE-4EB2-86AF-786CD796AF9F}" type="slidenum">
              <a:rPr lang="en-US" smtClean="0"/>
              <a:t>‹#›</a:t>
            </a:fld>
            <a:endParaRPr lang="en-US"/>
          </a:p>
        </p:txBody>
      </p:sp>
    </p:spTree>
    <p:extLst>
      <p:ext uri="{BB962C8B-B14F-4D97-AF65-F5344CB8AC3E}">
        <p14:creationId xmlns:p14="http://schemas.microsoft.com/office/powerpoint/2010/main" val="1616281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microsoft.com/office/2007/relationships/hdphoto" Target="../media/hdphoto4.wdp"/><Relationship Id="rId4" Type="http://schemas.openxmlformats.org/officeDocument/2006/relationships/image" Target="../media/image29.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8.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34E09E-3008-C493-2A00-842CD4A9FC3B}"/>
              </a:ext>
            </a:extLst>
          </p:cNvPr>
          <p:cNvSpPr/>
          <p:nvPr/>
        </p:nvSpPr>
        <p:spPr>
          <a:xfrm>
            <a:off x="2018194" y="0"/>
            <a:ext cx="8155619" cy="1015663"/>
          </a:xfrm>
          <a:prstGeom prst="rect">
            <a:avLst/>
          </a:prstGeom>
        </p:spPr>
        <p:txBody>
          <a:bodyPr wrap="square">
            <a:spAutoFit/>
          </a:bodyPr>
          <a:lstStyle/>
          <a:p>
            <a:pPr algn="ctr"/>
            <a:r>
              <a:rPr lang="en-US" sz="3600" b="1" dirty="0">
                <a:effectLst>
                  <a:outerShdw blurRad="38100" dist="38100" dir="2700000" algn="tl">
                    <a:srgbClr val="000000">
                      <a:alpha val="43137"/>
                    </a:srgbClr>
                  </a:outerShdw>
                </a:effectLst>
              </a:rPr>
              <a:t>North East University Bangladesh </a:t>
            </a:r>
          </a:p>
          <a:p>
            <a:pPr algn="ctr"/>
            <a:r>
              <a:rPr lang="en-US" sz="2400" b="1" dirty="0">
                <a:effectLst>
                  <a:outerShdw blurRad="38100" dist="38100" dir="2700000" algn="tl">
                    <a:srgbClr val="000000">
                      <a:alpha val="43137"/>
                    </a:srgbClr>
                  </a:outerShdw>
                </a:effectLst>
              </a:rPr>
              <a:t>Department of Computer Science and Engineering </a:t>
            </a:r>
          </a:p>
        </p:txBody>
      </p:sp>
      <p:pic>
        <p:nvPicPr>
          <p:cNvPr id="5" name="Picture 4">
            <a:extLst>
              <a:ext uri="{FF2B5EF4-FFF2-40B4-BE49-F238E27FC236}">
                <a16:creationId xmlns:a16="http://schemas.microsoft.com/office/drawing/2014/main" id="{DCEDD5FE-4D00-5B97-4C18-2F3723179F0A}"/>
              </a:ext>
            </a:extLst>
          </p:cNvPr>
          <p:cNvPicPr/>
          <p:nvPr/>
        </p:nvPicPr>
        <p:blipFill>
          <a:blip r:embed="rId3"/>
          <a:stretch>
            <a:fillRect/>
          </a:stretch>
        </p:blipFill>
        <p:spPr>
          <a:xfrm>
            <a:off x="5341623" y="1131073"/>
            <a:ext cx="1508760" cy="1723390"/>
          </a:xfrm>
          <a:prstGeom prst="rect">
            <a:avLst/>
          </a:prstGeom>
        </p:spPr>
      </p:pic>
      <p:sp>
        <p:nvSpPr>
          <p:cNvPr id="6" name="Rectangle 5">
            <a:extLst>
              <a:ext uri="{FF2B5EF4-FFF2-40B4-BE49-F238E27FC236}">
                <a16:creationId xmlns:a16="http://schemas.microsoft.com/office/drawing/2014/main" id="{FE843218-2C17-7056-F5EA-AE06CD968D9E}"/>
              </a:ext>
            </a:extLst>
          </p:cNvPr>
          <p:cNvSpPr/>
          <p:nvPr/>
        </p:nvSpPr>
        <p:spPr>
          <a:xfrm>
            <a:off x="2426567" y="2969873"/>
            <a:ext cx="7338871"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2D Hand-Drawn Shape Completion</a:t>
            </a:r>
          </a:p>
        </p:txBody>
      </p:sp>
      <p:sp>
        <p:nvSpPr>
          <p:cNvPr id="7" name="Rectangle 6">
            <a:extLst>
              <a:ext uri="{FF2B5EF4-FFF2-40B4-BE49-F238E27FC236}">
                <a16:creationId xmlns:a16="http://schemas.microsoft.com/office/drawing/2014/main" id="{B228562B-2B80-BC3F-5CB6-89D027FD8AA4}"/>
              </a:ext>
            </a:extLst>
          </p:cNvPr>
          <p:cNvSpPr/>
          <p:nvPr/>
        </p:nvSpPr>
        <p:spPr>
          <a:xfrm>
            <a:off x="544497" y="3916280"/>
            <a:ext cx="6096000" cy="2862322"/>
          </a:xfrm>
          <a:prstGeom prst="rect">
            <a:avLst/>
          </a:prstGeom>
        </p:spPr>
        <p:txBody>
          <a:bodyPr>
            <a:spAutoFit/>
          </a:bodyPr>
          <a:lstStyle/>
          <a:p>
            <a:r>
              <a:rPr lang="en-US" b="1" u="sng" dirty="0"/>
              <a:t>Presenting By,</a:t>
            </a:r>
          </a:p>
          <a:p>
            <a:endParaRPr lang="en-US" b="1" u="sng" dirty="0"/>
          </a:p>
          <a:p>
            <a:r>
              <a:rPr lang="en-US" dirty="0"/>
              <a:t>Eftakhar Ahmed Arnob 	 </a:t>
            </a:r>
          </a:p>
          <a:p>
            <a:r>
              <a:rPr lang="en-US" dirty="0"/>
              <a:t>ID: 190103020028</a:t>
            </a:r>
          </a:p>
          <a:p>
            <a:endParaRPr lang="en-US" dirty="0"/>
          </a:p>
          <a:p>
            <a:r>
              <a:rPr lang="en-US" dirty="0"/>
              <a:t>Ehtimum Rashed Chowdhury</a:t>
            </a:r>
          </a:p>
          <a:p>
            <a:r>
              <a:rPr lang="en-US" dirty="0"/>
              <a:t>ID: 190103020026</a:t>
            </a:r>
          </a:p>
          <a:p>
            <a:endParaRPr lang="en-US" dirty="0"/>
          </a:p>
          <a:p>
            <a:r>
              <a:rPr lang="en-US" dirty="0"/>
              <a:t>BSc(Engg) in CSE </a:t>
            </a:r>
          </a:p>
          <a:p>
            <a:r>
              <a:rPr lang="en-US" dirty="0"/>
              <a:t>4th year 2nd semester </a:t>
            </a:r>
          </a:p>
        </p:txBody>
      </p:sp>
      <p:sp>
        <p:nvSpPr>
          <p:cNvPr id="8" name="Rectangle 7">
            <a:extLst>
              <a:ext uri="{FF2B5EF4-FFF2-40B4-BE49-F238E27FC236}">
                <a16:creationId xmlns:a16="http://schemas.microsoft.com/office/drawing/2014/main" id="{1B702550-1004-1E2F-4979-1D3C4F3A3F77}"/>
              </a:ext>
            </a:extLst>
          </p:cNvPr>
          <p:cNvSpPr/>
          <p:nvPr/>
        </p:nvSpPr>
        <p:spPr>
          <a:xfrm>
            <a:off x="8522628" y="3917757"/>
            <a:ext cx="3604717" cy="1754326"/>
          </a:xfrm>
          <a:prstGeom prst="rect">
            <a:avLst/>
          </a:prstGeom>
        </p:spPr>
        <p:txBody>
          <a:bodyPr wrap="square">
            <a:spAutoFit/>
          </a:bodyPr>
          <a:lstStyle/>
          <a:p>
            <a:r>
              <a:rPr lang="en-US" b="1" u="sng" dirty="0"/>
              <a:t>Supervised By,</a:t>
            </a:r>
          </a:p>
          <a:p>
            <a:endParaRPr lang="en-US" b="1" u="sng" dirty="0"/>
          </a:p>
          <a:p>
            <a:r>
              <a:rPr lang="en-US" dirty="0"/>
              <a:t>Khadem Mohammad Asif-</a:t>
            </a:r>
            <a:r>
              <a:rPr lang="en-US" dirty="0" err="1"/>
              <a:t>uz</a:t>
            </a:r>
            <a:r>
              <a:rPr lang="en-US" dirty="0"/>
              <a:t>-zaman</a:t>
            </a:r>
          </a:p>
          <a:p>
            <a:r>
              <a:rPr lang="en-US" dirty="0"/>
              <a:t>Lecturer</a:t>
            </a:r>
          </a:p>
          <a:p>
            <a:r>
              <a:rPr lang="en-US" dirty="0"/>
              <a:t>Department of CSE</a:t>
            </a:r>
          </a:p>
          <a:p>
            <a:r>
              <a:rPr lang="en-US" dirty="0"/>
              <a:t>North East University Bangladesh</a:t>
            </a:r>
          </a:p>
        </p:txBody>
      </p:sp>
      <p:sp>
        <p:nvSpPr>
          <p:cNvPr id="2" name="TextBox 1">
            <a:extLst>
              <a:ext uri="{FF2B5EF4-FFF2-40B4-BE49-F238E27FC236}">
                <a16:creationId xmlns:a16="http://schemas.microsoft.com/office/drawing/2014/main" id="{0B539FB8-C9A1-D84B-0810-F45D9FE16B86}"/>
              </a:ext>
            </a:extLst>
          </p:cNvPr>
          <p:cNvSpPr txBox="1"/>
          <p:nvPr/>
        </p:nvSpPr>
        <p:spPr>
          <a:xfrm>
            <a:off x="11891010" y="-2540"/>
            <a:ext cx="301686"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1</a:t>
            </a:r>
          </a:p>
        </p:txBody>
      </p:sp>
    </p:spTree>
    <p:extLst>
      <p:ext uri="{BB962C8B-B14F-4D97-AF65-F5344CB8AC3E}">
        <p14:creationId xmlns:p14="http://schemas.microsoft.com/office/powerpoint/2010/main" val="103182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695F97A-A728-C7AD-0A87-CEE5E5160669}"/>
              </a:ext>
            </a:extLst>
          </p:cNvPr>
          <p:cNvSpPr/>
          <p:nvPr/>
        </p:nvSpPr>
        <p:spPr>
          <a:xfrm>
            <a:off x="9614518" y="1045300"/>
            <a:ext cx="2185414" cy="13992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78661BC-07E4-8EC4-3469-5469C5AE3790}"/>
              </a:ext>
            </a:extLst>
          </p:cNvPr>
          <p:cNvSpPr/>
          <p:nvPr/>
        </p:nvSpPr>
        <p:spPr>
          <a:xfrm>
            <a:off x="2275647" y="0"/>
            <a:ext cx="7338871"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Generation Phase</a:t>
            </a:r>
          </a:p>
        </p:txBody>
      </p:sp>
      <p:cxnSp>
        <p:nvCxnSpPr>
          <p:cNvPr id="5" name="Straight Connector 4">
            <a:extLst>
              <a:ext uri="{FF2B5EF4-FFF2-40B4-BE49-F238E27FC236}">
                <a16:creationId xmlns:a16="http://schemas.microsoft.com/office/drawing/2014/main" id="{6967365E-B968-8F57-8259-9DD8EB716AB9}"/>
              </a:ext>
            </a:extLst>
          </p:cNvPr>
          <p:cNvCxnSpPr/>
          <p:nvPr/>
        </p:nvCxnSpPr>
        <p:spPr>
          <a:xfrm>
            <a:off x="0" y="512064"/>
            <a:ext cx="121920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6DFA48B7-87F2-5E91-7E07-98A13D306449}"/>
              </a:ext>
            </a:extLst>
          </p:cNvPr>
          <p:cNvSpPr txBox="1"/>
          <p:nvPr/>
        </p:nvSpPr>
        <p:spPr>
          <a:xfrm>
            <a:off x="200609" y="566226"/>
            <a:ext cx="4190159" cy="4065857"/>
          </a:xfrm>
          <a:prstGeom prst="rect">
            <a:avLst/>
          </a:prstGeom>
          <a:noFill/>
        </p:spPr>
        <p:txBody>
          <a:bodyPr wrap="square" rtlCol="0">
            <a:spAutoFit/>
          </a:bodyPr>
          <a:lstStyle/>
          <a:p>
            <a:pPr marL="285750" indent="-285750" algn="l">
              <a:buFont typeface="Wingdings" panose="05000000000000000000" pitchFamily="2" charset="2"/>
              <a:buChar char="q"/>
            </a:pPr>
            <a:r>
              <a:rPr lang="en-US" b="1" i="0" dirty="0">
                <a:effectLst/>
                <a:latin typeface="Söhne"/>
              </a:rPr>
              <a:t>Steps:</a:t>
            </a:r>
          </a:p>
          <a:p>
            <a:pPr marL="512763" indent="-342900">
              <a:buFont typeface="+mj-lt"/>
              <a:buAutoNum type="arabicPeriod"/>
            </a:pPr>
            <a:endParaRPr lang="en-US" dirty="0">
              <a:latin typeface="Söhne"/>
            </a:endParaRPr>
          </a:p>
          <a:p>
            <a:pPr marL="512763" indent="-342900">
              <a:lnSpc>
                <a:spcPct val="150000"/>
              </a:lnSpc>
              <a:buFont typeface="+mj-lt"/>
              <a:buAutoNum type="arabicPeriod"/>
            </a:pPr>
            <a:r>
              <a:rPr lang="en-US" dirty="0">
                <a:latin typeface="Söhne"/>
              </a:rPr>
              <a:t>Collected 100+ partial shapes with random form factors from various users as inputs</a:t>
            </a:r>
          </a:p>
          <a:p>
            <a:pPr marL="342900" indent="-342900" algn="l">
              <a:buFont typeface="+mj-lt"/>
              <a:buAutoNum type="arabicPeriod"/>
            </a:pPr>
            <a:endParaRPr lang="en-US" b="0" i="0" dirty="0">
              <a:effectLst/>
              <a:latin typeface="Söhne"/>
            </a:endParaRPr>
          </a:p>
          <a:p>
            <a:pPr marL="512763" indent="-342900" algn="l">
              <a:lnSpc>
                <a:spcPct val="150000"/>
              </a:lnSpc>
              <a:buFont typeface="+mj-lt"/>
              <a:buAutoNum type="arabicPeriod"/>
            </a:pPr>
            <a:r>
              <a:rPr lang="en-US" b="0" i="0" dirty="0">
                <a:effectLst/>
                <a:latin typeface="Söhne"/>
              </a:rPr>
              <a:t>Completed partial shapes using our trained model.</a:t>
            </a:r>
          </a:p>
          <a:p>
            <a:pPr marL="342900" indent="-342900" algn="l">
              <a:buFont typeface="+mj-lt"/>
              <a:buAutoNum type="arabicPeriod"/>
            </a:pPr>
            <a:endParaRPr lang="en-US" b="0" i="0" dirty="0">
              <a:effectLst/>
              <a:latin typeface="Söhne"/>
            </a:endParaRPr>
          </a:p>
          <a:p>
            <a:pPr marL="512763" indent="-342900">
              <a:lnSpc>
                <a:spcPct val="150000"/>
              </a:lnSpc>
              <a:buFont typeface="+mj-lt"/>
              <a:buAutoNum type="arabicPeriod"/>
            </a:pPr>
            <a:r>
              <a:rPr lang="en-US" dirty="0">
                <a:latin typeface="Söhne"/>
              </a:rPr>
              <a:t>Evaluated completion through human observation.</a:t>
            </a:r>
          </a:p>
        </p:txBody>
      </p:sp>
      <p:cxnSp>
        <p:nvCxnSpPr>
          <p:cNvPr id="7" name="Straight Connector 6">
            <a:extLst>
              <a:ext uri="{FF2B5EF4-FFF2-40B4-BE49-F238E27FC236}">
                <a16:creationId xmlns:a16="http://schemas.microsoft.com/office/drawing/2014/main" id="{C343BEC7-332E-2BBB-2F11-34DCB5E69284}"/>
              </a:ext>
            </a:extLst>
          </p:cNvPr>
          <p:cNvCxnSpPr/>
          <p:nvPr/>
        </p:nvCxnSpPr>
        <p:spPr>
          <a:xfrm>
            <a:off x="4718304" y="512064"/>
            <a:ext cx="0" cy="6345936"/>
          </a:xfrm>
          <a:prstGeom prst="line">
            <a:avLst/>
          </a:prstGeom>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19F26736-5CC7-CF84-8AA5-EAF027006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1876" y="1154813"/>
            <a:ext cx="2071483" cy="1280590"/>
          </a:xfrm>
          <a:prstGeom prst="rect">
            <a:avLst/>
          </a:prstGeom>
        </p:spPr>
      </p:pic>
      <p:pic>
        <p:nvPicPr>
          <p:cNvPr id="12" name="Picture 11">
            <a:extLst>
              <a:ext uri="{FF2B5EF4-FFF2-40B4-BE49-F238E27FC236}">
                <a16:creationId xmlns:a16="http://schemas.microsoft.com/office/drawing/2014/main" id="{D2B6C054-9602-2E75-C0BE-8AAAB5A57410}"/>
              </a:ext>
            </a:extLst>
          </p:cNvPr>
          <p:cNvPicPr>
            <a:picLocks noChangeAspect="1"/>
          </p:cNvPicPr>
          <p:nvPr/>
        </p:nvPicPr>
        <p:blipFill rotWithShape="1">
          <a:blip r:embed="rId4">
            <a:extLst>
              <a:ext uri="{28A0092B-C50C-407E-A947-70E740481C1C}">
                <a14:useLocalDpi xmlns:a14="http://schemas.microsoft.com/office/drawing/2010/main" val="0"/>
              </a:ext>
            </a:extLst>
          </a:blip>
          <a:srcRect l="79255" t="37310" r="5787" b="41807"/>
          <a:stretch/>
        </p:blipFill>
        <p:spPr>
          <a:xfrm>
            <a:off x="6279944" y="1154813"/>
            <a:ext cx="1148348" cy="1189517"/>
          </a:xfrm>
          <a:prstGeom prst="rect">
            <a:avLst/>
          </a:prstGeom>
        </p:spPr>
      </p:pic>
      <p:pic>
        <p:nvPicPr>
          <p:cNvPr id="13" name="Picture 12">
            <a:extLst>
              <a:ext uri="{FF2B5EF4-FFF2-40B4-BE49-F238E27FC236}">
                <a16:creationId xmlns:a16="http://schemas.microsoft.com/office/drawing/2014/main" id="{970EFCD7-0CF3-B121-922A-38D9CDB74061}"/>
              </a:ext>
            </a:extLst>
          </p:cNvPr>
          <p:cNvPicPr>
            <a:picLocks noChangeAspect="1"/>
          </p:cNvPicPr>
          <p:nvPr/>
        </p:nvPicPr>
        <p:blipFill rotWithShape="1">
          <a:blip r:embed="rId4">
            <a:extLst>
              <a:ext uri="{28A0092B-C50C-407E-A947-70E740481C1C}">
                <a14:useLocalDpi xmlns:a14="http://schemas.microsoft.com/office/drawing/2010/main" val="0"/>
              </a:ext>
            </a:extLst>
          </a:blip>
          <a:srcRect l="79146" t="67053" r="5788" b="12374"/>
          <a:stretch/>
        </p:blipFill>
        <p:spPr>
          <a:xfrm>
            <a:off x="10881360" y="5091147"/>
            <a:ext cx="1156731" cy="1171852"/>
          </a:xfrm>
          <a:prstGeom prst="rect">
            <a:avLst/>
          </a:prstGeom>
        </p:spPr>
      </p:pic>
      <p:pic>
        <p:nvPicPr>
          <p:cNvPr id="15" name="Picture 14">
            <a:extLst>
              <a:ext uri="{FF2B5EF4-FFF2-40B4-BE49-F238E27FC236}">
                <a16:creationId xmlns:a16="http://schemas.microsoft.com/office/drawing/2014/main" id="{EF63537E-4151-6F7D-F2BE-0093EBAC663E}"/>
              </a:ext>
            </a:extLst>
          </p:cNvPr>
          <p:cNvPicPr>
            <a:picLocks noChangeAspect="1"/>
          </p:cNvPicPr>
          <p:nvPr/>
        </p:nvPicPr>
        <p:blipFill rotWithShape="1">
          <a:blip r:embed="rId5">
            <a:extLst>
              <a:ext uri="{28A0092B-C50C-407E-A947-70E740481C1C}">
                <a14:useLocalDpi xmlns:a14="http://schemas.microsoft.com/office/drawing/2010/main" val="0"/>
              </a:ext>
            </a:extLst>
          </a:blip>
          <a:srcRect l="23741" t="15576" r="60022" b="16070"/>
          <a:stretch/>
        </p:blipFill>
        <p:spPr>
          <a:xfrm>
            <a:off x="9573816" y="5107031"/>
            <a:ext cx="1149350" cy="1154335"/>
          </a:xfrm>
          <a:prstGeom prst="rect">
            <a:avLst/>
          </a:prstGeom>
        </p:spPr>
      </p:pic>
      <p:pic>
        <p:nvPicPr>
          <p:cNvPr id="16" name="Picture 15">
            <a:extLst>
              <a:ext uri="{FF2B5EF4-FFF2-40B4-BE49-F238E27FC236}">
                <a16:creationId xmlns:a16="http://schemas.microsoft.com/office/drawing/2014/main" id="{E17ADA4F-4479-2C79-1431-D9B8D957F9C3}"/>
              </a:ext>
            </a:extLst>
          </p:cNvPr>
          <p:cNvPicPr>
            <a:picLocks noChangeAspect="1"/>
          </p:cNvPicPr>
          <p:nvPr/>
        </p:nvPicPr>
        <p:blipFill rotWithShape="1">
          <a:blip r:embed="rId6">
            <a:extLst>
              <a:ext uri="{28A0092B-C50C-407E-A947-70E740481C1C}">
                <a14:useLocalDpi xmlns:a14="http://schemas.microsoft.com/office/drawing/2010/main" val="0"/>
              </a:ext>
            </a:extLst>
          </a:blip>
          <a:srcRect l="23929" t="15274" r="59370" b="16018"/>
          <a:stretch/>
        </p:blipFill>
        <p:spPr>
          <a:xfrm>
            <a:off x="5043846" y="1183871"/>
            <a:ext cx="1164292" cy="1160459"/>
          </a:xfrm>
          <a:prstGeom prst="rect">
            <a:avLst/>
          </a:prstGeom>
        </p:spPr>
      </p:pic>
      <p:sp>
        <p:nvSpPr>
          <p:cNvPr id="17" name="Rectangle 16">
            <a:extLst>
              <a:ext uri="{FF2B5EF4-FFF2-40B4-BE49-F238E27FC236}">
                <a16:creationId xmlns:a16="http://schemas.microsoft.com/office/drawing/2014/main" id="{7D1429C1-774A-DE7F-5D62-B4EE7955C8EF}"/>
              </a:ext>
            </a:extLst>
          </p:cNvPr>
          <p:cNvSpPr/>
          <p:nvPr/>
        </p:nvSpPr>
        <p:spPr>
          <a:xfrm>
            <a:off x="4789045" y="4982065"/>
            <a:ext cx="1392299" cy="13990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1C29897-834D-7EFA-FBBF-C64D688458E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3125" b="89844" l="7031" r="89844">
                        <a14:foregroundMark x1="25781" y1="35938" x2="25781" y2="35938"/>
                        <a14:foregroundMark x1="42969" y1="3906" x2="42969" y2="3906"/>
                        <a14:foregroundMark x1="7031" y1="37500" x2="7031" y2="39063"/>
                        <a14:backgroundMark x1="64063" y1="63281" x2="64063" y2="63281"/>
                        <a14:backgroundMark x1="65625" y1="67188" x2="65625" y2="67188"/>
                        <a14:backgroundMark x1="71094" y1="85938" x2="71094" y2="85938"/>
                        <a14:backgroundMark x1="9375" y1="42188" x2="9375" y2="42188"/>
                      </a14:backgroundRemoval>
                    </a14:imgEffect>
                  </a14:imgLayer>
                </a14:imgProps>
              </a:ext>
              <a:ext uri="{28A0092B-C50C-407E-A947-70E740481C1C}">
                <a14:useLocalDpi xmlns:a14="http://schemas.microsoft.com/office/drawing/2010/main" val="0"/>
              </a:ext>
            </a:extLst>
          </a:blip>
          <a:stretch>
            <a:fillRect/>
          </a:stretch>
        </p:blipFill>
        <p:spPr>
          <a:xfrm>
            <a:off x="4842377" y="5073993"/>
            <a:ext cx="361321" cy="361321"/>
          </a:xfrm>
          <a:prstGeom prst="rect">
            <a:avLst/>
          </a:prstGeom>
        </p:spPr>
      </p:pic>
      <p:sp>
        <p:nvSpPr>
          <p:cNvPr id="20" name="Rectangle 19">
            <a:extLst>
              <a:ext uri="{FF2B5EF4-FFF2-40B4-BE49-F238E27FC236}">
                <a16:creationId xmlns:a16="http://schemas.microsoft.com/office/drawing/2014/main" id="{FDFA889D-2A91-2453-A320-C2AE10FD6AE1}"/>
              </a:ext>
            </a:extLst>
          </p:cNvPr>
          <p:cNvSpPr/>
          <p:nvPr/>
        </p:nvSpPr>
        <p:spPr>
          <a:xfrm>
            <a:off x="6275077" y="4982064"/>
            <a:ext cx="1392299" cy="13990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7C8255A-70F8-39E1-2222-DAA6DE40F559}"/>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8594" b="89844" l="9375" r="89844">
                        <a14:foregroundMark x1="57813" y1="8594" x2="57813" y2="8594"/>
                      </a14:backgroundRemoval>
                    </a14:imgEffect>
                  </a14:imgLayer>
                </a14:imgProps>
              </a:ext>
              <a:ext uri="{28A0092B-C50C-407E-A947-70E740481C1C}">
                <a14:useLocalDpi xmlns:a14="http://schemas.microsoft.com/office/drawing/2010/main" val="0"/>
              </a:ext>
            </a:extLst>
          </a:blip>
          <a:stretch>
            <a:fillRect/>
          </a:stretch>
        </p:blipFill>
        <p:spPr>
          <a:xfrm>
            <a:off x="6948232" y="5744718"/>
            <a:ext cx="434340" cy="434340"/>
          </a:xfrm>
          <a:prstGeom prst="rect">
            <a:avLst/>
          </a:prstGeom>
        </p:spPr>
      </p:pic>
      <p:sp>
        <p:nvSpPr>
          <p:cNvPr id="23" name="Arrow: Right 22">
            <a:extLst>
              <a:ext uri="{FF2B5EF4-FFF2-40B4-BE49-F238E27FC236}">
                <a16:creationId xmlns:a16="http://schemas.microsoft.com/office/drawing/2014/main" id="{6681B65B-73B6-016F-E0C5-66CE56509A3D}"/>
              </a:ext>
            </a:extLst>
          </p:cNvPr>
          <p:cNvSpPr/>
          <p:nvPr/>
        </p:nvSpPr>
        <p:spPr>
          <a:xfrm rot="16200000">
            <a:off x="5186941" y="3455803"/>
            <a:ext cx="2084832" cy="32960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DFC65FE2-B2F0-2C08-3FEB-F91D15B59DBD}"/>
              </a:ext>
            </a:extLst>
          </p:cNvPr>
          <p:cNvSpPr/>
          <p:nvPr/>
        </p:nvSpPr>
        <p:spPr>
          <a:xfrm rot="10800000" flipH="1">
            <a:off x="7474823" y="1561833"/>
            <a:ext cx="2084832" cy="32960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5" name="Arrow: Right 24">
            <a:extLst>
              <a:ext uri="{FF2B5EF4-FFF2-40B4-BE49-F238E27FC236}">
                <a16:creationId xmlns:a16="http://schemas.microsoft.com/office/drawing/2014/main" id="{91A4C6EA-B7EE-5AC4-D048-2340FA723D3B}"/>
              </a:ext>
            </a:extLst>
          </p:cNvPr>
          <p:cNvSpPr/>
          <p:nvPr/>
        </p:nvSpPr>
        <p:spPr>
          <a:xfrm rot="5400000" flipV="1">
            <a:off x="9701449" y="3455803"/>
            <a:ext cx="2084832" cy="32960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71F24D4A-D58A-2901-DBD5-B485019777C8}"/>
              </a:ext>
            </a:extLst>
          </p:cNvPr>
          <p:cNvSpPr txBox="1"/>
          <p:nvPr/>
        </p:nvSpPr>
        <p:spPr>
          <a:xfrm>
            <a:off x="4975231" y="6421015"/>
            <a:ext cx="2508251" cy="369332"/>
          </a:xfrm>
          <a:prstGeom prst="rect">
            <a:avLst/>
          </a:prstGeom>
          <a:noFill/>
        </p:spPr>
        <p:txBody>
          <a:bodyPr wrap="none" rtlCol="0">
            <a:spAutoFit/>
          </a:bodyPr>
          <a:lstStyle/>
          <a:p>
            <a:r>
              <a:rPr lang="en-US" dirty="0"/>
              <a:t>Unknown Partial Dataset</a:t>
            </a:r>
          </a:p>
        </p:txBody>
      </p:sp>
      <p:sp>
        <p:nvSpPr>
          <p:cNvPr id="27" name="TextBox 26">
            <a:extLst>
              <a:ext uri="{FF2B5EF4-FFF2-40B4-BE49-F238E27FC236}">
                <a16:creationId xmlns:a16="http://schemas.microsoft.com/office/drawing/2014/main" id="{A5EA1143-7F61-990C-A4BB-E634C557C469}"/>
              </a:ext>
            </a:extLst>
          </p:cNvPr>
          <p:cNvSpPr txBox="1"/>
          <p:nvPr/>
        </p:nvSpPr>
        <p:spPr>
          <a:xfrm>
            <a:off x="5130685" y="860634"/>
            <a:ext cx="2215607" cy="369332"/>
          </a:xfrm>
          <a:prstGeom prst="rect">
            <a:avLst/>
          </a:prstGeom>
          <a:noFill/>
        </p:spPr>
        <p:txBody>
          <a:bodyPr wrap="none" rtlCol="0">
            <a:spAutoFit/>
          </a:bodyPr>
          <a:lstStyle/>
          <a:p>
            <a:r>
              <a:rPr lang="en-US" dirty="0"/>
              <a:t>Preprocessed Dataset</a:t>
            </a:r>
          </a:p>
        </p:txBody>
      </p:sp>
      <p:sp>
        <p:nvSpPr>
          <p:cNvPr id="28" name="TextBox 27">
            <a:extLst>
              <a:ext uri="{FF2B5EF4-FFF2-40B4-BE49-F238E27FC236}">
                <a16:creationId xmlns:a16="http://schemas.microsoft.com/office/drawing/2014/main" id="{93FAD2B5-B43A-EBE1-7ABB-8F11BBED01F9}"/>
              </a:ext>
            </a:extLst>
          </p:cNvPr>
          <p:cNvSpPr txBox="1"/>
          <p:nvPr/>
        </p:nvSpPr>
        <p:spPr>
          <a:xfrm>
            <a:off x="9883900" y="6426272"/>
            <a:ext cx="1903342" cy="369332"/>
          </a:xfrm>
          <a:prstGeom prst="rect">
            <a:avLst/>
          </a:prstGeom>
          <a:noFill/>
        </p:spPr>
        <p:txBody>
          <a:bodyPr wrap="none" rtlCol="0">
            <a:spAutoFit/>
          </a:bodyPr>
          <a:lstStyle/>
          <a:p>
            <a:r>
              <a:rPr lang="en-US" dirty="0"/>
              <a:t>Generated Output</a:t>
            </a:r>
          </a:p>
        </p:txBody>
      </p:sp>
      <p:sp>
        <p:nvSpPr>
          <p:cNvPr id="29" name="TextBox 28">
            <a:extLst>
              <a:ext uri="{FF2B5EF4-FFF2-40B4-BE49-F238E27FC236}">
                <a16:creationId xmlns:a16="http://schemas.microsoft.com/office/drawing/2014/main" id="{6685FFAD-3947-68DA-B09E-8E97E01D7E35}"/>
              </a:ext>
            </a:extLst>
          </p:cNvPr>
          <p:cNvSpPr txBox="1"/>
          <p:nvPr/>
        </p:nvSpPr>
        <p:spPr>
          <a:xfrm>
            <a:off x="9801353" y="722477"/>
            <a:ext cx="1902637" cy="369332"/>
          </a:xfrm>
          <a:prstGeom prst="rect">
            <a:avLst/>
          </a:prstGeom>
          <a:noFill/>
        </p:spPr>
        <p:txBody>
          <a:bodyPr wrap="none" rtlCol="0">
            <a:spAutoFit/>
          </a:bodyPr>
          <a:lstStyle/>
          <a:p>
            <a:r>
              <a:rPr lang="en-US" dirty="0"/>
              <a:t>Generation Model</a:t>
            </a:r>
          </a:p>
        </p:txBody>
      </p:sp>
      <p:sp>
        <p:nvSpPr>
          <p:cNvPr id="30" name="TextBox 29">
            <a:extLst>
              <a:ext uri="{FF2B5EF4-FFF2-40B4-BE49-F238E27FC236}">
                <a16:creationId xmlns:a16="http://schemas.microsoft.com/office/drawing/2014/main" id="{ECE97B63-AD8D-AF3E-8CED-65ECFF67004A}"/>
              </a:ext>
            </a:extLst>
          </p:cNvPr>
          <p:cNvSpPr txBox="1"/>
          <p:nvPr/>
        </p:nvSpPr>
        <p:spPr>
          <a:xfrm>
            <a:off x="5009741" y="3328216"/>
            <a:ext cx="1086259" cy="584775"/>
          </a:xfrm>
          <a:prstGeom prst="rect">
            <a:avLst/>
          </a:prstGeom>
          <a:noFill/>
        </p:spPr>
        <p:txBody>
          <a:bodyPr wrap="none" rtlCol="0">
            <a:spAutoFit/>
          </a:bodyPr>
          <a:lstStyle/>
          <a:p>
            <a:pPr algn="ctr"/>
            <a:r>
              <a:rPr lang="en-US" sz="1600" b="1" dirty="0"/>
              <a:t>Pre</a:t>
            </a:r>
          </a:p>
          <a:p>
            <a:pPr algn="ctr"/>
            <a:r>
              <a:rPr lang="en-US" sz="1600" b="1" dirty="0"/>
              <a:t>Processing</a:t>
            </a:r>
          </a:p>
        </p:txBody>
      </p:sp>
      <p:sp>
        <p:nvSpPr>
          <p:cNvPr id="31" name="TextBox 30">
            <a:extLst>
              <a:ext uri="{FF2B5EF4-FFF2-40B4-BE49-F238E27FC236}">
                <a16:creationId xmlns:a16="http://schemas.microsoft.com/office/drawing/2014/main" id="{47BDA885-857F-B673-905C-3456D5B95403}"/>
              </a:ext>
            </a:extLst>
          </p:cNvPr>
          <p:cNvSpPr txBox="1"/>
          <p:nvPr/>
        </p:nvSpPr>
        <p:spPr>
          <a:xfrm>
            <a:off x="10853662" y="3328215"/>
            <a:ext cx="1141659" cy="338554"/>
          </a:xfrm>
          <a:prstGeom prst="rect">
            <a:avLst/>
          </a:prstGeom>
          <a:noFill/>
        </p:spPr>
        <p:txBody>
          <a:bodyPr wrap="none" rtlCol="0">
            <a:spAutoFit/>
          </a:bodyPr>
          <a:lstStyle/>
          <a:p>
            <a:pPr algn="ctr"/>
            <a:r>
              <a:rPr lang="en-US" sz="1600" b="1" dirty="0"/>
              <a:t>Generation</a:t>
            </a:r>
          </a:p>
        </p:txBody>
      </p:sp>
      <p:sp>
        <p:nvSpPr>
          <p:cNvPr id="2" name="TextBox 1">
            <a:extLst>
              <a:ext uri="{FF2B5EF4-FFF2-40B4-BE49-F238E27FC236}">
                <a16:creationId xmlns:a16="http://schemas.microsoft.com/office/drawing/2014/main" id="{868B36B9-5150-D680-D8A4-5210DF9B5687}"/>
              </a:ext>
            </a:extLst>
          </p:cNvPr>
          <p:cNvSpPr txBox="1"/>
          <p:nvPr/>
        </p:nvSpPr>
        <p:spPr>
          <a:xfrm>
            <a:off x="11776709" y="-2540"/>
            <a:ext cx="418704"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10</a:t>
            </a:r>
          </a:p>
        </p:txBody>
      </p:sp>
    </p:spTree>
    <p:extLst>
      <p:ext uri="{BB962C8B-B14F-4D97-AF65-F5344CB8AC3E}">
        <p14:creationId xmlns:p14="http://schemas.microsoft.com/office/powerpoint/2010/main" val="230481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781 -0.24305 L 0.00013 -0.00046 " pathEditMode="relative" rAng="0" ptsTypes="AA">
                                      <p:cBhvr>
                                        <p:cTn id="6" dur="500" fill="hold"/>
                                        <p:tgtEl>
                                          <p:spTgt spid="4"/>
                                        </p:tgtEl>
                                        <p:attrNameLst>
                                          <p:attrName>ppt_x</p:attrName>
                                          <p:attrName>ppt_y</p:attrName>
                                        </p:attrNameLst>
                                      </p:cBhvr>
                                      <p:rCtr x="-391" y="12130"/>
                                    </p:animMotion>
                                  </p:childTnLst>
                                </p:cTn>
                              </p:par>
                              <p:par>
                                <p:cTn id="7" presetID="0" presetClass="path" presetSubtype="0" accel="50000" decel="50000" fill="hold" grpId="0" nodeType="withEffect">
                                  <p:stCondLst>
                                    <p:cond delay="0"/>
                                  </p:stCondLst>
                                  <p:childTnLst>
                                    <p:animMotion origin="layout" path="M -0.42266 0.00879 L -0.00013 4.81481E-6 " pathEditMode="relative" rAng="0" ptsTypes="AA">
                                      <p:cBhvr>
                                        <p:cTn id="8" dur="500" fill="hold"/>
                                        <p:tgtEl>
                                          <p:spTgt spid="6"/>
                                        </p:tgtEl>
                                        <p:attrNameLst>
                                          <p:attrName>ppt_x</p:attrName>
                                          <p:attrName>ppt_y</p:attrName>
                                        </p:attrNameLst>
                                      </p:cBhvr>
                                      <p:rCtr x="21133" y="-440"/>
                                    </p:animMotion>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p:bldP spid="6" grpId="0"/>
      <p:bldP spid="17" grpId="0" animBg="1"/>
      <p:bldP spid="20" grpId="0" animBg="1"/>
      <p:bldP spid="23" grpId="0" animBg="1"/>
      <p:bldP spid="24" grpId="0" animBg="1"/>
      <p:bldP spid="25" grpId="0" animBg="1"/>
      <p:bldP spid="26" grpId="0"/>
      <p:bldP spid="27" grpId="0"/>
      <p:bldP spid="28" grpId="0"/>
      <p:bldP spid="29"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1043">
            <a:extLst>
              <a:ext uri="{FF2B5EF4-FFF2-40B4-BE49-F238E27FC236}">
                <a16:creationId xmlns:a16="http://schemas.microsoft.com/office/drawing/2014/main" id="{0B48FFBB-33E4-2DF0-CCA6-6EFB9B5AD90D}"/>
              </a:ext>
            </a:extLst>
          </p:cNvPr>
          <p:cNvPicPr>
            <a:picLocks noChangeAspect="1"/>
          </p:cNvPicPr>
          <p:nvPr/>
        </p:nvPicPr>
        <p:blipFill rotWithShape="1">
          <a:blip r:embed="rId3">
            <a:extLst>
              <a:ext uri="{28A0092B-C50C-407E-A947-70E740481C1C}">
                <a14:useLocalDpi xmlns:a14="http://schemas.microsoft.com/office/drawing/2010/main" val="0"/>
              </a:ext>
            </a:extLst>
          </a:blip>
          <a:srcRect l="8558" t="37234" r="76616" b="41718"/>
          <a:stretch/>
        </p:blipFill>
        <p:spPr>
          <a:xfrm>
            <a:off x="8802171" y="5344793"/>
            <a:ext cx="1143889" cy="1148716"/>
          </a:xfrm>
          <a:prstGeom prst="rect">
            <a:avLst/>
          </a:prstGeom>
        </p:spPr>
      </p:pic>
      <p:pic>
        <p:nvPicPr>
          <p:cNvPr id="1045" name="Picture 1044">
            <a:extLst>
              <a:ext uri="{FF2B5EF4-FFF2-40B4-BE49-F238E27FC236}">
                <a16:creationId xmlns:a16="http://schemas.microsoft.com/office/drawing/2014/main" id="{CAAA6714-8C60-CB78-D5E3-7FB6EF7D547C}"/>
              </a:ext>
            </a:extLst>
          </p:cNvPr>
          <p:cNvPicPr>
            <a:picLocks noChangeAspect="1"/>
          </p:cNvPicPr>
          <p:nvPr/>
        </p:nvPicPr>
        <p:blipFill rotWithShape="1">
          <a:blip r:embed="rId3">
            <a:extLst>
              <a:ext uri="{28A0092B-C50C-407E-A947-70E740481C1C}">
                <a14:useLocalDpi xmlns:a14="http://schemas.microsoft.com/office/drawing/2010/main" val="0"/>
              </a:ext>
            </a:extLst>
          </a:blip>
          <a:srcRect l="8570" t="68009" r="76710" b="10943"/>
          <a:stretch/>
        </p:blipFill>
        <p:spPr>
          <a:xfrm>
            <a:off x="10847192" y="5349679"/>
            <a:ext cx="1135758" cy="1148717"/>
          </a:xfrm>
          <a:prstGeom prst="rect">
            <a:avLst/>
          </a:prstGeom>
        </p:spPr>
      </p:pic>
      <p:sp>
        <p:nvSpPr>
          <p:cNvPr id="1055" name="Arrow: Right 1054">
            <a:extLst>
              <a:ext uri="{FF2B5EF4-FFF2-40B4-BE49-F238E27FC236}">
                <a16:creationId xmlns:a16="http://schemas.microsoft.com/office/drawing/2014/main" id="{B52C8AC5-2801-15AB-F74F-587C11161438}"/>
              </a:ext>
            </a:extLst>
          </p:cNvPr>
          <p:cNvSpPr/>
          <p:nvPr/>
        </p:nvSpPr>
        <p:spPr>
          <a:xfrm>
            <a:off x="10061225" y="5830824"/>
            <a:ext cx="655343" cy="12191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pic>
        <p:nvPicPr>
          <p:cNvPr id="1041" name="Picture 1040">
            <a:extLst>
              <a:ext uri="{FF2B5EF4-FFF2-40B4-BE49-F238E27FC236}">
                <a16:creationId xmlns:a16="http://schemas.microsoft.com/office/drawing/2014/main" id="{FA0B255B-5308-3B20-43E0-A9CC7154BEFF}"/>
              </a:ext>
            </a:extLst>
          </p:cNvPr>
          <p:cNvPicPr>
            <a:picLocks noChangeAspect="1"/>
          </p:cNvPicPr>
          <p:nvPr/>
        </p:nvPicPr>
        <p:blipFill rotWithShape="1">
          <a:blip r:embed="rId4">
            <a:extLst>
              <a:ext uri="{28A0092B-C50C-407E-A947-70E740481C1C}">
                <a14:useLocalDpi xmlns:a14="http://schemas.microsoft.com/office/drawing/2010/main" val="0"/>
              </a:ext>
            </a:extLst>
          </a:blip>
          <a:srcRect l="79222" t="37840" r="5789" b="41859"/>
          <a:stretch/>
        </p:blipFill>
        <p:spPr>
          <a:xfrm>
            <a:off x="8800681" y="3838764"/>
            <a:ext cx="1150620" cy="1156336"/>
          </a:xfrm>
          <a:prstGeom prst="rect">
            <a:avLst/>
          </a:prstGeom>
        </p:spPr>
      </p:pic>
      <p:pic>
        <p:nvPicPr>
          <p:cNvPr id="1042" name="Picture 1041">
            <a:extLst>
              <a:ext uri="{FF2B5EF4-FFF2-40B4-BE49-F238E27FC236}">
                <a16:creationId xmlns:a16="http://schemas.microsoft.com/office/drawing/2014/main" id="{61141A62-5930-A27A-9B5A-4B71518C0310}"/>
              </a:ext>
            </a:extLst>
          </p:cNvPr>
          <p:cNvPicPr>
            <a:picLocks noChangeAspect="1"/>
          </p:cNvPicPr>
          <p:nvPr/>
        </p:nvPicPr>
        <p:blipFill rotWithShape="1">
          <a:blip r:embed="rId4">
            <a:extLst>
              <a:ext uri="{28A0092B-C50C-407E-A947-70E740481C1C}">
                <a14:useLocalDpi xmlns:a14="http://schemas.microsoft.com/office/drawing/2010/main" val="0"/>
              </a:ext>
            </a:extLst>
          </a:blip>
          <a:srcRect l="79170" t="67205" r="6040" b="12628"/>
          <a:stretch/>
        </p:blipFill>
        <p:spPr>
          <a:xfrm>
            <a:off x="10854543" y="3837017"/>
            <a:ext cx="1135380" cy="1148716"/>
          </a:xfrm>
          <a:prstGeom prst="rect">
            <a:avLst/>
          </a:prstGeom>
        </p:spPr>
      </p:pic>
      <p:sp>
        <p:nvSpPr>
          <p:cNvPr id="1054" name="Arrow: Right 1053">
            <a:extLst>
              <a:ext uri="{FF2B5EF4-FFF2-40B4-BE49-F238E27FC236}">
                <a16:creationId xmlns:a16="http://schemas.microsoft.com/office/drawing/2014/main" id="{336F5C95-1129-B894-A323-5CCA61953A61}"/>
              </a:ext>
            </a:extLst>
          </p:cNvPr>
          <p:cNvSpPr/>
          <p:nvPr/>
        </p:nvSpPr>
        <p:spPr>
          <a:xfrm>
            <a:off x="10061225" y="4376973"/>
            <a:ext cx="655343" cy="12191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038" name="Picture 1037">
            <a:extLst>
              <a:ext uri="{FF2B5EF4-FFF2-40B4-BE49-F238E27FC236}">
                <a16:creationId xmlns:a16="http://schemas.microsoft.com/office/drawing/2014/main" id="{E4BC9C4E-C0F8-B636-6308-FE9641E051DE}"/>
              </a:ext>
            </a:extLst>
          </p:cNvPr>
          <p:cNvPicPr>
            <a:picLocks noChangeAspect="1"/>
          </p:cNvPicPr>
          <p:nvPr/>
        </p:nvPicPr>
        <p:blipFill rotWithShape="1">
          <a:blip r:embed="rId5">
            <a:extLst>
              <a:ext uri="{28A0092B-C50C-407E-A947-70E740481C1C}">
                <a14:useLocalDpi xmlns:a14="http://schemas.microsoft.com/office/drawing/2010/main" val="0"/>
              </a:ext>
            </a:extLst>
          </a:blip>
          <a:srcRect l="8103" t="35728" r="76606" b="43971"/>
          <a:stretch/>
        </p:blipFill>
        <p:spPr>
          <a:xfrm>
            <a:off x="8798960" y="2328164"/>
            <a:ext cx="1150620" cy="1156335"/>
          </a:xfrm>
          <a:prstGeom prst="rect">
            <a:avLst/>
          </a:prstGeom>
        </p:spPr>
      </p:pic>
      <p:pic>
        <p:nvPicPr>
          <p:cNvPr id="1039" name="Picture 1038">
            <a:extLst>
              <a:ext uri="{FF2B5EF4-FFF2-40B4-BE49-F238E27FC236}">
                <a16:creationId xmlns:a16="http://schemas.microsoft.com/office/drawing/2014/main" id="{F38C5C37-C586-663A-A47C-FFD87FA053AA}"/>
              </a:ext>
            </a:extLst>
          </p:cNvPr>
          <p:cNvPicPr>
            <a:picLocks noChangeAspect="1"/>
          </p:cNvPicPr>
          <p:nvPr/>
        </p:nvPicPr>
        <p:blipFill rotWithShape="1">
          <a:blip r:embed="rId5">
            <a:extLst>
              <a:ext uri="{28A0092B-C50C-407E-A947-70E740481C1C}">
                <a14:useLocalDpi xmlns:a14="http://schemas.microsoft.com/office/drawing/2010/main" val="0"/>
              </a:ext>
            </a:extLst>
          </a:blip>
          <a:srcRect l="8180" t="65275" r="76731" b="14558"/>
          <a:stretch/>
        </p:blipFill>
        <p:spPr>
          <a:xfrm>
            <a:off x="10846677" y="2340132"/>
            <a:ext cx="1135380" cy="1148716"/>
          </a:xfrm>
          <a:prstGeom prst="rect">
            <a:avLst/>
          </a:prstGeom>
        </p:spPr>
      </p:pic>
      <p:pic>
        <p:nvPicPr>
          <p:cNvPr id="1036" name="Picture 1035">
            <a:extLst>
              <a:ext uri="{FF2B5EF4-FFF2-40B4-BE49-F238E27FC236}">
                <a16:creationId xmlns:a16="http://schemas.microsoft.com/office/drawing/2014/main" id="{50CD9399-BE8B-E133-E2F5-1CE9E91C2986}"/>
              </a:ext>
            </a:extLst>
          </p:cNvPr>
          <p:cNvPicPr>
            <a:picLocks noChangeAspect="1"/>
          </p:cNvPicPr>
          <p:nvPr/>
        </p:nvPicPr>
        <p:blipFill rotWithShape="1">
          <a:blip r:embed="rId6">
            <a:extLst>
              <a:ext uri="{28A0092B-C50C-407E-A947-70E740481C1C}">
                <a14:useLocalDpi xmlns:a14="http://schemas.microsoft.com/office/drawing/2010/main" val="0"/>
              </a:ext>
            </a:extLst>
          </a:blip>
          <a:srcRect l="60376" t="38248" r="24618" b="41106"/>
          <a:stretch/>
        </p:blipFill>
        <p:spPr>
          <a:xfrm>
            <a:off x="8795440" y="837374"/>
            <a:ext cx="1150620" cy="1156336"/>
          </a:xfrm>
          <a:prstGeom prst="rect">
            <a:avLst/>
          </a:prstGeom>
        </p:spPr>
      </p:pic>
      <p:pic>
        <p:nvPicPr>
          <p:cNvPr id="1035" name="Picture 1034">
            <a:extLst>
              <a:ext uri="{FF2B5EF4-FFF2-40B4-BE49-F238E27FC236}">
                <a16:creationId xmlns:a16="http://schemas.microsoft.com/office/drawing/2014/main" id="{7777428D-6D16-5CA5-D003-36502B9CE6A4}"/>
              </a:ext>
            </a:extLst>
          </p:cNvPr>
          <p:cNvPicPr>
            <a:picLocks noChangeAspect="1"/>
          </p:cNvPicPr>
          <p:nvPr/>
        </p:nvPicPr>
        <p:blipFill rotWithShape="1">
          <a:blip r:embed="rId6">
            <a:extLst>
              <a:ext uri="{28A0092B-C50C-407E-A947-70E740481C1C}">
                <a14:useLocalDpi xmlns:a14="http://schemas.microsoft.com/office/drawing/2010/main" val="0"/>
              </a:ext>
            </a:extLst>
          </a:blip>
          <a:srcRect l="60471" t="68407" r="24521" b="11082"/>
          <a:stretch/>
        </p:blipFill>
        <p:spPr>
          <a:xfrm>
            <a:off x="10845165" y="848488"/>
            <a:ext cx="1150620" cy="1148716"/>
          </a:xfrm>
          <a:prstGeom prst="rect">
            <a:avLst/>
          </a:prstGeom>
        </p:spPr>
      </p:pic>
      <p:pic>
        <p:nvPicPr>
          <p:cNvPr id="1031" name="Picture 1030">
            <a:extLst>
              <a:ext uri="{FF2B5EF4-FFF2-40B4-BE49-F238E27FC236}">
                <a16:creationId xmlns:a16="http://schemas.microsoft.com/office/drawing/2014/main" id="{39D5FA57-CC92-0924-68A9-ADED82DFFCE3}"/>
              </a:ext>
            </a:extLst>
          </p:cNvPr>
          <p:cNvPicPr>
            <a:picLocks noChangeAspect="1"/>
          </p:cNvPicPr>
          <p:nvPr/>
        </p:nvPicPr>
        <p:blipFill rotWithShape="1">
          <a:blip r:embed="rId7">
            <a:extLst>
              <a:ext uri="{28A0092B-C50C-407E-A947-70E740481C1C}">
                <a14:useLocalDpi xmlns:a14="http://schemas.microsoft.com/office/drawing/2010/main" val="0"/>
              </a:ext>
            </a:extLst>
          </a:blip>
          <a:srcRect l="78555" t="66883" r="7483" b="13848"/>
          <a:stretch/>
        </p:blipFill>
        <p:spPr>
          <a:xfrm>
            <a:off x="7098218" y="5334000"/>
            <a:ext cx="1135757" cy="1156336"/>
          </a:xfrm>
          <a:prstGeom prst="rect">
            <a:avLst/>
          </a:prstGeom>
        </p:spPr>
      </p:pic>
      <p:pic>
        <p:nvPicPr>
          <p:cNvPr id="1033" name="Picture 1032">
            <a:extLst>
              <a:ext uri="{FF2B5EF4-FFF2-40B4-BE49-F238E27FC236}">
                <a16:creationId xmlns:a16="http://schemas.microsoft.com/office/drawing/2014/main" id="{3F4EC826-EBE4-8560-3C3A-195223DFD76F}"/>
              </a:ext>
            </a:extLst>
          </p:cNvPr>
          <p:cNvPicPr>
            <a:picLocks noChangeAspect="1"/>
          </p:cNvPicPr>
          <p:nvPr/>
        </p:nvPicPr>
        <p:blipFill rotWithShape="1">
          <a:blip r:embed="rId7">
            <a:extLst>
              <a:ext uri="{28A0092B-C50C-407E-A947-70E740481C1C}">
                <a14:useLocalDpi xmlns:a14="http://schemas.microsoft.com/office/drawing/2010/main" val="0"/>
              </a:ext>
            </a:extLst>
          </a:blip>
          <a:srcRect l="78649" t="39196" r="7195" b="41882"/>
          <a:stretch/>
        </p:blipFill>
        <p:spPr>
          <a:xfrm>
            <a:off x="5058775" y="5347015"/>
            <a:ext cx="1151502" cy="1135382"/>
          </a:xfrm>
          <a:prstGeom prst="rect">
            <a:avLst/>
          </a:prstGeom>
        </p:spPr>
      </p:pic>
      <p:pic>
        <p:nvPicPr>
          <p:cNvPr id="1028" name="Picture 1027">
            <a:extLst>
              <a:ext uri="{FF2B5EF4-FFF2-40B4-BE49-F238E27FC236}">
                <a16:creationId xmlns:a16="http://schemas.microsoft.com/office/drawing/2014/main" id="{F6C91D1A-E6D9-4AE9-94A5-BA89EF815E0E}"/>
              </a:ext>
            </a:extLst>
          </p:cNvPr>
          <p:cNvPicPr>
            <a:picLocks noChangeAspect="1"/>
          </p:cNvPicPr>
          <p:nvPr/>
        </p:nvPicPr>
        <p:blipFill rotWithShape="1">
          <a:blip r:embed="rId5">
            <a:extLst>
              <a:ext uri="{28A0092B-C50C-407E-A947-70E740481C1C}">
                <a14:useLocalDpi xmlns:a14="http://schemas.microsoft.com/office/drawing/2010/main" val="0"/>
              </a:ext>
            </a:extLst>
          </a:blip>
          <a:srcRect l="26022" t="36008" r="58641" b="43825"/>
          <a:stretch/>
        </p:blipFill>
        <p:spPr>
          <a:xfrm>
            <a:off x="5042004" y="3837466"/>
            <a:ext cx="1154049" cy="1148717"/>
          </a:xfrm>
          <a:prstGeom prst="rect">
            <a:avLst/>
          </a:prstGeom>
        </p:spPr>
      </p:pic>
      <p:pic>
        <p:nvPicPr>
          <p:cNvPr id="1029" name="Picture 1028">
            <a:extLst>
              <a:ext uri="{FF2B5EF4-FFF2-40B4-BE49-F238E27FC236}">
                <a16:creationId xmlns:a16="http://schemas.microsoft.com/office/drawing/2014/main" id="{D25FBA22-ED11-53B1-B88F-6AE94A893307}"/>
              </a:ext>
            </a:extLst>
          </p:cNvPr>
          <p:cNvPicPr>
            <a:picLocks noChangeAspect="1"/>
          </p:cNvPicPr>
          <p:nvPr/>
        </p:nvPicPr>
        <p:blipFill rotWithShape="1">
          <a:blip r:embed="rId5">
            <a:extLst>
              <a:ext uri="{28A0092B-C50C-407E-A947-70E740481C1C}">
                <a14:useLocalDpi xmlns:a14="http://schemas.microsoft.com/office/drawing/2010/main" val="0"/>
              </a:ext>
            </a:extLst>
          </a:blip>
          <a:srcRect l="26057" t="65241" r="58651" b="14459"/>
          <a:stretch/>
        </p:blipFill>
        <p:spPr>
          <a:xfrm>
            <a:off x="7100624" y="3823523"/>
            <a:ext cx="1150620" cy="1156337"/>
          </a:xfrm>
          <a:prstGeom prst="rect">
            <a:avLst/>
          </a:prstGeom>
        </p:spPr>
      </p:pic>
      <p:pic>
        <p:nvPicPr>
          <p:cNvPr id="1024" name="Picture 1023">
            <a:extLst>
              <a:ext uri="{FF2B5EF4-FFF2-40B4-BE49-F238E27FC236}">
                <a16:creationId xmlns:a16="http://schemas.microsoft.com/office/drawing/2014/main" id="{A02DFD91-0835-5065-3468-35358CEC345F}"/>
              </a:ext>
            </a:extLst>
          </p:cNvPr>
          <p:cNvPicPr>
            <a:picLocks noChangeAspect="1"/>
          </p:cNvPicPr>
          <p:nvPr/>
        </p:nvPicPr>
        <p:blipFill rotWithShape="1">
          <a:blip r:embed="rId3">
            <a:extLst>
              <a:ext uri="{28A0092B-C50C-407E-A947-70E740481C1C}">
                <a14:useLocalDpi xmlns:a14="http://schemas.microsoft.com/office/drawing/2010/main" val="0"/>
              </a:ext>
            </a:extLst>
          </a:blip>
          <a:srcRect l="25919" t="67872" r="59011" b="10674"/>
          <a:stretch/>
        </p:blipFill>
        <p:spPr>
          <a:xfrm>
            <a:off x="7095711" y="2319461"/>
            <a:ext cx="1162648" cy="1170940"/>
          </a:xfrm>
          <a:prstGeom prst="rect">
            <a:avLst/>
          </a:prstGeom>
        </p:spPr>
      </p:pic>
      <p:pic>
        <p:nvPicPr>
          <p:cNvPr id="1025" name="Picture 1024">
            <a:extLst>
              <a:ext uri="{FF2B5EF4-FFF2-40B4-BE49-F238E27FC236}">
                <a16:creationId xmlns:a16="http://schemas.microsoft.com/office/drawing/2014/main" id="{A366785A-21E3-26C7-C23C-D06438E820D0}"/>
              </a:ext>
            </a:extLst>
          </p:cNvPr>
          <p:cNvPicPr>
            <a:picLocks noChangeAspect="1"/>
          </p:cNvPicPr>
          <p:nvPr/>
        </p:nvPicPr>
        <p:blipFill rotWithShape="1">
          <a:blip r:embed="rId3">
            <a:extLst>
              <a:ext uri="{28A0092B-C50C-407E-A947-70E740481C1C}">
                <a14:useLocalDpi xmlns:a14="http://schemas.microsoft.com/office/drawing/2010/main" val="0"/>
              </a:ext>
            </a:extLst>
          </a:blip>
          <a:srcRect l="26031" t="37302" r="59011" b="41511"/>
          <a:stretch/>
        </p:blipFill>
        <p:spPr>
          <a:xfrm>
            <a:off x="5060782" y="2334768"/>
            <a:ext cx="1154048" cy="1156336"/>
          </a:xfrm>
          <a:prstGeom prst="rect">
            <a:avLst/>
          </a:prstGeom>
        </p:spPr>
      </p:pic>
      <p:sp>
        <p:nvSpPr>
          <p:cNvPr id="4" name="Rectangle 3">
            <a:extLst>
              <a:ext uri="{FF2B5EF4-FFF2-40B4-BE49-F238E27FC236}">
                <a16:creationId xmlns:a16="http://schemas.microsoft.com/office/drawing/2014/main" id="{CE2FCBEE-0010-0AE7-DB48-DCF1B0AF15D8}"/>
              </a:ext>
            </a:extLst>
          </p:cNvPr>
          <p:cNvSpPr/>
          <p:nvPr/>
        </p:nvSpPr>
        <p:spPr>
          <a:xfrm>
            <a:off x="2275647" y="0"/>
            <a:ext cx="7338871"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Results</a:t>
            </a:r>
          </a:p>
        </p:txBody>
      </p:sp>
      <p:cxnSp>
        <p:nvCxnSpPr>
          <p:cNvPr id="5" name="Straight Connector 4">
            <a:extLst>
              <a:ext uri="{FF2B5EF4-FFF2-40B4-BE49-F238E27FC236}">
                <a16:creationId xmlns:a16="http://schemas.microsoft.com/office/drawing/2014/main" id="{7368B222-1623-FF17-CFB2-47895EC465C7}"/>
              </a:ext>
            </a:extLst>
          </p:cNvPr>
          <p:cNvCxnSpPr/>
          <p:nvPr/>
        </p:nvCxnSpPr>
        <p:spPr>
          <a:xfrm>
            <a:off x="0" y="512064"/>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678899CF-6CE5-CB4A-7936-C5094E28EB7B}"/>
              </a:ext>
            </a:extLst>
          </p:cNvPr>
          <p:cNvCxnSpPr/>
          <p:nvPr/>
        </p:nvCxnSpPr>
        <p:spPr>
          <a:xfrm>
            <a:off x="4718304" y="512064"/>
            <a:ext cx="0" cy="6345936"/>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CB1DBF5-E990-16BA-A62D-3E7F9BF77600}"/>
              </a:ext>
            </a:extLst>
          </p:cNvPr>
          <p:cNvSpPr txBox="1"/>
          <p:nvPr/>
        </p:nvSpPr>
        <p:spPr>
          <a:xfrm>
            <a:off x="200609" y="566226"/>
            <a:ext cx="4190159" cy="5909310"/>
          </a:xfrm>
          <a:prstGeom prst="rect">
            <a:avLst/>
          </a:prstGeom>
          <a:noFill/>
        </p:spPr>
        <p:txBody>
          <a:bodyPr wrap="square" rtlCol="0">
            <a:spAutoFit/>
          </a:bodyPr>
          <a:lstStyle/>
          <a:p>
            <a:pPr marL="285750" indent="-285750" algn="l">
              <a:buFont typeface="Wingdings" panose="05000000000000000000" pitchFamily="2" charset="2"/>
              <a:buChar char="q"/>
            </a:pPr>
            <a:r>
              <a:rPr lang="en-US" b="1" dirty="0">
                <a:latin typeface="Söhne"/>
              </a:rPr>
              <a:t>Result</a:t>
            </a:r>
            <a:r>
              <a:rPr lang="en-US" b="1" i="0" dirty="0">
                <a:effectLst/>
                <a:latin typeface="Söhne"/>
              </a:rPr>
              <a:t>:</a:t>
            </a:r>
          </a:p>
          <a:p>
            <a:pPr marL="512763" indent="-342900">
              <a:buFont typeface="+mj-lt"/>
              <a:buAutoNum type="arabicPeriod"/>
            </a:pPr>
            <a:endParaRPr lang="en-US" dirty="0">
              <a:latin typeface="Söhne"/>
            </a:endParaRPr>
          </a:p>
          <a:p>
            <a:pPr marL="342900" indent="-342900" algn="l">
              <a:buFont typeface="+mj-lt"/>
              <a:buAutoNum type="arabicPeriod"/>
            </a:pPr>
            <a:r>
              <a:rPr lang="en-US" b="0" i="0" dirty="0">
                <a:effectLst/>
                <a:latin typeface="Söhne"/>
              </a:rPr>
              <a:t>Conducted image generation and completion using 100 partially drawn images from various individuals.</a:t>
            </a:r>
          </a:p>
          <a:p>
            <a:pPr marL="342900" indent="-342900" algn="l">
              <a:buFont typeface="+mj-lt"/>
              <a:buAutoNum type="arabicPeriod"/>
            </a:pPr>
            <a:endParaRPr lang="en-US" b="0" i="0" dirty="0">
              <a:effectLst/>
              <a:latin typeface="Söhne"/>
            </a:endParaRPr>
          </a:p>
          <a:p>
            <a:pPr marL="342900" indent="-342900" algn="l">
              <a:buFont typeface="+mj-lt"/>
              <a:buAutoNum type="arabicPeriod"/>
            </a:pPr>
            <a:r>
              <a:rPr lang="en-US" b="0" i="0" dirty="0">
                <a:effectLst/>
                <a:latin typeface="Söhne"/>
              </a:rPr>
              <a:t>Images varied in size and shape trajectory, including odd shapes.</a:t>
            </a:r>
          </a:p>
          <a:p>
            <a:pPr marL="342900" indent="-342900" algn="l">
              <a:buFont typeface="+mj-lt"/>
              <a:buAutoNum type="arabicPeriod"/>
            </a:pPr>
            <a:endParaRPr lang="en-US" b="0" i="0" dirty="0">
              <a:effectLst/>
              <a:latin typeface="Söhne"/>
            </a:endParaRPr>
          </a:p>
          <a:p>
            <a:pPr marL="342900" indent="-342900" algn="l">
              <a:buFont typeface="+mj-lt"/>
              <a:buAutoNum type="arabicPeriod"/>
            </a:pPr>
            <a:r>
              <a:rPr lang="en-US" b="0" i="0" dirty="0">
                <a:effectLst/>
                <a:latin typeface="Söhne"/>
              </a:rPr>
              <a:t>73 images were completed with high accuracy (90-95% average completion rate).</a:t>
            </a:r>
          </a:p>
          <a:p>
            <a:pPr marL="342900" indent="-342900" algn="l">
              <a:buFont typeface="+mj-lt"/>
              <a:buAutoNum type="arabicPeriod"/>
            </a:pPr>
            <a:endParaRPr lang="en-US" b="0" i="0" dirty="0">
              <a:effectLst/>
              <a:latin typeface="Söhne"/>
            </a:endParaRPr>
          </a:p>
          <a:p>
            <a:pPr marL="342900" indent="-342900" algn="l">
              <a:buFont typeface="+mj-lt"/>
              <a:buAutoNum type="arabicPeriod"/>
            </a:pPr>
            <a:r>
              <a:rPr lang="en-US" b="0" i="0" dirty="0">
                <a:effectLst/>
                <a:latin typeface="Söhne"/>
              </a:rPr>
              <a:t>15 images had an accuracy of approximately 50%.</a:t>
            </a:r>
          </a:p>
          <a:p>
            <a:pPr marL="342900" indent="-342900" algn="l">
              <a:buFont typeface="+mj-lt"/>
              <a:buAutoNum type="arabicPeriod"/>
            </a:pPr>
            <a:endParaRPr lang="en-US" b="0" i="0" dirty="0">
              <a:effectLst/>
              <a:latin typeface="Söhne"/>
            </a:endParaRPr>
          </a:p>
          <a:p>
            <a:pPr marL="342900" indent="-342900">
              <a:buFont typeface="+mj-lt"/>
              <a:buAutoNum type="arabicPeriod"/>
            </a:pPr>
            <a:r>
              <a:rPr lang="en-US" dirty="0">
                <a:latin typeface="Söhne"/>
              </a:rPr>
              <a:t>12 images were considered "garbage generation" as they only had an accuracy of around 30%.</a:t>
            </a:r>
          </a:p>
          <a:p>
            <a:pPr marL="342900" indent="-342900" algn="l">
              <a:buFont typeface="+mj-lt"/>
              <a:buAutoNum type="arabicPeriod"/>
            </a:pPr>
            <a:endParaRPr lang="en-US" b="0" i="0" dirty="0">
              <a:effectLst/>
              <a:latin typeface="Söhne"/>
            </a:endParaRPr>
          </a:p>
          <a:p>
            <a:pPr marL="342900" indent="-342900" algn="l">
              <a:buFont typeface="+mj-lt"/>
              <a:buAutoNum type="arabicPeriod"/>
            </a:pPr>
            <a:r>
              <a:rPr lang="en-US" b="0" i="0" dirty="0">
                <a:effectLst/>
                <a:latin typeface="Söhne"/>
              </a:rPr>
              <a:t>Overall average accuracy: 78%.</a:t>
            </a:r>
          </a:p>
        </p:txBody>
      </p:sp>
      <p:pic>
        <p:nvPicPr>
          <p:cNvPr id="13" name="Picture 12">
            <a:extLst>
              <a:ext uri="{FF2B5EF4-FFF2-40B4-BE49-F238E27FC236}">
                <a16:creationId xmlns:a16="http://schemas.microsoft.com/office/drawing/2014/main" id="{177AD89D-E917-E10A-4F90-9FE19D3AE7DA}"/>
              </a:ext>
            </a:extLst>
          </p:cNvPr>
          <p:cNvPicPr>
            <a:picLocks noChangeAspect="1"/>
          </p:cNvPicPr>
          <p:nvPr/>
        </p:nvPicPr>
        <p:blipFill rotWithShape="1">
          <a:blip r:embed="rId4">
            <a:extLst>
              <a:ext uri="{28A0092B-C50C-407E-A947-70E740481C1C}">
                <a14:useLocalDpi xmlns:a14="http://schemas.microsoft.com/office/drawing/2010/main" val="0"/>
              </a:ext>
            </a:extLst>
          </a:blip>
          <a:srcRect l="8641" t="67271" r="76326" b="12563"/>
          <a:stretch/>
        </p:blipFill>
        <p:spPr>
          <a:xfrm>
            <a:off x="7087744" y="837374"/>
            <a:ext cx="1154048" cy="1148716"/>
          </a:xfrm>
          <a:prstGeom prst="rect">
            <a:avLst/>
          </a:prstGeom>
        </p:spPr>
      </p:pic>
      <p:pic>
        <p:nvPicPr>
          <p:cNvPr id="16" name="Picture 15">
            <a:extLst>
              <a:ext uri="{FF2B5EF4-FFF2-40B4-BE49-F238E27FC236}">
                <a16:creationId xmlns:a16="http://schemas.microsoft.com/office/drawing/2014/main" id="{50423245-836F-C5A7-675D-3B6B9952F8C9}"/>
              </a:ext>
            </a:extLst>
          </p:cNvPr>
          <p:cNvPicPr>
            <a:picLocks noChangeAspect="1"/>
          </p:cNvPicPr>
          <p:nvPr/>
        </p:nvPicPr>
        <p:blipFill rotWithShape="1">
          <a:blip r:embed="rId4">
            <a:extLst>
              <a:ext uri="{28A0092B-C50C-407E-A947-70E740481C1C}">
                <a14:useLocalDpi xmlns:a14="http://schemas.microsoft.com/office/drawing/2010/main" val="0"/>
              </a:ext>
            </a:extLst>
          </a:blip>
          <a:srcRect l="8684" t="37653" r="76328" b="42045"/>
          <a:stretch/>
        </p:blipFill>
        <p:spPr>
          <a:xfrm>
            <a:off x="5045841" y="829754"/>
            <a:ext cx="1150620" cy="1156336"/>
          </a:xfrm>
          <a:prstGeom prst="rect">
            <a:avLst/>
          </a:prstGeom>
        </p:spPr>
      </p:pic>
      <p:cxnSp>
        <p:nvCxnSpPr>
          <p:cNvPr id="31" name="Straight Connector 30">
            <a:extLst>
              <a:ext uri="{FF2B5EF4-FFF2-40B4-BE49-F238E27FC236}">
                <a16:creationId xmlns:a16="http://schemas.microsoft.com/office/drawing/2014/main" id="{92427224-2AF7-4F85-F3B3-2F9537B9362A}"/>
              </a:ext>
            </a:extLst>
          </p:cNvPr>
          <p:cNvCxnSpPr/>
          <p:nvPr/>
        </p:nvCxnSpPr>
        <p:spPr>
          <a:xfrm>
            <a:off x="8507984" y="501904"/>
            <a:ext cx="0" cy="6345936"/>
          </a:xfrm>
          <a:prstGeom prst="line">
            <a:avLst/>
          </a:prstGeom>
        </p:spPr>
        <p:style>
          <a:lnRef idx="3">
            <a:schemeClr val="accent2"/>
          </a:lnRef>
          <a:fillRef idx="0">
            <a:schemeClr val="accent2"/>
          </a:fillRef>
          <a:effectRef idx="2">
            <a:schemeClr val="accent2"/>
          </a:effectRef>
          <a:fontRef idx="minor">
            <a:schemeClr val="tx1"/>
          </a:fontRef>
        </p:style>
      </p:cxnSp>
      <p:sp>
        <p:nvSpPr>
          <p:cNvPr id="1048" name="Arrow: Right 1047">
            <a:extLst>
              <a:ext uri="{FF2B5EF4-FFF2-40B4-BE49-F238E27FC236}">
                <a16:creationId xmlns:a16="http://schemas.microsoft.com/office/drawing/2014/main" id="{F3EBBA24-222F-547A-23EA-6BCCCFEDA3C2}"/>
              </a:ext>
            </a:extLst>
          </p:cNvPr>
          <p:cNvSpPr/>
          <p:nvPr/>
        </p:nvSpPr>
        <p:spPr>
          <a:xfrm>
            <a:off x="6304031" y="1362461"/>
            <a:ext cx="655343" cy="12191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49" name="Arrow: Right 1048">
            <a:extLst>
              <a:ext uri="{FF2B5EF4-FFF2-40B4-BE49-F238E27FC236}">
                <a16:creationId xmlns:a16="http://schemas.microsoft.com/office/drawing/2014/main" id="{452C4AEF-AD90-05E1-4566-6682D10ADBAC}"/>
              </a:ext>
            </a:extLst>
          </p:cNvPr>
          <p:cNvSpPr/>
          <p:nvPr/>
        </p:nvSpPr>
        <p:spPr>
          <a:xfrm>
            <a:off x="6304031" y="2816312"/>
            <a:ext cx="655343" cy="12191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50" name="Arrow: Right 1049">
            <a:extLst>
              <a:ext uri="{FF2B5EF4-FFF2-40B4-BE49-F238E27FC236}">
                <a16:creationId xmlns:a16="http://schemas.microsoft.com/office/drawing/2014/main" id="{AAB14C86-5D61-FAA8-CAD4-9F53655AA92E}"/>
              </a:ext>
            </a:extLst>
          </p:cNvPr>
          <p:cNvSpPr/>
          <p:nvPr/>
        </p:nvSpPr>
        <p:spPr>
          <a:xfrm>
            <a:off x="6312185" y="4376973"/>
            <a:ext cx="655343" cy="12191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51" name="Arrow: Right 1050">
            <a:extLst>
              <a:ext uri="{FF2B5EF4-FFF2-40B4-BE49-F238E27FC236}">
                <a16:creationId xmlns:a16="http://schemas.microsoft.com/office/drawing/2014/main" id="{E9E8A0ED-4270-0C99-A1EC-E5683C8F2430}"/>
              </a:ext>
            </a:extLst>
          </p:cNvPr>
          <p:cNvSpPr/>
          <p:nvPr/>
        </p:nvSpPr>
        <p:spPr>
          <a:xfrm>
            <a:off x="6312185" y="5830824"/>
            <a:ext cx="655343" cy="12191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052" name="Arrow: Right 1051">
            <a:extLst>
              <a:ext uri="{FF2B5EF4-FFF2-40B4-BE49-F238E27FC236}">
                <a16:creationId xmlns:a16="http://schemas.microsoft.com/office/drawing/2014/main" id="{F1217F64-A17E-BDD7-C428-2AC0B28AA39E}"/>
              </a:ext>
            </a:extLst>
          </p:cNvPr>
          <p:cNvSpPr/>
          <p:nvPr/>
        </p:nvSpPr>
        <p:spPr>
          <a:xfrm>
            <a:off x="10053071" y="1362461"/>
            <a:ext cx="655343" cy="12191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53" name="Arrow: Right 1052">
            <a:extLst>
              <a:ext uri="{FF2B5EF4-FFF2-40B4-BE49-F238E27FC236}">
                <a16:creationId xmlns:a16="http://schemas.microsoft.com/office/drawing/2014/main" id="{5FD79089-1FBF-1102-6D81-E67BAC796077}"/>
              </a:ext>
            </a:extLst>
          </p:cNvPr>
          <p:cNvSpPr/>
          <p:nvPr/>
        </p:nvSpPr>
        <p:spPr>
          <a:xfrm>
            <a:off x="10053071" y="2816312"/>
            <a:ext cx="655343" cy="12191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EF4C6DA4-EE5D-74A6-6C97-371FE940F7D3}"/>
              </a:ext>
            </a:extLst>
          </p:cNvPr>
          <p:cNvSpPr txBox="1"/>
          <p:nvPr/>
        </p:nvSpPr>
        <p:spPr>
          <a:xfrm>
            <a:off x="11776709" y="-2540"/>
            <a:ext cx="418704"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11</a:t>
            </a:r>
          </a:p>
        </p:txBody>
      </p:sp>
    </p:spTree>
    <p:extLst>
      <p:ext uri="{BB962C8B-B14F-4D97-AF65-F5344CB8AC3E}">
        <p14:creationId xmlns:p14="http://schemas.microsoft.com/office/powerpoint/2010/main" val="313016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326 -0.21805 L 0.00078 -0.00023 " pathEditMode="relative" rAng="0" ptsTypes="AA">
                                      <p:cBhvr>
                                        <p:cTn id="6" dur="500" fill="hold"/>
                                        <p:tgtEl>
                                          <p:spTgt spid="4"/>
                                        </p:tgtEl>
                                        <p:attrNameLst>
                                          <p:attrName>ppt_x</p:attrName>
                                          <p:attrName>ppt_y</p:attrName>
                                        </p:attrNameLst>
                                      </p:cBhvr>
                                      <p:rCtr x="-130" y="10903"/>
                                    </p:animMotion>
                                  </p:childTnLst>
                                </p:cTn>
                              </p:par>
                              <p:par>
                                <p:cTn id="7" presetID="0" presetClass="path" presetSubtype="0" accel="50000" decel="50000" fill="hold" grpId="0" nodeType="withEffect">
                                  <p:stCondLst>
                                    <p:cond delay="0"/>
                                  </p:stCondLst>
                                  <p:childTnLst>
                                    <p:animMotion origin="layout" path="M -0.46523 -0.01088 L 0.00013 -0.0007 " pathEditMode="relative" rAng="0" ptsTypes="AA">
                                      <p:cBhvr>
                                        <p:cTn id="8" dur="500" fill="hold"/>
                                        <p:tgtEl>
                                          <p:spTgt spid="7"/>
                                        </p:tgtEl>
                                        <p:attrNameLst>
                                          <p:attrName>ppt_x</p:attrName>
                                          <p:attrName>ppt_y</p:attrName>
                                        </p:attrNameLst>
                                      </p:cBhvr>
                                      <p:rCtr x="23268" y="509"/>
                                    </p:animMotion>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44"/>
                                        </p:tgtEl>
                                        <p:attrNameLst>
                                          <p:attrName>style.visibility</p:attrName>
                                        </p:attrNameLst>
                                      </p:cBhvr>
                                      <p:to>
                                        <p:strVal val="visible"/>
                                      </p:to>
                                    </p:set>
                                    <p:animEffect transition="in" filter="fade">
                                      <p:cBhvr>
                                        <p:cTn id="12" dur="500"/>
                                        <p:tgtEl>
                                          <p:spTgt spid="1044"/>
                                        </p:tgtEl>
                                      </p:cBhvr>
                                    </p:animEffect>
                                  </p:childTnLst>
                                </p:cTn>
                              </p:par>
                              <p:par>
                                <p:cTn id="13" presetID="10" presetClass="entr" presetSubtype="0" fill="hold" nodeType="withEffect">
                                  <p:stCondLst>
                                    <p:cond delay="0"/>
                                  </p:stCondLst>
                                  <p:childTnLst>
                                    <p:set>
                                      <p:cBhvr>
                                        <p:cTn id="14" dur="1" fill="hold">
                                          <p:stCondLst>
                                            <p:cond delay="0"/>
                                          </p:stCondLst>
                                        </p:cTn>
                                        <p:tgtEl>
                                          <p:spTgt spid="1045"/>
                                        </p:tgtEl>
                                        <p:attrNameLst>
                                          <p:attrName>style.visibility</p:attrName>
                                        </p:attrNameLst>
                                      </p:cBhvr>
                                      <p:to>
                                        <p:strVal val="visible"/>
                                      </p:to>
                                    </p:set>
                                    <p:animEffect transition="in" filter="fade">
                                      <p:cBhvr>
                                        <p:cTn id="15" dur="500"/>
                                        <p:tgtEl>
                                          <p:spTgt spid="10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55"/>
                                        </p:tgtEl>
                                        <p:attrNameLst>
                                          <p:attrName>style.visibility</p:attrName>
                                        </p:attrNameLst>
                                      </p:cBhvr>
                                      <p:to>
                                        <p:strVal val="visible"/>
                                      </p:to>
                                    </p:set>
                                    <p:animEffect transition="in" filter="fade">
                                      <p:cBhvr>
                                        <p:cTn id="18" dur="500"/>
                                        <p:tgtEl>
                                          <p:spTgt spid="1055"/>
                                        </p:tgtEl>
                                      </p:cBhvr>
                                    </p:animEffect>
                                  </p:childTnLst>
                                </p:cTn>
                              </p:par>
                              <p:par>
                                <p:cTn id="19" presetID="10" presetClass="entr" presetSubtype="0" fill="hold" nodeType="withEffect">
                                  <p:stCondLst>
                                    <p:cond delay="0"/>
                                  </p:stCondLst>
                                  <p:childTnLst>
                                    <p:set>
                                      <p:cBhvr>
                                        <p:cTn id="20" dur="1" fill="hold">
                                          <p:stCondLst>
                                            <p:cond delay="0"/>
                                          </p:stCondLst>
                                        </p:cTn>
                                        <p:tgtEl>
                                          <p:spTgt spid="1041"/>
                                        </p:tgtEl>
                                        <p:attrNameLst>
                                          <p:attrName>style.visibility</p:attrName>
                                        </p:attrNameLst>
                                      </p:cBhvr>
                                      <p:to>
                                        <p:strVal val="visible"/>
                                      </p:to>
                                    </p:set>
                                    <p:animEffect transition="in" filter="fade">
                                      <p:cBhvr>
                                        <p:cTn id="21" dur="500"/>
                                        <p:tgtEl>
                                          <p:spTgt spid="1041"/>
                                        </p:tgtEl>
                                      </p:cBhvr>
                                    </p:animEffect>
                                  </p:childTnLst>
                                </p:cTn>
                              </p:par>
                              <p:par>
                                <p:cTn id="22" presetID="10" presetClass="entr" presetSubtype="0" fill="hold" nodeType="withEffect">
                                  <p:stCondLst>
                                    <p:cond delay="0"/>
                                  </p:stCondLst>
                                  <p:childTnLst>
                                    <p:set>
                                      <p:cBhvr>
                                        <p:cTn id="23" dur="1" fill="hold">
                                          <p:stCondLst>
                                            <p:cond delay="0"/>
                                          </p:stCondLst>
                                        </p:cTn>
                                        <p:tgtEl>
                                          <p:spTgt spid="1042"/>
                                        </p:tgtEl>
                                        <p:attrNameLst>
                                          <p:attrName>style.visibility</p:attrName>
                                        </p:attrNameLst>
                                      </p:cBhvr>
                                      <p:to>
                                        <p:strVal val="visible"/>
                                      </p:to>
                                    </p:set>
                                    <p:animEffect transition="in" filter="fade">
                                      <p:cBhvr>
                                        <p:cTn id="24" dur="500"/>
                                        <p:tgtEl>
                                          <p:spTgt spid="10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54"/>
                                        </p:tgtEl>
                                        <p:attrNameLst>
                                          <p:attrName>style.visibility</p:attrName>
                                        </p:attrNameLst>
                                      </p:cBhvr>
                                      <p:to>
                                        <p:strVal val="visible"/>
                                      </p:to>
                                    </p:set>
                                    <p:animEffect transition="in" filter="fade">
                                      <p:cBhvr>
                                        <p:cTn id="27" dur="500"/>
                                        <p:tgtEl>
                                          <p:spTgt spid="1054"/>
                                        </p:tgtEl>
                                      </p:cBhvr>
                                    </p:animEffect>
                                  </p:childTnLst>
                                </p:cTn>
                              </p:par>
                              <p:par>
                                <p:cTn id="28" presetID="10" presetClass="entr" presetSubtype="0" fill="hold" nodeType="withEffect">
                                  <p:stCondLst>
                                    <p:cond delay="0"/>
                                  </p:stCondLst>
                                  <p:childTnLst>
                                    <p:set>
                                      <p:cBhvr>
                                        <p:cTn id="29" dur="1" fill="hold">
                                          <p:stCondLst>
                                            <p:cond delay="0"/>
                                          </p:stCondLst>
                                        </p:cTn>
                                        <p:tgtEl>
                                          <p:spTgt spid="1038"/>
                                        </p:tgtEl>
                                        <p:attrNameLst>
                                          <p:attrName>style.visibility</p:attrName>
                                        </p:attrNameLst>
                                      </p:cBhvr>
                                      <p:to>
                                        <p:strVal val="visible"/>
                                      </p:to>
                                    </p:set>
                                    <p:animEffect transition="in" filter="fade">
                                      <p:cBhvr>
                                        <p:cTn id="30" dur="500"/>
                                        <p:tgtEl>
                                          <p:spTgt spid="1038"/>
                                        </p:tgtEl>
                                      </p:cBhvr>
                                    </p:animEffect>
                                  </p:childTnLst>
                                </p:cTn>
                              </p:par>
                              <p:par>
                                <p:cTn id="31" presetID="10" presetClass="entr" presetSubtype="0" fill="hold" nodeType="withEffect">
                                  <p:stCondLst>
                                    <p:cond delay="0"/>
                                  </p:stCondLst>
                                  <p:childTnLst>
                                    <p:set>
                                      <p:cBhvr>
                                        <p:cTn id="32" dur="1" fill="hold">
                                          <p:stCondLst>
                                            <p:cond delay="0"/>
                                          </p:stCondLst>
                                        </p:cTn>
                                        <p:tgtEl>
                                          <p:spTgt spid="1039"/>
                                        </p:tgtEl>
                                        <p:attrNameLst>
                                          <p:attrName>style.visibility</p:attrName>
                                        </p:attrNameLst>
                                      </p:cBhvr>
                                      <p:to>
                                        <p:strVal val="visible"/>
                                      </p:to>
                                    </p:set>
                                    <p:animEffect transition="in" filter="fade">
                                      <p:cBhvr>
                                        <p:cTn id="33" dur="500"/>
                                        <p:tgtEl>
                                          <p:spTgt spid="1039"/>
                                        </p:tgtEl>
                                      </p:cBhvr>
                                    </p:animEffect>
                                  </p:childTnLst>
                                </p:cTn>
                              </p:par>
                              <p:par>
                                <p:cTn id="34" presetID="10" presetClass="entr" presetSubtype="0" fill="hold" nodeType="withEffect">
                                  <p:stCondLst>
                                    <p:cond delay="0"/>
                                  </p:stCondLst>
                                  <p:childTnLst>
                                    <p:set>
                                      <p:cBhvr>
                                        <p:cTn id="35" dur="1" fill="hold">
                                          <p:stCondLst>
                                            <p:cond delay="0"/>
                                          </p:stCondLst>
                                        </p:cTn>
                                        <p:tgtEl>
                                          <p:spTgt spid="1036"/>
                                        </p:tgtEl>
                                        <p:attrNameLst>
                                          <p:attrName>style.visibility</p:attrName>
                                        </p:attrNameLst>
                                      </p:cBhvr>
                                      <p:to>
                                        <p:strVal val="visible"/>
                                      </p:to>
                                    </p:set>
                                    <p:animEffect transition="in" filter="fade">
                                      <p:cBhvr>
                                        <p:cTn id="36" dur="500"/>
                                        <p:tgtEl>
                                          <p:spTgt spid="1036"/>
                                        </p:tgtEl>
                                      </p:cBhvr>
                                    </p:animEffect>
                                  </p:childTnLst>
                                </p:cTn>
                              </p:par>
                              <p:par>
                                <p:cTn id="37" presetID="10" presetClass="entr" presetSubtype="0" fill="hold" nodeType="withEffect">
                                  <p:stCondLst>
                                    <p:cond delay="0"/>
                                  </p:stCondLst>
                                  <p:childTnLst>
                                    <p:set>
                                      <p:cBhvr>
                                        <p:cTn id="38" dur="1" fill="hold">
                                          <p:stCondLst>
                                            <p:cond delay="0"/>
                                          </p:stCondLst>
                                        </p:cTn>
                                        <p:tgtEl>
                                          <p:spTgt spid="1035"/>
                                        </p:tgtEl>
                                        <p:attrNameLst>
                                          <p:attrName>style.visibility</p:attrName>
                                        </p:attrNameLst>
                                      </p:cBhvr>
                                      <p:to>
                                        <p:strVal val="visible"/>
                                      </p:to>
                                    </p:set>
                                    <p:animEffect transition="in" filter="fade">
                                      <p:cBhvr>
                                        <p:cTn id="39" dur="500"/>
                                        <p:tgtEl>
                                          <p:spTgt spid="1035"/>
                                        </p:tgtEl>
                                      </p:cBhvr>
                                    </p:animEffect>
                                  </p:childTnLst>
                                </p:cTn>
                              </p:par>
                              <p:par>
                                <p:cTn id="40" presetID="10" presetClass="entr" presetSubtype="0" fill="hold" nodeType="withEffect">
                                  <p:stCondLst>
                                    <p:cond delay="0"/>
                                  </p:stCondLst>
                                  <p:childTnLst>
                                    <p:set>
                                      <p:cBhvr>
                                        <p:cTn id="41" dur="1" fill="hold">
                                          <p:stCondLst>
                                            <p:cond delay="0"/>
                                          </p:stCondLst>
                                        </p:cTn>
                                        <p:tgtEl>
                                          <p:spTgt spid="1031"/>
                                        </p:tgtEl>
                                        <p:attrNameLst>
                                          <p:attrName>style.visibility</p:attrName>
                                        </p:attrNameLst>
                                      </p:cBhvr>
                                      <p:to>
                                        <p:strVal val="visible"/>
                                      </p:to>
                                    </p:set>
                                    <p:animEffect transition="in" filter="fade">
                                      <p:cBhvr>
                                        <p:cTn id="42" dur="500"/>
                                        <p:tgtEl>
                                          <p:spTgt spid="1031"/>
                                        </p:tgtEl>
                                      </p:cBhvr>
                                    </p:animEffect>
                                  </p:childTnLst>
                                </p:cTn>
                              </p:par>
                              <p:par>
                                <p:cTn id="43" presetID="10" presetClass="entr" presetSubtype="0" fill="hold" nodeType="withEffect">
                                  <p:stCondLst>
                                    <p:cond delay="0"/>
                                  </p:stCondLst>
                                  <p:childTnLst>
                                    <p:set>
                                      <p:cBhvr>
                                        <p:cTn id="44" dur="1" fill="hold">
                                          <p:stCondLst>
                                            <p:cond delay="0"/>
                                          </p:stCondLst>
                                        </p:cTn>
                                        <p:tgtEl>
                                          <p:spTgt spid="1033"/>
                                        </p:tgtEl>
                                        <p:attrNameLst>
                                          <p:attrName>style.visibility</p:attrName>
                                        </p:attrNameLst>
                                      </p:cBhvr>
                                      <p:to>
                                        <p:strVal val="visible"/>
                                      </p:to>
                                    </p:set>
                                    <p:animEffect transition="in" filter="fade">
                                      <p:cBhvr>
                                        <p:cTn id="45" dur="500"/>
                                        <p:tgtEl>
                                          <p:spTgt spid="1033"/>
                                        </p:tgtEl>
                                      </p:cBhvr>
                                    </p:animEffect>
                                  </p:childTnLst>
                                </p:cTn>
                              </p:par>
                              <p:par>
                                <p:cTn id="46" presetID="10" presetClass="entr" presetSubtype="0" fill="hold" nodeType="withEffect">
                                  <p:stCondLst>
                                    <p:cond delay="0"/>
                                  </p:stCondLst>
                                  <p:childTnLst>
                                    <p:set>
                                      <p:cBhvr>
                                        <p:cTn id="47" dur="1" fill="hold">
                                          <p:stCondLst>
                                            <p:cond delay="0"/>
                                          </p:stCondLst>
                                        </p:cTn>
                                        <p:tgtEl>
                                          <p:spTgt spid="1028"/>
                                        </p:tgtEl>
                                        <p:attrNameLst>
                                          <p:attrName>style.visibility</p:attrName>
                                        </p:attrNameLst>
                                      </p:cBhvr>
                                      <p:to>
                                        <p:strVal val="visible"/>
                                      </p:to>
                                    </p:set>
                                    <p:animEffect transition="in" filter="fade">
                                      <p:cBhvr>
                                        <p:cTn id="48" dur="500"/>
                                        <p:tgtEl>
                                          <p:spTgt spid="1028"/>
                                        </p:tgtEl>
                                      </p:cBhvr>
                                    </p:animEffect>
                                  </p:childTnLst>
                                </p:cTn>
                              </p:par>
                              <p:par>
                                <p:cTn id="49" presetID="10" presetClass="entr" presetSubtype="0" fill="hold" nodeType="withEffect">
                                  <p:stCondLst>
                                    <p:cond delay="0"/>
                                  </p:stCondLst>
                                  <p:childTnLst>
                                    <p:set>
                                      <p:cBhvr>
                                        <p:cTn id="50" dur="1" fill="hold">
                                          <p:stCondLst>
                                            <p:cond delay="0"/>
                                          </p:stCondLst>
                                        </p:cTn>
                                        <p:tgtEl>
                                          <p:spTgt spid="1029"/>
                                        </p:tgtEl>
                                        <p:attrNameLst>
                                          <p:attrName>style.visibility</p:attrName>
                                        </p:attrNameLst>
                                      </p:cBhvr>
                                      <p:to>
                                        <p:strVal val="visible"/>
                                      </p:to>
                                    </p:set>
                                    <p:animEffect transition="in" filter="fade">
                                      <p:cBhvr>
                                        <p:cTn id="51" dur="500"/>
                                        <p:tgtEl>
                                          <p:spTgt spid="1029"/>
                                        </p:tgtEl>
                                      </p:cBhvr>
                                    </p:animEffect>
                                  </p:childTnLst>
                                </p:cTn>
                              </p:par>
                              <p:par>
                                <p:cTn id="52" presetID="10" presetClass="entr" presetSubtype="0" fill="hold" nodeType="withEffect">
                                  <p:stCondLst>
                                    <p:cond delay="0"/>
                                  </p:stCondLst>
                                  <p:childTnLst>
                                    <p:set>
                                      <p:cBhvr>
                                        <p:cTn id="53" dur="1" fill="hold">
                                          <p:stCondLst>
                                            <p:cond delay="0"/>
                                          </p:stCondLst>
                                        </p:cTn>
                                        <p:tgtEl>
                                          <p:spTgt spid="1024"/>
                                        </p:tgtEl>
                                        <p:attrNameLst>
                                          <p:attrName>style.visibility</p:attrName>
                                        </p:attrNameLst>
                                      </p:cBhvr>
                                      <p:to>
                                        <p:strVal val="visible"/>
                                      </p:to>
                                    </p:set>
                                    <p:animEffect transition="in" filter="fade">
                                      <p:cBhvr>
                                        <p:cTn id="54" dur="500"/>
                                        <p:tgtEl>
                                          <p:spTgt spid="1024"/>
                                        </p:tgtEl>
                                      </p:cBhvr>
                                    </p:animEffect>
                                  </p:childTnLst>
                                </p:cTn>
                              </p:par>
                              <p:par>
                                <p:cTn id="55" presetID="10" presetClass="entr" presetSubtype="0" fill="hold" nodeType="withEffect">
                                  <p:stCondLst>
                                    <p:cond delay="0"/>
                                  </p:stCondLst>
                                  <p:childTnLst>
                                    <p:set>
                                      <p:cBhvr>
                                        <p:cTn id="56" dur="1" fill="hold">
                                          <p:stCondLst>
                                            <p:cond delay="0"/>
                                          </p:stCondLst>
                                        </p:cTn>
                                        <p:tgtEl>
                                          <p:spTgt spid="1025"/>
                                        </p:tgtEl>
                                        <p:attrNameLst>
                                          <p:attrName>style.visibility</p:attrName>
                                        </p:attrNameLst>
                                      </p:cBhvr>
                                      <p:to>
                                        <p:strVal val="visible"/>
                                      </p:to>
                                    </p:set>
                                    <p:animEffect transition="in" filter="fade">
                                      <p:cBhvr>
                                        <p:cTn id="57" dur="500"/>
                                        <p:tgtEl>
                                          <p:spTgt spid="1025"/>
                                        </p:tgtEl>
                                      </p:cBhvr>
                                    </p:animEffect>
                                  </p:childTnLst>
                                </p:cTn>
                              </p:par>
                              <p:par>
                                <p:cTn id="58" presetID="10"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10" presetClass="entr" presetSubtype="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48"/>
                                        </p:tgtEl>
                                        <p:attrNameLst>
                                          <p:attrName>style.visibility</p:attrName>
                                        </p:attrNameLst>
                                      </p:cBhvr>
                                      <p:to>
                                        <p:strVal val="visible"/>
                                      </p:to>
                                    </p:set>
                                    <p:animEffect transition="in" filter="fade">
                                      <p:cBhvr>
                                        <p:cTn id="69" dur="500"/>
                                        <p:tgtEl>
                                          <p:spTgt spid="104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049"/>
                                        </p:tgtEl>
                                        <p:attrNameLst>
                                          <p:attrName>style.visibility</p:attrName>
                                        </p:attrNameLst>
                                      </p:cBhvr>
                                      <p:to>
                                        <p:strVal val="visible"/>
                                      </p:to>
                                    </p:set>
                                    <p:animEffect transition="in" filter="fade">
                                      <p:cBhvr>
                                        <p:cTn id="72" dur="500"/>
                                        <p:tgtEl>
                                          <p:spTgt spid="10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050"/>
                                        </p:tgtEl>
                                        <p:attrNameLst>
                                          <p:attrName>style.visibility</p:attrName>
                                        </p:attrNameLst>
                                      </p:cBhvr>
                                      <p:to>
                                        <p:strVal val="visible"/>
                                      </p:to>
                                    </p:set>
                                    <p:animEffect transition="in" filter="fade">
                                      <p:cBhvr>
                                        <p:cTn id="75" dur="500"/>
                                        <p:tgtEl>
                                          <p:spTgt spid="105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51"/>
                                        </p:tgtEl>
                                        <p:attrNameLst>
                                          <p:attrName>style.visibility</p:attrName>
                                        </p:attrNameLst>
                                      </p:cBhvr>
                                      <p:to>
                                        <p:strVal val="visible"/>
                                      </p:to>
                                    </p:set>
                                    <p:animEffect transition="in" filter="fade">
                                      <p:cBhvr>
                                        <p:cTn id="78" dur="500"/>
                                        <p:tgtEl>
                                          <p:spTgt spid="105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52"/>
                                        </p:tgtEl>
                                        <p:attrNameLst>
                                          <p:attrName>style.visibility</p:attrName>
                                        </p:attrNameLst>
                                      </p:cBhvr>
                                      <p:to>
                                        <p:strVal val="visible"/>
                                      </p:to>
                                    </p:set>
                                    <p:animEffect transition="in" filter="fade">
                                      <p:cBhvr>
                                        <p:cTn id="81" dur="500"/>
                                        <p:tgtEl>
                                          <p:spTgt spid="105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53"/>
                                        </p:tgtEl>
                                        <p:attrNameLst>
                                          <p:attrName>style.visibility</p:attrName>
                                        </p:attrNameLst>
                                      </p:cBhvr>
                                      <p:to>
                                        <p:strVal val="visible"/>
                                      </p:to>
                                    </p:set>
                                    <p:animEffect transition="in" filter="fade">
                                      <p:cBhvr>
                                        <p:cTn id="84"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 grpId="0" animBg="1"/>
      <p:bldP spid="1054" grpId="0" animBg="1"/>
      <p:bldP spid="4" grpId="0"/>
      <p:bldP spid="7" grpId="0"/>
      <p:bldP spid="1048" grpId="0" animBg="1"/>
      <p:bldP spid="1049" grpId="0" animBg="1"/>
      <p:bldP spid="1050" grpId="0" animBg="1"/>
      <p:bldP spid="1051" grpId="0" animBg="1"/>
      <p:bldP spid="1052" grpId="0" animBg="1"/>
      <p:bldP spid="10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4A4537-F24D-5946-D3A3-E5DE9E238A6E}"/>
              </a:ext>
            </a:extLst>
          </p:cNvPr>
          <p:cNvSpPr/>
          <p:nvPr/>
        </p:nvSpPr>
        <p:spPr>
          <a:xfrm>
            <a:off x="2275647" y="0"/>
            <a:ext cx="7338871"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Conclusion</a:t>
            </a:r>
          </a:p>
        </p:txBody>
      </p:sp>
      <p:cxnSp>
        <p:nvCxnSpPr>
          <p:cNvPr id="6" name="Straight Connector 5">
            <a:extLst>
              <a:ext uri="{FF2B5EF4-FFF2-40B4-BE49-F238E27FC236}">
                <a16:creationId xmlns:a16="http://schemas.microsoft.com/office/drawing/2014/main" id="{E62EBED4-23DE-72CD-CC72-F5C0DF67A5A4}"/>
              </a:ext>
            </a:extLst>
          </p:cNvPr>
          <p:cNvCxnSpPr/>
          <p:nvPr/>
        </p:nvCxnSpPr>
        <p:spPr>
          <a:xfrm>
            <a:off x="0" y="512064"/>
            <a:ext cx="121920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C76856F-927D-8C33-F659-7223F040E06F}"/>
              </a:ext>
            </a:extLst>
          </p:cNvPr>
          <p:cNvSpPr txBox="1"/>
          <p:nvPr/>
        </p:nvSpPr>
        <p:spPr>
          <a:xfrm>
            <a:off x="1053296" y="566226"/>
            <a:ext cx="10278320" cy="1015663"/>
          </a:xfrm>
          <a:prstGeom prst="rect">
            <a:avLst/>
          </a:prstGeom>
          <a:noFill/>
        </p:spPr>
        <p:txBody>
          <a:bodyPr wrap="square" rtlCol="0">
            <a:spAutoFit/>
          </a:bodyPr>
          <a:lstStyle/>
          <a:p>
            <a:pPr algn="just"/>
            <a:r>
              <a:rPr lang="en-US" sz="2000" b="1" dirty="0"/>
              <a:t>Our research suggests that for simple tasks such as completing missing parts of basic shapes, encoder-decoder models are more accurate and efficient than GANs, despite the latter's ability to generate diverse images.</a:t>
            </a:r>
            <a:endParaRPr lang="en-US" sz="2000" b="1" i="0" dirty="0">
              <a:effectLst/>
              <a:latin typeface="Söhne"/>
            </a:endParaRPr>
          </a:p>
        </p:txBody>
      </p:sp>
      <p:sp>
        <p:nvSpPr>
          <p:cNvPr id="9" name="Rectangle 8">
            <a:extLst>
              <a:ext uri="{FF2B5EF4-FFF2-40B4-BE49-F238E27FC236}">
                <a16:creationId xmlns:a16="http://schemas.microsoft.com/office/drawing/2014/main" id="{FA5C47A0-840D-484F-9BC3-E2F56FD3B963}"/>
              </a:ext>
            </a:extLst>
          </p:cNvPr>
          <p:cNvSpPr/>
          <p:nvPr/>
        </p:nvSpPr>
        <p:spPr>
          <a:xfrm>
            <a:off x="2523020" y="6115103"/>
            <a:ext cx="7338871" cy="461665"/>
          </a:xfrm>
          <a:prstGeom prst="rect">
            <a:avLst/>
          </a:prstGeom>
        </p:spPr>
        <p:txBody>
          <a:bodyPr wrap="square">
            <a:spAutoFit/>
          </a:bodyPr>
          <a:lstStyle/>
          <a:p>
            <a:pPr algn="ctr"/>
            <a:r>
              <a:rPr lang="en-US" sz="2400" dirty="0">
                <a:solidFill>
                  <a:srgbClr val="FF0000"/>
                </a:solidFill>
                <a:effectLst>
                  <a:outerShdw blurRad="38100" dist="38100" dir="2700000" algn="tl">
                    <a:srgbClr val="000000">
                      <a:alpha val="43137"/>
                    </a:srgbClr>
                  </a:outerShdw>
                </a:effectLst>
                <a:sym typeface="Wingdings" panose="05000000000000000000" pitchFamily="2" charset="2"/>
              </a:rPr>
              <a:t> </a:t>
            </a:r>
            <a:r>
              <a:rPr lang="en-US" sz="2400" dirty="0">
                <a:solidFill>
                  <a:srgbClr val="FF0000"/>
                </a:solidFill>
                <a:effectLst>
                  <a:outerShdw blurRad="38100" dist="38100" dir="2700000" algn="tl">
                    <a:srgbClr val="000000">
                      <a:alpha val="43137"/>
                    </a:srgbClr>
                  </a:outerShdw>
                </a:effectLst>
              </a:rPr>
              <a:t>END </a:t>
            </a:r>
            <a:r>
              <a:rPr lang="en-US" sz="2400" dirty="0">
                <a:solidFill>
                  <a:srgbClr val="FF0000"/>
                </a:solidFill>
                <a:effectLst>
                  <a:outerShdw blurRad="38100" dist="38100" dir="2700000" algn="tl">
                    <a:srgbClr val="000000">
                      <a:alpha val="43137"/>
                    </a:srgbClr>
                  </a:outerShdw>
                </a:effectLst>
                <a:sym typeface="Wingdings" panose="05000000000000000000" pitchFamily="2" charset="2"/>
              </a:rPr>
              <a:t></a:t>
            </a:r>
            <a:endParaRPr lang="en-US" sz="2400" dirty="0">
              <a:solidFill>
                <a:srgbClr val="FF0000"/>
              </a:solidFill>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E2AFEE5A-8475-D952-B956-30776933DD2A}"/>
              </a:ext>
            </a:extLst>
          </p:cNvPr>
          <p:cNvSpPr txBox="1"/>
          <p:nvPr/>
        </p:nvSpPr>
        <p:spPr>
          <a:xfrm>
            <a:off x="11776709" y="-2540"/>
            <a:ext cx="418704"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12</a:t>
            </a:r>
          </a:p>
        </p:txBody>
      </p:sp>
    </p:spTree>
    <p:extLst>
      <p:ext uri="{BB962C8B-B14F-4D97-AF65-F5344CB8AC3E}">
        <p14:creationId xmlns:p14="http://schemas.microsoft.com/office/powerpoint/2010/main" val="244191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622E2E-CA9C-F65A-7365-4728D7F7D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730" y="3203849"/>
            <a:ext cx="2123039" cy="2123039"/>
          </a:xfrm>
          <a:prstGeom prst="rect">
            <a:avLst/>
          </a:prstGeom>
        </p:spPr>
      </p:pic>
      <p:sp>
        <p:nvSpPr>
          <p:cNvPr id="4" name="Rectangle 3">
            <a:extLst>
              <a:ext uri="{FF2B5EF4-FFF2-40B4-BE49-F238E27FC236}">
                <a16:creationId xmlns:a16="http://schemas.microsoft.com/office/drawing/2014/main" id="{09007F8D-2D32-9C1C-A325-AA34CF25CFFB}"/>
              </a:ext>
            </a:extLst>
          </p:cNvPr>
          <p:cNvSpPr/>
          <p:nvPr/>
        </p:nvSpPr>
        <p:spPr>
          <a:xfrm>
            <a:off x="2275647" y="0"/>
            <a:ext cx="7338871"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Introduction</a:t>
            </a:r>
          </a:p>
        </p:txBody>
      </p:sp>
      <p:sp>
        <p:nvSpPr>
          <p:cNvPr id="5" name="TextBox 4">
            <a:extLst>
              <a:ext uri="{FF2B5EF4-FFF2-40B4-BE49-F238E27FC236}">
                <a16:creationId xmlns:a16="http://schemas.microsoft.com/office/drawing/2014/main" id="{F4A9A153-6570-B7AF-055B-39A3148943D0}"/>
              </a:ext>
            </a:extLst>
          </p:cNvPr>
          <p:cNvSpPr txBox="1"/>
          <p:nvPr/>
        </p:nvSpPr>
        <p:spPr>
          <a:xfrm>
            <a:off x="715881" y="5550090"/>
            <a:ext cx="10750858" cy="967957"/>
          </a:xfrm>
          <a:prstGeom prst="rect">
            <a:avLst/>
          </a:prstGeom>
          <a:noFill/>
        </p:spPr>
        <p:txBody>
          <a:bodyPr wrap="square" rtlCol="0">
            <a:spAutoFit/>
          </a:bodyPr>
          <a:lstStyle/>
          <a:p>
            <a:pPr algn="just">
              <a:lnSpc>
                <a:spcPct val="150000"/>
              </a:lnSpc>
            </a:pPr>
            <a:r>
              <a:rPr lang="en-US" sz="2000" b="1" i="0" dirty="0">
                <a:effectLst/>
                <a:latin typeface="Söhne"/>
              </a:rPr>
              <a:t>The objective of our research is to complete two-dimensional hand-drawn sketches containing partially incomplete nonstandard shapes utilizing an encoder-decoder neural network.</a:t>
            </a:r>
            <a:endParaRPr lang="en-US" sz="2000" b="1" dirty="0"/>
          </a:p>
        </p:txBody>
      </p:sp>
      <p:pic>
        <p:nvPicPr>
          <p:cNvPr id="7" name="Picture 6">
            <a:extLst>
              <a:ext uri="{FF2B5EF4-FFF2-40B4-BE49-F238E27FC236}">
                <a16:creationId xmlns:a16="http://schemas.microsoft.com/office/drawing/2014/main" id="{0726C6AB-3744-3A3E-951C-40E8075F8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1651" y="2812097"/>
            <a:ext cx="2523935" cy="2523935"/>
          </a:xfrm>
          <a:prstGeom prst="rect">
            <a:avLst/>
          </a:prstGeom>
        </p:spPr>
      </p:pic>
      <p:pic>
        <p:nvPicPr>
          <p:cNvPr id="9" name="Picture 8">
            <a:extLst>
              <a:ext uri="{FF2B5EF4-FFF2-40B4-BE49-F238E27FC236}">
                <a16:creationId xmlns:a16="http://schemas.microsoft.com/office/drawing/2014/main" id="{0F6535B5-1E2F-00F3-C10C-85536DC1FE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5539" y="3185900"/>
            <a:ext cx="2140988" cy="2140988"/>
          </a:xfrm>
          <a:prstGeom prst="rect">
            <a:avLst/>
          </a:prstGeom>
        </p:spPr>
      </p:pic>
      <p:pic>
        <p:nvPicPr>
          <p:cNvPr id="11" name="Picture 10">
            <a:extLst>
              <a:ext uri="{FF2B5EF4-FFF2-40B4-BE49-F238E27FC236}">
                <a16:creationId xmlns:a16="http://schemas.microsoft.com/office/drawing/2014/main" id="{3D76B0B3-A5A6-F53B-5945-9CAA35D9D9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0842" y="3071433"/>
            <a:ext cx="2255455" cy="2255455"/>
          </a:xfrm>
          <a:prstGeom prst="rect">
            <a:avLst/>
          </a:prstGeom>
        </p:spPr>
      </p:pic>
      <p:pic>
        <p:nvPicPr>
          <p:cNvPr id="13" name="Picture 12">
            <a:extLst>
              <a:ext uri="{FF2B5EF4-FFF2-40B4-BE49-F238E27FC236}">
                <a16:creationId xmlns:a16="http://schemas.microsoft.com/office/drawing/2014/main" id="{DE164DCF-BDA3-AB89-DF93-6DC8D100C6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27469" y="3104694"/>
            <a:ext cx="2140988" cy="1859846"/>
          </a:xfrm>
          <a:prstGeom prst="rect">
            <a:avLst/>
          </a:prstGeom>
        </p:spPr>
      </p:pic>
      <p:sp>
        <p:nvSpPr>
          <p:cNvPr id="17" name="Freeform: Shape 16">
            <a:extLst>
              <a:ext uri="{FF2B5EF4-FFF2-40B4-BE49-F238E27FC236}">
                <a16:creationId xmlns:a16="http://schemas.microsoft.com/office/drawing/2014/main" id="{4DFF8120-9403-7400-CE19-B58E72C1BEE0}"/>
              </a:ext>
            </a:extLst>
          </p:cNvPr>
          <p:cNvSpPr/>
          <p:nvPr/>
        </p:nvSpPr>
        <p:spPr>
          <a:xfrm>
            <a:off x="887730" y="4032250"/>
            <a:ext cx="712470" cy="758190"/>
          </a:xfrm>
          <a:custGeom>
            <a:avLst/>
            <a:gdLst>
              <a:gd name="connsiteX0" fmla="*/ 0 w 712470"/>
              <a:gd name="connsiteY0" fmla="*/ 0 h 758190"/>
              <a:gd name="connsiteX1" fmla="*/ 712470 w 712470"/>
              <a:gd name="connsiteY1" fmla="*/ 144780 h 758190"/>
              <a:gd name="connsiteX2" fmla="*/ 495300 w 712470"/>
              <a:gd name="connsiteY2" fmla="*/ 758190 h 758190"/>
            </a:gdLst>
            <a:ahLst/>
            <a:cxnLst>
              <a:cxn ang="0">
                <a:pos x="connsiteX0" y="connsiteY0"/>
              </a:cxn>
              <a:cxn ang="0">
                <a:pos x="connsiteX1" y="connsiteY1"/>
              </a:cxn>
              <a:cxn ang="0">
                <a:pos x="connsiteX2" y="connsiteY2"/>
              </a:cxn>
            </a:cxnLst>
            <a:rect l="l" t="t" r="r" b="b"/>
            <a:pathLst>
              <a:path w="712470" h="758190">
                <a:moveTo>
                  <a:pt x="0" y="0"/>
                </a:moveTo>
                <a:lnTo>
                  <a:pt x="712470" y="144780"/>
                </a:lnTo>
                <a:lnTo>
                  <a:pt x="495300" y="758190"/>
                </a:lnTo>
              </a:path>
            </a:pathLst>
          </a:custGeom>
          <a:noFill/>
          <a:ln w="76200" cap="sq">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498E1B3-A63F-E2B0-1F22-9F7C615F6619}"/>
              </a:ext>
            </a:extLst>
          </p:cNvPr>
          <p:cNvSpPr/>
          <p:nvPr/>
        </p:nvSpPr>
        <p:spPr>
          <a:xfrm>
            <a:off x="3878580" y="4390390"/>
            <a:ext cx="1162050" cy="640080"/>
          </a:xfrm>
          <a:custGeom>
            <a:avLst/>
            <a:gdLst>
              <a:gd name="connsiteX0" fmla="*/ 0 w 1162050"/>
              <a:gd name="connsiteY0" fmla="*/ 640080 h 640080"/>
              <a:gd name="connsiteX1" fmla="*/ 1162050 w 1162050"/>
              <a:gd name="connsiteY1" fmla="*/ 640080 h 640080"/>
              <a:gd name="connsiteX2" fmla="*/ 1162050 w 1162050"/>
              <a:gd name="connsiteY2" fmla="*/ 0 h 640080"/>
            </a:gdLst>
            <a:ahLst/>
            <a:cxnLst>
              <a:cxn ang="0">
                <a:pos x="connsiteX0" y="connsiteY0"/>
              </a:cxn>
              <a:cxn ang="0">
                <a:pos x="connsiteX1" y="connsiteY1"/>
              </a:cxn>
              <a:cxn ang="0">
                <a:pos x="connsiteX2" y="connsiteY2"/>
              </a:cxn>
            </a:cxnLst>
            <a:rect l="l" t="t" r="r" b="b"/>
            <a:pathLst>
              <a:path w="1162050" h="640080">
                <a:moveTo>
                  <a:pt x="0" y="640080"/>
                </a:moveTo>
                <a:lnTo>
                  <a:pt x="1162050" y="640080"/>
                </a:lnTo>
                <a:lnTo>
                  <a:pt x="1162050" y="0"/>
                </a:lnTo>
              </a:path>
            </a:pathLst>
          </a:custGeom>
          <a:noFill/>
          <a:ln w="762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7962B73-F633-6CB3-A536-85638528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730" y="645966"/>
            <a:ext cx="2123039" cy="2123039"/>
          </a:xfrm>
          <a:prstGeom prst="rect">
            <a:avLst/>
          </a:prstGeom>
        </p:spPr>
      </p:pic>
      <p:pic>
        <p:nvPicPr>
          <p:cNvPr id="20" name="Picture 19">
            <a:extLst>
              <a:ext uri="{FF2B5EF4-FFF2-40B4-BE49-F238E27FC236}">
                <a16:creationId xmlns:a16="http://schemas.microsoft.com/office/drawing/2014/main" id="{24E9B4F9-10BB-D46B-8476-586D4EF033E5}"/>
              </a:ext>
            </a:extLst>
          </p:cNvPr>
          <p:cNvPicPr>
            <a:picLocks noChangeAspect="1"/>
          </p:cNvPicPr>
          <p:nvPr/>
        </p:nvPicPr>
        <p:blipFill rotWithShape="1">
          <a:blip r:embed="rId4">
            <a:extLst>
              <a:ext uri="{28A0092B-C50C-407E-A947-70E740481C1C}">
                <a14:useLocalDpi xmlns:a14="http://schemas.microsoft.com/office/drawing/2010/main" val="0"/>
              </a:ext>
            </a:extLst>
          </a:blip>
          <a:srcRect t="15884"/>
          <a:stretch/>
        </p:blipFill>
        <p:spPr>
          <a:xfrm>
            <a:off x="2926651" y="655110"/>
            <a:ext cx="2523935" cy="2123039"/>
          </a:xfrm>
          <a:prstGeom prst="rect">
            <a:avLst/>
          </a:prstGeom>
        </p:spPr>
      </p:pic>
      <p:pic>
        <p:nvPicPr>
          <p:cNvPr id="21" name="Picture 20">
            <a:extLst>
              <a:ext uri="{FF2B5EF4-FFF2-40B4-BE49-F238E27FC236}">
                <a16:creationId xmlns:a16="http://schemas.microsoft.com/office/drawing/2014/main" id="{AE390E87-F437-5764-963E-796D12F59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0539" y="628017"/>
            <a:ext cx="2140988" cy="2140988"/>
          </a:xfrm>
          <a:prstGeom prst="rect">
            <a:avLst/>
          </a:prstGeom>
        </p:spPr>
      </p:pic>
      <p:pic>
        <p:nvPicPr>
          <p:cNvPr id="22" name="Picture 21">
            <a:extLst>
              <a:ext uri="{FF2B5EF4-FFF2-40B4-BE49-F238E27FC236}">
                <a16:creationId xmlns:a16="http://schemas.microsoft.com/office/drawing/2014/main" id="{DFE391A8-9886-D04C-3763-39DB5ECA4C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5842" y="513550"/>
            <a:ext cx="2255455" cy="2255455"/>
          </a:xfrm>
          <a:prstGeom prst="rect">
            <a:avLst/>
          </a:prstGeom>
        </p:spPr>
      </p:pic>
      <p:pic>
        <p:nvPicPr>
          <p:cNvPr id="23" name="Picture 22">
            <a:extLst>
              <a:ext uri="{FF2B5EF4-FFF2-40B4-BE49-F238E27FC236}">
                <a16:creationId xmlns:a16="http://schemas.microsoft.com/office/drawing/2014/main" id="{CE340708-7F4E-112F-EDD5-69A649D3BD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2469" y="546811"/>
            <a:ext cx="2140988" cy="1859846"/>
          </a:xfrm>
          <a:prstGeom prst="rect">
            <a:avLst/>
          </a:prstGeom>
        </p:spPr>
      </p:pic>
      <p:sp>
        <p:nvSpPr>
          <p:cNvPr id="24" name="Arrow: Right 23">
            <a:extLst>
              <a:ext uri="{FF2B5EF4-FFF2-40B4-BE49-F238E27FC236}">
                <a16:creationId xmlns:a16="http://schemas.microsoft.com/office/drawing/2014/main" id="{23E2C63C-9600-5CE7-84EE-AC38D0F91091}"/>
              </a:ext>
            </a:extLst>
          </p:cNvPr>
          <p:cNvSpPr/>
          <p:nvPr/>
        </p:nvSpPr>
        <p:spPr>
          <a:xfrm rot="5400000">
            <a:off x="1624524" y="2609303"/>
            <a:ext cx="507807" cy="36249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AA8254D-343B-A4B9-3A59-36B7576DEFD2}"/>
              </a:ext>
            </a:extLst>
          </p:cNvPr>
          <p:cNvSpPr/>
          <p:nvPr/>
        </p:nvSpPr>
        <p:spPr>
          <a:xfrm rot="5400000">
            <a:off x="3965543" y="2697466"/>
            <a:ext cx="507807" cy="36249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9E5A18A-FB6E-909D-56F1-83DA38ED74F4}"/>
              </a:ext>
            </a:extLst>
          </p:cNvPr>
          <p:cNvSpPr/>
          <p:nvPr/>
        </p:nvSpPr>
        <p:spPr>
          <a:xfrm rot="5400000">
            <a:off x="6018656" y="2666700"/>
            <a:ext cx="507807" cy="36249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E9FA07E1-BF46-0662-8D6A-F04AF0AA2FE0}"/>
              </a:ext>
            </a:extLst>
          </p:cNvPr>
          <p:cNvSpPr/>
          <p:nvPr/>
        </p:nvSpPr>
        <p:spPr>
          <a:xfrm rot="5400000">
            <a:off x="8071768" y="2548193"/>
            <a:ext cx="507807" cy="36249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75468E30-70BE-B6F4-F0D6-F943ED7303D4}"/>
              </a:ext>
            </a:extLst>
          </p:cNvPr>
          <p:cNvSpPr/>
          <p:nvPr/>
        </p:nvSpPr>
        <p:spPr>
          <a:xfrm rot="5400000">
            <a:off x="10124879" y="2587756"/>
            <a:ext cx="507807" cy="36249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C99BB13-5A61-D0F5-E9FF-B074648125E3}"/>
              </a:ext>
            </a:extLst>
          </p:cNvPr>
          <p:cNvSpPr/>
          <p:nvPr/>
        </p:nvSpPr>
        <p:spPr>
          <a:xfrm>
            <a:off x="5640791" y="3352800"/>
            <a:ext cx="660950" cy="906780"/>
          </a:xfrm>
          <a:custGeom>
            <a:avLst/>
            <a:gdLst>
              <a:gd name="connsiteX0" fmla="*/ 184700 w 714861"/>
              <a:gd name="connsiteY0" fmla="*/ 906780 h 906780"/>
              <a:gd name="connsiteX1" fmla="*/ 184700 w 714861"/>
              <a:gd name="connsiteY1" fmla="*/ 906780 h 906780"/>
              <a:gd name="connsiteX2" fmla="*/ 17060 w 714861"/>
              <a:gd name="connsiteY2" fmla="*/ 556260 h 906780"/>
              <a:gd name="connsiteX3" fmla="*/ 1820 w 714861"/>
              <a:gd name="connsiteY3" fmla="*/ 461010 h 906780"/>
              <a:gd name="connsiteX4" fmla="*/ 9440 w 714861"/>
              <a:gd name="connsiteY4" fmla="*/ 236220 h 906780"/>
              <a:gd name="connsiteX5" fmla="*/ 55160 w 714861"/>
              <a:gd name="connsiteY5" fmla="*/ 156210 h 906780"/>
              <a:gd name="connsiteX6" fmla="*/ 150410 w 714861"/>
              <a:gd name="connsiteY6" fmla="*/ 45720 h 906780"/>
              <a:gd name="connsiteX7" fmla="*/ 218990 w 714861"/>
              <a:gd name="connsiteY7" fmla="*/ 11430 h 906780"/>
              <a:gd name="connsiteX8" fmla="*/ 279950 w 714861"/>
              <a:gd name="connsiteY8" fmla="*/ 0 h 906780"/>
              <a:gd name="connsiteX9" fmla="*/ 424730 w 714861"/>
              <a:gd name="connsiteY9" fmla="*/ 19050 h 906780"/>
              <a:gd name="connsiteX10" fmla="*/ 474260 w 714861"/>
              <a:gd name="connsiteY10" fmla="*/ 87630 h 906780"/>
              <a:gd name="connsiteX11" fmla="*/ 523790 w 714861"/>
              <a:gd name="connsiteY11" fmla="*/ 148590 h 906780"/>
              <a:gd name="connsiteX12" fmla="*/ 550460 w 714861"/>
              <a:gd name="connsiteY12" fmla="*/ 194310 h 906780"/>
              <a:gd name="connsiteX13" fmla="*/ 584750 w 714861"/>
              <a:gd name="connsiteY13" fmla="*/ 243840 h 906780"/>
              <a:gd name="connsiteX14" fmla="*/ 599990 w 714861"/>
              <a:gd name="connsiteY14" fmla="*/ 297180 h 906780"/>
              <a:gd name="connsiteX15" fmla="*/ 699050 w 714861"/>
              <a:gd name="connsiteY15" fmla="*/ 373380 h 906780"/>
              <a:gd name="connsiteX16" fmla="*/ 714290 w 714861"/>
              <a:gd name="connsiteY16" fmla="*/ 438150 h 906780"/>
              <a:gd name="connsiteX17" fmla="*/ 706670 w 714861"/>
              <a:gd name="connsiteY17" fmla="*/ 426720 h 9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14861" h="906780">
                <a:moveTo>
                  <a:pt x="184700" y="906780"/>
                </a:moveTo>
                <a:lnTo>
                  <a:pt x="184700" y="906780"/>
                </a:lnTo>
                <a:cubicBezTo>
                  <a:pt x="128820" y="789940"/>
                  <a:pt x="66218" y="676083"/>
                  <a:pt x="17060" y="556260"/>
                </a:cubicBezTo>
                <a:cubicBezTo>
                  <a:pt x="4856" y="526512"/>
                  <a:pt x="2585" y="493155"/>
                  <a:pt x="1820" y="461010"/>
                </a:cubicBezTo>
                <a:cubicBezTo>
                  <a:pt x="35" y="386058"/>
                  <a:pt x="-3484" y="310071"/>
                  <a:pt x="9440" y="236220"/>
                </a:cubicBezTo>
                <a:cubicBezTo>
                  <a:pt x="14735" y="205963"/>
                  <a:pt x="37963" y="181662"/>
                  <a:pt x="55160" y="156210"/>
                </a:cubicBezTo>
                <a:cubicBezTo>
                  <a:pt x="62924" y="144720"/>
                  <a:pt x="134934" y="57069"/>
                  <a:pt x="150410" y="45720"/>
                </a:cubicBezTo>
                <a:cubicBezTo>
                  <a:pt x="171020" y="30606"/>
                  <a:pt x="194889" y="19936"/>
                  <a:pt x="218990" y="11430"/>
                </a:cubicBezTo>
                <a:cubicBezTo>
                  <a:pt x="238485" y="4549"/>
                  <a:pt x="259630" y="3810"/>
                  <a:pt x="279950" y="0"/>
                </a:cubicBezTo>
                <a:cubicBezTo>
                  <a:pt x="328210" y="6350"/>
                  <a:pt x="380358" y="-961"/>
                  <a:pt x="424730" y="19050"/>
                </a:cubicBezTo>
                <a:cubicBezTo>
                  <a:pt x="450435" y="30643"/>
                  <a:pt x="457131" y="65230"/>
                  <a:pt x="474260" y="87630"/>
                </a:cubicBezTo>
                <a:cubicBezTo>
                  <a:pt x="490164" y="108428"/>
                  <a:pt x="508572" y="127285"/>
                  <a:pt x="523790" y="148590"/>
                </a:cubicBezTo>
                <a:cubicBezTo>
                  <a:pt x="534045" y="162947"/>
                  <a:pt x="540949" y="179449"/>
                  <a:pt x="550460" y="194310"/>
                </a:cubicBezTo>
                <a:cubicBezTo>
                  <a:pt x="561284" y="211223"/>
                  <a:pt x="573320" y="227330"/>
                  <a:pt x="584750" y="243840"/>
                </a:cubicBezTo>
                <a:cubicBezTo>
                  <a:pt x="589830" y="261620"/>
                  <a:pt x="587756" y="283314"/>
                  <a:pt x="599990" y="297180"/>
                </a:cubicBezTo>
                <a:cubicBezTo>
                  <a:pt x="627553" y="328418"/>
                  <a:pt x="699050" y="373380"/>
                  <a:pt x="699050" y="373380"/>
                </a:cubicBezTo>
                <a:cubicBezTo>
                  <a:pt x="719402" y="414083"/>
                  <a:pt x="714290" y="392501"/>
                  <a:pt x="714290" y="438150"/>
                </a:cubicBezTo>
                <a:lnTo>
                  <a:pt x="706670" y="426720"/>
                </a:lnTo>
              </a:path>
            </a:pathLst>
          </a:custGeom>
          <a:noFill/>
          <a:ln w="762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F2102DD-EA79-E851-4879-F87610172BAA}"/>
              </a:ext>
            </a:extLst>
          </p:cNvPr>
          <p:cNvSpPr/>
          <p:nvPr/>
        </p:nvSpPr>
        <p:spPr>
          <a:xfrm>
            <a:off x="8241030" y="4282440"/>
            <a:ext cx="697894" cy="449580"/>
          </a:xfrm>
          <a:custGeom>
            <a:avLst/>
            <a:gdLst>
              <a:gd name="connsiteX0" fmla="*/ 0 w 697894"/>
              <a:gd name="connsiteY0" fmla="*/ 449580 h 449580"/>
              <a:gd name="connsiteX1" fmla="*/ 0 w 697894"/>
              <a:gd name="connsiteY1" fmla="*/ 449580 h 449580"/>
              <a:gd name="connsiteX2" fmla="*/ 232410 w 697894"/>
              <a:gd name="connsiteY2" fmla="*/ 400050 h 449580"/>
              <a:gd name="connsiteX3" fmla="*/ 297180 w 697894"/>
              <a:gd name="connsiteY3" fmla="*/ 354330 h 449580"/>
              <a:gd name="connsiteX4" fmla="*/ 346710 w 697894"/>
              <a:gd name="connsiteY4" fmla="*/ 320040 h 449580"/>
              <a:gd name="connsiteX5" fmla="*/ 392430 w 697894"/>
              <a:gd name="connsiteY5" fmla="*/ 304800 h 449580"/>
              <a:gd name="connsiteX6" fmla="*/ 441960 w 697894"/>
              <a:gd name="connsiteY6" fmla="*/ 285750 h 449580"/>
              <a:gd name="connsiteX7" fmla="*/ 461010 w 697894"/>
              <a:gd name="connsiteY7" fmla="*/ 259080 h 449580"/>
              <a:gd name="connsiteX8" fmla="*/ 506730 w 697894"/>
              <a:gd name="connsiteY8" fmla="*/ 224790 h 449580"/>
              <a:gd name="connsiteX9" fmla="*/ 521970 w 697894"/>
              <a:gd name="connsiteY9" fmla="*/ 190500 h 449580"/>
              <a:gd name="connsiteX10" fmla="*/ 567690 w 697894"/>
              <a:gd name="connsiteY10" fmla="*/ 144780 h 449580"/>
              <a:gd name="connsiteX11" fmla="*/ 617220 w 697894"/>
              <a:gd name="connsiteY11" fmla="*/ 110490 h 449580"/>
              <a:gd name="connsiteX12" fmla="*/ 681990 w 697894"/>
              <a:gd name="connsiteY12" fmla="*/ 49530 h 449580"/>
              <a:gd name="connsiteX13" fmla="*/ 697230 w 697894"/>
              <a:gd name="connsiteY13" fmla="*/ 15240 h 449580"/>
              <a:gd name="connsiteX14" fmla="*/ 697230 w 697894"/>
              <a:gd name="connsiteY14" fmla="*/ 0 h 449580"/>
              <a:gd name="connsiteX15" fmla="*/ 689610 w 697894"/>
              <a:gd name="connsiteY15" fmla="*/ 7620 h 4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7894" h="449580">
                <a:moveTo>
                  <a:pt x="0" y="449580"/>
                </a:moveTo>
                <a:lnTo>
                  <a:pt x="0" y="449580"/>
                </a:lnTo>
                <a:cubicBezTo>
                  <a:pt x="77470" y="433070"/>
                  <a:pt x="176400" y="456060"/>
                  <a:pt x="232410" y="400050"/>
                </a:cubicBezTo>
                <a:cubicBezTo>
                  <a:pt x="291237" y="341223"/>
                  <a:pt x="232782" y="392383"/>
                  <a:pt x="297180" y="354330"/>
                </a:cubicBezTo>
                <a:cubicBezTo>
                  <a:pt x="314468" y="344114"/>
                  <a:pt x="328894" y="329304"/>
                  <a:pt x="346710" y="320040"/>
                </a:cubicBezTo>
                <a:cubicBezTo>
                  <a:pt x="360963" y="312629"/>
                  <a:pt x="377315" y="310241"/>
                  <a:pt x="392430" y="304800"/>
                </a:cubicBezTo>
                <a:cubicBezTo>
                  <a:pt x="409073" y="298808"/>
                  <a:pt x="425450" y="292100"/>
                  <a:pt x="441960" y="285750"/>
                </a:cubicBezTo>
                <a:cubicBezTo>
                  <a:pt x="448310" y="276860"/>
                  <a:pt x="453054" y="266568"/>
                  <a:pt x="461010" y="259080"/>
                </a:cubicBezTo>
                <a:cubicBezTo>
                  <a:pt x="474882" y="246024"/>
                  <a:pt x="494074" y="239028"/>
                  <a:pt x="506730" y="224790"/>
                </a:cubicBezTo>
                <a:cubicBezTo>
                  <a:pt x="515040" y="215441"/>
                  <a:pt x="514390" y="200449"/>
                  <a:pt x="521970" y="190500"/>
                </a:cubicBezTo>
                <a:cubicBezTo>
                  <a:pt x="535032" y="173356"/>
                  <a:pt x="551187" y="158642"/>
                  <a:pt x="567690" y="144780"/>
                </a:cubicBezTo>
                <a:cubicBezTo>
                  <a:pt x="583066" y="131864"/>
                  <a:pt x="600980" y="122301"/>
                  <a:pt x="617220" y="110490"/>
                </a:cubicBezTo>
                <a:cubicBezTo>
                  <a:pt x="642125" y="92377"/>
                  <a:pt x="664550" y="75689"/>
                  <a:pt x="681990" y="49530"/>
                </a:cubicBezTo>
                <a:cubicBezTo>
                  <a:pt x="688928" y="39123"/>
                  <a:pt x="693552" y="27195"/>
                  <a:pt x="697230" y="15240"/>
                </a:cubicBezTo>
                <a:cubicBezTo>
                  <a:pt x="698724" y="10385"/>
                  <a:pt x="697230" y="5080"/>
                  <a:pt x="697230" y="0"/>
                </a:cubicBezTo>
                <a:lnTo>
                  <a:pt x="689610" y="7620"/>
                </a:lnTo>
              </a:path>
            </a:pathLst>
          </a:custGeom>
          <a:noFill/>
          <a:ln w="762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9D16B56-0110-B275-C3D3-FC05E8D63516}"/>
              </a:ext>
            </a:extLst>
          </p:cNvPr>
          <p:cNvSpPr/>
          <p:nvPr/>
        </p:nvSpPr>
        <p:spPr>
          <a:xfrm>
            <a:off x="9521952" y="3419856"/>
            <a:ext cx="445008" cy="780288"/>
          </a:xfrm>
          <a:custGeom>
            <a:avLst/>
            <a:gdLst>
              <a:gd name="connsiteX0" fmla="*/ 0 w 445008"/>
              <a:gd name="connsiteY0" fmla="*/ 0 h 780288"/>
              <a:gd name="connsiteX1" fmla="*/ 445008 w 445008"/>
              <a:gd name="connsiteY1" fmla="*/ 780288 h 780288"/>
            </a:gdLst>
            <a:ahLst/>
            <a:cxnLst>
              <a:cxn ang="0">
                <a:pos x="connsiteX0" y="connsiteY0"/>
              </a:cxn>
              <a:cxn ang="0">
                <a:pos x="connsiteX1" y="connsiteY1"/>
              </a:cxn>
            </a:cxnLst>
            <a:rect l="l" t="t" r="r" b="b"/>
            <a:pathLst>
              <a:path w="445008" h="780288">
                <a:moveTo>
                  <a:pt x="0" y="0"/>
                </a:moveTo>
                <a:lnTo>
                  <a:pt x="445008" y="780288"/>
                </a:lnTo>
              </a:path>
            </a:pathLst>
          </a:custGeom>
          <a:noFill/>
          <a:ln w="762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6149FD1-58F2-E44F-67E4-98519AB0AF24}"/>
              </a:ext>
            </a:extLst>
          </p:cNvPr>
          <p:cNvCxnSpPr/>
          <p:nvPr/>
        </p:nvCxnSpPr>
        <p:spPr>
          <a:xfrm>
            <a:off x="0" y="512064"/>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B76DD20-42A2-26BF-FBD5-E6F50A0D9172}"/>
              </a:ext>
            </a:extLst>
          </p:cNvPr>
          <p:cNvCxnSpPr/>
          <p:nvPr/>
        </p:nvCxnSpPr>
        <p:spPr>
          <a:xfrm>
            <a:off x="0" y="555009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12B20BEE-A11C-B372-6F7A-6DBD2A15888D}"/>
              </a:ext>
            </a:extLst>
          </p:cNvPr>
          <p:cNvSpPr txBox="1"/>
          <p:nvPr/>
        </p:nvSpPr>
        <p:spPr>
          <a:xfrm>
            <a:off x="11891010" y="-2540"/>
            <a:ext cx="301686"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2</a:t>
            </a:r>
          </a:p>
        </p:txBody>
      </p:sp>
    </p:spTree>
    <p:extLst>
      <p:ext uri="{BB962C8B-B14F-4D97-AF65-F5344CB8AC3E}">
        <p14:creationId xmlns:p14="http://schemas.microsoft.com/office/powerpoint/2010/main" val="5611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352 -0.20162 L 0.00026 0.0007 " pathEditMode="relative" rAng="0" ptsTypes="AA">
                                      <p:cBhvr>
                                        <p:cTn id="6" dur="500" fill="hold"/>
                                        <p:tgtEl>
                                          <p:spTgt spid="4"/>
                                        </p:tgtEl>
                                        <p:attrNameLst>
                                          <p:attrName>ppt_x</p:attrName>
                                          <p:attrName>ppt_y</p:attrName>
                                        </p:attrNameLst>
                                      </p:cBhvr>
                                      <p:rCtr x="182" y="10116"/>
                                    </p:animMotion>
                                  </p:childTnLst>
                                </p:cTn>
                              </p:par>
                              <p:par>
                                <p:cTn id="7" presetID="0" presetClass="path" presetSubtype="0" accel="50000" decel="50000" fill="hold" grpId="0" nodeType="withEffect">
                                  <p:stCondLst>
                                    <p:cond delay="0"/>
                                  </p:stCondLst>
                                  <p:childTnLst>
                                    <p:animMotion origin="layout" path="M -0.00091 0.33125 L -0.00339 -0.0044 " pathEditMode="relative" ptsTypes="AA">
                                      <p:cBhvr>
                                        <p:cTn id="8" dur="500" fill="hold"/>
                                        <p:tgtEl>
                                          <p:spTgt spid="5"/>
                                        </p:tgtEl>
                                        <p:attrNameLst>
                                          <p:attrName>ppt_x</p:attrName>
                                          <p:attrName>ppt_y</p:attrName>
                                        </p:attrNameLst>
                                      </p:cBhvr>
                                    </p:animMotion>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P spid="18" grpId="0" animBg="1"/>
      <p:bldP spid="24" grpId="0" animBg="1"/>
      <p:bldP spid="25" grpId="0" animBg="1"/>
      <p:bldP spid="26" grpId="0" animBg="1"/>
      <p:bldP spid="27" grpId="0" animBg="1"/>
      <p:bldP spid="28" grpId="0" animBg="1"/>
      <p:bldP spid="29" grpId="0" animBg="1"/>
      <p:bldP spid="30"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9517070-39C7-6D0E-FB7D-C648FB6F6092}"/>
              </a:ext>
            </a:extLst>
          </p:cNvPr>
          <p:cNvPicPr>
            <a:picLocks noChangeAspect="1"/>
          </p:cNvPicPr>
          <p:nvPr/>
        </p:nvPicPr>
        <p:blipFill rotWithShape="1">
          <a:blip r:embed="rId3">
            <a:extLst>
              <a:ext uri="{28A0092B-C50C-407E-A947-70E740481C1C}">
                <a14:useLocalDpi xmlns:a14="http://schemas.microsoft.com/office/drawing/2010/main" val="0"/>
              </a:ext>
            </a:extLst>
          </a:blip>
          <a:srcRect l="27226" t="51860" r="52384" b="21697"/>
          <a:stretch/>
        </p:blipFill>
        <p:spPr>
          <a:xfrm>
            <a:off x="8019198" y="5200307"/>
            <a:ext cx="1173479" cy="1170432"/>
          </a:xfrm>
          <a:prstGeom prst="rect">
            <a:avLst/>
          </a:prstGeom>
        </p:spPr>
      </p:pic>
      <p:pic>
        <p:nvPicPr>
          <p:cNvPr id="14" name="Picture 13">
            <a:extLst>
              <a:ext uri="{FF2B5EF4-FFF2-40B4-BE49-F238E27FC236}">
                <a16:creationId xmlns:a16="http://schemas.microsoft.com/office/drawing/2014/main" id="{00A6FA2F-0F5B-1CDC-D8E8-11AAA84A3BC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375" b="96875" l="9375" r="89844">
                        <a14:foregroundMark x1="65133" y1="91610" x2="70313" y2="96875"/>
                        <a14:foregroundMark x1="24553" y1="50367" x2="27339" y2="53198"/>
                        <a14:foregroundMark x1="70313" y1="96875" x2="70313" y2="96875"/>
                        <a14:foregroundMark x1="25781" y1="50000" x2="28684" y2="52087"/>
                        <a14:foregroundMark x1="65887" y1="90987" x2="67188" y2="92969"/>
                        <a14:foregroundMark x1="69531" y1="75000" x2="69531" y2="75000"/>
                        <a14:foregroundMark x1="69531" y1="78125" x2="69531" y2="80469"/>
                        <a14:foregroundMark x1="69531" y1="71875" x2="67969" y2="85156"/>
                        <a14:foregroundMark x1="50000" y1="23438" x2="41406" y2="24219"/>
                        <a14:backgroundMark x1="35938" y1="46094" x2="63094" y2="71121"/>
                        <a14:backgroundMark x1="21094" y1="48438" x2="21094" y2="48438"/>
                        <a14:backgroundMark x1="21875" y1="48438" x2="25781" y2="48438"/>
                      </a14:backgroundRemoval>
                    </a14:imgEffect>
                  </a14:imgLayer>
                </a14:imgProps>
              </a:ext>
              <a:ext uri="{28A0092B-C50C-407E-A947-70E740481C1C}">
                <a14:useLocalDpi xmlns:a14="http://schemas.microsoft.com/office/drawing/2010/main" val="0"/>
              </a:ext>
            </a:extLst>
          </a:blip>
          <a:stretch>
            <a:fillRect/>
          </a:stretch>
        </p:blipFill>
        <p:spPr>
          <a:xfrm>
            <a:off x="4997312" y="4941117"/>
            <a:ext cx="1548068" cy="1429622"/>
          </a:xfrm>
          <a:prstGeom prst="rect">
            <a:avLst/>
          </a:prstGeom>
        </p:spPr>
      </p:pic>
      <p:pic>
        <p:nvPicPr>
          <p:cNvPr id="15" name="Picture 14">
            <a:extLst>
              <a:ext uri="{FF2B5EF4-FFF2-40B4-BE49-F238E27FC236}">
                <a16:creationId xmlns:a16="http://schemas.microsoft.com/office/drawing/2014/main" id="{C2D92387-3D0E-CF78-CEA8-67385E5395BD}"/>
              </a:ext>
            </a:extLst>
          </p:cNvPr>
          <p:cNvPicPr>
            <a:picLocks noChangeAspect="1"/>
          </p:cNvPicPr>
          <p:nvPr/>
        </p:nvPicPr>
        <p:blipFill rotWithShape="1">
          <a:blip r:embed="rId3">
            <a:extLst>
              <a:ext uri="{28A0092B-C50C-407E-A947-70E740481C1C}">
                <a14:useLocalDpi xmlns:a14="http://schemas.microsoft.com/office/drawing/2010/main" val="0"/>
              </a:ext>
            </a:extLst>
          </a:blip>
          <a:srcRect l="77106" t="52495" r="2538" b="21121"/>
          <a:stretch/>
        </p:blipFill>
        <p:spPr>
          <a:xfrm>
            <a:off x="8071575" y="2963571"/>
            <a:ext cx="1171575" cy="1167766"/>
          </a:xfrm>
          <a:prstGeom prst="rect">
            <a:avLst/>
          </a:prstGeom>
        </p:spPr>
      </p:pic>
      <p:pic>
        <p:nvPicPr>
          <p:cNvPr id="17" name="Picture 16">
            <a:extLst>
              <a:ext uri="{FF2B5EF4-FFF2-40B4-BE49-F238E27FC236}">
                <a16:creationId xmlns:a16="http://schemas.microsoft.com/office/drawing/2014/main" id="{CA4ADE6F-6B39-FFE8-D019-5206F873953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125" b="89844" l="7813" r="89844">
                        <a14:foregroundMark x1="26563" y1="35156" x2="26563" y2="35156"/>
                        <a14:foregroundMark x1="43750" y1="3125" x2="43750" y2="3125"/>
                        <a14:foregroundMark x1="7813" y1="38281" x2="7813" y2="38281"/>
                        <a14:foregroundMark x1="38281" y1="62500" x2="38281" y2="62500"/>
                        <a14:foregroundMark x1="69531" y1="75000" x2="69531" y2="75000"/>
                        <a14:foregroundMark x1="66406" y1="23438" x2="66406" y2="23438"/>
                      </a14:backgroundRemoval>
                    </a14:imgEffect>
                  </a14:imgLayer>
                </a14:imgProps>
              </a:ext>
              <a:ext uri="{28A0092B-C50C-407E-A947-70E740481C1C}">
                <a14:useLocalDpi xmlns:a14="http://schemas.microsoft.com/office/drawing/2010/main" val="0"/>
              </a:ext>
            </a:extLst>
          </a:blip>
          <a:stretch>
            <a:fillRect/>
          </a:stretch>
        </p:blipFill>
        <p:spPr>
          <a:xfrm>
            <a:off x="5279635" y="2963571"/>
            <a:ext cx="1364298" cy="1364298"/>
          </a:xfrm>
          <a:prstGeom prst="rect">
            <a:avLst/>
          </a:prstGeom>
        </p:spPr>
      </p:pic>
      <p:pic>
        <p:nvPicPr>
          <p:cNvPr id="19" name="Picture 18">
            <a:extLst>
              <a:ext uri="{FF2B5EF4-FFF2-40B4-BE49-F238E27FC236}">
                <a16:creationId xmlns:a16="http://schemas.microsoft.com/office/drawing/2014/main" id="{EAE53DEA-031F-2C55-D4BA-1A4DC6987C64}"/>
              </a:ext>
            </a:extLst>
          </p:cNvPr>
          <p:cNvPicPr>
            <a:picLocks noChangeAspect="1"/>
          </p:cNvPicPr>
          <p:nvPr/>
        </p:nvPicPr>
        <p:blipFill rotWithShape="1">
          <a:blip r:embed="rId8">
            <a:extLst>
              <a:ext uri="{28A0092B-C50C-407E-A947-70E740481C1C}">
                <a14:useLocalDpi xmlns:a14="http://schemas.microsoft.com/office/drawing/2010/main" val="0"/>
              </a:ext>
            </a:extLst>
          </a:blip>
          <a:srcRect l="78834" t="67445" r="7724" b="14428"/>
          <a:stretch/>
        </p:blipFill>
        <p:spPr>
          <a:xfrm>
            <a:off x="8121542" y="1069429"/>
            <a:ext cx="1093471" cy="1087755"/>
          </a:xfrm>
          <a:prstGeom prst="rect">
            <a:avLst/>
          </a:prstGeom>
        </p:spPr>
      </p:pic>
      <p:pic>
        <p:nvPicPr>
          <p:cNvPr id="21" name="Picture 20">
            <a:extLst>
              <a:ext uri="{FF2B5EF4-FFF2-40B4-BE49-F238E27FC236}">
                <a16:creationId xmlns:a16="http://schemas.microsoft.com/office/drawing/2014/main" id="{FD9BA623-8433-7CB0-C5EC-00115677980C}"/>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35938" y1="17969" x2="35938" y2="17969"/>
                        <a14:foregroundMark x1="25781" y1="28125" x2="25781" y2="28125"/>
                        <a14:foregroundMark x1="53906" y1="30469" x2="53906" y2="30469"/>
                        <a14:foregroundMark x1="86719" y1="26563" x2="86719" y2="26563"/>
                        <a14:foregroundMark x1="62500" y1="73438" x2="62500" y2="73438"/>
                        <a14:backgroundMark x1="87500" y1="27344" x2="87500" y2="27344"/>
                        <a14:backgroundMark x1="88281" y1="27344" x2="88281" y2="27344"/>
                        <a14:backgroundMark x1="88281" y1="26563" x2="88281" y2="26563"/>
                      </a14:backgroundRemoval>
                    </a14:imgEffect>
                  </a14:imgLayer>
                </a14:imgProps>
              </a:ext>
              <a:ext uri="{28A0092B-C50C-407E-A947-70E740481C1C}">
                <a14:useLocalDpi xmlns:a14="http://schemas.microsoft.com/office/drawing/2010/main" val="0"/>
              </a:ext>
            </a:extLst>
          </a:blip>
          <a:stretch>
            <a:fillRect/>
          </a:stretch>
        </p:blipFill>
        <p:spPr>
          <a:xfrm>
            <a:off x="4997312" y="841857"/>
            <a:ext cx="1682846" cy="1676951"/>
          </a:xfrm>
          <a:prstGeom prst="rect">
            <a:avLst/>
          </a:prstGeom>
        </p:spPr>
      </p:pic>
      <p:pic>
        <p:nvPicPr>
          <p:cNvPr id="24" name="Picture 23">
            <a:extLst>
              <a:ext uri="{FF2B5EF4-FFF2-40B4-BE49-F238E27FC236}">
                <a16:creationId xmlns:a16="http://schemas.microsoft.com/office/drawing/2014/main" id="{00128E86-A04A-0BE9-E8FA-1E9E01BB41DA}"/>
              </a:ext>
            </a:extLst>
          </p:cNvPr>
          <p:cNvPicPr>
            <a:picLocks noChangeAspect="1"/>
          </p:cNvPicPr>
          <p:nvPr/>
        </p:nvPicPr>
        <p:blipFill rotWithShape="1">
          <a:blip r:embed="rId8">
            <a:extLst>
              <a:ext uri="{28A0092B-C50C-407E-A947-70E740481C1C}">
                <a14:useLocalDpi xmlns:a14="http://schemas.microsoft.com/office/drawing/2010/main" val="0"/>
              </a:ext>
            </a:extLst>
          </a:blip>
          <a:srcRect l="78834" t="67445" r="7724" b="14428"/>
          <a:stretch/>
        </p:blipFill>
        <p:spPr>
          <a:xfrm>
            <a:off x="10818447" y="1067502"/>
            <a:ext cx="1093471" cy="1087755"/>
          </a:xfrm>
          <a:prstGeom prst="rect">
            <a:avLst/>
          </a:prstGeom>
        </p:spPr>
      </p:pic>
      <p:pic>
        <p:nvPicPr>
          <p:cNvPr id="25" name="Picture 24">
            <a:extLst>
              <a:ext uri="{FF2B5EF4-FFF2-40B4-BE49-F238E27FC236}">
                <a16:creationId xmlns:a16="http://schemas.microsoft.com/office/drawing/2014/main" id="{3A64D03C-9782-29CA-2DB9-86401969D398}"/>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35938" y1="17969" x2="35938" y2="17969"/>
                        <a14:foregroundMark x1="25781" y1="28125" x2="25781" y2="28125"/>
                        <a14:foregroundMark x1="53906" y1="30469" x2="53906" y2="30469"/>
                        <a14:foregroundMark x1="86719" y1="26563" x2="86719" y2="26563"/>
                        <a14:foregroundMark x1="62500" y1="73438" x2="62500" y2="73438"/>
                        <a14:backgroundMark x1="87500" y1="27344" x2="87500" y2="27344"/>
                        <a14:backgroundMark x1="88281" y1="27344" x2="88281" y2="27344"/>
                        <a14:backgroundMark x1="88281" y1="26563" x2="88281" y2="26563"/>
                      </a14:backgroundRemoval>
                    </a14:imgEffect>
                  </a14:imgLayer>
                </a14:imgProps>
              </a:ext>
              <a:ext uri="{28A0092B-C50C-407E-A947-70E740481C1C}">
                <a14:useLocalDpi xmlns:a14="http://schemas.microsoft.com/office/drawing/2010/main" val="0"/>
              </a:ext>
            </a:extLst>
          </a:blip>
          <a:stretch>
            <a:fillRect/>
          </a:stretch>
        </p:blipFill>
        <p:spPr>
          <a:xfrm>
            <a:off x="10439198" y="844214"/>
            <a:ext cx="1682846" cy="1676951"/>
          </a:xfrm>
          <a:prstGeom prst="rect">
            <a:avLst/>
          </a:prstGeom>
        </p:spPr>
      </p:pic>
      <p:sp>
        <p:nvSpPr>
          <p:cNvPr id="26" name="Arrow: Right 25">
            <a:extLst>
              <a:ext uri="{FF2B5EF4-FFF2-40B4-BE49-F238E27FC236}">
                <a16:creationId xmlns:a16="http://schemas.microsoft.com/office/drawing/2014/main" id="{2753D49C-421D-FF44-E953-105499589381}"/>
              </a:ext>
            </a:extLst>
          </p:cNvPr>
          <p:cNvSpPr/>
          <p:nvPr/>
        </p:nvSpPr>
        <p:spPr>
          <a:xfrm>
            <a:off x="6716151" y="1460546"/>
            <a:ext cx="1142129" cy="28541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7" name="Equals 26">
            <a:extLst>
              <a:ext uri="{FF2B5EF4-FFF2-40B4-BE49-F238E27FC236}">
                <a16:creationId xmlns:a16="http://schemas.microsoft.com/office/drawing/2014/main" id="{E1759A36-818F-19B5-8133-9D0AD49AF525}"/>
              </a:ext>
            </a:extLst>
          </p:cNvPr>
          <p:cNvSpPr/>
          <p:nvPr/>
        </p:nvSpPr>
        <p:spPr>
          <a:xfrm>
            <a:off x="9595615" y="1325101"/>
            <a:ext cx="896528" cy="506292"/>
          </a:xfrm>
          <a:prstGeom prst="mathEqua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30" name="Arrow: Right 29">
            <a:extLst>
              <a:ext uri="{FF2B5EF4-FFF2-40B4-BE49-F238E27FC236}">
                <a16:creationId xmlns:a16="http://schemas.microsoft.com/office/drawing/2014/main" id="{6011C564-9D6B-2434-3E8F-E9B08842D7FF}"/>
              </a:ext>
            </a:extLst>
          </p:cNvPr>
          <p:cNvSpPr/>
          <p:nvPr/>
        </p:nvSpPr>
        <p:spPr>
          <a:xfrm>
            <a:off x="6716151" y="3360309"/>
            <a:ext cx="1142129" cy="28541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Equals 30">
            <a:extLst>
              <a:ext uri="{FF2B5EF4-FFF2-40B4-BE49-F238E27FC236}">
                <a16:creationId xmlns:a16="http://schemas.microsoft.com/office/drawing/2014/main" id="{A3C9D66C-D88F-6715-D6BF-980969E47791}"/>
              </a:ext>
            </a:extLst>
          </p:cNvPr>
          <p:cNvSpPr/>
          <p:nvPr/>
        </p:nvSpPr>
        <p:spPr>
          <a:xfrm>
            <a:off x="9595615" y="3224864"/>
            <a:ext cx="896528" cy="506292"/>
          </a:xfrm>
          <a:prstGeom prst="mathEqua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pic>
        <p:nvPicPr>
          <p:cNvPr id="32" name="Picture 31">
            <a:extLst>
              <a:ext uri="{FF2B5EF4-FFF2-40B4-BE49-F238E27FC236}">
                <a16:creationId xmlns:a16="http://schemas.microsoft.com/office/drawing/2014/main" id="{1AC9894D-57B7-3CD3-7E43-FA007B0E3C42}"/>
              </a:ext>
            </a:extLst>
          </p:cNvPr>
          <p:cNvPicPr>
            <a:picLocks noChangeAspect="1"/>
          </p:cNvPicPr>
          <p:nvPr/>
        </p:nvPicPr>
        <p:blipFill rotWithShape="1">
          <a:blip r:embed="rId3">
            <a:extLst>
              <a:ext uri="{28A0092B-C50C-407E-A947-70E740481C1C}">
                <a14:useLocalDpi xmlns:a14="http://schemas.microsoft.com/office/drawing/2010/main" val="0"/>
              </a:ext>
            </a:extLst>
          </a:blip>
          <a:srcRect l="77106" t="52495" r="2538" b="21121"/>
          <a:stretch/>
        </p:blipFill>
        <p:spPr>
          <a:xfrm>
            <a:off x="10872443" y="2993096"/>
            <a:ext cx="1171575" cy="1167766"/>
          </a:xfrm>
          <a:prstGeom prst="rect">
            <a:avLst/>
          </a:prstGeom>
        </p:spPr>
      </p:pic>
      <p:pic>
        <p:nvPicPr>
          <p:cNvPr id="33" name="Picture 32">
            <a:extLst>
              <a:ext uri="{FF2B5EF4-FFF2-40B4-BE49-F238E27FC236}">
                <a16:creationId xmlns:a16="http://schemas.microsoft.com/office/drawing/2014/main" id="{AE6E4911-1CAF-B709-FEE9-BC5F0CEE84A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125" b="89844" l="7813" r="89844">
                        <a14:foregroundMark x1="26563" y1="35156" x2="26563" y2="35156"/>
                        <a14:foregroundMark x1="43750" y1="3125" x2="43750" y2="3125"/>
                        <a14:foregroundMark x1="7813" y1="38281" x2="7813" y2="38281"/>
                        <a14:foregroundMark x1="38281" y1="62500" x2="38281" y2="62500"/>
                        <a14:foregroundMark x1="69531" y1="75000" x2="69531" y2="75000"/>
                        <a14:foregroundMark x1="66406" y1="23438" x2="66406" y2="23438"/>
                      </a14:backgroundRemoval>
                    </a14:imgEffect>
                  </a14:imgLayer>
                </a14:imgProps>
              </a:ext>
              <a:ext uri="{28A0092B-C50C-407E-A947-70E740481C1C}">
                <a14:useLocalDpi xmlns:a14="http://schemas.microsoft.com/office/drawing/2010/main" val="0"/>
              </a:ext>
            </a:extLst>
          </a:blip>
          <a:stretch>
            <a:fillRect/>
          </a:stretch>
        </p:blipFill>
        <p:spPr>
          <a:xfrm>
            <a:off x="10827702" y="3018496"/>
            <a:ext cx="1364298" cy="1364298"/>
          </a:xfrm>
          <a:prstGeom prst="rect">
            <a:avLst/>
          </a:prstGeom>
        </p:spPr>
      </p:pic>
      <p:sp>
        <p:nvSpPr>
          <p:cNvPr id="36" name="Arrow: Right 35">
            <a:extLst>
              <a:ext uri="{FF2B5EF4-FFF2-40B4-BE49-F238E27FC236}">
                <a16:creationId xmlns:a16="http://schemas.microsoft.com/office/drawing/2014/main" id="{CF1D3F93-3426-5AE2-BD06-0CC80E91BCFD}"/>
              </a:ext>
            </a:extLst>
          </p:cNvPr>
          <p:cNvSpPr/>
          <p:nvPr/>
        </p:nvSpPr>
        <p:spPr>
          <a:xfrm>
            <a:off x="6716151" y="5587120"/>
            <a:ext cx="1142129" cy="28541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7" name="Equals 36">
            <a:extLst>
              <a:ext uri="{FF2B5EF4-FFF2-40B4-BE49-F238E27FC236}">
                <a16:creationId xmlns:a16="http://schemas.microsoft.com/office/drawing/2014/main" id="{DCF57E76-D74F-FA55-5AAC-2CC8D8D64DF1}"/>
              </a:ext>
            </a:extLst>
          </p:cNvPr>
          <p:cNvSpPr/>
          <p:nvPr/>
        </p:nvSpPr>
        <p:spPr>
          <a:xfrm>
            <a:off x="9595615" y="5451675"/>
            <a:ext cx="896528" cy="506292"/>
          </a:xfrm>
          <a:prstGeom prst="mathEqua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pic>
        <p:nvPicPr>
          <p:cNvPr id="38" name="Picture 37">
            <a:extLst>
              <a:ext uri="{FF2B5EF4-FFF2-40B4-BE49-F238E27FC236}">
                <a16:creationId xmlns:a16="http://schemas.microsoft.com/office/drawing/2014/main" id="{B79648B5-3505-DE0A-926C-7373D453D3FC}"/>
              </a:ext>
            </a:extLst>
          </p:cNvPr>
          <p:cNvPicPr>
            <a:picLocks noChangeAspect="1"/>
          </p:cNvPicPr>
          <p:nvPr/>
        </p:nvPicPr>
        <p:blipFill rotWithShape="1">
          <a:blip r:embed="rId3">
            <a:extLst>
              <a:ext uri="{28A0092B-C50C-407E-A947-70E740481C1C}">
                <a14:useLocalDpi xmlns:a14="http://schemas.microsoft.com/office/drawing/2010/main" val="0"/>
              </a:ext>
            </a:extLst>
          </a:blip>
          <a:srcRect l="27226" t="51860" r="52384" b="21697"/>
          <a:stretch/>
        </p:blipFill>
        <p:spPr>
          <a:xfrm>
            <a:off x="10853198" y="5224559"/>
            <a:ext cx="1173479" cy="1170432"/>
          </a:xfrm>
          <a:prstGeom prst="rect">
            <a:avLst/>
          </a:prstGeom>
        </p:spPr>
      </p:pic>
      <p:pic>
        <p:nvPicPr>
          <p:cNvPr id="39" name="Picture 38">
            <a:extLst>
              <a:ext uri="{FF2B5EF4-FFF2-40B4-BE49-F238E27FC236}">
                <a16:creationId xmlns:a16="http://schemas.microsoft.com/office/drawing/2014/main" id="{7D738B59-1153-BA41-D14E-07F7636EC75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375" b="96875" l="9375" r="89844">
                        <a14:foregroundMark x1="65133" y1="91610" x2="70313" y2="96875"/>
                        <a14:foregroundMark x1="24553" y1="50367" x2="27339" y2="53198"/>
                        <a14:foregroundMark x1="70313" y1="96875" x2="70313" y2="96875"/>
                        <a14:foregroundMark x1="25781" y1="50000" x2="28684" y2="52087"/>
                        <a14:foregroundMark x1="65887" y1="90987" x2="67188" y2="92969"/>
                        <a14:foregroundMark x1="69531" y1="75000" x2="69531" y2="75000"/>
                        <a14:foregroundMark x1="69531" y1="78125" x2="69531" y2="80469"/>
                        <a14:foregroundMark x1="69531" y1="71875" x2="67969" y2="85156"/>
                        <a14:foregroundMark x1="50000" y1="23438" x2="41406" y2="24219"/>
                        <a14:backgroundMark x1="35938" y1="46094" x2="63094" y2="71121"/>
                        <a14:backgroundMark x1="21094" y1="48438" x2="21094" y2="48438"/>
                        <a14:backgroundMark x1="21875" y1="48438" x2="25781" y2="48438"/>
                      </a14:backgroundRemoval>
                    </a14:imgEffect>
                  </a14:imgLayer>
                </a14:imgProps>
              </a:ext>
              <a:ext uri="{28A0092B-C50C-407E-A947-70E740481C1C}">
                <a14:useLocalDpi xmlns:a14="http://schemas.microsoft.com/office/drawing/2010/main" val="0"/>
              </a:ext>
            </a:extLst>
          </a:blip>
          <a:stretch>
            <a:fillRect/>
          </a:stretch>
        </p:blipFill>
        <p:spPr>
          <a:xfrm>
            <a:off x="10751057" y="4954602"/>
            <a:ext cx="1548068" cy="1429622"/>
          </a:xfrm>
          <a:prstGeom prst="rect">
            <a:avLst/>
          </a:prstGeom>
        </p:spPr>
      </p:pic>
      <p:sp>
        <p:nvSpPr>
          <p:cNvPr id="40" name="Rectangle 39">
            <a:extLst>
              <a:ext uri="{FF2B5EF4-FFF2-40B4-BE49-F238E27FC236}">
                <a16:creationId xmlns:a16="http://schemas.microsoft.com/office/drawing/2014/main" id="{9F9285FA-3864-9FFF-5709-99E9A4199E39}"/>
              </a:ext>
            </a:extLst>
          </p:cNvPr>
          <p:cNvSpPr/>
          <p:nvPr/>
        </p:nvSpPr>
        <p:spPr>
          <a:xfrm>
            <a:off x="1132647" y="-1163"/>
            <a:ext cx="7338871"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Our Goals</a:t>
            </a:r>
          </a:p>
        </p:txBody>
      </p:sp>
      <p:cxnSp>
        <p:nvCxnSpPr>
          <p:cNvPr id="4" name="Straight Connector 3">
            <a:extLst>
              <a:ext uri="{FF2B5EF4-FFF2-40B4-BE49-F238E27FC236}">
                <a16:creationId xmlns:a16="http://schemas.microsoft.com/office/drawing/2014/main" id="{0F08EECF-71B3-2F1D-FF2D-F158FFF271EA}"/>
              </a:ext>
            </a:extLst>
          </p:cNvPr>
          <p:cNvCxnSpPr/>
          <p:nvPr/>
        </p:nvCxnSpPr>
        <p:spPr>
          <a:xfrm>
            <a:off x="0" y="512064"/>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9C3BD786-A9B7-62A7-EDB8-0CBA6F1053CA}"/>
              </a:ext>
            </a:extLst>
          </p:cNvPr>
          <p:cNvCxnSpPr/>
          <p:nvPr/>
        </p:nvCxnSpPr>
        <p:spPr>
          <a:xfrm>
            <a:off x="4718304" y="512064"/>
            <a:ext cx="0" cy="6345936"/>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B6C7918-0EDA-53EC-26C2-D534B744C92B}"/>
              </a:ext>
            </a:extLst>
          </p:cNvPr>
          <p:cNvSpPr txBox="1"/>
          <p:nvPr/>
        </p:nvSpPr>
        <p:spPr>
          <a:xfrm>
            <a:off x="200609" y="566226"/>
            <a:ext cx="4190159" cy="3650358"/>
          </a:xfrm>
          <a:prstGeom prst="rect">
            <a:avLst/>
          </a:prstGeom>
          <a:noFill/>
        </p:spPr>
        <p:txBody>
          <a:bodyPr wrap="square" rtlCol="0">
            <a:spAutoFit/>
          </a:bodyPr>
          <a:lstStyle/>
          <a:p>
            <a:pPr marL="285750" indent="-285750" algn="l">
              <a:buFont typeface="Wingdings" panose="05000000000000000000" pitchFamily="2" charset="2"/>
              <a:buChar char="q"/>
            </a:pPr>
            <a:r>
              <a:rPr lang="en-US" b="1" i="0" dirty="0">
                <a:effectLst/>
                <a:latin typeface="Söhne"/>
              </a:rPr>
              <a:t>Goals:</a:t>
            </a:r>
          </a:p>
          <a:p>
            <a:pPr algn="l"/>
            <a:endParaRPr lang="en-US" b="0" i="0" dirty="0">
              <a:effectLst/>
              <a:latin typeface="Söhne"/>
            </a:endParaRPr>
          </a:p>
          <a:p>
            <a:pPr marL="512763" indent="-342900">
              <a:lnSpc>
                <a:spcPct val="150000"/>
              </a:lnSpc>
              <a:buFont typeface="Wingdings" panose="05000000000000000000" pitchFamily="2" charset="2"/>
              <a:buChar char="Ø"/>
            </a:pPr>
            <a:r>
              <a:rPr lang="en-US" sz="1800" i="0" dirty="0">
                <a:latin typeface="Söhne"/>
              </a:rPr>
              <a:t>Generate images from partial hand-drawn inputs.</a:t>
            </a:r>
          </a:p>
          <a:p>
            <a:pPr marL="342900" indent="-342900">
              <a:buFont typeface="+mj-lt"/>
              <a:buAutoNum type="arabicPeriod"/>
            </a:pPr>
            <a:endParaRPr lang="en-US" i="0" dirty="0">
              <a:effectLst/>
              <a:latin typeface="Söhne"/>
            </a:endParaRPr>
          </a:p>
          <a:p>
            <a:pPr marL="512763" indent="-342900">
              <a:lnSpc>
                <a:spcPct val="150000"/>
              </a:lnSpc>
              <a:buFont typeface="Wingdings" panose="05000000000000000000" pitchFamily="2" charset="2"/>
              <a:buChar char="Ø"/>
            </a:pPr>
            <a:r>
              <a:rPr lang="en-US" sz="1800" i="0" dirty="0">
                <a:latin typeface="Söhne"/>
              </a:rPr>
              <a:t>Maintain consistency between input and output.</a:t>
            </a:r>
          </a:p>
          <a:p>
            <a:pPr marL="342900" indent="-342900" algn="l">
              <a:buFont typeface="+mj-lt"/>
              <a:buAutoNum type="arabicPeriod"/>
            </a:pPr>
            <a:endParaRPr lang="en-US" i="0" dirty="0">
              <a:effectLst/>
              <a:latin typeface="Söhne"/>
            </a:endParaRPr>
          </a:p>
          <a:p>
            <a:pPr marL="512763" indent="-342900">
              <a:lnSpc>
                <a:spcPct val="150000"/>
              </a:lnSpc>
              <a:buFont typeface="Wingdings" panose="05000000000000000000" pitchFamily="2" charset="2"/>
              <a:buChar char="Ø"/>
            </a:pPr>
            <a:r>
              <a:rPr lang="en-US" sz="1800" i="0" dirty="0">
                <a:latin typeface="Söhne"/>
              </a:rPr>
              <a:t>Maintain the model's ability to preserve input rotation in output.</a:t>
            </a:r>
          </a:p>
        </p:txBody>
      </p:sp>
      <p:sp>
        <p:nvSpPr>
          <p:cNvPr id="2" name="TextBox 1">
            <a:extLst>
              <a:ext uri="{FF2B5EF4-FFF2-40B4-BE49-F238E27FC236}">
                <a16:creationId xmlns:a16="http://schemas.microsoft.com/office/drawing/2014/main" id="{1ACA906F-52C3-4755-866F-4E0C0BB19D96}"/>
              </a:ext>
            </a:extLst>
          </p:cNvPr>
          <p:cNvSpPr txBox="1"/>
          <p:nvPr/>
        </p:nvSpPr>
        <p:spPr>
          <a:xfrm>
            <a:off x="11891010" y="-2540"/>
            <a:ext cx="301686"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3</a:t>
            </a:r>
          </a:p>
        </p:txBody>
      </p:sp>
    </p:spTree>
    <p:extLst>
      <p:ext uri="{BB962C8B-B14F-4D97-AF65-F5344CB8AC3E}">
        <p14:creationId xmlns:p14="http://schemas.microsoft.com/office/powerpoint/2010/main" val="324786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495 -0.27546 L 2.08333E-7 -3.33333E-6 " pathEditMode="relative" rAng="0" ptsTypes="AA">
                                      <p:cBhvr>
                                        <p:cTn id="6" dur="500" fill="hold"/>
                                        <p:tgtEl>
                                          <p:spTgt spid="40"/>
                                        </p:tgtEl>
                                        <p:attrNameLst>
                                          <p:attrName>ppt_x</p:attrName>
                                          <p:attrName>ppt_y</p:attrName>
                                        </p:attrNameLst>
                                      </p:cBhvr>
                                      <p:rCtr x="234" y="13773"/>
                                    </p:animMotion>
                                  </p:childTnLst>
                                </p:cTn>
                              </p:par>
                              <p:par>
                                <p:cTn id="7" presetID="0" presetClass="path" presetSubtype="0" accel="50000" decel="50000" fill="hold" grpId="0" nodeType="withEffect">
                                  <p:stCondLst>
                                    <p:cond delay="0"/>
                                  </p:stCondLst>
                                  <p:childTnLst>
                                    <p:animMotion origin="layout" path="M -0.36198 0.00695 L 0.01172 0.00695 " pathEditMode="relative" ptsTypes="AA">
                                      <p:cBhvr>
                                        <p:cTn id="8" dur="500" fill="hold"/>
                                        <p:tgtEl>
                                          <p:spTgt spid="7"/>
                                        </p:tgtEl>
                                        <p:attrNameLst>
                                          <p:attrName>ppt_x</p:attrName>
                                          <p:attrName>ppt_y</p:attrName>
                                        </p:attrNameLst>
                                      </p:cBhvr>
                                    </p:animMotion>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0" grpId="0" animBg="1"/>
      <p:bldP spid="31" grpId="0" animBg="1"/>
      <p:bldP spid="36" grpId="0" animBg="1"/>
      <p:bldP spid="37" grpId="0" animBg="1"/>
      <p:bldP spid="40"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78C395-1319-1357-3F75-43349C47C6B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5938" y1="17969" x2="35938" y2="17969"/>
                        <a14:foregroundMark x1="25781" y1="28125" x2="25781" y2="28125"/>
                        <a14:foregroundMark x1="53906" y1="30469" x2="53906" y2="30469"/>
                        <a14:foregroundMark x1="86719" y1="26563" x2="86719" y2="26563"/>
                        <a14:foregroundMark x1="62500" y1="73438" x2="62500" y2="73438"/>
                        <a14:backgroundMark x1="87500" y1="27344" x2="87500" y2="27344"/>
                        <a14:backgroundMark x1="88281" y1="27344" x2="88281" y2="27344"/>
                        <a14:backgroundMark x1="88281" y1="26563" x2="88281" y2="26563"/>
                      </a14:backgroundRemoval>
                    </a14:imgEffect>
                  </a14:imgLayer>
                </a14:imgProps>
              </a:ext>
              <a:ext uri="{28A0092B-C50C-407E-A947-70E740481C1C}">
                <a14:useLocalDpi xmlns:a14="http://schemas.microsoft.com/office/drawing/2010/main" val="0"/>
              </a:ext>
            </a:extLst>
          </a:blip>
          <a:stretch>
            <a:fillRect/>
          </a:stretch>
        </p:blipFill>
        <p:spPr>
          <a:xfrm>
            <a:off x="807148" y="822408"/>
            <a:ext cx="1682846" cy="1676951"/>
          </a:xfrm>
          <a:prstGeom prst="rect">
            <a:avLst/>
          </a:prstGeom>
        </p:spPr>
      </p:pic>
      <p:sp>
        <p:nvSpPr>
          <p:cNvPr id="3" name="Arrow: Right 2">
            <a:extLst>
              <a:ext uri="{FF2B5EF4-FFF2-40B4-BE49-F238E27FC236}">
                <a16:creationId xmlns:a16="http://schemas.microsoft.com/office/drawing/2014/main" id="{613FA8E8-E3B2-F2FB-4962-A082B645C5E6}"/>
              </a:ext>
            </a:extLst>
          </p:cNvPr>
          <p:cNvSpPr/>
          <p:nvPr/>
        </p:nvSpPr>
        <p:spPr>
          <a:xfrm>
            <a:off x="2873296" y="1425325"/>
            <a:ext cx="2022674" cy="389302"/>
          </a:xfrm>
          <a:prstGeom prst="rightArrow">
            <a:avLst/>
          </a:prstGeom>
          <a:solidFill>
            <a:srgbClr val="FF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8" name="Picture 177">
            <a:extLst>
              <a:ext uri="{FF2B5EF4-FFF2-40B4-BE49-F238E27FC236}">
                <a16:creationId xmlns:a16="http://schemas.microsoft.com/office/drawing/2014/main" id="{258B53BC-1D30-CB05-03CA-C89FEF4FB4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5534" y="822408"/>
            <a:ext cx="1681958" cy="1676416"/>
          </a:xfrm>
          <a:prstGeom prst="rect">
            <a:avLst/>
          </a:prstGeom>
        </p:spPr>
      </p:pic>
      <p:pic>
        <p:nvPicPr>
          <p:cNvPr id="179" name="Picture 178">
            <a:extLst>
              <a:ext uri="{FF2B5EF4-FFF2-40B4-BE49-F238E27FC236}">
                <a16:creationId xmlns:a16="http://schemas.microsoft.com/office/drawing/2014/main" id="{38CD866A-88E9-6CF0-5BB2-768B9A8D802D}"/>
              </a:ext>
            </a:extLst>
          </p:cNvPr>
          <p:cNvPicPr>
            <a:picLocks noChangeAspect="1"/>
          </p:cNvPicPr>
          <p:nvPr/>
        </p:nvPicPr>
        <p:blipFill rotWithShape="1">
          <a:blip r:embed="rId6">
            <a:extLst>
              <a:ext uri="{28A0092B-C50C-407E-A947-70E740481C1C}">
                <a14:useLocalDpi xmlns:a14="http://schemas.microsoft.com/office/drawing/2010/main" val="0"/>
              </a:ext>
            </a:extLst>
          </a:blip>
          <a:srcRect l="78834" t="67445" r="7724" b="14428"/>
          <a:stretch/>
        </p:blipFill>
        <p:spPr>
          <a:xfrm>
            <a:off x="9624184" y="1107003"/>
            <a:ext cx="1113045" cy="1107226"/>
          </a:xfrm>
          <a:prstGeom prst="rect">
            <a:avLst/>
          </a:prstGeom>
        </p:spPr>
      </p:pic>
      <p:sp>
        <p:nvSpPr>
          <p:cNvPr id="181" name="Arrow: Right 180">
            <a:extLst>
              <a:ext uri="{FF2B5EF4-FFF2-40B4-BE49-F238E27FC236}">
                <a16:creationId xmlns:a16="http://schemas.microsoft.com/office/drawing/2014/main" id="{7362F88D-E1C6-D749-6C0E-4FF874B89A66}"/>
              </a:ext>
            </a:extLst>
          </p:cNvPr>
          <p:cNvSpPr/>
          <p:nvPr/>
        </p:nvSpPr>
        <p:spPr>
          <a:xfrm>
            <a:off x="7191296" y="1425325"/>
            <a:ext cx="2022674" cy="38930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TextBox 182">
            <a:extLst>
              <a:ext uri="{FF2B5EF4-FFF2-40B4-BE49-F238E27FC236}">
                <a16:creationId xmlns:a16="http://schemas.microsoft.com/office/drawing/2014/main" id="{3FDEDEB0-2F98-7ED5-1445-60D1C3FC5B75}"/>
              </a:ext>
            </a:extLst>
          </p:cNvPr>
          <p:cNvSpPr txBox="1"/>
          <p:nvPr/>
        </p:nvSpPr>
        <p:spPr>
          <a:xfrm>
            <a:off x="3363657" y="1660616"/>
            <a:ext cx="1053430" cy="369332"/>
          </a:xfrm>
          <a:prstGeom prst="rect">
            <a:avLst/>
          </a:prstGeom>
          <a:noFill/>
        </p:spPr>
        <p:txBody>
          <a:bodyPr wrap="none" rtlCol="0">
            <a:spAutoFit/>
          </a:bodyPr>
          <a:lstStyle/>
          <a:p>
            <a:r>
              <a:rPr lang="en-US" b="1" i="1" dirty="0"/>
              <a:t>Encoding</a:t>
            </a:r>
          </a:p>
        </p:txBody>
      </p:sp>
      <p:sp>
        <p:nvSpPr>
          <p:cNvPr id="184" name="TextBox 183">
            <a:extLst>
              <a:ext uri="{FF2B5EF4-FFF2-40B4-BE49-F238E27FC236}">
                <a16:creationId xmlns:a16="http://schemas.microsoft.com/office/drawing/2014/main" id="{19E4D2BA-9AC0-AF2C-243E-8E08C4CF80AD}"/>
              </a:ext>
            </a:extLst>
          </p:cNvPr>
          <p:cNvSpPr txBox="1"/>
          <p:nvPr/>
        </p:nvSpPr>
        <p:spPr>
          <a:xfrm>
            <a:off x="7707417" y="1668724"/>
            <a:ext cx="1080232" cy="369332"/>
          </a:xfrm>
          <a:prstGeom prst="rect">
            <a:avLst/>
          </a:prstGeom>
          <a:noFill/>
        </p:spPr>
        <p:txBody>
          <a:bodyPr wrap="none" rtlCol="0">
            <a:spAutoFit/>
          </a:bodyPr>
          <a:lstStyle/>
          <a:p>
            <a:r>
              <a:rPr lang="en-US" b="1" i="1" dirty="0"/>
              <a:t>Decoding</a:t>
            </a:r>
          </a:p>
        </p:txBody>
      </p:sp>
      <p:sp>
        <p:nvSpPr>
          <p:cNvPr id="185" name="TextBox 184">
            <a:extLst>
              <a:ext uri="{FF2B5EF4-FFF2-40B4-BE49-F238E27FC236}">
                <a16:creationId xmlns:a16="http://schemas.microsoft.com/office/drawing/2014/main" id="{F7CB81D2-8B9E-D28D-BC04-2E95C681997F}"/>
              </a:ext>
            </a:extLst>
          </p:cNvPr>
          <p:cNvSpPr txBox="1"/>
          <p:nvPr/>
        </p:nvSpPr>
        <p:spPr>
          <a:xfrm>
            <a:off x="1115572" y="2364958"/>
            <a:ext cx="1263486" cy="584775"/>
          </a:xfrm>
          <a:prstGeom prst="rect">
            <a:avLst/>
          </a:prstGeom>
          <a:noFill/>
        </p:spPr>
        <p:txBody>
          <a:bodyPr wrap="none" rtlCol="0">
            <a:spAutoFit/>
          </a:bodyPr>
          <a:lstStyle/>
          <a:p>
            <a:pPr algn="ctr"/>
            <a:r>
              <a:rPr lang="en-US" dirty="0"/>
              <a:t>Initial Input</a:t>
            </a:r>
          </a:p>
          <a:p>
            <a:pPr algn="ctr"/>
            <a:r>
              <a:rPr lang="en-US" sz="1400" dirty="0"/>
              <a:t>540x641</a:t>
            </a:r>
          </a:p>
        </p:txBody>
      </p:sp>
      <p:sp>
        <p:nvSpPr>
          <p:cNvPr id="186" name="TextBox 185">
            <a:extLst>
              <a:ext uri="{FF2B5EF4-FFF2-40B4-BE49-F238E27FC236}">
                <a16:creationId xmlns:a16="http://schemas.microsoft.com/office/drawing/2014/main" id="{6AE52E78-B79C-3FF1-373E-CDE636397BB1}"/>
              </a:ext>
            </a:extLst>
          </p:cNvPr>
          <p:cNvSpPr txBox="1"/>
          <p:nvPr/>
        </p:nvSpPr>
        <p:spPr>
          <a:xfrm>
            <a:off x="4968237" y="2370038"/>
            <a:ext cx="2176558" cy="584775"/>
          </a:xfrm>
          <a:prstGeom prst="rect">
            <a:avLst/>
          </a:prstGeom>
          <a:noFill/>
        </p:spPr>
        <p:txBody>
          <a:bodyPr wrap="none" rtlCol="0">
            <a:spAutoFit/>
          </a:bodyPr>
          <a:lstStyle/>
          <a:p>
            <a:pPr algn="ctr"/>
            <a:r>
              <a:rPr lang="en-US" dirty="0"/>
              <a:t>Encoded Latent Code</a:t>
            </a:r>
          </a:p>
          <a:p>
            <a:pPr algn="ctr"/>
            <a:r>
              <a:rPr lang="en-US" sz="1400" dirty="0"/>
              <a:t>8x8</a:t>
            </a:r>
          </a:p>
        </p:txBody>
      </p:sp>
      <p:sp>
        <p:nvSpPr>
          <p:cNvPr id="187" name="TextBox 186">
            <a:extLst>
              <a:ext uri="{FF2B5EF4-FFF2-40B4-BE49-F238E27FC236}">
                <a16:creationId xmlns:a16="http://schemas.microsoft.com/office/drawing/2014/main" id="{7686B4CE-9778-5F1C-48F6-2E4B3A2722AF}"/>
              </a:ext>
            </a:extLst>
          </p:cNvPr>
          <p:cNvSpPr txBox="1"/>
          <p:nvPr/>
        </p:nvSpPr>
        <p:spPr>
          <a:xfrm>
            <a:off x="9287689" y="2363709"/>
            <a:ext cx="1903342" cy="584775"/>
          </a:xfrm>
          <a:prstGeom prst="rect">
            <a:avLst/>
          </a:prstGeom>
          <a:noFill/>
        </p:spPr>
        <p:txBody>
          <a:bodyPr wrap="none" rtlCol="0">
            <a:spAutoFit/>
          </a:bodyPr>
          <a:lstStyle/>
          <a:p>
            <a:r>
              <a:rPr lang="en-US" dirty="0"/>
              <a:t>Generated Output</a:t>
            </a:r>
          </a:p>
          <a:p>
            <a:pPr algn="ctr"/>
            <a:r>
              <a:rPr lang="en-US" sz="1400" dirty="0"/>
              <a:t>56x56</a:t>
            </a:r>
          </a:p>
        </p:txBody>
      </p:sp>
      <p:sp>
        <p:nvSpPr>
          <p:cNvPr id="189" name="Rectangle 188">
            <a:extLst>
              <a:ext uri="{FF2B5EF4-FFF2-40B4-BE49-F238E27FC236}">
                <a16:creationId xmlns:a16="http://schemas.microsoft.com/office/drawing/2014/main" id="{78D0322B-9DF1-90EC-C335-157DA4D89E75}"/>
              </a:ext>
            </a:extLst>
          </p:cNvPr>
          <p:cNvSpPr/>
          <p:nvPr/>
        </p:nvSpPr>
        <p:spPr>
          <a:xfrm>
            <a:off x="3120073" y="0"/>
            <a:ext cx="5951854"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Working Principle of Encoder-Decoder</a:t>
            </a:r>
          </a:p>
        </p:txBody>
      </p:sp>
      <p:sp>
        <p:nvSpPr>
          <p:cNvPr id="191" name="Left Brace 190">
            <a:extLst>
              <a:ext uri="{FF2B5EF4-FFF2-40B4-BE49-F238E27FC236}">
                <a16:creationId xmlns:a16="http://schemas.microsoft.com/office/drawing/2014/main" id="{42D41185-82C0-DF3E-20D1-A9F0FCA9B88A}"/>
              </a:ext>
            </a:extLst>
          </p:cNvPr>
          <p:cNvSpPr/>
          <p:nvPr/>
        </p:nvSpPr>
        <p:spPr>
          <a:xfrm rot="16200000">
            <a:off x="3347810" y="680144"/>
            <a:ext cx="461664" cy="49684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92" name="TextBox 191">
            <a:extLst>
              <a:ext uri="{FF2B5EF4-FFF2-40B4-BE49-F238E27FC236}">
                <a16:creationId xmlns:a16="http://schemas.microsoft.com/office/drawing/2014/main" id="{8CA597E4-998F-0AA4-903F-51BCA12B9170}"/>
              </a:ext>
            </a:extLst>
          </p:cNvPr>
          <p:cNvSpPr txBox="1"/>
          <p:nvPr/>
        </p:nvSpPr>
        <p:spPr>
          <a:xfrm>
            <a:off x="3112887" y="3337087"/>
            <a:ext cx="959365" cy="369332"/>
          </a:xfrm>
          <a:prstGeom prst="rect">
            <a:avLst/>
          </a:prstGeom>
          <a:noFill/>
        </p:spPr>
        <p:txBody>
          <a:bodyPr wrap="none" rtlCol="0">
            <a:spAutoFit/>
          </a:bodyPr>
          <a:lstStyle/>
          <a:p>
            <a:r>
              <a:rPr lang="en-US" b="1" dirty="0"/>
              <a:t>Encoder</a:t>
            </a:r>
          </a:p>
        </p:txBody>
      </p:sp>
      <p:sp>
        <p:nvSpPr>
          <p:cNvPr id="195" name="Left Brace 194">
            <a:extLst>
              <a:ext uri="{FF2B5EF4-FFF2-40B4-BE49-F238E27FC236}">
                <a16:creationId xmlns:a16="http://schemas.microsoft.com/office/drawing/2014/main" id="{E020C7D4-227A-73B1-C07B-FE84C92A8BC5}"/>
              </a:ext>
            </a:extLst>
          </p:cNvPr>
          <p:cNvSpPr/>
          <p:nvPr/>
        </p:nvSpPr>
        <p:spPr>
          <a:xfrm rot="16200000">
            <a:off x="8350092" y="669985"/>
            <a:ext cx="461664" cy="49684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96" name="TextBox 195">
            <a:extLst>
              <a:ext uri="{FF2B5EF4-FFF2-40B4-BE49-F238E27FC236}">
                <a16:creationId xmlns:a16="http://schemas.microsoft.com/office/drawing/2014/main" id="{39F74A54-26BB-98DC-E5D1-5B67BD97953F}"/>
              </a:ext>
            </a:extLst>
          </p:cNvPr>
          <p:cNvSpPr txBox="1"/>
          <p:nvPr/>
        </p:nvSpPr>
        <p:spPr>
          <a:xfrm>
            <a:off x="8084689" y="3326928"/>
            <a:ext cx="985013" cy="369332"/>
          </a:xfrm>
          <a:prstGeom prst="rect">
            <a:avLst/>
          </a:prstGeom>
          <a:noFill/>
        </p:spPr>
        <p:txBody>
          <a:bodyPr wrap="none" rtlCol="0">
            <a:spAutoFit/>
          </a:bodyPr>
          <a:lstStyle/>
          <a:p>
            <a:r>
              <a:rPr lang="en-US" b="1" dirty="0"/>
              <a:t>Decoder</a:t>
            </a:r>
          </a:p>
        </p:txBody>
      </p:sp>
      <p:sp>
        <p:nvSpPr>
          <p:cNvPr id="198" name="TextBox 197">
            <a:extLst>
              <a:ext uri="{FF2B5EF4-FFF2-40B4-BE49-F238E27FC236}">
                <a16:creationId xmlns:a16="http://schemas.microsoft.com/office/drawing/2014/main" id="{EDC3396A-756C-10A0-5228-347BD873B074}"/>
              </a:ext>
            </a:extLst>
          </p:cNvPr>
          <p:cNvSpPr txBox="1"/>
          <p:nvPr/>
        </p:nvSpPr>
        <p:spPr>
          <a:xfrm>
            <a:off x="861996" y="4180274"/>
            <a:ext cx="8067947" cy="2126864"/>
          </a:xfrm>
          <a:prstGeom prst="rect">
            <a:avLst/>
          </a:prstGeom>
          <a:noFill/>
        </p:spPr>
        <p:txBody>
          <a:bodyPr wrap="square">
            <a:spAutoFit/>
          </a:bodyPr>
          <a:lstStyle/>
          <a:p>
            <a:pPr algn="just">
              <a:lnSpc>
                <a:spcPct val="150000"/>
              </a:lnSpc>
              <a:buFont typeface="+mj-lt"/>
              <a:buAutoNum type="arabicPeriod"/>
            </a:pPr>
            <a:r>
              <a:rPr lang="en-US" b="1" i="0" dirty="0">
                <a:effectLst/>
                <a:latin typeface="Söhne"/>
              </a:rPr>
              <a:t>Encoder</a:t>
            </a:r>
            <a:r>
              <a:rPr lang="en-US" b="0" i="0" dirty="0">
                <a:effectLst/>
                <a:latin typeface="Söhne"/>
              </a:rPr>
              <a:t>: Compresses input image to a lower-dimensional latent code.</a:t>
            </a:r>
          </a:p>
          <a:p>
            <a:pPr algn="just">
              <a:lnSpc>
                <a:spcPct val="150000"/>
              </a:lnSpc>
              <a:buFont typeface="+mj-lt"/>
              <a:buAutoNum type="arabicPeriod"/>
            </a:pPr>
            <a:r>
              <a:rPr lang="en-US" b="1" i="0" dirty="0">
                <a:effectLst/>
                <a:latin typeface="Söhne"/>
              </a:rPr>
              <a:t>Latent</a:t>
            </a:r>
            <a:r>
              <a:rPr lang="en-US" b="0" i="0" dirty="0">
                <a:effectLst/>
                <a:latin typeface="Söhne"/>
              </a:rPr>
              <a:t> </a:t>
            </a:r>
            <a:r>
              <a:rPr lang="en-US" b="1" i="0" dirty="0">
                <a:effectLst/>
                <a:latin typeface="Söhne"/>
              </a:rPr>
              <a:t>code</a:t>
            </a:r>
            <a:r>
              <a:rPr lang="en-US" b="0" i="0" dirty="0">
                <a:effectLst/>
                <a:latin typeface="Söhne"/>
              </a:rPr>
              <a:t>: Compressed representation of the input.</a:t>
            </a:r>
          </a:p>
          <a:p>
            <a:pPr algn="just">
              <a:lnSpc>
                <a:spcPct val="150000"/>
              </a:lnSpc>
              <a:buFont typeface="+mj-lt"/>
              <a:buAutoNum type="arabicPeriod"/>
            </a:pPr>
            <a:r>
              <a:rPr lang="en-US" b="1" i="0" dirty="0">
                <a:effectLst/>
                <a:latin typeface="Söhne"/>
              </a:rPr>
              <a:t>Decoder</a:t>
            </a:r>
            <a:r>
              <a:rPr lang="en-US" b="0" i="0" dirty="0">
                <a:effectLst/>
                <a:latin typeface="Söhne"/>
              </a:rPr>
              <a:t>: Expands latent code to the output image.</a:t>
            </a:r>
          </a:p>
          <a:p>
            <a:pPr algn="just">
              <a:lnSpc>
                <a:spcPct val="150000"/>
              </a:lnSpc>
              <a:buFont typeface="+mj-lt"/>
              <a:buAutoNum type="arabicPeriod"/>
            </a:pPr>
            <a:r>
              <a:rPr lang="en-US" b="1" i="0" dirty="0">
                <a:effectLst/>
                <a:latin typeface="Söhne"/>
              </a:rPr>
              <a:t>Loss</a:t>
            </a:r>
            <a:r>
              <a:rPr lang="en-US" b="0" i="0" dirty="0">
                <a:effectLst/>
                <a:latin typeface="Söhne"/>
              </a:rPr>
              <a:t> </a:t>
            </a:r>
            <a:r>
              <a:rPr lang="en-US" b="1" i="0" dirty="0">
                <a:effectLst/>
                <a:latin typeface="Söhne"/>
              </a:rPr>
              <a:t>function</a:t>
            </a:r>
            <a:r>
              <a:rPr lang="en-US" b="0" i="0" dirty="0">
                <a:effectLst/>
                <a:latin typeface="Söhne"/>
              </a:rPr>
              <a:t>: Compares output to the target image.</a:t>
            </a:r>
          </a:p>
          <a:p>
            <a:pPr algn="just">
              <a:lnSpc>
                <a:spcPct val="150000"/>
              </a:lnSpc>
              <a:buFont typeface="+mj-lt"/>
              <a:buAutoNum type="arabicPeriod"/>
            </a:pPr>
            <a:r>
              <a:rPr lang="en-US" b="1" i="0" dirty="0">
                <a:effectLst/>
                <a:latin typeface="Söhne"/>
              </a:rPr>
              <a:t>Optimization</a:t>
            </a:r>
            <a:r>
              <a:rPr lang="en-US" b="0" i="0" dirty="0">
                <a:effectLst/>
                <a:latin typeface="Söhne"/>
              </a:rPr>
              <a:t>: Minimizes loss for accurate image generation.</a:t>
            </a:r>
          </a:p>
        </p:txBody>
      </p:sp>
      <p:cxnSp>
        <p:nvCxnSpPr>
          <p:cNvPr id="4" name="Straight Connector 3">
            <a:extLst>
              <a:ext uri="{FF2B5EF4-FFF2-40B4-BE49-F238E27FC236}">
                <a16:creationId xmlns:a16="http://schemas.microsoft.com/office/drawing/2014/main" id="{7BB350FB-664C-A02D-4ABB-74843BCDF1C6}"/>
              </a:ext>
            </a:extLst>
          </p:cNvPr>
          <p:cNvCxnSpPr/>
          <p:nvPr/>
        </p:nvCxnSpPr>
        <p:spPr>
          <a:xfrm>
            <a:off x="0" y="512064"/>
            <a:ext cx="12192000"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993796C5-5431-DD02-C89C-92251FEDE3E6}"/>
              </a:ext>
            </a:extLst>
          </p:cNvPr>
          <p:cNvSpPr txBox="1"/>
          <p:nvPr/>
        </p:nvSpPr>
        <p:spPr>
          <a:xfrm>
            <a:off x="11891010" y="-2540"/>
            <a:ext cx="301686"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4</a:t>
            </a:r>
          </a:p>
        </p:txBody>
      </p:sp>
    </p:spTree>
    <p:extLst>
      <p:ext uri="{BB962C8B-B14F-4D97-AF65-F5344CB8AC3E}">
        <p14:creationId xmlns:p14="http://schemas.microsoft.com/office/powerpoint/2010/main" val="423069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065 -0.1787 L 0 -4.81481E-6 " pathEditMode="relative" rAng="0" ptsTypes="AA">
                                      <p:cBhvr>
                                        <p:cTn id="6" dur="500" fill="hold"/>
                                        <p:tgtEl>
                                          <p:spTgt spid="189"/>
                                        </p:tgtEl>
                                        <p:attrNameLst>
                                          <p:attrName>ppt_x</p:attrName>
                                          <p:attrName>ppt_y</p:attrName>
                                        </p:attrNameLst>
                                      </p:cBhvr>
                                      <p:rCtr x="26" y="8935"/>
                                    </p:animMotion>
                                  </p:childTnLst>
                                </p:cTn>
                              </p:par>
                              <p:par>
                                <p:cTn id="7" presetID="0" presetClass="path" presetSubtype="0" accel="50000" decel="50000" fill="hold" grpId="0" nodeType="withEffect">
                                  <p:stCondLst>
                                    <p:cond delay="0"/>
                                  </p:stCondLst>
                                  <p:childTnLst>
                                    <p:animMotion origin="layout" path="M -0.69192 -0.00555 L -2.5E-6 2.59259E-6 " pathEditMode="relative" rAng="0" ptsTypes="AA">
                                      <p:cBhvr>
                                        <p:cTn id="8" dur="500" fill="hold"/>
                                        <p:tgtEl>
                                          <p:spTgt spid="198"/>
                                        </p:tgtEl>
                                        <p:attrNameLst>
                                          <p:attrName>ppt_x</p:attrName>
                                          <p:attrName>ppt_y</p:attrName>
                                        </p:attrNameLst>
                                      </p:cBhvr>
                                      <p:rCtr x="34596" y="532"/>
                                    </p:animMotion>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78"/>
                                        </p:tgtEl>
                                        <p:attrNameLst>
                                          <p:attrName>style.visibility</p:attrName>
                                        </p:attrNameLst>
                                      </p:cBhvr>
                                      <p:to>
                                        <p:strVal val="visible"/>
                                      </p:to>
                                    </p:set>
                                    <p:animEffect transition="in" filter="fade">
                                      <p:cBhvr>
                                        <p:cTn id="18" dur="500"/>
                                        <p:tgtEl>
                                          <p:spTgt spid="178"/>
                                        </p:tgtEl>
                                      </p:cBhvr>
                                    </p:animEffect>
                                  </p:childTnLst>
                                </p:cTn>
                              </p:par>
                              <p:par>
                                <p:cTn id="19" presetID="10" presetClass="entr" presetSubtype="0" fill="hold" nodeType="withEffect">
                                  <p:stCondLst>
                                    <p:cond delay="0"/>
                                  </p:stCondLst>
                                  <p:childTnLst>
                                    <p:set>
                                      <p:cBhvr>
                                        <p:cTn id="20" dur="1" fill="hold">
                                          <p:stCondLst>
                                            <p:cond delay="0"/>
                                          </p:stCondLst>
                                        </p:cTn>
                                        <p:tgtEl>
                                          <p:spTgt spid="179"/>
                                        </p:tgtEl>
                                        <p:attrNameLst>
                                          <p:attrName>style.visibility</p:attrName>
                                        </p:attrNameLst>
                                      </p:cBhvr>
                                      <p:to>
                                        <p:strVal val="visible"/>
                                      </p:to>
                                    </p:set>
                                    <p:animEffect transition="in" filter="fade">
                                      <p:cBhvr>
                                        <p:cTn id="21" dur="500"/>
                                        <p:tgtEl>
                                          <p:spTgt spid="17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1"/>
                                        </p:tgtEl>
                                        <p:attrNameLst>
                                          <p:attrName>style.visibility</p:attrName>
                                        </p:attrNameLst>
                                      </p:cBhvr>
                                      <p:to>
                                        <p:strVal val="visible"/>
                                      </p:to>
                                    </p:set>
                                    <p:animEffect transition="in" filter="fade">
                                      <p:cBhvr>
                                        <p:cTn id="24" dur="500"/>
                                        <p:tgtEl>
                                          <p:spTgt spid="18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3"/>
                                        </p:tgtEl>
                                        <p:attrNameLst>
                                          <p:attrName>style.visibility</p:attrName>
                                        </p:attrNameLst>
                                      </p:cBhvr>
                                      <p:to>
                                        <p:strVal val="visible"/>
                                      </p:to>
                                    </p:set>
                                    <p:animEffect transition="in" filter="fade">
                                      <p:cBhvr>
                                        <p:cTn id="27" dur="500"/>
                                        <p:tgtEl>
                                          <p:spTgt spid="18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4"/>
                                        </p:tgtEl>
                                        <p:attrNameLst>
                                          <p:attrName>style.visibility</p:attrName>
                                        </p:attrNameLst>
                                      </p:cBhvr>
                                      <p:to>
                                        <p:strVal val="visible"/>
                                      </p:to>
                                    </p:set>
                                    <p:animEffect transition="in" filter="fade">
                                      <p:cBhvr>
                                        <p:cTn id="30" dur="500"/>
                                        <p:tgtEl>
                                          <p:spTgt spid="18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5"/>
                                        </p:tgtEl>
                                        <p:attrNameLst>
                                          <p:attrName>style.visibility</p:attrName>
                                        </p:attrNameLst>
                                      </p:cBhvr>
                                      <p:to>
                                        <p:strVal val="visible"/>
                                      </p:to>
                                    </p:set>
                                    <p:animEffect transition="in" filter="fade">
                                      <p:cBhvr>
                                        <p:cTn id="33" dur="500"/>
                                        <p:tgtEl>
                                          <p:spTgt spid="18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6"/>
                                        </p:tgtEl>
                                        <p:attrNameLst>
                                          <p:attrName>style.visibility</p:attrName>
                                        </p:attrNameLst>
                                      </p:cBhvr>
                                      <p:to>
                                        <p:strVal val="visible"/>
                                      </p:to>
                                    </p:set>
                                    <p:animEffect transition="in" filter="fade">
                                      <p:cBhvr>
                                        <p:cTn id="36" dur="500"/>
                                        <p:tgtEl>
                                          <p:spTgt spid="18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7"/>
                                        </p:tgtEl>
                                        <p:attrNameLst>
                                          <p:attrName>style.visibility</p:attrName>
                                        </p:attrNameLst>
                                      </p:cBhvr>
                                      <p:to>
                                        <p:strVal val="visible"/>
                                      </p:to>
                                    </p:set>
                                    <p:animEffect transition="in" filter="fade">
                                      <p:cBhvr>
                                        <p:cTn id="39" dur="500"/>
                                        <p:tgtEl>
                                          <p:spTgt spid="1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1"/>
                                        </p:tgtEl>
                                        <p:attrNameLst>
                                          <p:attrName>style.visibility</p:attrName>
                                        </p:attrNameLst>
                                      </p:cBhvr>
                                      <p:to>
                                        <p:strVal val="visible"/>
                                      </p:to>
                                    </p:set>
                                    <p:animEffect transition="in" filter="fade">
                                      <p:cBhvr>
                                        <p:cTn id="42" dur="500"/>
                                        <p:tgtEl>
                                          <p:spTgt spid="1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2"/>
                                        </p:tgtEl>
                                        <p:attrNameLst>
                                          <p:attrName>style.visibility</p:attrName>
                                        </p:attrNameLst>
                                      </p:cBhvr>
                                      <p:to>
                                        <p:strVal val="visible"/>
                                      </p:to>
                                    </p:set>
                                    <p:animEffect transition="in" filter="fade">
                                      <p:cBhvr>
                                        <p:cTn id="45" dur="500"/>
                                        <p:tgtEl>
                                          <p:spTgt spid="1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5"/>
                                        </p:tgtEl>
                                        <p:attrNameLst>
                                          <p:attrName>style.visibility</p:attrName>
                                        </p:attrNameLst>
                                      </p:cBhvr>
                                      <p:to>
                                        <p:strVal val="visible"/>
                                      </p:to>
                                    </p:set>
                                    <p:animEffect transition="in" filter="fade">
                                      <p:cBhvr>
                                        <p:cTn id="48" dur="500"/>
                                        <p:tgtEl>
                                          <p:spTgt spid="19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6"/>
                                        </p:tgtEl>
                                        <p:attrNameLst>
                                          <p:attrName>style.visibility</p:attrName>
                                        </p:attrNameLst>
                                      </p:cBhvr>
                                      <p:to>
                                        <p:strVal val="visible"/>
                                      </p:to>
                                    </p:set>
                                    <p:animEffect transition="in" filter="fade">
                                      <p:cBhvr>
                                        <p:cTn id="51"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1" grpId="0" animBg="1"/>
      <p:bldP spid="183" grpId="0"/>
      <p:bldP spid="184" grpId="0"/>
      <p:bldP spid="185" grpId="0"/>
      <p:bldP spid="186" grpId="0"/>
      <p:bldP spid="187" grpId="0"/>
      <p:bldP spid="189" grpId="0"/>
      <p:bldP spid="191" grpId="0" animBg="1"/>
      <p:bldP spid="192" grpId="0"/>
      <p:bldP spid="195" grpId="0" animBg="1"/>
      <p:bldP spid="196" grpId="0"/>
      <p:bldP spid="1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D4634B-A109-0A63-470A-D0C736D3CF7B}"/>
              </a:ext>
            </a:extLst>
          </p:cNvPr>
          <p:cNvSpPr/>
          <p:nvPr/>
        </p:nvSpPr>
        <p:spPr>
          <a:xfrm>
            <a:off x="2275647" y="0"/>
            <a:ext cx="7338871"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Our Method</a:t>
            </a:r>
          </a:p>
        </p:txBody>
      </p:sp>
      <p:sp>
        <p:nvSpPr>
          <p:cNvPr id="9" name="TextBox 8">
            <a:extLst>
              <a:ext uri="{FF2B5EF4-FFF2-40B4-BE49-F238E27FC236}">
                <a16:creationId xmlns:a16="http://schemas.microsoft.com/office/drawing/2014/main" id="{E24CC31B-E717-1299-71EE-FDF748B21509}"/>
              </a:ext>
            </a:extLst>
          </p:cNvPr>
          <p:cNvSpPr txBox="1"/>
          <p:nvPr/>
        </p:nvSpPr>
        <p:spPr>
          <a:xfrm>
            <a:off x="240205" y="694640"/>
            <a:ext cx="6297756" cy="5035353"/>
          </a:xfrm>
          <a:prstGeom prst="rect">
            <a:avLst/>
          </a:prstGeom>
          <a:noFill/>
        </p:spPr>
        <p:txBody>
          <a:bodyPr wrap="square">
            <a:spAutoFit/>
          </a:bodyPr>
          <a:lstStyle/>
          <a:p>
            <a:pPr marL="285750" indent="-285750" algn="l">
              <a:lnSpc>
                <a:spcPct val="150000"/>
              </a:lnSpc>
              <a:buFont typeface="Wingdings" panose="05000000000000000000" pitchFamily="2" charset="2"/>
              <a:buChar char="q"/>
            </a:pPr>
            <a:r>
              <a:rPr lang="en-US" i="0" dirty="0">
                <a:effectLst/>
                <a:latin typeface="Söhne"/>
              </a:rPr>
              <a:t>Adopted an encoder-decoder network to attain research goals.</a:t>
            </a:r>
          </a:p>
          <a:p>
            <a:pPr algn="l"/>
            <a:endParaRPr lang="en-US" i="0" dirty="0">
              <a:effectLst/>
              <a:latin typeface="Söhne"/>
            </a:endParaRPr>
          </a:p>
          <a:p>
            <a:pPr marL="285750" indent="-285750" algn="l">
              <a:buFont typeface="Wingdings" panose="05000000000000000000" pitchFamily="2" charset="2"/>
              <a:buChar char="q"/>
            </a:pPr>
            <a:r>
              <a:rPr lang="en-US" i="0" dirty="0">
                <a:effectLst/>
                <a:latin typeface="Söhne"/>
              </a:rPr>
              <a:t>Researched &amp; Developed the network model.</a:t>
            </a:r>
          </a:p>
          <a:p>
            <a:pPr algn="l"/>
            <a:endParaRPr lang="en-US" i="0" dirty="0">
              <a:effectLst/>
              <a:latin typeface="Söhne"/>
            </a:endParaRPr>
          </a:p>
          <a:p>
            <a:pPr marL="285750" indent="-285750" algn="l">
              <a:lnSpc>
                <a:spcPct val="150000"/>
              </a:lnSpc>
              <a:buFont typeface="Wingdings" panose="05000000000000000000" pitchFamily="2" charset="2"/>
              <a:buChar char="q"/>
            </a:pPr>
            <a:r>
              <a:rPr lang="en-US" i="0" dirty="0">
                <a:effectLst/>
                <a:latin typeface="Söhne"/>
              </a:rPr>
              <a:t>Composed a custom dataset of 900 samples of partially incomplete and 900 corresponding complete hand-drawn nonstandard shapes per class.</a:t>
            </a:r>
          </a:p>
          <a:p>
            <a:pPr algn="l"/>
            <a:endParaRPr lang="en-US" i="0" dirty="0">
              <a:effectLst/>
              <a:latin typeface="Söhne"/>
            </a:endParaRPr>
          </a:p>
          <a:p>
            <a:pPr marL="285750" indent="-285750" algn="l">
              <a:buFont typeface="Wingdings" panose="05000000000000000000" pitchFamily="2" charset="2"/>
              <a:buChar char="q"/>
            </a:pPr>
            <a:r>
              <a:rPr lang="en-US" i="0" dirty="0">
                <a:effectLst/>
                <a:latin typeface="Söhne"/>
              </a:rPr>
              <a:t>Trained the model using the dataset.</a:t>
            </a:r>
          </a:p>
          <a:p>
            <a:pPr algn="l"/>
            <a:endParaRPr lang="en-US" i="0" dirty="0">
              <a:effectLst/>
              <a:latin typeface="Söhne"/>
            </a:endParaRPr>
          </a:p>
          <a:p>
            <a:pPr marL="285750" indent="-285750" algn="l">
              <a:lnSpc>
                <a:spcPct val="150000"/>
              </a:lnSpc>
              <a:buFont typeface="Wingdings" panose="05000000000000000000" pitchFamily="2" charset="2"/>
              <a:buChar char="q"/>
            </a:pPr>
            <a:r>
              <a:rPr lang="en-US" i="0" dirty="0">
                <a:effectLst/>
                <a:latin typeface="Söhne"/>
              </a:rPr>
              <a:t>Evaluated model performance using an unknown dataset consisting of more than 100 samples of partial images collected from various users.</a:t>
            </a:r>
          </a:p>
        </p:txBody>
      </p:sp>
      <p:pic>
        <p:nvPicPr>
          <p:cNvPr id="11" name="Picture 10">
            <a:extLst>
              <a:ext uri="{FF2B5EF4-FFF2-40B4-BE49-F238E27FC236}">
                <a16:creationId xmlns:a16="http://schemas.microsoft.com/office/drawing/2014/main" id="{30BCDB95-31AD-CEA1-AEC0-94AAD4427ED7}"/>
              </a:ext>
            </a:extLst>
          </p:cNvPr>
          <p:cNvPicPr>
            <a:picLocks noChangeAspect="1"/>
          </p:cNvPicPr>
          <p:nvPr/>
        </p:nvPicPr>
        <p:blipFill rotWithShape="1">
          <a:blip r:embed="rId3">
            <a:extLst>
              <a:ext uri="{28A0092B-C50C-407E-A947-70E740481C1C}">
                <a14:useLocalDpi xmlns:a14="http://schemas.microsoft.com/office/drawing/2010/main" val="0"/>
              </a:ext>
            </a:extLst>
          </a:blip>
          <a:srcRect l="356" r="1"/>
          <a:stretch/>
        </p:blipFill>
        <p:spPr>
          <a:xfrm>
            <a:off x="6795356" y="645586"/>
            <a:ext cx="5137327" cy="4029170"/>
          </a:xfrm>
          <a:prstGeom prst="rect">
            <a:avLst/>
          </a:prstGeom>
        </p:spPr>
      </p:pic>
      <p:cxnSp>
        <p:nvCxnSpPr>
          <p:cNvPr id="3" name="Straight Connector 2">
            <a:extLst>
              <a:ext uri="{FF2B5EF4-FFF2-40B4-BE49-F238E27FC236}">
                <a16:creationId xmlns:a16="http://schemas.microsoft.com/office/drawing/2014/main" id="{3EC1F6FE-C1C0-F4D7-8804-42C730B63BE6}"/>
              </a:ext>
            </a:extLst>
          </p:cNvPr>
          <p:cNvCxnSpPr/>
          <p:nvPr/>
        </p:nvCxnSpPr>
        <p:spPr>
          <a:xfrm>
            <a:off x="0" y="512064"/>
            <a:ext cx="12192000"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FDFFBCC2-4CC2-0114-01AF-E64C155DB8D0}"/>
              </a:ext>
            </a:extLst>
          </p:cNvPr>
          <p:cNvSpPr txBox="1"/>
          <p:nvPr/>
        </p:nvSpPr>
        <p:spPr>
          <a:xfrm>
            <a:off x="11891010" y="-2540"/>
            <a:ext cx="301686"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5</a:t>
            </a:r>
          </a:p>
        </p:txBody>
      </p:sp>
    </p:spTree>
    <p:extLst>
      <p:ext uri="{BB962C8B-B14F-4D97-AF65-F5344CB8AC3E}">
        <p14:creationId xmlns:p14="http://schemas.microsoft.com/office/powerpoint/2010/main" val="80115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234 -0.1787 L -1.04167E-6 3.7037E-6 " pathEditMode="relative" rAng="0" ptsTypes="AA">
                                      <p:cBhvr>
                                        <p:cTn id="6" dur="500" fill="hold"/>
                                        <p:tgtEl>
                                          <p:spTgt spid="2"/>
                                        </p:tgtEl>
                                        <p:attrNameLst>
                                          <p:attrName>ppt_x</p:attrName>
                                          <p:attrName>ppt_y</p:attrName>
                                        </p:attrNameLst>
                                      </p:cBhvr>
                                      <p:rCtr x="143" y="8958"/>
                                    </p:animMotion>
                                  </p:childTnLst>
                                </p:cTn>
                              </p:par>
                              <p:par>
                                <p:cTn id="7" presetID="0" presetClass="path" presetSubtype="0" accel="50000" decel="50000" fill="hold" grpId="0" nodeType="withEffect">
                                  <p:stCondLst>
                                    <p:cond delay="0"/>
                                  </p:stCondLst>
                                  <p:childTnLst>
                                    <p:animMotion origin="layout" path="M -0.59114 -0.0294 L -0.00026 0.00115 " pathEditMode="relative" rAng="0" ptsTypes="AA">
                                      <p:cBhvr>
                                        <p:cTn id="8" dur="500" fill="hold"/>
                                        <p:tgtEl>
                                          <p:spTgt spid="9"/>
                                        </p:tgtEl>
                                        <p:attrNameLst>
                                          <p:attrName>ppt_x</p:attrName>
                                          <p:attrName>ppt_y</p:attrName>
                                        </p:attrNameLst>
                                      </p:cBhvr>
                                      <p:rCtr x="29544" y="1528"/>
                                    </p:animMotion>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5F15ABC-DBF0-0AF7-512E-B9055655BC44}"/>
              </a:ext>
            </a:extLst>
          </p:cNvPr>
          <p:cNvSpPr/>
          <p:nvPr/>
        </p:nvSpPr>
        <p:spPr>
          <a:xfrm>
            <a:off x="3799980" y="780629"/>
            <a:ext cx="559293" cy="477618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B8FBC3-3958-D48C-CC63-0C87AEEB4AC2}"/>
              </a:ext>
            </a:extLst>
          </p:cNvPr>
          <p:cNvSpPr/>
          <p:nvPr/>
        </p:nvSpPr>
        <p:spPr>
          <a:xfrm>
            <a:off x="4540898" y="1175683"/>
            <a:ext cx="559293" cy="39860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EE180D8-BCC8-B649-C136-03E6D5FBE9D3}"/>
              </a:ext>
            </a:extLst>
          </p:cNvPr>
          <p:cNvSpPr/>
          <p:nvPr/>
        </p:nvSpPr>
        <p:spPr>
          <a:xfrm>
            <a:off x="5281816" y="1660254"/>
            <a:ext cx="559293" cy="301692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3112DC-488A-A556-DFAB-BC0F177D0CD1}"/>
              </a:ext>
            </a:extLst>
          </p:cNvPr>
          <p:cNvSpPr/>
          <p:nvPr/>
        </p:nvSpPr>
        <p:spPr>
          <a:xfrm>
            <a:off x="6022734" y="2020167"/>
            <a:ext cx="559293" cy="229710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6C1F9A-5BD9-0BE9-E37F-0F0480E85071}"/>
              </a:ext>
            </a:extLst>
          </p:cNvPr>
          <p:cNvSpPr/>
          <p:nvPr/>
        </p:nvSpPr>
        <p:spPr>
          <a:xfrm>
            <a:off x="8268046" y="2614786"/>
            <a:ext cx="559293" cy="110786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38DFC4-C1E3-B466-89C5-40F8FD33B548}"/>
              </a:ext>
            </a:extLst>
          </p:cNvPr>
          <p:cNvSpPr/>
          <p:nvPr/>
        </p:nvSpPr>
        <p:spPr>
          <a:xfrm>
            <a:off x="6763652" y="2318312"/>
            <a:ext cx="559293" cy="170080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BCDBAB-043E-1355-CBE4-8B862953E53D}"/>
              </a:ext>
            </a:extLst>
          </p:cNvPr>
          <p:cNvSpPr/>
          <p:nvPr/>
        </p:nvSpPr>
        <p:spPr>
          <a:xfrm>
            <a:off x="9012489" y="2318312"/>
            <a:ext cx="559293" cy="17008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27DFD3-C394-18F9-C1D4-6E860A9F3DEB}"/>
              </a:ext>
            </a:extLst>
          </p:cNvPr>
          <p:cNvSpPr/>
          <p:nvPr/>
        </p:nvSpPr>
        <p:spPr>
          <a:xfrm>
            <a:off x="9753407" y="2020167"/>
            <a:ext cx="559293" cy="229710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00672E-A35C-9C13-799E-B950B703D511}"/>
              </a:ext>
            </a:extLst>
          </p:cNvPr>
          <p:cNvSpPr/>
          <p:nvPr/>
        </p:nvSpPr>
        <p:spPr>
          <a:xfrm>
            <a:off x="10492751" y="1152559"/>
            <a:ext cx="559293" cy="398607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967AD3-FF49-B6CA-5B27-4F9D699BBFBE}"/>
              </a:ext>
            </a:extLst>
          </p:cNvPr>
          <p:cNvSpPr/>
          <p:nvPr/>
        </p:nvSpPr>
        <p:spPr>
          <a:xfrm>
            <a:off x="11251425" y="780629"/>
            <a:ext cx="559293" cy="477618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FF17D0B-3882-288D-775D-56A203FC0F7D}"/>
              </a:ext>
            </a:extLst>
          </p:cNvPr>
          <p:cNvSpPr/>
          <p:nvPr/>
        </p:nvSpPr>
        <p:spPr>
          <a:xfrm>
            <a:off x="7522326" y="2853554"/>
            <a:ext cx="559293" cy="6303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D952421-3B7E-3ABE-E9A1-B71B31314D8C}"/>
              </a:ext>
            </a:extLst>
          </p:cNvPr>
          <p:cNvSpPr txBox="1"/>
          <p:nvPr/>
        </p:nvSpPr>
        <p:spPr>
          <a:xfrm>
            <a:off x="3659478" y="5618959"/>
            <a:ext cx="840295" cy="338554"/>
          </a:xfrm>
          <a:prstGeom prst="rect">
            <a:avLst/>
          </a:prstGeom>
          <a:noFill/>
        </p:spPr>
        <p:txBody>
          <a:bodyPr wrap="none" rtlCol="0">
            <a:spAutoFit/>
          </a:bodyPr>
          <a:lstStyle/>
          <a:p>
            <a:pPr algn="ctr"/>
            <a:r>
              <a:rPr lang="en-US" sz="800" b="1" dirty="0"/>
              <a:t>Dense Layer – 1</a:t>
            </a:r>
          </a:p>
          <a:p>
            <a:pPr algn="ctr"/>
            <a:r>
              <a:rPr lang="en-US" sz="800" b="1" dirty="0"/>
              <a:t>Shape: 2500</a:t>
            </a:r>
          </a:p>
        </p:txBody>
      </p:sp>
      <p:sp>
        <p:nvSpPr>
          <p:cNvPr id="18" name="TextBox 17">
            <a:extLst>
              <a:ext uri="{FF2B5EF4-FFF2-40B4-BE49-F238E27FC236}">
                <a16:creationId xmlns:a16="http://schemas.microsoft.com/office/drawing/2014/main" id="{6741761E-F0BA-B572-8B1F-63A519DA439B}"/>
              </a:ext>
            </a:extLst>
          </p:cNvPr>
          <p:cNvSpPr txBox="1"/>
          <p:nvPr/>
        </p:nvSpPr>
        <p:spPr>
          <a:xfrm>
            <a:off x="4437514" y="5223900"/>
            <a:ext cx="848309" cy="338554"/>
          </a:xfrm>
          <a:prstGeom prst="rect">
            <a:avLst/>
          </a:prstGeom>
          <a:noFill/>
        </p:spPr>
        <p:txBody>
          <a:bodyPr wrap="none" rtlCol="0">
            <a:spAutoFit/>
          </a:bodyPr>
          <a:lstStyle/>
          <a:p>
            <a:pPr algn="ctr"/>
            <a:r>
              <a:rPr lang="en-US" sz="800" b="1" dirty="0"/>
              <a:t>Dense Layer – 2</a:t>
            </a:r>
          </a:p>
          <a:p>
            <a:pPr algn="ctr"/>
            <a:r>
              <a:rPr lang="en-US" sz="800" b="1" dirty="0"/>
              <a:t>Shape: 2000</a:t>
            </a:r>
          </a:p>
        </p:txBody>
      </p:sp>
      <p:sp>
        <p:nvSpPr>
          <p:cNvPr id="19" name="TextBox 18">
            <a:extLst>
              <a:ext uri="{FF2B5EF4-FFF2-40B4-BE49-F238E27FC236}">
                <a16:creationId xmlns:a16="http://schemas.microsoft.com/office/drawing/2014/main" id="{F079E26A-311F-E39E-18C9-D3E92626791E}"/>
              </a:ext>
            </a:extLst>
          </p:cNvPr>
          <p:cNvSpPr txBox="1"/>
          <p:nvPr/>
        </p:nvSpPr>
        <p:spPr>
          <a:xfrm>
            <a:off x="5096184" y="4739327"/>
            <a:ext cx="848309" cy="338554"/>
          </a:xfrm>
          <a:prstGeom prst="rect">
            <a:avLst/>
          </a:prstGeom>
          <a:noFill/>
        </p:spPr>
        <p:txBody>
          <a:bodyPr wrap="none" rtlCol="0">
            <a:spAutoFit/>
          </a:bodyPr>
          <a:lstStyle/>
          <a:p>
            <a:pPr algn="ctr"/>
            <a:r>
              <a:rPr lang="en-US" sz="800" b="1" dirty="0"/>
              <a:t>Dense Layer – 3</a:t>
            </a:r>
          </a:p>
          <a:p>
            <a:pPr algn="ctr"/>
            <a:r>
              <a:rPr lang="en-US" sz="800" b="1" dirty="0"/>
              <a:t>Shape: 1500</a:t>
            </a:r>
          </a:p>
        </p:txBody>
      </p:sp>
      <p:sp>
        <p:nvSpPr>
          <p:cNvPr id="20" name="TextBox 19">
            <a:extLst>
              <a:ext uri="{FF2B5EF4-FFF2-40B4-BE49-F238E27FC236}">
                <a16:creationId xmlns:a16="http://schemas.microsoft.com/office/drawing/2014/main" id="{497A52A4-B7F9-F26A-5F62-604EAD923032}"/>
              </a:ext>
            </a:extLst>
          </p:cNvPr>
          <p:cNvSpPr txBox="1"/>
          <p:nvPr/>
        </p:nvSpPr>
        <p:spPr>
          <a:xfrm>
            <a:off x="5874470" y="4424031"/>
            <a:ext cx="848309" cy="338554"/>
          </a:xfrm>
          <a:prstGeom prst="rect">
            <a:avLst/>
          </a:prstGeom>
          <a:noFill/>
        </p:spPr>
        <p:txBody>
          <a:bodyPr wrap="none" rtlCol="0">
            <a:spAutoFit/>
          </a:bodyPr>
          <a:lstStyle/>
          <a:p>
            <a:pPr algn="ctr"/>
            <a:r>
              <a:rPr lang="en-US" sz="800" b="1" dirty="0"/>
              <a:t>Dense Layer – 4</a:t>
            </a:r>
          </a:p>
          <a:p>
            <a:pPr algn="ctr"/>
            <a:r>
              <a:rPr lang="en-US" sz="800" b="1" dirty="0"/>
              <a:t>Shape: 1000</a:t>
            </a:r>
          </a:p>
        </p:txBody>
      </p:sp>
      <p:sp>
        <p:nvSpPr>
          <p:cNvPr id="21" name="TextBox 20">
            <a:extLst>
              <a:ext uri="{FF2B5EF4-FFF2-40B4-BE49-F238E27FC236}">
                <a16:creationId xmlns:a16="http://schemas.microsoft.com/office/drawing/2014/main" id="{44863914-B1D4-3948-A522-C2EB7149C658}"/>
              </a:ext>
            </a:extLst>
          </p:cNvPr>
          <p:cNvSpPr txBox="1"/>
          <p:nvPr/>
        </p:nvSpPr>
        <p:spPr>
          <a:xfrm>
            <a:off x="6622521" y="4036733"/>
            <a:ext cx="848309" cy="338554"/>
          </a:xfrm>
          <a:prstGeom prst="rect">
            <a:avLst/>
          </a:prstGeom>
          <a:noFill/>
        </p:spPr>
        <p:txBody>
          <a:bodyPr wrap="none" rtlCol="0">
            <a:spAutoFit/>
          </a:bodyPr>
          <a:lstStyle/>
          <a:p>
            <a:pPr algn="ctr"/>
            <a:r>
              <a:rPr lang="en-US" sz="800" b="1" dirty="0"/>
              <a:t>Dense Layer – 5</a:t>
            </a:r>
          </a:p>
          <a:p>
            <a:pPr algn="ctr"/>
            <a:r>
              <a:rPr lang="en-US" sz="800" b="1" dirty="0"/>
              <a:t>Shape: 500</a:t>
            </a:r>
          </a:p>
        </p:txBody>
      </p:sp>
      <p:sp>
        <p:nvSpPr>
          <p:cNvPr id="22" name="TextBox 21">
            <a:extLst>
              <a:ext uri="{FF2B5EF4-FFF2-40B4-BE49-F238E27FC236}">
                <a16:creationId xmlns:a16="http://schemas.microsoft.com/office/drawing/2014/main" id="{14A902E4-E1CA-554C-9426-DD31C4139C4B}"/>
              </a:ext>
            </a:extLst>
          </p:cNvPr>
          <p:cNvSpPr txBox="1"/>
          <p:nvPr/>
        </p:nvSpPr>
        <p:spPr>
          <a:xfrm>
            <a:off x="7350749" y="3501491"/>
            <a:ext cx="848309" cy="461665"/>
          </a:xfrm>
          <a:prstGeom prst="rect">
            <a:avLst/>
          </a:prstGeom>
          <a:noFill/>
        </p:spPr>
        <p:txBody>
          <a:bodyPr wrap="none" rtlCol="0">
            <a:spAutoFit/>
          </a:bodyPr>
          <a:lstStyle/>
          <a:p>
            <a:pPr algn="ctr"/>
            <a:r>
              <a:rPr lang="en-US" sz="800" b="1" dirty="0"/>
              <a:t>Dense Layer – 6</a:t>
            </a:r>
          </a:p>
          <a:p>
            <a:pPr algn="ctr"/>
            <a:r>
              <a:rPr lang="en-US" sz="800" b="1" dirty="0"/>
              <a:t>Shape: 100</a:t>
            </a:r>
          </a:p>
          <a:p>
            <a:pPr algn="ctr"/>
            <a:r>
              <a:rPr lang="en-US" sz="800" b="1" dirty="0"/>
              <a:t>[ Bottleneck ]</a:t>
            </a:r>
          </a:p>
        </p:txBody>
      </p:sp>
      <p:sp>
        <p:nvSpPr>
          <p:cNvPr id="23" name="TextBox 22">
            <a:extLst>
              <a:ext uri="{FF2B5EF4-FFF2-40B4-BE49-F238E27FC236}">
                <a16:creationId xmlns:a16="http://schemas.microsoft.com/office/drawing/2014/main" id="{4F2CC73D-2B97-AB64-2454-4BFDA796B67C}"/>
              </a:ext>
            </a:extLst>
          </p:cNvPr>
          <p:cNvSpPr txBox="1"/>
          <p:nvPr/>
        </p:nvSpPr>
        <p:spPr>
          <a:xfrm>
            <a:off x="8166613" y="3698179"/>
            <a:ext cx="848309" cy="338554"/>
          </a:xfrm>
          <a:prstGeom prst="rect">
            <a:avLst/>
          </a:prstGeom>
          <a:noFill/>
        </p:spPr>
        <p:txBody>
          <a:bodyPr wrap="none" rtlCol="0">
            <a:spAutoFit/>
          </a:bodyPr>
          <a:lstStyle/>
          <a:p>
            <a:pPr algn="ctr"/>
            <a:r>
              <a:rPr lang="en-US" sz="800" b="1" dirty="0"/>
              <a:t>Dense Layer – 7</a:t>
            </a:r>
          </a:p>
          <a:p>
            <a:pPr algn="ctr"/>
            <a:r>
              <a:rPr lang="en-US" sz="800" b="1" dirty="0"/>
              <a:t>Shape: 300</a:t>
            </a:r>
          </a:p>
        </p:txBody>
      </p:sp>
      <p:sp>
        <p:nvSpPr>
          <p:cNvPr id="24" name="TextBox 23">
            <a:extLst>
              <a:ext uri="{FF2B5EF4-FFF2-40B4-BE49-F238E27FC236}">
                <a16:creationId xmlns:a16="http://schemas.microsoft.com/office/drawing/2014/main" id="{952F1557-73EE-FC64-1AEB-5405BEDA2481}"/>
              </a:ext>
            </a:extLst>
          </p:cNvPr>
          <p:cNvSpPr txBox="1"/>
          <p:nvPr/>
        </p:nvSpPr>
        <p:spPr>
          <a:xfrm>
            <a:off x="8863030" y="4019120"/>
            <a:ext cx="848309" cy="338554"/>
          </a:xfrm>
          <a:prstGeom prst="rect">
            <a:avLst/>
          </a:prstGeom>
          <a:noFill/>
        </p:spPr>
        <p:txBody>
          <a:bodyPr wrap="none" rtlCol="0">
            <a:spAutoFit/>
          </a:bodyPr>
          <a:lstStyle/>
          <a:p>
            <a:pPr algn="ctr"/>
            <a:r>
              <a:rPr lang="en-US" sz="800" b="1" dirty="0"/>
              <a:t>Dense Layer – 8</a:t>
            </a:r>
          </a:p>
          <a:p>
            <a:pPr algn="ctr"/>
            <a:r>
              <a:rPr lang="en-US" sz="800" b="1" dirty="0"/>
              <a:t>Shape: 500</a:t>
            </a:r>
          </a:p>
        </p:txBody>
      </p:sp>
      <p:sp>
        <p:nvSpPr>
          <p:cNvPr id="25" name="TextBox 24">
            <a:extLst>
              <a:ext uri="{FF2B5EF4-FFF2-40B4-BE49-F238E27FC236}">
                <a16:creationId xmlns:a16="http://schemas.microsoft.com/office/drawing/2014/main" id="{D923259A-6D4C-F135-22D1-3C1E13C52FFB}"/>
              </a:ext>
            </a:extLst>
          </p:cNvPr>
          <p:cNvSpPr txBox="1"/>
          <p:nvPr/>
        </p:nvSpPr>
        <p:spPr>
          <a:xfrm>
            <a:off x="9666205" y="4357674"/>
            <a:ext cx="848309" cy="338554"/>
          </a:xfrm>
          <a:prstGeom prst="rect">
            <a:avLst/>
          </a:prstGeom>
          <a:noFill/>
        </p:spPr>
        <p:txBody>
          <a:bodyPr wrap="none" rtlCol="0">
            <a:spAutoFit/>
          </a:bodyPr>
          <a:lstStyle/>
          <a:p>
            <a:pPr algn="ctr"/>
            <a:r>
              <a:rPr lang="en-US" sz="800" b="1" dirty="0"/>
              <a:t>Dense Layer – 9</a:t>
            </a:r>
          </a:p>
          <a:p>
            <a:pPr algn="ctr"/>
            <a:r>
              <a:rPr lang="en-US" sz="800" b="1" dirty="0"/>
              <a:t>Shape: 1000</a:t>
            </a:r>
          </a:p>
        </p:txBody>
      </p:sp>
      <p:sp>
        <p:nvSpPr>
          <p:cNvPr id="26" name="TextBox 25">
            <a:extLst>
              <a:ext uri="{FF2B5EF4-FFF2-40B4-BE49-F238E27FC236}">
                <a16:creationId xmlns:a16="http://schemas.microsoft.com/office/drawing/2014/main" id="{688D3F54-323A-955E-0202-9DDD5414554C}"/>
              </a:ext>
            </a:extLst>
          </p:cNvPr>
          <p:cNvSpPr txBox="1"/>
          <p:nvPr/>
        </p:nvSpPr>
        <p:spPr>
          <a:xfrm>
            <a:off x="10381475" y="5138632"/>
            <a:ext cx="899605" cy="338554"/>
          </a:xfrm>
          <a:prstGeom prst="rect">
            <a:avLst/>
          </a:prstGeom>
          <a:noFill/>
        </p:spPr>
        <p:txBody>
          <a:bodyPr wrap="none" rtlCol="0">
            <a:spAutoFit/>
          </a:bodyPr>
          <a:lstStyle/>
          <a:p>
            <a:pPr algn="ctr"/>
            <a:r>
              <a:rPr lang="en-US" sz="800" b="1" dirty="0"/>
              <a:t>Dense Layer – 10</a:t>
            </a:r>
          </a:p>
          <a:p>
            <a:pPr algn="ctr"/>
            <a:r>
              <a:rPr lang="en-US" sz="800" b="1" dirty="0"/>
              <a:t>Shape: 2000</a:t>
            </a:r>
          </a:p>
        </p:txBody>
      </p:sp>
      <p:sp>
        <p:nvSpPr>
          <p:cNvPr id="27" name="TextBox 26">
            <a:extLst>
              <a:ext uri="{FF2B5EF4-FFF2-40B4-BE49-F238E27FC236}">
                <a16:creationId xmlns:a16="http://schemas.microsoft.com/office/drawing/2014/main" id="{CB0FCC5B-8D37-7CFC-DF58-45935E2DC869}"/>
              </a:ext>
            </a:extLst>
          </p:cNvPr>
          <p:cNvSpPr txBox="1"/>
          <p:nvPr/>
        </p:nvSpPr>
        <p:spPr>
          <a:xfrm>
            <a:off x="11162769" y="5574570"/>
            <a:ext cx="899605" cy="338554"/>
          </a:xfrm>
          <a:prstGeom prst="rect">
            <a:avLst/>
          </a:prstGeom>
          <a:noFill/>
        </p:spPr>
        <p:txBody>
          <a:bodyPr wrap="none" rtlCol="0">
            <a:spAutoFit/>
          </a:bodyPr>
          <a:lstStyle/>
          <a:p>
            <a:pPr algn="ctr"/>
            <a:r>
              <a:rPr lang="en-US" sz="800" b="1" dirty="0"/>
              <a:t>Dense Layer – 11</a:t>
            </a:r>
          </a:p>
          <a:p>
            <a:pPr algn="ctr"/>
            <a:r>
              <a:rPr lang="en-US" sz="800" b="1" dirty="0"/>
              <a:t>Shape: 3136</a:t>
            </a:r>
          </a:p>
        </p:txBody>
      </p:sp>
      <p:sp>
        <p:nvSpPr>
          <p:cNvPr id="28" name="Left Brace 27">
            <a:extLst>
              <a:ext uri="{FF2B5EF4-FFF2-40B4-BE49-F238E27FC236}">
                <a16:creationId xmlns:a16="http://schemas.microsoft.com/office/drawing/2014/main" id="{AC0E10B4-89F9-F6D1-19D1-15AAFE0689F3}"/>
              </a:ext>
            </a:extLst>
          </p:cNvPr>
          <p:cNvSpPr/>
          <p:nvPr/>
        </p:nvSpPr>
        <p:spPr>
          <a:xfrm rot="16200000">
            <a:off x="5652512" y="3760468"/>
            <a:ext cx="436072" cy="4422141"/>
          </a:xfrm>
          <a:prstGeom prst="leftBrace">
            <a:avLst>
              <a:gd name="adj1" fmla="val 8333"/>
              <a:gd name="adj2" fmla="val 504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02D9D041-0DF4-C008-DF62-1CA397DD185F}"/>
              </a:ext>
            </a:extLst>
          </p:cNvPr>
          <p:cNvSpPr/>
          <p:nvPr/>
        </p:nvSpPr>
        <p:spPr>
          <a:xfrm rot="16200000">
            <a:off x="9898354" y="4019433"/>
            <a:ext cx="436072" cy="3891969"/>
          </a:xfrm>
          <a:prstGeom prst="leftBrace">
            <a:avLst>
              <a:gd name="adj1" fmla="val 8333"/>
              <a:gd name="adj2" fmla="val 504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3C6F12C3-3756-5797-40CC-2CDE66B9473E}"/>
              </a:ext>
            </a:extLst>
          </p:cNvPr>
          <p:cNvSpPr txBox="1"/>
          <p:nvPr/>
        </p:nvSpPr>
        <p:spPr>
          <a:xfrm>
            <a:off x="5467599" y="6271430"/>
            <a:ext cx="953787" cy="369332"/>
          </a:xfrm>
          <a:prstGeom prst="rect">
            <a:avLst/>
          </a:prstGeom>
          <a:noFill/>
        </p:spPr>
        <p:txBody>
          <a:bodyPr wrap="none" rtlCol="0">
            <a:spAutoFit/>
          </a:bodyPr>
          <a:lstStyle/>
          <a:p>
            <a:r>
              <a:rPr lang="en-US" dirty="0"/>
              <a:t>Encoder</a:t>
            </a:r>
          </a:p>
        </p:txBody>
      </p:sp>
      <p:sp>
        <p:nvSpPr>
          <p:cNvPr id="31" name="TextBox 30">
            <a:extLst>
              <a:ext uri="{FF2B5EF4-FFF2-40B4-BE49-F238E27FC236}">
                <a16:creationId xmlns:a16="http://schemas.microsoft.com/office/drawing/2014/main" id="{396E500C-D0C1-DFB5-7FFA-5E592A79A8A7}"/>
              </a:ext>
            </a:extLst>
          </p:cNvPr>
          <p:cNvSpPr txBox="1"/>
          <p:nvPr/>
        </p:nvSpPr>
        <p:spPr>
          <a:xfrm>
            <a:off x="9666205" y="6268983"/>
            <a:ext cx="977832" cy="369332"/>
          </a:xfrm>
          <a:prstGeom prst="rect">
            <a:avLst/>
          </a:prstGeom>
          <a:noFill/>
        </p:spPr>
        <p:txBody>
          <a:bodyPr wrap="none" rtlCol="0">
            <a:spAutoFit/>
          </a:bodyPr>
          <a:lstStyle/>
          <a:p>
            <a:r>
              <a:rPr lang="en-US" dirty="0"/>
              <a:t>Decoder</a:t>
            </a:r>
          </a:p>
        </p:txBody>
      </p:sp>
      <p:cxnSp>
        <p:nvCxnSpPr>
          <p:cNvPr id="32" name="Curved Connector 38">
            <a:extLst>
              <a:ext uri="{FF2B5EF4-FFF2-40B4-BE49-F238E27FC236}">
                <a16:creationId xmlns:a16="http://schemas.microsoft.com/office/drawing/2014/main" id="{6945FC44-608E-08C4-A654-166025999714}"/>
              </a:ext>
            </a:extLst>
          </p:cNvPr>
          <p:cNvCxnSpPr>
            <a:stCxn id="7" idx="0"/>
            <a:endCxn id="14" idx="0"/>
          </p:cNvCxnSpPr>
          <p:nvPr/>
        </p:nvCxnSpPr>
        <p:spPr>
          <a:xfrm rot="5400000" flipH="1" flipV="1">
            <a:off x="7784909" y="-1811805"/>
            <a:ext cx="23124" cy="5951853"/>
          </a:xfrm>
          <a:prstGeom prst="curvedConnector3">
            <a:avLst>
              <a:gd name="adj1" fmla="val 304655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41">
            <a:extLst>
              <a:ext uri="{FF2B5EF4-FFF2-40B4-BE49-F238E27FC236}">
                <a16:creationId xmlns:a16="http://schemas.microsoft.com/office/drawing/2014/main" id="{358FBB36-62DD-7F30-7D27-6FFF8C0297A1}"/>
              </a:ext>
            </a:extLst>
          </p:cNvPr>
          <p:cNvCxnSpPr>
            <a:stCxn id="8" idx="0"/>
            <a:endCxn id="13" idx="0"/>
          </p:cNvCxnSpPr>
          <p:nvPr/>
        </p:nvCxnSpPr>
        <p:spPr>
          <a:xfrm rot="16200000" flipH="1">
            <a:off x="7617301" y="-395585"/>
            <a:ext cx="359913" cy="4471591"/>
          </a:xfrm>
          <a:prstGeom prst="curvedConnector3">
            <a:avLst>
              <a:gd name="adj1" fmla="val -12024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44">
            <a:extLst>
              <a:ext uri="{FF2B5EF4-FFF2-40B4-BE49-F238E27FC236}">
                <a16:creationId xmlns:a16="http://schemas.microsoft.com/office/drawing/2014/main" id="{0A8BBAB3-74BC-2734-8C3A-FD579BC021E1}"/>
              </a:ext>
            </a:extLst>
          </p:cNvPr>
          <p:cNvCxnSpPr>
            <a:stCxn id="9" idx="0"/>
            <a:endCxn id="12" idx="0"/>
          </p:cNvCxnSpPr>
          <p:nvPr/>
        </p:nvCxnSpPr>
        <p:spPr>
          <a:xfrm rot="16200000" flipH="1">
            <a:off x="7648185" y="674362"/>
            <a:ext cx="298145" cy="2989755"/>
          </a:xfrm>
          <a:prstGeom prst="curvedConnector3">
            <a:avLst>
              <a:gd name="adj1" fmla="val -13324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46">
            <a:extLst>
              <a:ext uri="{FF2B5EF4-FFF2-40B4-BE49-F238E27FC236}">
                <a16:creationId xmlns:a16="http://schemas.microsoft.com/office/drawing/2014/main" id="{99EA05BE-F949-91FD-AAD1-B21F06C27AFC}"/>
              </a:ext>
            </a:extLst>
          </p:cNvPr>
          <p:cNvCxnSpPr>
            <a:stCxn id="11" idx="0"/>
            <a:endCxn id="10" idx="0"/>
          </p:cNvCxnSpPr>
          <p:nvPr/>
        </p:nvCxnSpPr>
        <p:spPr>
          <a:xfrm rot="16200000" flipH="1">
            <a:off x="7647259" y="1714352"/>
            <a:ext cx="296474" cy="1504394"/>
          </a:xfrm>
          <a:prstGeom prst="curvedConnector3">
            <a:avLst>
              <a:gd name="adj1" fmla="val -771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9418766-9D45-29D6-B184-FDBC6BEE9955}"/>
              </a:ext>
            </a:extLst>
          </p:cNvPr>
          <p:cNvSpPr txBox="1"/>
          <p:nvPr/>
        </p:nvSpPr>
        <p:spPr>
          <a:xfrm>
            <a:off x="6999412" y="984175"/>
            <a:ext cx="1482842" cy="276999"/>
          </a:xfrm>
          <a:prstGeom prst="rect">
            <a:avLst/>
          </a:prstGeom>
          <a:noFill/>
        </p:spPr>
        <p:txBody>
          <a:bodyPr wrap="none" rtlCol="0">
            <a:spAutoFit/>
          </a:bodyPr>
          <a:lstStyle/>
          <a:p>
            <a:r>
              <a:rPr lang="en-US" sz="1200" b="1" dirty="0"/>
              <a:t>Copy &amp; Concatenate</a:t>
            </a:r>
          </a:p>
        </p:txBody>
      </p:sp>
      <p:sp>
        <p:nvSpPr>
          <p:cNvPr id="37" name="TextBox 36">
            <a:extLst>
              <a:ext uri="{FF2B5EF4-FFF2-40B4-BE49-F238E27FC236}">
                <a16:creationId xmlns:a16="http://schemas.microsoft.com/office/drawing/2014/main" id="{7CE73FC1-109E-DC10-F1AE-6AC32104A91E}"/>
              </a:ext>
            </a:extLst>
          </p:cNvPr>
          <p:cNvSpPr txBox="1"/>
          <p:nvPr/>
        </p:nvSpPr>
        <p:spPr>
          <a:xfrm>
            <a:off x="6999412" y="1392869"/>
            <a:ext cx="1482842" cy="276999"/>
          </a:xfrm>
          <a:prstGeom prst="rect">
            <a:avLst/>
          </a:prstGeom>
          <a:noFill/>
        </p:spPr>
        <p:txBody>
          <a:bodyPr wrap="none" rtlCol="0">
            <a:spAutoFit/>
          </a:bodyPr>
          <a:lstStyle/>
          <a:p>
            <a:r>
              <a:rPr lang="en-US" sz="1200" b="1" dirty="0"/>
              <a:t>Copy &amp; Concatenate</a:t>
            </a:r>
          </a:p>
        </p:txBody>
      </p:sp>
      <p:sp>
        <p:nvSpPr>
          <p:cNvPr id="38" name="TextBox 37">
            <a:extLst>
              <a:ext uri="{FF2B5EF4-FFF2-40B4-BE49-F238E27FC236}">
                <a16:creationId xmlns:a16="http://schemas.microsoft.com/office/drawing/2014/main" id="{A88EEC8F-DE33-B642-9939-8831ABAE3A5A}"/>
              </a:ext>
            </a:extLst>
          </p:cNvPr>
          <p:cNvSpPr txBox="1"/>
          <p:nvPr/>
        </p:nvSpPr>
        <p:spPr>
          <a:xfrm>
            <a:off x="7054075" y="1845565"/>
            <a:ext cx="1482842" cy="276999"/>
          </a:xfrm>
          <a:prstGeom prst="rect">
            <a:avLst/>
          </a:prstGeom>
          <a:noFill/>
        </p:spPr>
        <p:txBody>
          <a:bodyPr wrap="none" rtlCol="0">
            <a:spAutoFit/>
          </a:bodyPr>
          <a:lstStyle/>
          <a:p>
            <a:r>
              <a:rPr lang="en-US" sz="1200" b="1" dirty="0"/>
              <a:t>Copy &amp; Concatenate</a:t>
            </a:r>
          </a:p>
        </p:txBody>
      </p:sp>
      <p:sp>
        <p:nvSpPr>
          <p:cNvPr id="39" name="TextBox 38">
            <a:extLst>
              <a:ext uri="{FF2B5EF4-FFF2-40B4-BE49-F238E27FC236}">
                <a16:creationId xmlns:a16="http://schemas.microsoft.com/office/drawing/2014/main" id="{C30E9270-1504-DF87-C0C9-8E904986F515}"/>
              </a:ext>
            </a:extLst>
          </p:cNvPr>
          <p:cNvSpPr txBox="1"/>
          <p:nvPr/>
        </p:nvSpPr>
        <p:spPr>
          <a:xfrm>
            <a:off x="6994366" y="211717"/>
            <a:ext cx="1482842" cy="276999"/>
          </a:xfrm>
          <a:prstGeom prst="rect">
            <a:avLst/>
          </a:prstGeom>
          <a:noFill/>
        </p:spPr>
        <p:txBody>
          <a:bodyPr wrap="none" rtlCol="0">
            <a:spAutoFit/>
          </a:bodyPr>
          <a:lstStyle/>
          <a:p>
            <a:r>
              <a:rPr lang="en-US" sz="1200" b="1" dirty="0"/>
              <a:t>Copy &amp; Concatenate</a:t>
            </a:r>
          </a:p>
        </p:txBody>
      </p:sp>
      <p:sp>
        <p:nvSpPr>
          <p:cNvPr id="40" name="Rectangle 39">
            <a:extLst>
              <a:ext uri="{FF2B5EF4-FFF2-40B4-BE49-F238E27FC236}">
                <a16:creationId xmlns:a16="http://schemas.microsoft.com/office/drawing/2014/main" id="{0440F2A1-533D-2A60-68CD-3C30E5BF2F96}"/>
              </a:ext>
            </a:extLst>
          </p:cNvPr>
          <p:cNvSpPr/>
          <p:nvPr/>
        </p:nvSpPr>
        <p:spPr>
          <a:xfrm>
            <a:off x="-430591" y="-2836"/>
            <a:ext cx="5951854"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Our Encoder-Decoder Architecture</a:t>
            </a:r>
          </a:p>
        </p:txBody>
      </p:sp>
      <p:sp>
        <p:nvSpPr>
          <p:cNvPr id="42" name="TextBox 41">
            <a:extLst>
              <a:ext uri="{FF2B5EF4-FFF2-40B4-BE49-F238E27FC236}">
                <a16:creationId xmlns:a16="http://schemas.microsoft.com/office/drawing/2014/main" id="{CB033D02-E570-EA2F-3044-7C71E43228F9}"/>
              </a:ext>
            </a:extLst>
          </p:cNvPr>
          <p:cNvSpPr txBox="1"/>
          <p:nvPr/>
        </p:nvSpPr>
        <p:spPr>
          <a:xfrm>
            <a:off x="-4175" y="485280"/>
            <a:ext cx="3746854" cy="6370975"/>
          </a:xfrm>
          <a:prstGeom prst="rect">
            <a:avLst/>
          </a:prstGeom>
          <a:noFill/>
        </p:spPr>
        <p:txBody>
          <a:bodyPr wrap="square">
            <a:spAutoFit/>
          </a:bodyPr>
          <a:lstStyle/>
          <a:p>
            <a:pPr marL="285750" indent="-285750">
              <a:buFont typeface="Wingdings" panose="05000000000000000000" pitchFamily="2" charset="2"/>
              <a:buChar char="q"/>
            </a:pPr>
            <a:r>
              <a:rPr lang="en-US" sz="1200" b="1" dirty="0">
                <a:effectLst/>
                <a:latin typeface="Arial" panose="020B0604020202020204" pitchFamily="34" charset="0"/>
              </a:rPr>
              <a:t>Encoder:</a:t>
            </a:r>
          </a:p>
          <a:p>
            <a:pPr marL="742950" lvl="1" indent="-285750">
              <a:buFont typeface="Wingdings" panose="05000000000000000000" pitchFamily="2" charset="2"/>
              <a:buChar char="Ø"/>
            </a:pPr>
            <a:r>
              <a:rPr lang="en-US" sz="1200" b="1" dirty="0">
                <a:effectLst/>
                <a:latin typeface="Arial" panose="020B0604020202020204" pitchFamily="34" charset="0"/>
              </a:rPr>
              <a:t>Layer 1 - Type: Dense - Shape: 2500 - Activation: LeakyRelu</a:t>
            </a:r>
          </a:p>
          <a:p>
            <a:pPr marL="742950" lvl="1" indent="-285750">
              <a:buFont typeface="Wingdings" panose="05000000000000000000" pitchFamily="2" charset="2"/>
              <a:buChar char="Ø"/>
            </a:pPr>
            <a:endParaRPr lang="en-US" sz="1200" b="1" dirty="0">
              <a:effectLst/>
              <a:latin typeface="Arial" panose="020B0604020202020204" pitchFamily="34" charset="0"/>
            </a:endParaRPr>
          </a:p>
          <a:p>
            <a:pPr marL="742950" lvl="1" indent="-285750">
              <a:buFont typeface="Wingdings" panose="05000000000000000000" pitchFamily="2" charset="2"/>
              <a:buChar char="Ø"/>
            </a:pPr>
            <a:r>
              <a:rPr lang="en-US" sz="1200" b="1" dirty="0">
                <a:effectLst/>
                <a:latin typeface="Arial" panose="020B0604020202020204" pitchFamily="34" charset="0"/>
              </a:rPr>
              <a:t>Layer 2 - Type: Dense - Shape: 2000 - Activation: LeakyRelu</a:t>
            </a:r>
          </a:p>
          <a:p>
            <a:pPr marL="742950" lvl="1" indent="-285750">
              <a:buFont typeface="Wingdings" panose="05000000000000000000" pitchFamily="2" charset="2"/>
              <a:buChar char="Ø"/>
            </a:pPr>
            <a:endParaRPr lang="en-US" sz="1200" b="1" dirty="0">
              <a:effectLst/>
              <a:latin typeface="Arial" panose="020B0604020202020204" pitchFamily="34" charset="0"/>
            </a:endParaRPr>
          </a:p>
          <a:p>
            <a:pPr marL="742950" lvl="1" indent="-285750">
              <a:buFont typeface="Wingdings" panose="05000000000000000000" pitchFamily="2" charset="2"/>
              <a:buChar char="Ø"/>
            </a:pPr>
            <a:r>
              <a:rPr lang="en-US" sz="1200" b="1" dirty="0">
                <a:effectLst/>
                <a:latin typeface="Arial" panose="020B0604020202020204" pitchFamily="34" charset="0"/>
              </a:rPr>
              <a:t>Layer 3 - Type: Dense - Shape: 1500 - Activation: LeakyRelu</a:t>
            </a:r>
          </a:p>
          <a:p>
            <a:pPr marL="742950" lvl="1" indent="-285750">
              <a:buFont typeface="Wingdings" panose="05000000000000000000" pitchFamily="2" charset="2"/>
              <a:buChar char="Ø"/>
            </a:pPr>
            <a:endParaRPr lang="en-US" sz="1200" b="1" dirty="0">
              <a:effectLst/>
              <a:latin typeface="Arial" panose="020B0604020202020204" pitchFamily="34" charset="0"/>
            </a:endParaRPr>
          </a:p>
          <a:p>
            <a:pPr marL="742950" lvl="1" indent="-285750">
              <a:buFont typeface="Wingdings" panose="05000000000000000000" pitchFamily="2" charset="2"/>
              <a:buChar char="Ø"/>
            </a:pPr>
            <a:r>
              <a:rPr lang="en-US" sz="1200" b="1" dirty="0">
                <a:effectLst/>
                <a:latin typeface="Arial" panose="020B0604020202020204" pitchFamily="34" charset="0"/>
              </a:rPr>
              <a:t>Layer 4 - Type: Dense - Shape: 1000 - Activation: LeakyRelu</a:t>
            </a:r>
          </a:p>
          <a:p>
            <a:pPr marL="742950" lvl="1" indent="-285750">
              <a:buFont typeface="Wingdings" panose="05000000000000000000" pitchFamily="2" charset="2"/>
              <a:buChar char="Ø"/>
            </a:pPr>
            <a:endParaRPr lang="en-US" sz="1200" b="1" dirty="0">
              <a:effectLst/>
              <a:latin typeface="Arial" panose="020B0604020202020204" pitchFamily="34" charset="0"/>
            </a:endParaRPr>
          </a:p>
          <a:p>
            <a:pPr marL="742950" lvl="1" indent="-285750">
              <a:buFont typeface="Wingdings" panose="05000000000000000000" pitchFamily="2" charset="2"/>
              <a:buChar char="Ø"/>
            </a:pPr>
            <a:r>
              <a:rPr lang="en-US" sz="1200" b="1" dirty="0">
                <a:effectLst/>
                <a:latin typeface="Arial" panose="020B0604020202020204" pitchFamily="34" charset="0"/>
              </a:rPr>
              <a:t>Layer 5 - Type: - Shape: 500 - Activation: </a:t>
            </a:r>
            <a:r>
              <a:rPr lang="en-US" sz="1200" b="1" dirty="0">
                <a:latin typeface="Arial" panose="020B0604020202020204" pitchFamily="34" charset="0"/>
              </a:rPr>
              <a:t>LeakyRelu</a:t>
            </a:r>
            <a:endParaRPr lang="en-US" sz="1200" b="1" dirty="0">
              <a:effectLst/>
              <a:latin typeface="Arial" panose="020B0604020202020204" pitchFamily="34" charset="0"/>
            </a:endParaRPr>
          </a:p>
          <a:p>
            <a:pPr marL="742950" lvl="1" indent="-285750">
              <a:buFont typeface="Wingdings" panose="05000000000000000000" pitchFamily="2" charset="2"/>
              <a:buChar char="Ø"/>
            </a:pPr>
            <a:endParaRPr lang="en-US" sz="1200" b="1" dirty="0">
              <a:effectLst/>
              <a:latin typeface="Arial" panose="020B0604020202020204" pitchFamily="34" charset="0"/>
            </a:endParaRPr>
          </a:p>
          <a:p>
            <a:pPr marL="742950" lvl="1" indent="-285750">
              <a:buFont typeface="Wingdings" panose="05000000000000000000" pitchFamily="2" charset="2"/>
              <a:buChar char="Ø"/>
            </a:pPr>
            <a:r>
              <a:rPr lang="en-US" sz="1200" b="1" dirty="0">
                <a:effectLst/>
                <a:latin typeface="Arial" panose="020B0604020202020204" pitchFamily="34" charset="0"/>
              </a:rPr>
              <a:t>Layer 6 - Type: Dense - Shape: 100 - Activation: LeakyRelu</a:t>
            </a:r>
          </a:p>
          <a:p>
            <a:pPr marL="285750" indent="-285750">
              <a:buFont typeface="Wingdings" panose="05000000000000000000" pitchFamily="2" charset="2"/>
              <a:buChar char="q"/>
            </a:pPr>
            <a:endParaRPr lang="en-US" sz="1200" b="1" dirty="0">
              <a:latin typeface="Arial" panose="020B0604020202020204" pitchFamily="34" charset="0"/>
            </a:endParaRPr>
          </a:p>
          <a:p>
            <a:pPr marL="285750" indent="-285750">
              <a:buFont typeface="Wingdings" panose="05000000000000000000" pitchFamily="2" charset="2"/>
              <a:buChar char="q"/>
            </a:pPr>
            <a:r>
              <a:rPr lang="en-US" sz="1200" b="1" dirty="0"/>
              <a:t>D</a:t>
            </a:r>
            <a:r>
              <a:rPr lang="en-US" sz="1200" b="1" dirty="0">
                <a:effectLst/>
                <a:latin typeface="Arial" panose="020B0604020202020204" pitchFamily="34" charset="0"/>
              </a:rPr>
              <a:t>ecoder:</a:t>
            </a:r>
          </a:p>
          <a:p>
            <a:pPr marL="742950" lvl="1" indent="-285750">
              <a:buFont typeface="Wingdings" panose="05000000000000000000" pitchFamily="2" charset="2"/>
              <a:buChar char="Ø"/>
            </a:pPr>
            <a:r>
              <a:rPr lang="en-US" sz="1200" b="1" dirty="0">
                <a:effectLst/>
                <a:latin typeface="Arial" panose="020B0604020202020204" pitchFamily="34" charset="0"/>
              </a:rPr>
              <a:t>Layer 1 - Type: Dense - Shape: 300 - Activation: LeakyRelu</a:t>
            </a:r>
          </a:p>
          <a:p>
            <a:pPr marL="742950" lvl="1" indent="-285750">
              <a:buFont typeface="Wingdings" panose="05000000000000000000" pitchFamily="2" charset="2"/>
              <a:buChar char="Ø"/>
            </a:pPr>
            <a:endParaRPr lang="en-US" sz="1200" b="1" dirty="0">
              <a:effectLst/>
              <a:latin typeface="Arial" panose="020B0604020202020204" pitchFamily="34" charset="0"/>
            </a:endParaRPr>
          </a:p>
          <a:p>
            <a:pPr marL="742950" lvl="1" indent="-285750">
              <a:buFont typeface="Wingdings" panose="05000000000000000000" pitchFamily="2" charset="2"/>
              <a:buChar char="Ø"/>
            </a:pPr>
            <a:r>
              <a:rPr lang="en-US" sz="1200" b="1" dirty="0">
                <a:effectLst/>
                <a:latin typeface="Arial" panose="020B0604020202020204" pitchFamily="34" charset="0"/>
              </a:rPr>
              <a:t>Layer 2 - Type: Dense - Shape: 500 - Activation: LeakyRelu</a:t>
            </a:r>
          </a:p>
          <a:p>
            <a:pPr marL="742950" lvl="1" indent="-285750">
              <a:buFont typeface="Wingdings" panose="05000000000000000000" pitchFamily="2" charset="2"/>
              <a:buChar char="Ø"/>
            </a:pPr>
            <a:endParaRPr lang="en-US" sz="1200" b="1" dirty="0">
              <a:effectLst/>
              <a:latin typeface="Arial" panose="020B0604020202020204" pitchFamily="34" charset="0"/>
            </a:endParaRPr>
          </a:p>
          <a:p>
            <a:pPr marL="742950" lvl="1" indent="-285750">
              <a:buFont typeface="Wingdings" panose="05000000000000000000" pitchFamily="2" charset="2"/>
              <a:buChar char="Ø"/>
            </a:pPr>
            <a:r>
              <a:rPr lang="en-US" sz="1200" b="1" dirty="0">
                <a:effectLst/>
                <a:latin typeface="Arial" panose="020B0604020202020204" pitchFamily="34" charset="0"/>
              </a:rPr>
              <a:t>Layer 3 - Type: Dense - Shape: 1000 - Activation: LeakyRelu</a:t>
            </a:r>
          </a:p>
          <a:p>
            <a:pPr marL="742950" lvl="1" indent="-285750">
              <a:buFont typeface="Wingdings" panose="05000000000000000000" pitchFamily="2" charset="2"/>
              <a:buChar char="Ø"/>
            </a:pPr>
            <a:endParaRPr lang="en-US" sz="1200" b="1" dirty="0">
              <a:effectLst/>
              <a:latin typeface="Arial" panose="020B0604020202020204" pitchFamily="34" charset="0"/>
            </a:endParaRPr>
          </a:p>
          <a:p>
            <a:pPr marL="742950" lvl="1" indent="-285750">
              <a:buFont typeface="Wingdings" panose="05000000000000000000" pitchFamily="2" charset="2"/>
              <a:buChar char="Ø"/>
            </a:pPr>
            <a:r>
              <a:rPr lang="en-US" sz="1200" b="1" dirty="0">
                <a:effectLst/>
                <a:latin typeface="Arial" panose="020B0604020202020204" pitchFamily="34" charset="0"/>
              </a:rPr>
              <a:t>Layer 4 - Type: Dense - Shape: 2000 - Activation: LeakyRelu</a:t>
            </a:r>
          </a:p>
          <a:p>
            <a:pPr marL="742950" lvl="1" indent="-285750">
              <a:buFont typeface="Wingdings" panose="05000000000000000000" pitchFamily="2" charset="2"/>
              <a:buChar char="Ø"/>
            </a:pPr>
            <a:endParaRPr lang="en-US" sz="1200" b="1" dirty="0">
              <a:effectLst/>
              <a:latin typeface="Arial" panose="020B0604020202020204" pitchFamily="34" charset="0"/>
            </a:endParaRPr>
          </a:p>
          <a:p>
            <a:pPr marL="742950" lvl="1" indent="-285750">
              <a:buFont typeface="Wingdings" panose="05000000000000000000" pitchFamily="2" charset="2"/>
              <a:buChar char="Ø"/>
            </a:pPr>
            <a:r>
              <a:rPr lang="en-US" sz="1200" b="1" dirty="0">
                <a:effectLst/>
                <a:latin typeface="Arial" panose="020B0604020202020204" pitchFamily="34" charset="0"/>
              </a:rPr>
              <a:t>Layer 5 - Type: Dense - Shape: 3136 - Activation: Sigmoid</a:t>
            </a:r>
            <a:endParaRPr lang="en-US" sz="1200" b="1" dirty="0"/>
          </a:p>
        </p:txBody>
      </p:sp>
      <p:cxnSp>
        <p:nvCxnSpPr>
          <p:cNvPr id="44" name="Straight Connector 43">
            <a:extLst>
              <a:ext uri="{FF2B5EF4-FFF2-40B4-BE49-F238E27FC236}">
                <a16:creationId xmlns:a16="http://schemas.microsoft.com/office/drawing/2014/main" id="{EA68BC78-D79B-7BC2-904E-E5DD553C83A7}"/>
              </a:ext>
            </a:extLst>
          </p:cNvPr>
          <p:cNvCxnSpPr/>
          <p:nvPr/>
        </p:nvCxnSpPr>
        <p:spPr>
          <a:xfrm>
            <a:off x="3568037" y="485280"/>
            <a:ext cx="0" cy="637272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01E57FF0-7B57-EECD-90CF-87087A0FCAD3}"/>
              </a:ext>
            </a:extLst>
          </p:cNvPr>
          <p:cNvSpPr txBox="1"/>
          <p:nvPr/>
        </p:nvSpPr>
        <p:spPr>
          <a:xfrm>
            <a:off x="11891010" y="-2540"/>
            <a:ext cx="301686"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6</a:t>
            </a:r>
          </a:p>
        </p:txBody>
      </p:sp>
    </p:spTree>
    <p:extLst>
      <p:ext uri="{BB962C8B-B14F-4D97-AF65-F5344CB8AC3E}">
        <p14:creationId xmlns:p14="http://schemas.microsoft.com/office/powerpoint/2010/main" val="211001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377 -0.19745 L -3.95833E-6 0.00023 " pathEditMode="relative" rAng="0" ptsTypes="AA">
                                      <p:cBhvr>
                                        <p:cTn id="6" dur="500" fill="hold"/>
                                        <p:tgtEl>
                                          <p:spTgt spid="40"/>
                                        </p:tgtEl>
                                        <p:attrNameLst>
                                          <p:attrName>ppt_x</p:attrName>
                                          <p:attrName>ppt_y</p:attrName>
                                        </p:attrNameLst>
                                      </p:cBhvr>
                                      <p:rCtr x="182" y="9884"/>
                                    </p:animMotion>
                                  </p:childTnLst>
                                </p:cTn>
                              </p:par>
                              <p:par>
                                <p:cTn id="7" presetID="0" presetClass="path" presetSubtype="0" accel="50000" decel="50000" fill="hold" grpId="0" nodeType="withEffect">
                                  <p:stCondLst>
                                    <p:cond delay="0"/>
                                  </p:stCondLst>
                                  <p:childTnLst>
                                    <p:animMotion origin="layout" path="M -0.34011 0.00046 L -0.00013 0.00046 " pathEditMode="relative" rAng="0" ptsTypes="AA">
                                      <p:cBhvr>
                                        <p:cTn id="8" dur="500" fill="hold"/>
                                        <p:tgtEl>
                                          <p:spTgt spid="42"/>
                                        </p:tgtEl>
                                        <p:attrNameLst>
                                          <p:attrName>ppt_x</p:attrName>
                                          <p:attrName>ppt_y</p:attrName>
                                        </p:attrNameLst>
                                      </p:cBhvr>
                                      <p:rCtr x="17005" y="0"/>
                                    </p:animMotion>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fade">
                                      <p:cBhvr>
                                        <p:cTn id="93" dur="500"/>
                                        <p:tgtEl>
                                          <p:spTgt spid="33"/>
                                        </p:tgtEl>
                                      </p:cBhvr>
                                    </p:animEffect>
                                  </p:childTnLst>
                                </p:cTn>
                              </p:par>
                              <p:par>
                                <p:cTn id="94" presetID="10" presetClass="entr" presetSubtype="0" fill="hold"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500"/>
                                        <p:tgtEl>
                                          <p:spTgt spid="3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fade">
                                      <p:cBhvr>
                                        <p:cTn id="105" dur="500"/>
                                        <p:tgtEl>
                                          <p:spTgt spid="37"/>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500"/>
                                        <p:tgtEl>
                                          <p:spTgt spid="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P spid="28" grpId="0" animBg="1"/>
      <p:bldP spid="29" grpId="0" animBg="1"/>
      <p:bldP spid="30" grpId="0"/>
      <p:bldP spid="31" grpId="0"/>
      <p:bldP spid="36" grpId="0"/>
      <p:bldP spid="37" grpId="0"/>
      <p:bldP spid="38" grpId="0"/>
      <p:bldP spid="39" grpId="0"/>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7E9D63-9477-1646-C043-E463C94915F4}"/>
              </a:ext>
            </a:extLst>
          </p:cNvPr>
          <p:cNvSpPr/>
          <p:nvPr/>
        </p:nvSpPr>
        <p:spPr>
          <a:xfrm>
            <a:off x="2152771" y="-2817"/>
            <a:ext cx="7850490"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Developed Web-Application For Dataset Building</a:t>
            </a:r>
          </a:p>
        </p:txBody>
      </p:sp>
      <p:pic>
        <p:nvPicPr>
          <p:cNvPr id="3" name="Picture 2">
            <a:extLst>
              <a:ext uri="{FF2B5EF4-FFF2-40B4-BE49-F238E27FC236}">
                <a16:creationId xmlns:a16="http://schemas.microsoft.com/office/drawing/2014/main" id="{0D030C4E-5EFE-E018-B543-D2517898C3DC}"/>
              </a:ext>
            </a:extLst>
          </p:cNvPr>
          <p:cNvPicPr>
            <a:picLocks noChangeAspect="1"/>
          </p:cNvPicPr>
          <p:nvPr/>
        </p:nvPicPr>
        <p:blipFill rotWithShape="1">
          <a:blip r:embed="rId3"/>
          <a:srcRect l="25631" t="10615" r="29733" b="4595"/>
          <a:stretch/>
        </p:blipFill>
        <p:spPr>
          <a:xfrm>
            <a:off x="427806" y="585928"/>
            <a:ext cx="2484070" cy="2654268"/>
          </a:xfrm>
          <a:prstGeom prst="rect">
            <a:avLst/>
          </a:prstGeom>
        </p:spPr>
      </p:pic>
      <p:pic>
        <p:nvPicPr>
          <p:cNvPr id="4" name="Picture 3">
            <a:extLst>
              <a:ext uri="{FF2B5EF4-FFF2-40B4-BE49-F238E27FC236}">
                <a16:creationId xmlns:a16="http://schemas.microsoft.com/office/drawing/2014/main" id="{88E8DF4A-22D3-F4AA-F9E4-FE5251BF03DC}"/>
              </a:ext>
            </a:extLst>
          </p:cNvPr>
          <p:cNvPicPr>
            <a:picLocks noChangeAspect="1"/>
          </p:cNvPicPr>
          <p:nvPr/>
        </p:nvPicPr>
        <p:blipFill rotWithShape="1">
          <a:blip r:embed="rId4"/>
          <a:srcRect l="25922" t="9967" r="30243" b="6020"/>
          <a:stretch/>
        </p:blipFill>
        <p:spPr>
          <a:xfrm>
            <a:off x="3455092" y="585928"/>
            <a:ext cx="2462049" cy="2654268"/>
          </a:xfrm>
          <a:prstGeom prst="rect">
            <a:avLst/>
          </a:prstGeom>
        </p:spPr>
      </p:pic>
      <p:pic>
        <p:nvPicPr>
          <p:cNvPr id="5" name="Picture 4">
            <a:extLst>
              <a:ext uri="{FF2B5EF4-FFF2-40B4-BE49-F238E27FC236}">
                <a16:creationId xmlns:a16="http://schemas.microsoft.com/office/drawing/2014/main" id="{F8EEE167-4831-BFB8-D611-A5437262539C}"/>
              </a:ext>
            </a:extLst>
          </p:cNvPr>
          <p:cNvPicPr>
            <a:picLocks noChangeAspect="1"/>
          </p:cNvPicPr>
          <p:nvPr/>
        </p:nvPicPr>
        <p:blipFill rotWithShape="1">
          <a:blip r:embed="rId5"/>
          <a:srcRect l="25922" t="9968" r="30025" b="6278"/>
          <a:stretch/>
        </p:blipFill>
        <p:spPr>
          <a:xfrm>
            <a:off x="6460357" y="607228"/>
            <a:ext cx="2462049" cy="2632968"/>
          </a:xfrm>
          <a:prstGeom prst="rect">
            <a:avLst/>
          </a:prstGeom>
        </p:spPr>
      </p:pic>
      <p:pic>
        <p:nvPicPr>
          <p:cNvPr id="6" name="Picture 5">
            <a:extLst>
              <a:ext uri="{FF2B5EF4-FFF2-40B4-BE49-F238E27FC236}">
                <a16:creationId xmlns:a16="http://schemas.microsoft.com/office/drawing/2014/main" id="{E7D70451-9DC8-15A7-49A5-5EBFB9942417}"/>
              </a:ext>
            </a:extLst>
          </p:cNvPr>
          <p:cNvPicPr>
            <a:picLocks noChangeAspect="1"/>
          </p:cNvPicPr>
          <p:nvPr/>
        </p:nvPicPr>
        <p:blipFill rotWithShape="1">
          <a:blip r:embed="rId6"/>
          <a:srcRect l="26214" t="10615" r="30316" b="6020"/>
          <a:stretch/>
        </p:blipFill>
        <p:spPr>
          <a:xfrm>
            <a:off x="9465622" y="607228"/>
            <a:ext cx="2462049" cy="2655878"/>
          </a:xfrm>
          <a:prstGeom prst="rect">
            <a:avLst/>
          </a:prstGeom>
        </p:spPr>
      </p:pic>
      <p:pic>
        <p:nvPicPr>
          <p:cNvPr id="7" name="Picture 6">
            <a:extLst>
              <a:ext uri="{FF2B5EF4-FFF2-40B4-BE49-F238E27FC236}">
                <a16:creationId xmlns:a16="http://schemas.microsoft.com/office/drawing/2014/main" id="{5D4C67F0-CBFF-85AE-1841-B83449488649}"/>
              </a:ext>
            </a:extLst>
          </p:cNvPr>
          <p:cNvPicPr>
            <a:picLocks noChangeAspect="1"/>
          </p:cNvPicPr>
          <p:nvPr/>
        </p:nvPicPr>
        <p:blipFill rotWithShape="1">
          <a:blip r:embed="rId7"/>
          <a:srcRect l="26068" t="9967" r="30315" b="6020"/>
          <a:stretch/>
        </p:blipFill>
        <p:spPr>
          <a:xfrm>
            <a:off x="445562" y="3751576"/>
            <a:ext cx="2449779" cy="2654268"/>
          </a:xfrm>
          <a:prstGeom prst="rect">
            <a:avLst/>
          </a:prstGeom>
        </p:spPr>
      </p:pic>
      <p:pic>
        <p:nvPicPr>
          <p:cNvPr id="8" name="Picture 7">
            <a:extLst>
              <a:ext uri="{FF2B5EF4-FFF2-40B4-BE49-F238E27FC236}">
                <a16:creationId xmlns:a16="http://schemas.microsoft.com/office/drawing/2014/main" id="{518302F0-4099-7A8F-A367-7FF6EE2C7744}"/>
              </a:ext>
            </a:extLst>
          </p:cNvPr>
          <p:cNvPicPr>
            <a:picLocks noChangeAspect="1"/>
          </p:cNvPicPr>
          <p:nvPr/>
        </p:nvPicPr>
        <p:blipFill rotWithShape="1">
          <a:blip r:embed="rId8"/>
          <a:srcRect l="26359" t="10616" r="30316" b="6278"/>
          <a:stretch/>
        </p:blipFill>
        <p:spPr>
          <a:xfrm>
            <a:off x="3455092" y="3749314"/>
            <a:ext cx="2462049" cy="2656530"/>
          </a:xfrm>
          <a:prstGeom prst="rect">
            <a:avLst/>
          </a:prstGeom>
        </p:spPr>
      </p:pic>
      <p:pic>
        <p:nvPicPr>
          <p:cNvPr id="9" name="Picture 8">
            <a:extLst>
              <a:ext uri="{FF2B5EF4-FFF2-40B4-BE49-F238E27FC236}">
                <a16:creationId xmlns:a16="http://schemas.microsoft.com/office/drawing/2014/main" id="{E313D56B-78DC-62BC-F5AB-8967212F32DD}"/>
              </a:ext>
            </a:extLst>
          </p:cNvPr>
          <p:cNvPicPr>
            <a:picLocks noChangeAspect="1"/>
          </p:cNvPicPr>
          <p:nvPr/>
        </p:nvPicPr>
        <p:blipFill rotWithShape="1">
          <a:blip r:embed="rId9"/>
          <a:srcRect l="25849" t="9968" r="30097" b="6797"/>
          <a:stretch/>
        </p:blipFill>
        <p:spPr>
          <a:xfrm>
            <a:off x="6452698" y="3749314"/>
            <a:ext cx="2477366" cy="2632968"/>
          </a:xfrm>
          <a:prstGeom prst="rect">
            <a:avLst/>
          </a:prstGeom>
        </p:spPr>
      </p:pic>
      <p:pic>
        <p:nvPicPr>
          <p:cNvPr id="10" name="Picture 9">
            <a:extLst>
              <a:ext uri="{FF2B5EF4-FFF2-40B4-BE49-F238E27FC236}">
                <a16:creationId xmlns:a16="http://schemas.microsoft.com/office/drawing/2014/main" id="{84A83BA1-C93A-C184-DF15-182B072DA4EA}"/>
              </a:ext>
            </a:extLst>
          </p:cNvPr>
          <p:cNvPicPr>
            <a:picLocks noChangeAspect="1"/>
          </p:cNvPicPr>
          <p:nvPr/>
        </p:nvPicPr>
        <p:blipFill rotWithShape="1">
          <a:blip r:embed="rId10"/>
          <a:srcRect l="5598" t="47104" r="80052" b="20095"/>
          <a:stretch/>
        </p:blipFill>
        <p:spPr>
          <a:xfrm>
            <a:off x="9573184" y="3749314"/>
            <a:ext cx="2345253" cy="2632968"/>
          </a:xfrm>
          <a:prstGeom prst="rect">
            <a:avLst/>
          </a:prstGeom>
        </p:spPr>
      </p:pic>
      <p:sp>
        <p:nvSpPr>
          <p:cNvPr id="11" name="TextBox 10">
            <a:extLst>
              <a:ext uri="{FF2B5EF4-FFF2-40B4-BE49-F238E27FC236}">
                <a16:creationId xmlns:a16="http://schemas.microsoft.com/office/drawing/2014/main" id="{CCCB53F3-4AFB-7990-7E3A-464CA767A43D}"/>
              </a:ext>
            </a:extLst>
          </p:cNvPr>
          <p:cNvSpPr txBox="1"/>
          <p:nvPr/>
        </p:nvSpPr>
        <p:spPr>
          <a:xfrm>
            <a:off x="811829" y="3195806"/>
            <a:ext cx="1679178" cy="369332"/>
          </a:xfrm>
          <a:prstGeom prst="rect">
            <a:avLst/>
          </a:prstGeom>
          <a:noFill/>
        </p:spPr>
        <p:txBody>
          <a:bodyPr wrap="none" rtlCol="0">
            <a:spAutoFit/>
          </a:bodyPr>
          <a:lstStyle/>
          <a:p>
            <a:r>
              <a:rPr lang="en-US" dirty="0"/>
              <a:t>1. App Interface</a:t>
            </a:r>
          </a:p>
        </p:txBody>
      </p:sp>
      <p:sp>
        <p:nvSpPr>
          <p:cNvPr id="12" name="TextBox 11">
            <a:extLst>
              <a:ext uri="{FF2B5EF4-FFF2-40B4-BE49-F238E27FC236}">
                <a16:creationId xmlns:a16="http://schemas.microsoft.com/office/drawing/2014/main" id="{39500309-76EC-9079-E0FB-2633F353426C}"/>
              </a:ext>
            </a:extLst>
          </p:cNvPr>
          <p:cNvSpPr txBox="1"/>
          <p:nvPr/>
        </p:nvSpPr>
        <p:spPr>
          <a:xfrm>
            <a:off x="3925142" y="3228530"/>
            <a:ext cx="1495922" cy="369332"/>
          </a:xfrm>
          <a:prstGeom prst="rect">
            <a:avLst/>
          </a:prstGeom>
          <a:noFill/>
        </p:spPr>
        <p:txBody>
          <a:bodyPr wrap="none" rtlCol="0">
            <a:spAutoFit/>
          </a:bodyPr>
          <a:lstStyle/>
          <a:p>
            <a:r>
              <a:rPr lang="en-US" dirty="0"/>
              <a:t>2. Select Class</a:t>
            </a:r>
          </a:p>
        </p:txBody>
      </p:sp>
      <p:sp>
        <p:nvSpPr>
          <p:cNvPr id="13" name="TextBox 12">
            <a:extLst>
              <a:ext uri="{FF2B5EF4-FFF2-40B4-BE49-F238E27FC236}">
                <a16:creationId xmlns:a16="http://schemas.microsoft.com/office/drawing/2014/main" id="{F90FD0CF-A007-19D9-90DD-B004E57B0D83}"/>
              </a:ext>
            </a:extLst>
          </p:cNvPr>
          <p:cNvSpPr txBox="1"/>
          <p:nvPr/>
        </p:nvSpPr>
        <p:spPr>
          <a:xfrm>
            <a:off x="6595536" y="3240196"/>
            <a:ext cx="2191690" cy="369332"/>
          </a:xfrm>
          <a:prstGeom prst="rect">
            <a:avLst/>
          </a:prstGeom>
          <a:noFill/>
        </p:spPr>
        <p:txBody>
          <a:bodyPr wrap="none" rtlCol="0">
            <a:spAutoFit/>
          </a:bodyPr>
          <a:lstStyle/>
          <a:p>
            <a:r>
              <a:rPr lang="en-US" dirty="0"/>
              <a:t>3. Draw partial Shape</a:t>
            </a:r>
          </a:p>
        </p:txBody>
      </p:sp>
      <p:sp>
        <p:nvSpPr>
          <p:cNvPr id="14" name="TextBox 13">
            <a:extLst>
              <a:ext uri="{FF2B5EF4-FFF2-40B4-BE49-F238E27FC236}">
                <a16:creationId xmlns:a16="http://schemas.microsoft.com/office/drawing/2014/main" id="{BB70E339-6FDB-9CCD-2387-6F03BB183138}"/>
              </a:ext>
            </a:extLst>
          </p:cNvPr>
          <p:cNvSpPr txBox="1"/>
          <p:nvPr/>
        </p:nvSpPr>
        <p:spPr>
          <a:xfrm>
            <a:off x="9508660" y="3263106"/>
            <a:ext cx="2375971" cy="369332"/>
          </a:xfrm>
          <a:prstGeom prst="rect">
            <a:avLst/>
          </a:prstGeom>
          <a:noFill/>
        </p:spPr>
        <p:txBody>
          <a:bodyPr wrap="none" rtlCol="0">
            <a:spAutoFit/>
          </a:bodyPr>
          <a:lstStyle/>
          <a:p>
            <a:r>
              <a:rPr lang="en-US" dirty="0"/>
              <a:t>4. Upload partial Shape</a:t>
            </a:r>
          </a:p>
        </p:txBody>
      </p:sp>
      <p:sp>
        <p:nvSpPr>
          <p:cNvPr id="15" name="TextBox 14">
            <a:extLst>
              <a:ext uri="{FF2B5EF4-FFF2-40B4-BE49-F238E27FC236}">
                <a16:creationId xmlns:a16="http://schemas.microsoft.com/office/drawing/2014/main" id="{D86B5EB3-E9EE-6179-684B-7512707701BA}"/>
              </a:ext>
            </a:extLst>
          </p:cNvPr>
          <p:cNvSpPr txBox="1"/>
          <p:nvPr/>
        </p:nvSpPr>
        <p:spPr>
          <a:xfrm>
            <a:off x="475711" y="6408916"/>
            <a:ext cx="2351413" cy="369332"/>
          </a:xfrm>
          <a:prstGeom prst="rect">
            <a:avLst/>
          </a:prstGeom>
          <a:noFill/>
        </p:spPr>
        <p:txBody>
          <a:bodyPr wrap="none" rtlCol="0">
            <a:spAutoFit/>
          </a:bodyPr>
          <a:lstStyle/>
          <a:p>
            <a:r>
              <a:rPr lang="en-US" dirty="0"/>
              <a:t>5. Complete The Shape</a:t>
            </a:r>
          </a:p>
        </p:txBody>
      </p:sp>
      <p:sp>
        <p:nvSpPr>
          <p:cNvPr id="16" name="TextBox 15">
            <a:extLst>
              <a:ext uri="{FF2B5EF4-FFF2-40B4-BE49-F238E27FC236}">
                <a16:creationId xmlns:a16="http://schemas.microsoft.com/office/drawing/2014/main" id="{E0FD649F-128A-86ED-81C9-7CDF6E1960AD}"/>
              </a:ext>
            </a:extLst>
          </p:cNvPr>
          <p:cNvSpPr txBox="1"/>
          <p:nvPr/>
        </p:nvSpPr>
        <p:spPr>
          <a:xfrm>
            <a:off x="3346903" y="6417794"/>
            <a:ext cx="2678426" cy="369332"/>
          </a:xfrm>
          <a:prstGeom prst="rect">
            <a:avLst/>
          </a:prstGeom>
          <a:noFill/>
        </p:spPr>
        <p:txBody>
          <a:bodyPr wrap="none" rtlCol="0">
            <a:spAutoFit/>
          </a:bodyPr>
          <a:lstStyle/>
          <a:p>
            <a:r>
              <a:rPr lang="en-US" dirty="0"/>
              <a:t>6. Upload Complete Shape</a:t>
            </a:r>
          </a:p>
        </p:txBody>
      </p:sp>
      <p:sp>
        <p:nvSpPr>
          <p:cNvPr id="17" name="TextBox 16">
            <a:extLst>
              <a:ext uri="{FF2B5EF4-FFF2-40B4-BE49-F238E27FC236}">
                <a16:creationId xmlns:a16="http://schemas.microsoft.com/office/drawing/2014/main" id="{2BD9B846-B73F-89F9-2946-31EB439B03C1}"/>
              </a:ext>
            </a:extLst>
          </p:cNvPr>
          <p:cNvSpPr txBox="1"/>
          <p:nvPr/>
        </p:nvSpPr>
        <p:spPr>
          <a:xfrm>
            <a:off x="6545108" y="6414722"/>
            <a:ext cx="2377317" cy="369332"/>
          </a:xfrm>
          <a:prstGeom prst="rect">
            <a:avLst/>
          </a:prstGeom>
          <a:noFill/>
        </p:spPr>
        <p:txBody>
          <a:bodyPr wrap="none" rtlCol="0">
            <a:spAutoFit/>
          </a:bodyPr>
          <a:lstStyle/>
          <a:p>
            <a:r>
              <a:rPr lang="en-US" dirty="0"/>
              <a:t>7. Upload Confirmation</a:t>
            </a:r>
          </a:p>
        </p:txBody>
      </p:sp>
      <p:sp>
        <p:nvSpPr>
          <p:cNvPr id="18" name="TextBox 17">
            <a:extLst>
              <a:ext uri="{FF2B5EF4-FFF2-40B4-BE49-F238E27FC236}">
                <a16:creationId xmlns:a16="http://schemas.microsoft.com/office/drawing/2014/main" id="{835ECF18-2F38-9548-D89D-F8921D4F15E2}"/>
              </a:ext>
            </a:extLst>
          </p:cNvPr>
          <p:cNvSpPr txBox="1"/>
          <p:nvPr/>
        </p:nvSpPr>
        <p:spPr>
          <a:xfrm>
            <a:off x="9415574" y="6391010"/>
            <a:ext cx="2660472" cy="369332"/>
          </a:xfrm>
          <a:prstGeom prst="rect">
            <a:avLst/>
          </a:prstGeom>
          <a:noFill/>
        </p:spPr>
        <p:txBody>
          <a:bodyPr wrap="none" rtlCol="0">
            <a:spAutoFit/>
          </a:bodyPr>
          <a:lstStyle/>
          <a:p>
            <a:r>
              <a:rPr lang="en-US" dirty="0"/>
              <a:t>8. Saved Dataset Structure</a:t>
            </a:r>
          </a:p>
        </p:txBody>
      </p:sp>
      <p:cxnSp>
        <p:nvCxnSpPr>
          <p:cNvPr id="19" name="Straight Connector 18">
            <a:extLst>
              <a:ext uri="{FF2B5EF4-FFF2-40B4-BE49-F238E27FC236}">
                <a16:creationId xmlns:a16="http://schemas.microsoft.com/office/drawing/2014/main" id="{E31F3CC2-E136-789D-48E3-D3C5EC291A06}"/>
              </a:ext>
            </a:extLst>
          </p:cNvPr>
          <p:cNvCxnSpPr/>
          <p:nvPr/>
        </p:nvCxnSpPr>
        <p:spPr>
          <a:xfrm>
            <a:off x="0" y="512064"/>
            <a:ext cx="12192000" cy="0"/>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88AF55F-4BBD-FFF7-00AD-4E05966B408B}"/>
              </a:ext>
            </a:extLst>
          </p:cNvPr>
          <p:cNvSpPr txBox="1"/>
          <p:nvPr/>
        </p:nvSpPr>
        <p:spPr>
          <a:xfrm>
            <a:off x="11891010" y="-2540"/>
            <a:ext cx="301686"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7</a:t>
            </a:r>
          </a:p>
        </p:txBody>
      </p:sp>
    </p:spTree>
    <p:extLst>
      <p:ext uri="{BB962C8B-B14F-4D97-AF65-F5344CB8AC3E}">
        <p14:creationId xmlns:p14="http://schemas.microsoft.com/office/powerpoint/2010/main" val="194266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339 -0.2875 L 0.00026 0.00139 " pathEditMode="relative" rAng="0" ptsTypes="AA">
                                      <p:cBhvr>
                                        <p:cTn id="6" dur="500" fill="hold"/>
                                        <p:tgtEl>
                                          <p:spTgt spid="2"/>
                                        </p:tgtEl>
                                        <p:attrNameLst>
                                          <p:attrName>ppt_x</p:attrName>
                                          <p:attrName>ppt_y</p:attrName>
                                        </p:attrNameLst>
                                      </p:cBhvr>
                                      <p:rCtr x="182" y="14444"/>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26A135-301A-3829-E46B-1346B45C030C}"/>
              </a:ext>
            </a:extLst>
          </p:cNvPr>
          <p:cNvSpPr/>
          <p:nvPr/>
        </p:nvSpPr>
        <p:spPr>
          <a:xfrm>
            <a:off x="2275647" y="0"/>
            <a:ext cx="7338871"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Our Dataset</a:t>
            </a:r>
          </a:p>
        </p:txBody>
      </p:sp>
      <p:pic>
        <p:nvPicPr>
          <p:cNvPr id="12" name="Picture 11">
            <a:extLst>
              <a:ext uri="{FF2B5EF4-FFF2-40B4-BE49-F238E27FC236}">
                <a16:creationId xmlns:a16="http://schemas.microsoft.com/office/drawing/2014/main" id="{09FB8523-C972-6350-8EA9-6FEFEEEB9601}"/>
              </a:ext>
            </a:extLst>
          </p:cNvPr>
          <p:cNvPicPr>
            <a:picLocks noChangeAspect="1"/>
          </p:cNvPicPr>
          <p:nvPr/>
        </p:nvPicPr>
        <p:blipFill rotWithShape="1">
          <a:blip r:embed="rId3">
            <a:extLst>
              <a:ext uri="{28A0092B-C50C-407E-A947-70E740481C1C}">
                <a14:useLocalDpi xmlns:a14="http://schemas.microsoft.com/office/drawing/2010/main" val="0"/>
              </a:ext>
            </a:extLst>
          </a:blip>
          <a:srcRect l="1446" t="4210" r="75751" b="5084"/>
          <a:stretch/>
        </p:blipFill>
        <p:spPr>
          <a:xfrm>
            <a:off x="984207" y="1175517"/>
            <a:ext cx="1624614" cy="3222594"/>
          </a:xfrm>
          <a:prstGeom prst="rect">
            <a:avLst/>
          </a:prstGeom>
        </p:spPr>
      </p:pic>
      <p:pic>
        <p:nvPicPr>
          <p:cNvPr id="13" name="Picture 12">
            <a:extLst>
              <a:ext uri="{FF2B5EF4-FFF2-40B4-BE49-F238E27FC236}">
                <a16:creationId xmlns:a16="http://schemas.microsoft.com/office/drawing/2014/main" id="{BDBF780E-A178-0571-C0E8-D88B068831EE}"/>
              </a:ext>
            </a:extLst>
          </p:cNvPr>
          <p:cNvPicPr>
            <a:picLocks noChangeAspect="1"/>
          </p:cNvPicPr>
          <p:nvPr/>
        </p:nvPicPr>
        <p:blipFill rotWithShape="1">
          <a:blip r:embed="rId4">
            <a:extLst>
              <a:ext uri="{28A0092B-C50C-407E-A947-70E740481C1C}">
                <a14:useLocalDpi xmlns:a14="http://schemas.microsoft.com/office/drawing/2010/main" val="0"/>
              </a:ext>
            </a:extLst>
          </a:blip>
          <a:srcRect l="1649" t="4959" r="75761" b="4086"/>
          <a:stretch/>
        </p:blipFill>
        <p:spPr>
          <a:xfrm>
            <a:off x="3289310" y="1149658"/>
            <a:ext cx="1624614" cy="3231472"/>
          </a:xfrm>
          <a:prstGeom prst="rect">
            <a:avLst/>
          </a:prstGeom>
        </p:spPr>
      </p:pic>
      <p:pic>
        <p:nvPicPr>
          <p:cNvPr id="14" name="Picture 13">
            <a:extLst>
              <a:ext uri="{FF2B5EF4-FFF2-40B4-BE49-F238E27FC236}">
                <a16:creationId xmlns:a16="http://schemas.microsoft.com/office/drawing/2014/main" id="{026C0CDB-8703-2B69-210F-17917DAA31BA}"/>
              </a:ext>
            </a:extLst>
          </p:cNvPr>
          <p:cNvPicPr>
            <a:picLocks noChangeAspect="1"/>
          </p:cNvPicPr>
          <p:nvPr/>
        </p:nvPicPr>
        <p:blipFill rotWithShape="1">
          <a:blip r:embed="rId5">
            <a:extLst>
              <a:ext uri="{28A0092B-C50C-407E-A947-70E740481C1C}">
                <a14:useLocalDpi xmlns:a14="http://schemas.microsoft.com/office/drawing/2010/main" val="0"/>
              </a:ext>
            </a:extLst>
          </a:blip>
          <a:srcRect l="1575" t="4710" r="76181" b="5085"/>
          <a:stretch/>
        </p:blipFill>
        <p:spPr>
          <a:xfrm>
            <a:off x="10044819" y="1193272"/>
            <a:ext cx="1589104" cy="3204839"/>
          </a:xfrm>
          <a:prstGeom prst="rect">
            <a:avLst/>
          </a:prstGeom>
        </p:spPr>
      </p:pic>
      <p:pic>
        <p:nvPicPr>
          <p:cNvPr id="15" name="Picture 14">
            <a:extLst>
              <a:ext uri="{FF2B5EF4-FFF2-40B4-BE49-F238E27FC236}">
                <a16:creationId xmlns:a16="http://schemas.microsoft.com/office/drawing/2014/main" id="{22DE2A92-93BA-4D1C-2159-9AB30FA5832A}"/>
              </a:ext>
            </a:extLst>
          </p:cNvPr>
          <p:cNvPicPr>
            <a:picLocks noChangeAspect="1"/>
          </p:cNvPicPr>
          <p:nvPr/>
        </p:nvPicPr>
        <p:blipFill rotWithShape="1">
          <a:blip r:embed="rId6">
            <a:extLst>
              <a:ext uri="{28A0092B-C50C-407E-A947-70E740481C1C}">
                <a14:useLocalDpi xmlns:a14="http://schemas.microsoft.com/office/drawing/2010/main" val="0"/>
              </a:ext>
            </a:extLst>
          </a:blip>
          <a:srcRect l="2126" t="2962" r="76106" b="4084"/>
          <a:stretch/>
        </p:blipFill>
        <p:spPr>
          <a:xfrm>
            <a:off x="5594413" y="1078637"/>
            <a:ext cx="1544714" cy="3302493"/>
          </a:xfrm>
          <a:prstGeom prst="rect">
            <a:avLst/>
          </a:prstGeom>
        </p:spPr>
      </p:pic>
      <p:pic>
        <p:nvPicPr>
          <p:cNvPr id="16" name="Picture 15">
            <a:extLst>
              <a:ext uri="{FF2B5EF4-FFF2-40B4-BE49-F238E27FC236}">
                <a16:creationId xmlns:a16="http://schemas.microsoft.com/office/drawing/2014/main" id="{310C4F6B-A400-645A-B752-2AA05E205B53}"/>
              </a:ext>
            </a:extLst>
          </p:cNvPr>
          <p:cNvPicPr>
            <a:picLocks noChangeAspect="1"/>
          </p:cNvPicPr>
          <p:nvPr/>
        </p:nvPicPr>
        <p:blipFill rotWithShape="1">
          <a:blip r:embed="rId7">
            <a:extLst>
              <a:ext uri="{28A0092B-C50C-407E-A947-70E740481C1C}">
                <a14:useLocalDpi xmlns:a14="http://schemas.microsoft.com/office/drawing/2010/main" val="0"/>
              </a:ext>
            </a:extLst>
          </a:blip>
          <a:srcRect l="1833" t="4960" r="75546" b="3835"/>
          <a:stretch/>
        </p:blipFill>
        <p:spPr>
          <a:xfrm>
            <a:off x="7819616" y="1258022"/>
            <a:ext cx="1624614" cy="3240350"/>
          </a:xfrm>
          <a:prstGeom prst="rect">
            <a:avLst/>
          </a:prstGeom>
        </p:spPr>
      </p:pic>
      <p:sp>
        <p:nvSpPr>
          <p:cNvPr id="17" name="TextBox 16">
            <a:extLst>
              <a:ext uri="{FF2B5EF4-FFF2-40B4-BE49-F238E27FC236}">
                <a16:creationId xmlns:a16="http://schemas.microsoft.com/office/drawing/2014/main" id="{289B3F9C-D872-D818-10C2-E510225FDF8B}"/>
              </a:ext>
            </a:extLst>
          </p:cNvPr>
          <p:cNvSpPr txBox="1"/>
          <p:nvPr/>
        </p:nvSpPr>
        <p:spPr>
          <a:xfrm>
            <a:off x="0" y="4598632"/>
            <a:ext cx="11293861" cy="369332"/>
          </a:xfrm>
          <a:prstGeom prst="rect">
            <a:avLst/>
          </a:prstGeom>
          <a:noFill/>
        </p:spPr>
        <p:txBody>
          <a:bodyPr wrap="none" rtlCol="0">
            <a:spAutoFit/>
          </a:bodyPr>
          <a:lstStyle/>
          <a:p>
            <a:r>
              <a:rPr lang="en-US" b="1" dirty="0"/>
              <a:t>Classes : </a:t>
            </a:r>
            <a:r>
              <a:rPr lang="en-US" dirty="0"/>
              <a:t>	            Circle                    	   Heart		        Rectangle		 Triangle		            Star</a:t>
            </a:r>
          </a:p>
        </p:txBody>
      </p:sp>
      <p:sp>
        <p:nvSpPr>
          <p:cNvPr id="18" name="TextBox 17">
            <a:extLst>
              <a:ext uri="{FF2B5EF4-FFF2-40B4-BE49-F238E27FC236}">
                <a16:creationId xmlns:a16="http://schemas.microsoft.com/office/drawing/2014/main" id="{1940AF50-61F8-6552-2DF8-8D5AA490A999}"/>
              </a:ext>
            </a:extLst>
          </p:cNvPr>
          <p:cNvSpPr txBox="1"/>
          <p:nvPr/>
        </p:nvSpPr>
        <p:spPr>
          <a:xfrm>
            <a:off x="2068497" y="5580365"/>
            <a:ext cx="8998682" cy="923330"/>
          </a:xfrm>
          <a:prstGeom prst="rect">
            <a:avLst/>
          </a:prstGeom>
          <a:noFill/>
        </p:spPr>
        <p:txBody>
          <a:bodyPr wrap="none" rtlCol="0">
            <a:spAutoFit/>
          </a:bodyPr>
          <a:lstStyle/>
          <a:p>
            <a:r>
              <a:rPr lang="en-US" b="1" dirty="0"/>
              <a:t>True Images: </a:t>
            </a:r>
            <a:r>
              <a:rPr lang="en-US" dirty="0"/>
              <a:t>Shapes that were manually completed from corresponding partial shape images.</a:t>
            </a:r>
          </a:p>
          <a:p>
            <a:endParaRPr lang="en-US" dirty="0">
              <a:effectLst>
                <a:outerShdw blurRad="38100" dist="38100" dir="2700000" algn="tl">
                  <a:srgbClr val="000000">
                    <a:alpha val="43137"/>
                  </a:srgbClr>
                </a:outerShdw>
              </a:effectLst>
            </a:endParaRPr>
          </a:p>
          <a:p>
            <a:r>
              <a:rPr lang="en-US" b="1" dirty="0"/>
              <a:t>Partial Images: </a:t>
            </a:r>
            <a:r>
              <a:rPr lang="en-US" dirty="0"/>
              <a:t>Partially drawn shapes by human.</a:t>
            </a:r>
          </a:p>
        </p:txBody>
      </p:sp>
      <p:cxnSp>
        <p:nvCxnSpPr>
          <p:cNvPr id="19" name="Straight Connector 18">
            <a:extLst>
              <a:ext uri="{FF2B5EF4-FFF2-40B4-BE49-F238E27FC236}">
                <a16:creationId xmlns:a16="http://schemas.microsoft.com/office/drawing/2014/main" id="{77DBE122-32A6-4FDC-51CE-9E6ECE91FC64}"/>
              </a:ext>
            </a:extLst>
          </p:cNvPr>
          <p:cNvCxnSpPr/>
          <p:nvPr/>
        </p:nvCxnSpPr>
        <p:spPr>
          <a:xfrm>
            <a:off x="0" y="5220070"/>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2" name="Straight Connector 1">
            <a:extLst>
              <a:ext uri="{FF2B5EF4-FFF2-40B4-BE49-F238E27FC236}">
                <a16:creationId xmlns:a16="http://schemas.microsoft.com/office/drawing/2014/main" id="{AE152D8E-3041-2083-26BC-F7E6646B7A5A}"/>
              </a:ext>
            </a:extLst>
          </p:cNvPr>
          <p:cNvCxnSpPr/>
          <p:nvPr/>
        </p:nvCxnSpPr>
        <p:spPr>
          <a:xfrm>
            <a:off x="0" y="512064"/>
            <a:ext cx="12192000"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A18EA666-A27C-9430-8AC2-3C4D1BDD9083}"/>
              </a:ext>
            </a:extLst>
          </p:cNvPr>
          <p:cNvSpPr txBox="1"/>
          <p:nvPr/>
        </p:nvSpPr>
        <p:spPr>
          <a:xfrm>
            <a:off x="11891010" y="-2540"/>
            <a:ext cx="301686"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8</a:t>
            </a:r>
          </a:p>
        </p:txBody>
      </p:sp>
    </p:spTree>
    <p:extLst>
      <p:ext uri="{BB962C8B-B14F-4D97-AF65-F5344CB8AC3E}">
        <p14:creationId xmlns:p14="http://schemas.microsoft.com/office/powerpoint/2010/main" val="252821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391 -0.30902 L 0.00104 -0.00023 " pathEditMode="relative" rAng="0" ptsTypes="AA">
                                      <p:cBhvr>
                                        <p:cTn id="6" dur="500" fill="hold"/>
                                        <p:tgtEl>
                                          <p:spTgt spid="11"/>
                                        </p:tgtEl>
                                        <p:attrNameLst>
                                          <p:attrName>ppt_x</p:attrName>
                                          <p:attrName>ppt_y</p:attrName>
                                        </p:attrNameLst>
                                      </p:cBhvr>
                                      <p:rCtr x="247" y="15440"/>
                                    </p:animMotion>
                                  </p:childTnLst>
                                </p:cTn>
                              </p:par>
                              <p:par>
                                <p:cTn id="7" presetID="0" presetClass="path" presetSubtype="0" accel="50000" decel="50000" fill="hold" grpId="0" nodeType="withEffect">
                                  <p:stCondLst>
                                    <p:cond delay="0"/>
                                  </p:stCondLst>
                                  <p:childTnLst>
                                    <p:animMotion origin="layout" path="M -0.00547 0.38379 L -0.00039 -0.0007 " pathEditMode="relative" rAng="0" ptsTypes="AA">
                                      <p:cBhvr>
                                        <p:cTn id="8" dur="500" fill="hold"/>
                                        <p:tgtEl>
                                          <p:spTgt spid="18"/>
                                        </p:tgtEl>
                                        <p:attrNameLst>
                                          <p:attrName>ppt_x</p:attrName>
                                          <p:attrName>ppt_y</p:attrName>
                                        </p:attrNameLst>
                                      </p:cBhvr>
                                      <p:rCtr x="247" y="-19236"/>
                                    </p:animMotion>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E6CA00-9A1D-170F-8DA2-53C5B78BDE9B}"/>
              </a:ext>
            </a:extLst>
          </p:cNvPr>
          <p:cNvSpPr/>
          <p:nvPr/>
        </p:nvSpPr>
        <p:spPr>
          <a:xfrm>
            <a:off x="2275647" y="0"/>
            <a:ext cx="7338871" cy="461665"/>
          </a:xfrm>
          <a:prstGeom prst="rect">
            <a:avLst/>
          </a:prstGeom>
        </p:spPr>
        <p:txBody>
          <a:bodyPr wrap="square">
            <a:spAutoFit/>
          </a:bodyPr>
          <a:lstStyle/>
          <a:p>
            <a:pPr algn="ctr"/>
            <a:r>
              <a:rPr lang="en-US" sz="2400" b="1" dirty="0">
                <a:effectLst>
                  <a:outerShdw blurRad="38100" dist="38100" dir="2700000" algn="tl">
                    <a:srgbClr val="000000">
                      <a:alpha val="43137"/>
                    </a:srgbClr>
                  </a:outerShdw>
                </a:effectLst>
              </a:rPr>
              <a:t>Training Phase</a:t>
            </a:r>
          </a:p>
        </p:txBody>
      </p:sp>
      <p:cxnSp>
        <p:nvCxnSpPr>
          <p:cNvPr id="3" name="Straight Connector 2">
            <a:extLst>
              <a:ext uri="{FF2B5EF4-FFF2-40B4-BE49-F238E27FC236}">
                <a16:creationId xmlns:a16="http://schemas.microsoft.com/office/drawing/2014/main" id="{0EEF3562-8CBF-21AF-0A36-9ECDC935E003}"/>
              </a:ext>
            </a:extLst>
          </p:cNvPr>
          <p:cNvCxnSpPr/>
          <p:nvPr/>
        </p:nvCxnSpPr>
        <p:spPr>
          <a:xfrm>
            <a:off x="0" y="512064"/>
            <a:ext cx="12192000"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4748C374-C799-4ED2-B4F9-AABD4BEB0251}"/>
              </a:ext>
            </a:extLst>
          </p:cNvPr>
          <p:cNvSpPr txBox="1"/>
          <p:nvPr/>
        </p:nvSpPr>
        <p:spPr>
          <a:xfrm>
            <a:off x="5437753" y="2533365"/>
            <a:ext cx="1842363" cy="830997"/>
          </a:xfrm>
          <a:prstGeom prst="rect">
            <a:avLst/>
          </a:prstGeom>
          <a:noFill/>
        </p:spPr>
        <p:txBody>
          <a:bodyPr wrap="none" rtlCol="0">
            <a:spAutoFit/>
          </a:bodyPr>
          <a:lstStyle/>
          <a:p>
            <a:pPr algn="ctr"/>
            <a:r>
              <a:rPr lang="en-US" sz="1600" dirty="0"/>
              <a:t>Input: </a:t>
            </a:r>
            <a:br>
              <a:rPr lang="en-US" sz="1600" dirty="0"/>
            </a:br>
            <a:r>
              <a:rPr lang="en-US" sz="1600" dirty="0"/>
              <a:t>Partially Incomplete</a:t>
            </a:r>
          </a:p>
          <a:p>
            <a:pPr algn="ctr"/>
            <a:r>
              <a:rPr lang="en-US" sz="1600" dirty="0"/>
              <a:t>Shape</a:t>
            </a:r>
          </a:p>
        </p:txBody>
      </p:sp>
      <p:sp>
        <p:nvSpPr>
          <p:cNvPr id="26" name="TextBox 25">
            <a:extLst>
              <a:ext uri="{FF2B5EF4-FFF2-40B4-BE49-F238E27FC236}">
                <a16:creationId xmlns:a16="http://schemas.microsoft.com/office/drawing/2014/main" id="{98FDCE3E-4FE5-C735-EB8D-65B276EC08AB}"/>
              </a:ext>
            </a:extLst>
          </p:cNvPr>
          <p:cNvSpPr txBox="1"/>
          <p:nvPr/>
        </p:nvSpPr>
        <p:spPr>
          <a:xfrm>
            <a:off x="10305777" y="647076"/>
            <a:ext cx="1185324" cy="338554"/>
          </a:xfrm>
          <a:prstGeom prst="rect">
            <a:avLst/>
          </a:prstGeom>
          <a:noFill/>
        </p:spPr>
        <p:txBody>
          <a:bodyPr wrap="none" rtlCol="0">
            <a:spAutoFit/>
          </a:bodyPr>
          <a:lstStyle/>
          <a:p>
            <a:pPr algn="ctr"/>
            <a:r>
              <a:rPr lang="en-US" sz="1600" dirty="0"/>
              <a:t>Latent Code</a:t>
            </a:r>
          </a:p>
        </p:txBody>
      </p:sp>
      <p:sp>
        <p:nvSpPr>
          <p:cNvPr id="27" name="TextBox 26">
            <a:extLst>
              <a:ext uri="{FF2B5EF4-FFF2-40B4-BE49-F238E27FC236}">
                <a16:creationId xmlns:a16="http://schemas.microsoft.com/office/drawing/2014/main" id="{0DFDF5F3-DFC3-17B1-60C8-25E3AA14A2D6}"/>
              </a:ext>
            </a:extLst>
          </p:cNvPr>
          <p:cNvSpPr txBox="1"/>
          <p:nvPr/>
        </p:nvSpPr>
        <p:spPr>
          <a:xfrm>
            <a:off x="9943626" y="5445515"/>
            <a:ext cx="1909626" cy="584775"/>
          </a:xfrm>
          <a:prstGeom prst="rect">
            <a:avLst/>
          </a:prstGeom>
          <a:noFill/>
        </p:spPr>
        <p:txBody>
          <a:bodyPr wrap="none" rtlCol="0">
            <a:spAutoFit/>
          </a:bodyPr>
          <a:lstStyle/>
          <a:p>
            <a:pPr algn="ctr"/>
            <a:r>
              <a:rPr lang="en-US" sz="1600" dirty="0"/>
              <a:t>Output: </a:t>
            </a:r>
          </a:p>
          <a:p>
            <a:pPr algn="ctr"/>
            <a:r>
              <a:rPr lang="en-US" sz="1600" dirty="0"/>
              <a:t>Decoded Generation</a:t>
            </a:r>
          </a:p>
        </p:txBody>
      </p:sp>
      <p:sp>
        <p:nvSpPr>
          <p:cNvPr id="29" name="TextBox 28">
            <a:extLst>
              <a:ext uri="{FF2B5EF4-FFF2-40B4-BE49-F238E27FC236}">
                <a16:creationId xmlns:a16="http://schemas.microsoft.com/office/drawing/2014/main" id="{3C1FCA46-1973-C3FA-789D-F4FE61E47879}"/>
              </a:ext>
            </a:extLst>
          </p:cNvPr>
          <p:cNvSpPr txBox="1"/>
          <p:nvPr/>
        </p:nvSpPr>
        <p:spPr>
          <a:xfrm>
            <a:off x="5265184" y="5439677"/>
            <a:ext cx="1915845" cy="584775"/>
          </a:xfrm>
          <a:prstGeom prst="rect">
            <a:avLst/>
          </a:prstGeom>
          <a:noFill/>
        </p:spPr>
        <p:txBody>
          <a:bodyPr wrap="none" rtlCol="0">
            <a:spAutoFit/>
          </a:bodyPr>
          <a:lstStyle/>
          <a:p>
            <a:pPr algn="ctr"/>
            <a:r>
              <a:rPr lang="en-US" sz="1600" dirty="0"/>
              <a:t>True Shape:</a:t>
            </a:r>
          </a:p>
          <a:p>
            <a:pPr algn="ctr"/>
            <a:r>
              <a:rPr lang="en-US" sz="1600" dirty="0"/>
              <a:t>Manually Completed</a:t>
            </a:r>
          </a:p>
        </p:txBody>
      </p:sp>
      <p:sp>
        <p:nvSpPr>
          <p:cNvPr id="32" name="TextBox 31">
            <a:extLst>
              <a:ext uri="{FF2B5EF4-FFF2-40B4-BE49-F238E27FC236}">
                <a16:creationId xmlns:a16="http://schemas.microsoft.com/office/drawing/2014/main" id="{646380E3-F8AC-89C8-2BC1-46B79A281738}"/>
              </a:ext>
            </a:extLst>
          </p:cNvPr>
          <p:cNvSpPr txBox="1"/>
          <p:nvPr/>
        </p:nvSpPr>
        <p:spPr>
          <a:xfrm>
            <a:off x="8095110" y="1737171"/>
            <a:ext cx="959493" cy="338554"/>
          </a:xfrm>
          <a:prstGeom prst="rect">
            <a:avLst/>
          </a:prstGeom>
          <a:noFill/>
        </p:spPr>
        <p:txBody>
          <a:bodyPr wrap="none" rtlCol="0">
            <a:spAutoFit/>
          </a:bodyPr>
          <a:lstStyle/>
          <a:p>
            <a:pPr algn="ctr"/>
            <a:r>
              <a:rPr lang="en-US" sz="1600" b="1" dirty="0"/>
              <a:t>Encoding</a:t>
            </a:r>
          </a:p>
        </p:txBody>
      </p:sp>
      <p:sp>
        <p:nvSpPr>
          <p:cNvPr id="33" name="TextBox 32">
            <a:extLst>
              <a:ext uri="{FF2B5EF4-FFF2-40B4-BE49-F238E27FC236}">
                <a16:creationId xmlns:a16="http://schemas.microsoft.com/office/drawing/2014/main" id="{7048AAC9-0208-967A-64AD-48B9E88DD3BF}"/>
              </a:ext>
            </a:extLst>
          </p:cNvPr>
          <p:cNvSpPr txBox="1"/>
          <p:nvPr/>
        </p:nvSpPr>
        <p:spPr>
          <a:xfrm>
            <a:off x="10945269" y="2880708"/>
            <a:ext cx="981935" cy="338554"/>
          </a:xfrm>
          <a:prstGeom prst="rect">
            <a:avLst/>
          </a:prstGeom>
          <a:noFill/>
        </p:spPr>
        <p:txBody>
          <a:bodyPr wrap="none" rtlCol="0">
            <a:spAutoFit/>
          </a:bodyPr>
          <a:lstStyle/>
          <a:p>
            <a:pPr algn="ctr"/>
            <a:r>
              <a:rPr lang="en-US" sz="1600" b="1" dirty="0"/>
              <a:t>Decoding</a:t>
            </a:r>
          </a:p>
        </p:txBody>
      </p:sp>
      <p:pic>
        <p:nvPicPr>
          <p:cNvPr id="39" name="Picture 38">
            <a:extLst>
              <a:ext uri="{FF2B5EF4-FFF2-40B4-BE49-F238E27FC236}">
                <a16:creationId xmlns:a16="http://schemas.microsoft.com/office/drawing/2014/main" id="{0A7EE179-1DF7-6EB8-3A84-DC4EC8617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0473" y="987447"/>
            <a:ext cx="1681958" cy="1676416"/>
          </a:xfrm>
          <a:prstGeom prst="rect">
            <a:avLst/>
          </a:prstGeom>
        </p:spPr>
      </p:pic>
      <p:pic>
        <p:nvPicPr>
          <p:cNvPr id="44" name="Picture 43">
            <a:extLst>
              <a:ext uri="{FF2B5EF4-FFF2-40B4-BE49-F238E27FC236}">
                <a16:creationId xmlns:a16="http://schemas.microsoft.com/office/drawing/2014/main" id="{EB0D3D6C-1610-FCF8-9202-35205E6D5D4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35938" y1="17969" x2="35938" y2="17969"/>
                        <a14:foregroundMark x1="25781" y1="28125" x2="25781" y2="28125"/>
                        <a14:foregroundMark x1="53906" y1="30469" x2="53906" y2="30469"/>
                        <a14:foregroundMark x1="86719" y1="26563" x2="86719" y2="26563"/>
                        <a14:foregroundMark x1="62500" y1="73438" x2="62500" y2="73438"/>
                        <a14:backgroundMark x1="87500" y1="27344" x2="87500" y2="27344"/>
                        <a14:backgroundMark x1="88281" y1="27344" x2="88281" y2="27344"/>
                        <a14:backgroundMark x1="88281" y1="26563" x2="88281" y2="26563"/>
                      </a14:backgroundRemoval>
                    </a14:imgEffect>
                  </a14:imgLayer>
                </a14:imgProps>
              </a:ext>
              <a:ext uri="{28A0092B-C50C-407E-A947-70E740481C1C}">
                <a14:useLocalDpi xmlns:a14="http://schemas.microsoft.com/office/drawing/2010/main" val="0"/>
              </a:ext>
            </a:extLst>
          </a:blip>
          <a:srcRect l="18200" r="6783" b="14810"/>
          <a:stretch/>
        </p:blipFill>
        <p:spPr>
          <a:xfrm>
            <a:off x="5404977" y="778778"/>
            <a:ext cx="1681958" cy="1903373"/>
          </a:xfrm>
          <a:prstGeom prst="rect">
            <a:avLst/>
          </a:prstGeom>
        </p:spPr>
      </p:pic>
      <p:pic>
        <p:nvPicPr>
          <p:cNvPr id="45" name="Picture 44">
            <a:extLst>
              <a:ext uri="{FF2B5EF4-FFF2-40B4-BE49-F238E27FC236}">
                <a16:creationId xmlns:a16="http://schemas.microsoft.com/office/drawing/2014/main" id="{A2A179B6-E276-A1CA-B0D0-C050285C3D33}"/>
              </a:ext>
            </a:extLst>
          </p:cNvPr>
          <p:cNvPicPr>
            <a:picLocks noChangeAspect="1"/>
          </p:cNvPicPr>
          <p:nvPr/>
        </p:nvPicPr>
        <p:blipFill rotWithShape="1">
          <a:blip r:embed="rId6">
            <a:extLst>
              <a:ext uri="{28A0092B-C50C-407E-A947-70E740481C1C}">
                <a14:useLocalDpi xmlns:a14="http://schemas.microsoft.com/office/drawing/2010/main" val="0"/>
              </a:ext>
            </a:extLst>
          </a:blip>
          <a:srcRect l="78834" t="67445" r="7724" b="14428"/>
          <a:stretch/>
        </p:blipFill>
        <p:spPr>
          <a:xfrm>
            <a:off x="10236092" y="3701116"/>
            <a:ext cx="1582543" cy="1574270"/>
          </a:xfrm>
          <a:prstGeom prst="rect">
            <a:avLst/>
          </a:prstGeom>
        </p:spPr>
      </p:pic>
      <p:pic>
        <p:nvPicPr>
          <p:cNvPr id="49" name="Picture 48">
            <a:extLst>
              <a:ext uri="{FF2B5EF4-FFF2-40B4-BE49-F238E27FC236}">
                <a16:creationId xmlns:a16="http://schemas.microsoft.com/office/drawing/2014/main" id="{5CD20EA9-FD2B-02A9-CE84-73A5340F2738}"/>
              </a:ext>
            </a:extLst>
          </p:cNvPr>
          <p:cNvPicPr>
            <a:picLocks noChangeAspect="1"/>
          </p:cNvPicPr>
          <p:nvPr/>
        </p:nvPicPr>
        <p:blipFill rotWithShape="1">
          <a:blip r:embed="rId7">
            <a:extLst>
              <a:ext uri="{28A0092B-C50C-407E-A947-70E740481C1C}">
                <a14:useLocalDpi xmlns:a14="http://schemas.microsoft.com/office/drawing/2010/main" val="0"/>
              </a:ext>
            </a:extLst>
          </a:blip>
          <a:srcRect l="14619" t="7467" r="10921" b="14839"/>
          <a:stretch/>
        </p:blipFill>
        <p:spPr>
          <a:xfrm>
            <a:off x="5317630" y="3785906"/>
            <a:ext cx="1673816" cy="1746504"/>
          </a:xfrm>
          <a:prstGeom prst="rect">
            <a:avLst/>
          </a:prstGeom>
        </p:spPr>
      </p:pic>
      <p:sp>
        <p:nvSpPr>
          <p:cNvPr id="51" name="Arrow: Right 50">
            <a:extLst>
              <a:ext uri="{FF2B5EF4-FFF2-40B4-BE49-F238E27FC236}">
                <a16:creationId xmlns:a16="http://schemas.microsoft.com/office/drawing/2014/main" id="{A353E6B2-9829-D66D-E05D-6BCBEB61DFF0}"/>
              </a:ext>
            </a:extLst>
          </p:cNvPr>
          <p:cNvSpPr/>
          <p:nvPr/>
        </p:nvSpPr>
        <p:spPr>
          <a:xfrm>
            <a:off x="7699583" y="1487328"/>
            <a:ext cx="1782745" cy="32918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2" name="Arrow: Right 51">
            <a:extLst>
              <a:ext uri="{FF2B5EF4-FFF2-40B4-BE49-F238E27FC236}">
                <a16:creationId xmlns:a16="http://schemas.microsoft.com/office/drawing/2014/main" id="{BE181791-CBE3-F77A-88C6-6A51751E99B8}"/>
              </a:ext>
            </a:extLst>
          </p:cNvPr>
          <p:cNvSpPr/>
          <p:nvPr/>
        </p:nvSpPr>
        <p:spPr>
          <a:xfrm rot="5400000">
            <a:off x="10497383" y="2956367"/>
            <a:ext cx="802112" cy="32918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DD0CB292-D371-2B50-2ED3-2E53CFCA43EC}"/>
              </a:ext>
            </a:extLst>
          </p:cNvPr>
          <p:cNvSpPr/>
          <p:nvPr/>
        </p:nvSpPr>
        <p:spPr>
          <a:xfrm>
            <a:off x="7989749" y="5074293"/>
            <a:ext cx="1330428" cy="13155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485F4861-49A4-066C-60B4-66FDDF2A1A9D}"/>
              </a:ext>
            </a:extLst>
          </p:cNvPr>
          <p:cNvSpPr/>
          <p:nvPr/>
        </p:nvSpPr>
        <p:spPr>
          <a:xfrm rot="1656145">
            <a:off x="6831346" y="5214680"/>
            <a:ext cx="1170874" cy="32918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9" name="Arrow: Right 58">
            <a:extLst>
              <a:ext uri="{FF2B5EF4-FFF2-40B4-BE49-F238E27FC236}">
                <a16:creationId xmlns:a16="http://schemas.microsoft.com/office/drawing/2014/main" id="{17BED96C-C70B-2B2F-5778-B4359D027625}"/>
              </a:ext>
            </a:extLst>
          </p:cNvPr>
          <p:cNvSpPr/>
          <p:nvPr/>
        </p:nvSpPr>
        <p:spPr>
          <a:xfrm rot="19943855" flipH="1">
            <a:off x="9329805" y="5153505"/>
            <a:ext cx="1170874" cy="32918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15BA856-6B00-0487-0FAD-A5E1D3670BC8}"/>
              </a:ext>
            </a:extLst>
          </p:cNvPr>
          <p:cNvSpPr txBox="1"/>
          <p:nvPr/>
        </p:nvSpPr>
        <p:spPr>
          <a:xfrm>
            <a:off x="7987387" y="6389834"/>
            <a:ext cx="1335623" cy="338554"/>
          </a:xfrm>
          <a:prstGeom prst="rect">
            <a:avLst/>
          </a:prstGeom>
          <a:noFill/>
        </p:spPr>
        <p:txBody>
          <a:bodyPr wrap="none" rtlCol="0">
            <a:spAutoFit/>
          </a:bodyPr>
          <a:lstStyle/>
          <a:p>
            <a:pPr algn="ctr"/>
            <a:r>
              <a:rPr lang="en-US" sz="1600" b="1" dirty="0"/>
              <a:t>Loss Function</a:t>
            </a:r>
          </a:p>
        </p:txBody>
      </p:sp>
      <p:sp>
        <p:nvSpPr>
          <p:cNvPr id="62" name="TextBox 61">
            <a:extLst>
              <a:ext uri="{FF2B5EF4-FFF2-40B4-BE49-F238E27FC236}">
                <a16:creationId xmlns:a16="http://schemas.microsoft.com/office/drawing/2014/main" id="{AA400B01-6910-95D0-B9E2-62AAAAB4BC57}"/>
              </a:ext>
            </a:extLst>
          </p:cNvPr>
          <p:cNvSpPr txBox="1"/>
          <p:nvPr/>
        </p:nvSpPr>
        <p:spPr>
          <a:xfrm>
            <a:off x="7740237" y="5133631"/>
            <a:ext cx="1797253" cy="1169551"/>
          </a:xfrm>
          <a:prstGeom prst="rect">
            <a:avLst/>
          </a:prstGeom>
          <a:noFill/>
        </p:spPr>
        <p:txBody>
          <a:bodyPr wrap="square">
            <a:spAutoFit/>
          </a:bodyPr>
          <a:lstStyle/>
          <a:p>
            <a:pPr algn="ctr"/>
            <a:r>
              <a:rPr lang="es-ES" sz="1400" b="1" i="0" dirty="0">
                <a:solidFill>
                  <a:srgbClr val="C00000"/>
                </a:solidFill>
                <a:effectLst/>
                <a:latin typeface="Söhne"/>
              </a:rPr>
              <a:t>Loss =</a:t>
            </a:r>
          </a:p>
          <a:p>
            <a:pPr algn="ctr"/>
            <a:r>
              <a:rPr lang="es-ES" sz="1400" b="1" i="0" dirty="0">
                <a:solidFill>
                  <a:srgbClr val="C00000"/>
                </a:solidFill>
                <a:effectLst/>
                <a:latin typeface="Söhne"/>
              </a:rPr>
              <a:t>-1/N * ∑( y_true</a:t>
            </a:r>
          </a:p>
          <a:p>
            <a:pPr algn="ctr"/>
            <a:r>
              <a:rPr lang="es-ES" sz="1400" b="1" i="0" dirty="0">
                <a:solidFill>
                  <a:srgbClr val="C00000"/>
                </a:solidFill>
                <a:effectLst/>
                <a:latin typeface="Söhne"/>
              </a:rPr>
              <a:t>* log(y_pred)</a:t>
            </a:r>
          </a:p>
          <a:p>
            <a:pPr algn="ctr"/>
            <a:r>
              <a:rPr lang="es-ES" sz="1400" b="1" i="0" dirty="0">
                <a:solidFill>
                  <a:srgbClr val="C00000"/>
                </a:solidFill>
                <a:effectLst/>
                <a:latin typeface="Söhne"/>
              </a:rPr>
              <a:t>+ (1-y_true)</a:t>
            </a:r>
          </a:p>
          <a:p>
            <a:pPr algn="ctr"/>
            <a:r>
              <a:rPr lang="es-ES" sz="1400" b="1" i="0" dirty="0">
                <a:solidFill>
                  <a:srgbClr val="C00000"/>
                </a:solidFill>
                <a:effectLst/>
                <a:latin typeface="Söhne"/>
              </a:rPr>
              <a:t>* log(1-y_pred))</a:t>
            </a:r>
          </a:p>
        </p:txBody>
      </p:sp>
      <p:cxnSp>
        <p:nvCxnSpPr>
          <p:cNvPr id="64" name="Straight Connector 63">
            <a:extLst>
              <a:ext uri="{FF2B5EF4-FFF2-40B4-BE49-F238E27FC236}">
                <a16:creationId xmlns:a16="http://schemas.microsoft.com/office/drawing/2014/main" id="{D15650FF-8955-D55B-A4B1-11F9AC41C38C}"/>
              </a:ext>
            </a:extLst>
          </p:cNvPr>
          <p:cNvCxnSpPr/>
          <p:nvPr/>
        </p:nvCxnSpPr>
        <p:spPr>
          <a:xfrm>
            <a:off x="4718304" y="512064"/>
            <a:ext cx="0" cy="6345936"/>
          </a:xfrm>
          <a:prstGeom prst="line">
            <a:avLst/>
          </a:prstGeom>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FA8C683-28DD-DF84-7674-17912EBA9519}"/>
              </a:ext>
            </a:extLst>
          </p:cNvPr>
          <p:cNvSpPr txBox="1"/>
          <p:nvPr/>
        </p:nvSpPr>
        <p:spPr>
          <a:xfrm>
            <a:off x="200609" y="566226"/>
            <a:ext cx="4190159" cy="5355312"/>
          </a:xfrm>
          <a:prstGeom prst="rect">
            <a:avLst/>
          </a:prstGeom>
          <a:noFill/>
        </p:spPr>
        <p:txBody>
          <a:bodyPr wrap="square" rtlCol="0">
            <a:spAutoFit/>
          </a:bodyPr>
          <a:lstStyle/>
          <a:p>
            <a:pPr marL="285750" indent="-285750" algn="l">
              <a:buFont typeface="Wingdings" panose="05000000000000000000" pitchFamily="2" charset="2"/>
              <a:buChar char="q"/>
            </a:pPr>
            <a:r>
              <a:rPr lang="en-US" b="1" i="0" dirty="0">
                <a:effectLst/>
                <a:latin typeface="Söhne"/>
              </a:rPr>
              <a:t>Steps:</a:t>
            </a:r>
          </a:p>
          <a:p>
            <a:pPr algn="l"/>
            <a:endParaRPr lang="en-US" b="0" i="0" dirty="0">
              <a:effectLst/>
              <a:latin typeface="Söhne"/>
            </a:endParaRPr>
          </a:p>
          <a:p>
            <a:pPr marL="512763" indent="-342900" algn="l">
              <a:lnSpc>
                <a:spcPct val="150000"/>
              </a:lnSpc>
              <a:buFont typeface="+mj-lt"/>
              <a:buAutoNum type="arabicPeriod"/>
            </a:pPr>
            <a:r>
              <a:rPr lang="en-US" b="0" i="0" dirty="0">
                <a:effectLst/>
                <a:latin typeface="Söhne"/>
              </a:rPr>
              <a:t>Sample partial shape from the training dataset.</a:t>
            </a:r>
          </a:p>
          <a:p>
            <a:pPr marL="342900" indent="-342900" algn="l">
              <a:buFont typeface="+mj-lt"/>
              <a:buAutoNum type="arabicPeriod"/>
            </a:pPr>
            <a:endParaRPr lang="en-US" b="0" i="0" dirty="0">
              <a:effectLst/>
              <a:latin typeface="Söhne"/>
            </a:endParaRPr>
          </a:p>
          <a:p>
            <a:pPr marL="512763" indent="-342900" algn="l">
              <a:buFont typeface="+mj-lt"/>
              <a:buAutoNum type="arabicPeriod"/>
            </a:pPr>
            <a:r>
              <a:rPr lang="en-US" b="0" i="0" dirty="0">
                <a:effectLst/>
                <a:latin typeface="Söhne"/>
              </a:rPr>
              <a:t>Encode to get latent code.</a:t>
            </a:r>
          </a:p>
          <a:p>
            <a:pPr marL="342900" indent="-342900" algn="l">
              <a:buFont typeface="+mj-lt"/>
              <a:buAutoNum type="arabicPeriod"/>
            </a:pPr>
            <a:endParaRPr lang="en-US" b="0" i="0" dirty="0">
              <a:effectLst/>
              <a:latin typeface="Söhne"/>
            </a:endParaRPr>
          </a:p>
          <a:p>
            <a:pPr marL="512763" indent="-342900" algn="l">
              <a:lnSpc>
                <a:spcPct val="150000"/>
              </a:lnSpc>
              <a:buFont typeface="+mj-lt"/>
              <a:buAutoNum type="arabicPeriod"/>
            </a:pPr>
            <a:r>
              <a:rPr lang="en-US" b="0" i="0" dirty="0">
                <a:effectLst/>
                <a:latin typeface="Söhne"/>
              </a:rPr>
              <a:t>Generate output with Decoder and random noise.</a:t>
            </a:r>
          </a:p>
          <a:p>
            <a:pPr marL="342900" indent="-342900" algn="l">
              <a:buFont typeface="+mj-lt"/>
              <a:buAutoNum type="arabicPeriod"/>
            </a:pPr>
            <a:endParaRPr lang="en-US" b="0" i="0" dirty="0">
              <a:effectLst/>
              <a:latin typeface="Söhne"/>
            </a:endParaRPr>
          </a:p>
          <a:p>
            <a:pPr marL="512763" indent="-342900" algn="l">
              <a:buFont typeface="+mj-lt"/>
              <a:buAutoNum type="arabicPeriod"/>
            </a:pPr>
            <a:r>
              <a:rPr lang="en-US" b="0" i="0" dirty="0">
                <a:effectLst/>
                <a:latin typeface="Söhne"/>
              </a:rPr>
              <a:t>Complete shape manually.</a:t>
            </a:r>
          </a:p>
          <a:p>
            <a:pPr marL="342900" indent="-342900" algn="l">
              <a:buFont typeface="+mj-lt"/>
              <a:buAutoNum type="arabicPeriod"/>
            </a:pPr>
            <a:endParaRPr lang="en-US" b="0" i="0" dirty="0">
              <a:effectLst/>
              <a:latin typeface="Söhne"/>
            </a:endParaRPr>
          </a:p>
          <a:p>
            <a:pPr marL="512763" indent="-342900" algn="l">
              <a:lnSpc>
                <a:spcPct val="150000"/>
              </a:lnSpc>
              <a:buFont typeface="+mj-lt"/>
              <a:buAutoNum type="arabicPeriod"/>
            </a:pPr>
            <a:r>
              <a:rPr lang="en-US" b="0" i="0" dirty="0">
                <a:effectLst/>
                <a:latin typeface="Söhne"/>
              </a:rPr>
              <a:t>Compare output and manual shape with the loss function.</a:t>
            </a:r>
          </a:p>
          <a:p>
            <a:pPr marL="342900" indent="-342900" algn="l">
              <a:buFont typeface="+mj-lt"/>
              <a:buAutoNum type="arabicPeriod"/>
            </a:pPr>
            <a:endParaRPr lang="en-US" b="0" i="0" dirty="0">
              <a:effectLst/>
              <a:latin typeface="Söhne"/>
            </a:endParaRPr>
          </a:p>
          <a:p>
            <a:pPr marL="512763" indent="-342900" algn="l">
              <a:buFont typeface="+mj-lt"/>
              <a:buAutoNum type="arabicPeriod"/>
            </a:pPr>
            <a:r>
              <a:rPr lang="en-US" b="0" i="0" dirty="0">
                <a:effectLst/>
                <a:latin typeface="Söhne"/>
              </a:rPr>
              <a:t>Minimize loss by calculating it.</a:t>
            </a:r>
          </a:p>
        </p:txBody>
      </p:sp>
      <p:cxnSp>
        <p:nvCxnSpPr>
          <p:cNvPr id="69" name="Straight Arrow Connector 68">
            <a:extLst>
              <a:ext uri="{FF2B5EF4-FFF2-40B4-BE49-F238E27FC236}">
                <a16:creationId xmlns:a16="http://schemas.microsoft.com/office/drawing/2014/main" id="{EBFE94E5-2C00-955B-A849-1DEAE8CA7677}"/>
              </a:ext>
            </a:extLst>
          </p:cNvPr>
          <p:cNvCxnSpPr>
            <a:stCxn id="56" idx="0"/>
          </p:cNvCxnSpPr>
          <p:nvPr/>
        </p:nvCxnSpPr>
        <p:spPr>
          <a:xfrm flipV="1">
            <a:off x="8654963" y="3098800"/>
            <a:ext cx="2155277" cy="1975493"/>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71" name="Straight Arrow Connector 70">
            <a:extLst>
              <a:ext uri="{FF2B5EF4-FFF2-40B4-BE49-F238E27FC236}">
                <a16:creationId xmlns:a16="http://schemas.microsoft.com/office/drawing/2014/main" id="{D224B639-3B4C-A9EA-638C-257B3E20E207}"/>
              </a:ext>
            </a:extLst>
          </p:cNvPr>
          <p:cNvCxnSpPr>
            <a:stCxn id="56" idx="0"/>
            <a:endCxn id="32" idx="2"/>
          </p:cNvCxnSpPr>
          <p:nvPr/>
        </p:nvCxnSpPr>
        <p:spPr>
          <a:xfrm flipH="1" flipV="1">
            <a:off x="8574857" y="2075725"/>
            <a:ext cx="80106" cy="2998568"/>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72" name="TextBox 71">
            <a:extLst>
              <a:ext uri="{FF2B5EF4-FFF2-40B4-BE49-F238E27FC236}">
                <a16:creationId xmlns:a16="http://schemas.microsoft.com/office/drawing/2014/main" id="{830F89FB-F7B7-0092-4AD4-9FF8FCF436BE}"/>
              </a:ext>
            </a:extLst>
          </p:cNvPr>
          <p:cNvSpPr txBox="1"/>
          <p:nvPr/>
        </p:nvSpPr>
        <p:spPr>
          <a:xfrm rot="15998153">
            <a:off x="7896893" y="3368126"/>
            <a:ext cx="1128258" cy="307777"/>
          </a:xfrm>
          <a:prstGeom prst="rect">
            <a:avLst/>
          </a:prstGeom>
          <a:noFill/>
        </p:spPr>
        <p:txBody>
          <a:bodyPr wrap="none" rtlCol="0">
            <a:spAutoFit/>
          </a:bodyPr>
          <a:lstStyle/>
          <a:p>
            <a:r>
              <a:rPr lang="en-US" sz="1400" dirty="0"/>
              <a:t>Optimization</a:t>
            </a:r>
          </a:p>
        </p:txBody>
      </p:sp>
      <p:sp>
        <p:nvSpPr>
          <p:cNvPr id="73" name="TextBox 72">
            <a:extLst>
              <a:ext uri="{FF2B5EF4-FFF2-40B4-BE49-F238E27FC236}">
                <a16:creationId xmlns:a16="http://schemas.microsoft.com/office/drawing/2014/main" id="{6876630C-7F12-FF5E-A3F0-2C687DCCA2E7}"/>
              </a:ext>
            </a:extLst>
          </p:cNvPr>
          <p:cNvSpPr txBox="1"/>
          <p:nvPr/>
        </p:nvSpPr>
        <p:spPr>
          <a:xfrm rot="19093556">
            <a:off x="9161258" y="3732647"/>
            <a:ext cx="1128258" cy="307777"/>
          </a:xfrm>
          <a:prstGeom prst="rect">
            <a:avLst/>
          </a:prstGeom>
          <a:noFill/>
        </p:spPr>
        <p:txBody>
          <a:bodyPr wrap="none" rtlCol="0">
            <a:spAutoFit/>
          </a:bodyPr>
          <a:lstStyle/>
          <a:p>
            <a:r>
              <a:rPr lang="en-US" sz="1400" dirty="0"/>
              <a:t>Optimization</a:t>
            </a:r>
          </a:p>
        </p:txBody>
      </p:sp>
      <p:sp>
        <p:nvSpPr>
          <p:cNvPr id="4" name="TextBox 3">
            <a:extLst>
              <a:ext uri="{FF2B5EF4-FFF2-40B4-BE49-F238E27FC236}">
                <a16:creationId xmlns:a16="http://schemas.microsoft.com/office/drawing/2014/main" id="{FD76AA52-C10B-2605-25CB-13224E33C8DB}"/>
              </a:ext>
            </a:extLst>
          </p:cNvPr>
          <p:cNvSpPr txBox="1"/>
          <p:nvPr/>
        </p:nvSpPr>
        <p:spPr>
          <a:xfrm>
            <a:off x="11891010" y="-2540"/>
            <a:ext cx="301686" cy="369332"/>
          </a:xfrm>
          <a:prstGeom prst="rect">
            <a:avLst/>
          </a:prstGeom>
          <a:solidFill>
            <a:schemeClr val="tx1"/>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rPr>
              <a:t>9</a:t>
            </a:r>
          </a:p>
        </p:txBody>
      </p:sp>
    </p:spTree>
    <p:extLst>
      <p:ext uri="{BB962C8B-B14F-4D97-AF65-F5344CB8AC3E}">
        <p14:creationId xmlns:p14="http://schemas.microsoft.com/office/powerpoint/2010/main" val="132985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495 -0.29606 L 5.55112E-17 -0.00046 " pathEditMode="relative" rAng="0" ptsTypes="AA">
                                      <p:cBhvr>
                                        <p:cTn id="6" dur="500" fill="hold"/>
                                        <p:tgtEl>
                                          <p:spTgt spid="2"/>
                                        </p:tgtEl>
                                        <p:attrNameLst>
                                          <p:attrName>ppt_x</p:attrName>
                                          <p:attrName>ppt_y</p:attrName>
                                        </p:attrNameLst>
                                      </p:cBhvr>
                                      <p:rCtr x="247" y="14792"/>
                                    </p:animMotion>
                                  </p:childTnLst>
                                </p:cTn>
                              </p:par>
                              <p:par>
                                <p:cTn id="7" presetID="0" presetClass="path" presetSubtype="0" accel="50000" decel="50000" fill="hold" grpId="0" nodeType="withEffect">
                                  <p:stCondLst>
                                    <p:cond delay="0"/>
                                  </p:stCondLst>
                                  <p:childTnLst>
                                    <p:animMotion origin="layout" path="M -0.42135 0.00648 L -0.00026 -0.00047 " pathEditMode="relative" rAng="0" ptsTypes="AA">
                                      <p:cBhvr>
                                        <p:cTn id="8" dur="500" fill="hold"/>
                                        <p:tgtEl>
                                          <p:spTgt spid="65"/>
                                        </p:tgtEl>
                                        <p:attrNameLst>
                                          <p:attrName>ppt_x</p:attrName>
                                          <p:attrName>ppt_y</p:attrName>
                                        </p:attrNameLst>
                                      </p:cBhvr>
                                      <p:rCtr x="21055" y="-347"/>
                                    </p:animMotion>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fade">
                                      <p:cBhvr>
                                        <p:cTn id="7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7" grpId="0"/>
      <p:bldP spid="29" grpId="0"/>
      <p:bldP spid="32" grpId="0"/>
      <p:bldP spid="33" grpId="0"/>
      <p:bldP spid="51" grpId="0" animBg="1"/>
      <p:bldP spid="52" grpId="0" animBg="1"/>
      <p:bldP spid="56" grpId="0" animBg="1"/>
      <p:bldP spid="58" grpId="0" animBg="1"/>
      <p:bldP spid="59" grpId="0" animBg="1"/>
      <p:bldP spid="60" grpId="0"/>
      <p:bldP spid="62" grpId="0"/>
      <p:bldP spid="65" grpId="0"/>
      <p:bldP spid="72" grpId="0"/>
      <p:bldP spid="7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1454</Words>
  <Application>Microsoft Office PowerPoint</Application>
  <PresentationFormat>Widescreen</PresentationFormat>
  <Paragraphs>231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Iftekhar Ahmed Arnab</dc:creator>
  <cp:lastModifiedBy>Iftekhar Ahmed Arnab</cp:lastModifiedBy>
  <cp:revision>343</cp:revision>
  <dcterms:created xsi:type="dcterms:W3CDTF">2023-01-28T12:44:41Z</dcterms:created>
  <dcterms:modified xsi:type="dcterms:W3CDTF">2023-01-30T19:19:23Z</dcterms:modified>
</cp:coreProperties>
</file>