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77B8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77B8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77B8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3653" y="2396870"/>
            <a:ext cx="3030346" cy="2396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23" y="4701750"/>
            <a:ext cx="9138920" cy="2139315"/>
          </a:xfrm>
          <a:custGeom>
            <a:avLst/>
            <a:gdLst/>
            <a:ahLst/>
            <a:cxnLst/>
            <a:rect l="l" t="t" r="r" b="b"/>
            <a:pathLst>
              <a:path w="9138920" h="2139315">
                <a:moveTo>
                  <a:pt x="9138539" y="0"/>
                </a:moveTo>
                <a:lnTo>
                  <a:pt x="0" y="0"/>
                </a:lnTo>
                <a:lnTo>
                  <a:pt x="0" y="2139315"/>
                </a:lnTo>
                <a:lnTo>
                  <a:pt x="9138539" y="2139315"/>
                </a:lnTo>
                <a:lnTo>
                  <a:pt x="91385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13653" y="0"/>
            <a:ext cx="3030346" cy="2396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582921"/>
            <a:ext cx="9144000" cy="137160"/>
          </a:xfrm>
          <a:custGeom>
            <a:avLst/>
            <a:gdLst/>
            <a:ahLst/>
            <a:cxnLst/>
            <a:rect l="l" t="t" r="r" b="b"/>
            <a:pathLst>
              <a:path w="9144000" h="137160">
                <a:moveTo>
                  <a:pt x="9144000" y="0"/>
                </a:moveTo>
                <a:lnTo>
                  <a:pt x="0" y="0"/>
                </a:lnTo>
                <a:lnTo>
                  <a:pt x="0" y="137159"/>
                </a:lnTo>
                <a:lnTo>
                  <a:pt x="9144000" y="137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7AC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7190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7AC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517258" y="5837580"/>
            <a:ext cx="170510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6113653" cy="458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22809"/>
            <a:ext cx="9144000" cy="137160"/>
          </a:xfrm>
          <a:custGeom>
            <a:avLst/>
            <a:gdLst/>
            <a:ahLst/>
            <a:cxnLst/>
            <a:rect l="l" t="t" r="r" b="b"/>
            <a:pathLst>
              <a:path w="9144000" h="137160">
                <a:moveTo>
                  <a:pt x="9144000" y="0"/>
                </a:moveTo>
                <a:lnTo>
                  <a:pt x="0" y="0"/>
                </a:lnTo>
                <a:lnTo>
                  <a:pt x="0" y="137160"/>
                </a:lnTo>
                <a:lnTo>
                  <a:pt x="9144000" y="137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7AC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168605"/>
            <a:ext cx="9169400" cy="118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77B8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154" y="1680463"/>
            <a:ext cx="8349691" cy="3714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5242" y="6417102"/>
            <a:ext cx="25971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421" y="5216448"/>
            <a:ext cx="1624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D45A00"/>
                </a:solidFill>
                <a:latin typeface="Carlito"/>
                <a:cs typeface="Carlito"/>
              </a:rPr>
              <a:t>Rej</a:t>
            </a:r>
            <a:r>
              <a:rPr sz="3200" b="1" spc="-15" dirty="0">
                <a:solidFill>
                  <a:srgbClr val="D45A00"/>
                </a:solidFill>
                <a:latin typeface="Carlito"/>
                <a:cs typeface="Carlito"/>
              </a:rPr>
              <a:t>e</a:t>
            </a:r>
            <a:r>
              <a:rPr sz="3200" b="1" dirty="0">
                <a:solidFill>
                  <a:srgbClr val="D45A00"/>
                </a:solidFill>
                <a:latin typeface="Carlito"/>
                <a:cs typeface="Carlito"/>
              </a:rPr>
              <a:t>iç</a:t>
            </a:r>
            <a:r>
              <a:rPr sz="3200" b="1" spc="10" dirty="0">
                <a:solidFill>
                  <a:srgbClr val="D45A00"/>
                </a:solidFill>
                <a:latin typeface="Carlito"/>
                <a:cs typeface="Carlito"/>
              </a:rPr>
              <a:t>õ</a:t>
            </a:r>
            <a:r>
              <a:rPr sz="3200" b="1" spc="-5" dirty="0">
                <a:solidFill>
                  <a:srgbClr val="D45A00"/>
                </a:solidFill>
                <a:latin typeface="Carlito"/>
                <a:cs typeface="Carlito"/>
              </a:rPr>
              <a:t>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9786" y="6690766"/>
            <a:ext cx="3403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Arial"/>
                <a:cs typeface="Arial"/>
              </a:rPr>
              <a:t>v.201804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243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7AC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7136" y="6388265"/>
            <a:ext cx="1620012" cy="330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8243" y="275666"/>
            <a:ext cx="479806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Lista </a:t>
            </a:r>
            <a:r>
              <a:rPr sz="3800" dirty="0"/>
              <a:t>de </a:t>
            </a:r>
            <a:r>
              <a:rPr sz="3800" spc="-5" dirty="0"/>
              <a:t>preços </a:t>
            </a:r>
            <a:r>
              <a:rPr sz="3800" dirty="0"/>
              <a:t>e</a:t>
            </a:r>
            <a:r>
              <a:rPr sz="3800" spc="-60" dirty="0"/>
              <a:t> </a:t>
            </a:r>
            <a:r>
              <a:rPr sz="3800" spc="-5" dirty="0"/>
              <a:t>factura</a:t>
            </a:r>
            <a:endParaRPr sz="3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85291" y="1461262"/>
            <a:ext cx="7287259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675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spc="-5" dirty="0">
                <a:latin typeface="Carlito"/>
                <a:cs typeface="Carlito"/>
              </a:rPr>
              <a:t>Compreenda </a:t>
            </a:r>
            <a:r>
              <a:rPr sz="2400" dirty="0">
                <a:latin typeface="Carlito"/>
                <a:cs typeface="Carlito"/>
              </a:rPr>
              <a:t>a lista </a:t>
            </a:r>
            <a:r>
              <a:rPr sz="2400" spc="-5" dirty="0">
                <a:latin typeface="Carlito"/>
                <a:cs typeface="Carlito"/>
              </a:rPr>
              <a:t>de preços </a:t>
            </a:r>
            <a:r>
              <a:rPr sz="2400" dirty="0">
                <a:latin typeface="Carlito"/>
                <a:cs typeface="Carlito"/>
              </a:rPr>
              <a:t>e 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fatura</a:t>
            </a:r>
            <a:endParaRPr sz="24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77B800"/>
              </a:buClr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Transporte</a:t>
            </a:r>
            <a:endParaRPr sz="24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77B800"/>
              </a:buClr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Impostos</a:t>
            </a:r>
            <a:endParaRPr sz="24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77B800"/>
              </a:buClr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Diferenças </a:t>
            </a:r>
            <a:r>
              <a:rPr sz="2400" dirty="0">
                <a:latin typeface="Carlito"/>
                <a:cs typeface="Carlito"/>
              </a:rPr>
              <a:t>entre as regiões e </a:t>
            </a:r>
            <a:r>
              <a:rPr sz="2400" spc="-5" dirty="0">
                <a:latin typeface="Carlito"/>
                <a:cs typeface="Carlito"/>
              </a:rPr>
              <a:t>os países </a:t>
            </a:r>
            <a:r>
              <a:rPr sz="2400" dirty="0">
                <a:latin typeface="Carlito"/>
                <a:cs typeface="Carlito"/>
              </a:rPr>
              <a:t>à medida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que  </a:t>
            </a:r>
            <a:r>
              <a:rPr sz="2400" dirty="0">
                <a:latin typeface="Carlito"/>
                <a:cs typeface="Carlito"/>
              </a:rPr>
              <a:t>vai </a:t>
            </a:r>
            <a:r>
              <a:rPr sz="2400" spc="-5" dirty="0">
                <a:latin typeface="Carlito"/>
                <a:cs typeface="Carlito"/>
              </a:rPr>
              <a:t>desenvolvendo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sua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atividade</a:t>
            </a:r>
            <a:endParaRPr sz="24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77B800"/>
              </a:buClr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Manipulação 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Embalagem</a:t>
            </a:r>
            <a:endParaRPr sz="2400">
              <a:latin typeface="Carlito"/>
              <a:cs typeface="Carlito"/>
            </a:endParaRPr>
          </a:p>
          <a:p>
            <a:pPr marL="300355" marR="99060" indent="-288290">
              <a:lnSpc>
                <a:spcPct val="100000"/>
              </a:lnSpc>
              <a:spcBef>
                <a:spcPts val="1445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spc="-5" dirty="0">
                <a:latin typeface="Carlito"/>
                <a:cs typeface="Carlito"/>
              </a:rPr>
              <a:t>Compreender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seu investimento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fundamental para </a:t>
            </a:r>
            <a:r>
              <a:rPr sz="2400" dirty="0">
                <a:latin typeface="Carlito"/>
                <a:cs typeface="Carlito"/>
              </a:rPr>
              <a:t>o  </a:t>
            </a:r>
            <a:r>
              <a:rPr sz="2400" spc="-5" dirty="0">
                <a:latin typeface="Carlito"/>
                <a:cs typeface="Carlito"/>
              </a:rPr>
              <a:t>desenvolvimento de um negócio sustentável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com  sucesso</a:t>
            </a:r>
            <a:endParaRPr sz="240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1440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spc="-5" dirty="0">
                <a:latin typeface="Carlito"/>
                <a:cs typeface="Carlito"/>
              </a:rPr>
              <a:t>Olhe para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" dirty="0">
                <a:latin typeface="Carlito"/>
                <a:cs typeface="Carlito"/>
              </a:rPr>
              <a:t> fatura!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136" y="6388265"/>
            <a:ext cx="1620012" cy="330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02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3440" algn="l"/>
                <a:tab pos="9156065" algn="l"/>
              </a:tabLst>
            </a:pPr>
            <a:r>
              <a:rPr sz="4200" u="sng" dirty="0">
                <a:uFill>
                  <a:solidFill>
                    <a:srgbClr val="7AC143"/>
                  </a:solidFill>
                </a:uFill>
              </a:rPr>
              <a:t> 	</a:t>
            </a:r>
            <a:r>
              <a:rPr sz="4200" u="sng" spc="-5" dirty="0">
                <a:uFill>
                  <a:solidFill>
                    <a:srgbClr val="7AC143"/>
                  </a:solidFill>
                </a:uFill>
              </a:rPr>
              <a:t>Lidar </a:t>
            </a:r>
            <a:r>
              <a:rPr sz="4200" u="sng" dirty="0">
                <a:uFill>
                  <a:solidFill>
                    <a:srgbClr val="7AC143"/>
                  </a:solidFill>
                </a:uFill>
              </a:rPr>
              <a:t>com a</a:t>
            </a:r>
            <a:r>
              <a:rPr sz="4200" u="sng" spc="-75" dirty="0">
                <a:uFill>
                  <a:solidFill>
                    <a:srgbClr val="7AC143"/>
                  </a:solidFill>
                </a:uFill>
              </a:rPr>
              <a:t> </a:t>
            </a:r>
            <a:r>
              <a:rPr sz="4200" u="sng" spc="-5" dirty="0">
                <a:uFill>
                  <a:solidFill>
                    <a:srgbClr val="7AC143"/>
                  </a:solidFill>
                </a:uFill>
              </a:rPr>
              <a:t>rejeição	</a:t>
            </a:r>
            <a:endParaRPr sz="4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15518" y="1906015"/>
            <a:ext cx="7963534" cy="354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495300" indent="-288290">
              <a:lnSpc>
                <a:spcPct val="100000"/>
              </a:lnSpc>
              <a:spcBef>
                <a:spcPts val="100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spc="-50" dirty="0">
                <a:latin typeface="Carlito"/>
                <a:cs typeface="Carlito"/>
              </a:rPr>
              <a:t>Vai deparar-</a:t>
            </a:r>
            <a:r>
              <a:rPr sz="2400" spc="-50" dirty="0">
                <a:latin typeface="Arial"/>
                <a:cs typeface="Arial"/>
              </a:rPr>
              <a:t>se </a:t>
            </a:r>
            <a:r>
              <a:rPr sz="2400" spc="-125" dirty="0">
                <a:latin typeface="Arial"/>
                <a:cs typeface="Arial"/>
              </a:rPr>
              <a:t>com </a:t>
            </a:r>
            <a:r>
              <a:rPr sz="2400" spc="-140" dirty="0">
                <a:latin typeface="Arial"/>
                <a:cs typeface="Arial"/>
              </a:rPr>
              <a:t>algumas </a:t>
            </a:r>
            <a:r>
              <a:rPr sz="2400" spc="-165" dirty="0">
                <a:latin typeface="Arial"/>
                <a:cs typeface="Arial"/>
              </a:rPr>
              <a:t>rejeições… </a:t>
            </a:r>
            <a:r>
              <a:rPr sz="2400" spc="-145" dirty="0">
                <a:latin typeface="Arial"/>
                <a:cs typeface="Arial"/>
              </a:rPr>
              <a:t>é </a:t>
            </a:r>
            <a:r>
              <a:rPr sz="2400" spc="-65" dirty="0">
                <a:latin typeface="Arial"/>
                <a:cs typeface="Arial"/>
              </a:rPr>
              <a:t>normal </a:t>
            </a:r>
            <a:r>
              <a:rPr sz="2400" spc="-145" dirty="0">
                <a:latin typeface="Arial"/>
                <a:cs typeface="Arial"/>
              </a:rPr>
              <a:t>e </a:t>
            </a:r>
            <a:r>
              <a:rPr sz="2400" spc="-114" dirty="0">
                <a:latin typeface="Arial"/>
                <a:cs typeface="Arial"/>
              </a:rPr>
              <a:t>não </a:t>
            </a:r>
            <a:r>
              <a:rPr sz="2400" spc="-135" dirty="0">
                <a:latin typeface="Arial"/>
                <a:cs typeface="Arial"/>
              </a:rPr>
              <a:t>há  </a:t>
            </a:r>
            <a:r>
              <a:rPr sz="2400" spc="-5" dirty="0">
                <a:latin typeface="Carlito"/>
                <a:cs typeface="Carlito"/>
              </a:rPr>
              <a:t>nada de </a:t>
            </a:r>
            <a:r>
              <a:rPr sz="2400" dirty="0">
                <a:latin typeface="Carlito"/>
                <a:cs typeface="Carlito"/>
              </a:rPr>
              <a:t>mal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nisso:</a:t>
            </a:r>
            <a:endParaRPr sz="2400">
              <a:latin typeface="Carlito"/>
              <a:cs typeface="Carlito"/>
            </a:endParaRPr>
          </a:p>
          <a:p>
            <a:pPr marL="431800" marR="5080" lvl="1" indent="-287020">
              <a:lnSpc>
                <a:spcPct val="100000"/>
              </a:lnSpc>
              <a:spcBef>
                <a:spcPts val="1764"/>
              </a:spcBef>
              <a:buClr>
                <a:srgbClr val="77B800"/>
              </a:buClr>
              <a:buFont typeface="Arial"/>
              <a:buChar char="–"/>
              <a:tabLst>
                <a:tab pos="431800" algn="l"/>
                <a:tab pos="432434" algn="l"/>
              </a:tabLst>
            </a:pPr>
            <a:r>
              <a:rPr sz="2000" dirty="0">
                <a:latin typeface="Carlito"/>
                <a:cs typeface="Carlito"/>
              </a:rPr>
              <a:t>A seguir encontra alguns </a:t>
            </a:r>
            <a:r>
              <a:rPr sz="2000" spc="-5" dirty="0">
                <a:latin typeface="Carlito"/>
                <a:cs typeface="Carlito"/>
              </a:rPr>
              <a:t>exemplos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respostas, para </a:t>
            </a:r>
            <a:r>
              <a:rPr sz="2000" dirty="0">
                <a:latin typeface="Carlito"/>
                <a:cs typeface="Carlito"/>
              </a:rPr>
              <a:t>o ajudar a </a:t>
            </a:r>
            <a:r>
              <a:rPr sz="2000" spc="-5" dirty="0">
                <a:latin typeface="Carlito"/>
                <a:cs typeface="Carlito"/>
              </a:rPr>
              <a:t>lidar com  </a:t>
            </a:r>
            <a:r>
              <a:rPr sz="2000" dirty="0">
                <a:latin typeface="Carlito"/>
                <a:cs typeface="Carlito"/>
              </a:rPr>
              <a:t>algumas </a:t>
            </a:r>
            <a:r>
              <a:rPr sz="2000" spc="-5" dirty="0">
                <a:latin typeface="Carlito"/>
                <a:cs typeface="Carlito"/>
              </a:rPr>
              <a:t>dúvidas </a:t>
            </a:r>
            <a:r>
              <a:rPr sz="2000" dirty="0">
                <a:latin typeface="Carlito"/>
                <a:cs typeface="Carlito"/>
              </a:rPr>
              <a:t>e rejeições </a:t>
            </a:r>
            <a:r>
              <a:rPr sz="2000" spc="-5" dirty="0">
                <a:latin typeface="Carlito"/>
                <a:cs typeface="Carlito"/>
              </a:rPr>
              <a:t>de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clientes</a:t>
            </a:r>
            <a:endParaRPr sz="2000">
              <a:latin typeface="Carlito"/>
              <a:cs typeface="Carlito"/>
            </a:endParaRPr>
          </a:p>
          <a:p>
            <a:pPr marL="431800" marR="86995" lvl="1" indent="-287020">
              <a:lnSpc>
                <a:spcPct val="100000"/>
              </a:lnSpc>
              <a:spcBef>
                <a:spcPts val="484"/>
              </a:spcBef>
              <a:buClr>
                <a:srgbClr val="77B800"/>
              </a:buClr>
              <a:buFont typeface="Arial"/>
              <a:buChar char="–"/>
              <a:tabLst>
                <a:tab pos="431800" algn="l"/>
                <a:tab pos="432434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 ENTANTO</a:t>
            </a:r>
            <a:r>
              <a:rPr sz="2000" dirty="0">
                <a:latin typeface="Carlito"/>
                <a:cs typeface="Carlito"/>
              </a:rPr>
              <a:t>, é o conhecimento que tem </a:t>
            </a:r>
            <a:r>
              <a:rPr sz="2000" spc="-5" dirty="0">
                <a:latin typeface="Carlito"/>
                <a:cs typeface="Carlito"/>
              </a:rPr>
              <a:t>sobre os </a:t>
            </a:r>
            <a:r>
              <a:rPr sz="2000" dirty="0">
                <a:latin typeface="Carlito"/>
                <a:cs typeface="Carlito"/>
              </a:rPr>
              <a:t>produtos, a</a:t>
            </a:r>
            <a:r>
              <a:rPr sz="2000" spc="-1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empresa  e a </a:t>
            </a:r>
            <a:r>
              <a:rPr sz="2000" spc="-5" dirty="0">
                <a:latin typeface="Carlito"/>
                <a:cs typeface="Carlito"/>
              </a:rPr>
              <a:t>oportunidade de </a:t>
            </a:r>
            <a:r>
              <a:rPr sz="2000" dirty="0">
                <a:latin typeface="Carlito"/>
                <a:cs typeface="Carlito"/>
              </a:rPr>
              <a:t>negócio que </a:t>
            </a:r>
            <a:r>
              <a:rPr sz="2000" spc="-5" dirty="0">
                <a:latin typeface="Carlito"/>
                <a:cs typeface="Carlito"/>
              </a:rPr>
              <a:t>farão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diferença</a:t>
            </a:r>
            <a:endParaRPr sz="2000">
              <a:latin typeface="Carlito"/>
              <a:cs typeface="Carlito"/>
            </a:endParaRPr>
          </a:p>
          <a:p>
            <a:pPr marL="431800" marR="386080" lvl="1" indent="-287020">
              <a:lnSpc>
                <a:spcPct val="100000"/>
              </a:lnSpc>
              <a:spcBef>
                <a:spcPts val="480"/>
              </a:spcBef>
              <a:buClr>
                <a:srgbClr val="77B800"/>
              </a:buClr>
              <a:buFont typeface="Arial"/>
              <a:buChar char="–"/>
              <a:tabLst>
                <a:tab pos="431800" algn="l"/>
                <a:tab pos="432434" algn="l"/>
              </a:tabLst>
            </a:pPr>
            <a:r>
              <a:rPr sz="2000" spc="-5" dirty="0">
                <a:latin typeface="Carlito"/>
                <a:cs typeface="Carlito"/>
              </a:rPr>
              <a:t>Consumir os </a:t>
            </a:r>
            <a:r>
              <a:rPr sz="2000" dirty="0">
                <a:latin typeface="Carlito"/>
                <a:cs typeface="Carlito"/>
              </a:rPr>
              <a:t>produtos, </a:t>
            </a:r>
            <a:r>
              <a:rPr sz="2000" spc="-5" dirty="0">
                <a:latin typeface="Carlito"/>
                <a:cs typeface="Carlito"/>
              </a:rPr>
              <a:t>usar </a:t>
            </a:r>
            <a:r>
              <a:rPr sz="2000" dirty="0">
                <a:latin typeface="Carlito"/>
                <a:cs typeface="Carlito"/>
              </a:rPr>
              <a:t>corretamente a informação que aprende  </a:t>
            </a:r>
            <a:r>
              <a:rPr sz="2000" spc="-5" dirty="0">
                <a:latin typeface="Carlito"/>
                <a:cs typeface="Carlito"/>
              </a:rPr>
              <a:t>nas sessões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formação </a:t>
            </a:r>
            <a:r>
              <a:rPr sz="2000" dirty="0">
                <a:latin typeface="Carlito"/>
                <a:cs typeface="Carlito"/>
              </a:rPr>
              <a:t>e o </a:t>
            </a:r>
            <a:r>
              <a:rPr sz="2000" spc="-5" dirty="0">
                <a:latin typeface="Carlito"/>
                <a:cs typeface="Carlito"/>
              </a:rPr>
              <a:t>desenvolvimento </a:t>
            </a:r>
            <a:r>
              <a:rPr sz="2000" dirty="0">
                <a:latin typeface="Carlito"/>
                <a:cs typeface="Carlito"/>
              </a:rPr>
              <a:t>contínuo </a:t>
            </a:r>
            <a:r>
              <a:rPr sz="2000" spc="-5" dirty="0">
                <a:latin typeface="Carlito"/>
                <a:cs typeface="Carlito"/>
              </a:rPr>
              <a:t>de  </a:t>
            </a:r>
            <a:r>
              <a:rPr sz="2000" dirty="0">
                <a:latin typeface="Carlito"/>
                <a:cs typeface="Carlito"/>
              </a:rPr>
              <a:t>conhecimentos através </a:t>
            </a:r>
            <a:r>
              <a:rPr sz="2000" spc="-5" dirty="0">
                <a:latin typeface="Carlito"/>
                <a:cs typeface="Carlito"/>
              </a:rPr>
              <a:t>das ferramentas Herbalife, são </a:t>
            </a:r>
            <a:r>
              <a:rPr sz="2000" dirty="0">
                <a:latin typeface="Carlito"/>
                <a:cs typeface="Carlito"/>
              </a:rPr>
              <a:t>aspetos que o  vão ajudar a ter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confiança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136" y="6388265"/>
            <a:ext cx="1620012" cy="330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3440" algn="l"/>
                <a:tab pos="9156065" algn="l"/>
              </a:tabLst>
            </a:pPr>
            <a:r>
              <a:rPr sz="3800" u="sng" dirty="0">
                <a:uFill>
                  <a:solidFill>
                    <a:srgbClr val="7AC143"/>
                  </a:solidFill>
                </a:uFill>
              </a:rPr>
              <a:t> 	</a:t>
            </a:r>
            <a:r>
              <a:rPr sz="3800" u="sng" spc="-5" dirty="0">
                <a:uFill>
                  <a:solidFill>
                    <a:srgbClr val="7AC143"/>
                  </a:solidFill>
                </a:uFill>
              </a:rPr>
              <a:t>Lidar </a:t>
            </a:r>
            <a:r>
              <a:rPr sz="3800" u="sng" dirty="0">
                <a:uFill>
                  <a:solidFill>
                    <a:srgbClr val="7AC143"/>
                  </a:solidFill>
                </a:uFill>
              </a:rPr>
              <a:t>com a</a:t>
            </a:r>
            <a:r>
              <a:rPr sz="3800" u="sng" spc="-65" dirty="0">
                <a:uFill>
                  <a:solidFill>
                    <a:srgbClr val="7AC143"/>
                  </a:solidFill>
                </a:uFill>
              </a:rPr>
              <a:t> </a:t>
            </a:r>
            <a:r>
              <a:rPr sz="3800" u="sng" dirty="0">
                <a:uFill>
                  <a:solidFill>
                    <a:srgbClr val="7AC143"/>
                  </a:solidFill>
                </a:uFill>
              </a:rPr>
              <a:t>rejeição	</a:t>
            </a:r>
            <a:endParaRPr sz="3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28243" y="1631918"/>
            <a:ext cx="7578725" cy="297053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440"/>
              </a:spcBef>
              <a:buClr>
                <a:srgbClr val="77B800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800" spc="-10" dirty="0">
                <a:latin typeface="Carlito"/>
                <a:cs typeface="Carlito"/>
              </a:rPr>
              <a:t>Conhecer </a:t>
            </a:r>
            <a:r>
              <a:rPr sz="2800" spc="-5" dirty="0">
                <a:latin typeface="Carlito"/>
                <a:cs typeface="Carlito"/>
              </a:rPr>
              <a:t>e </a:t>
            </a:r>
            <a:r>
              <a:rPr sz="2800" spc="-10" dirty="0">
                <a:latin typeface="Carlito"/>
                <a:cs typeface="Carlito"/>
              </a:rPr>
              <a:t>compreender </a:t>
            </a:r>
            <a:r>
              <a:rPr sz="2800" spc="-5" dirty="0">
                <a:latin typeface="Carlito"/>
                <a:cs typeface="Carlito"/>
              </a:rPr>
              <a:t>os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assuntos</a:t>
            </a:r>
            <a:endParaRPr sz="2800">
              <a:latin typeface="Carlito"/>
              <a:cs typeface="Carlito"/>
            </a:endParaRPr>
          </a:p>
          <a:p>
            <a:pPr marL="469900" marR="408305" indent="-457834">
              <a:lnSpc>
                <a:spcPts val="3020"/>
              </a:lnSpc>
              <a:spcBef>
                <a:spcPts val="1730"/>
              </a:spcBef>
              <a:buClr>
                <a:srgbClr val="77B800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800" spc="-5" dirty="0">
                <a:latin typeface="Carlito"/>
                <a:cs typeface="Carlito"/>
              </a:rPr>
              <a:t>Explicar e tentar inverter a conversa de </a:t>
            </a:r>
            <a:r>
              <a:rPr sz="2800" spc="-10" dirty="0">
                <a:latin typeface="Carlito"/>
                <a:cs typeface="Carlito"/>
              </a:rPr>
              <a:t>uma  </a:t>
            </a:r>
            <a:r>
              <a:rPr sz="2800" spc="-65" dirty="0">
                <a:latin typeface="Arial"/>
                <a:cs typeface="Arial"/>
              </a:rPr>
              <a:t>forma </a:t>
            </a:r>
            <a:r>
              <a:rPr sz="2800" spc="-85" dirty="0">
                <a:latin typeface="Arial"/>
                <a:cs typeface="Arial"/>
              </a:rPr>
              <a:t>positiva, </a:t>
            </a:r>
            <a:r>
              <a:rPr sz="2800" spc="-50" dirty="0">
                <a:latin typeface="Arial"/>
                <a:cs typeface="Arial"/>
              </a:rPr>
              <a:t>por </a:t>
            </a:r>
            <a:r>
              <a:rPr sz="2800" spc="-110" dirty="0">
                <a:latin typeface="Arial"/>
                <a:cs typeface="Arial"/>
              </a:rPr>
              <a:t>exemplo, </a:t>
            </a:r>
            <a:r>
              <a:rPr sz="2800" spc="-114" dirty="0">
                <a:latin typeface="Arial"/>
                <a:cs typeface="Arial"/>
              </a:rPr>
              <a:t>“Também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pensei  </a:t>
            </a:r>
            <a:r>
              <a:rPr sz="2800" spc="-200" dirty="0">
                <a:latin typeface="Arial"/>
                <a:cs typeface="Arial"/>
              </a:rPr>
              <a:t>que…”</a:t>
            </a:r>
            <a:endParaRPr sz="2800">
              <a:latin typeface="Arial"/>
              <a:cs typeface="Arial"/>
            </a:endParaRPr>
          </a:p>
          <a:p>
            <a:pPr marL="469900" marR="5080" indent="-457834">
              <a:lnSpc>
                <a:spcPts val="3020"/>
              </a:lnSpc>
              <a:spcBef>
                <a:spcPts val="1695"/>
              </a:spcBef>
              <a:buClr>
                <a:srgbClr val="77B800"/>
              </a:buClr>
              <a:buFont typeface="Carlito"/>
              <a:buAutoNum type="arabicPeriod"/>
              <a:tabLst>
                <a:tab pos="469265" algn="l"/>
                <a:tab pos="470534" algn="l"/>
              </a:tabLst>
            </a:pPr>
            <a:r>
              <a:rPr sz="2800" spc="-185" dirty="0">
                <a:latin typeface="Arial"/>
                <a:cs typeface="Arial"/>
              </a:rPr>
              <a:t>Fechar </a:t>
            </a:r>
            <a:r>
              <a:rPr sz="2800" spc="-140" dirty="0">
                <a:latin typeface="Arial"/>
                <a:cs typeface="Arial"/>
              </a:rPr>
              <a:t>uma </a:t>
            </a:r>
            <a:r>
              <a:rPr sz="2800" spc="-110" dirty="0">
                <a:latin typeface="Arial"/>
                <a:cs typeface="Arial"/>
              </a:rPr>
              <a:t>compra, </a:t>
            </a:r>
            <a:r>
              <a:rPr sz="2800" spc="-50" dirty="0">
                <a:latin typeface="Arial"/>
                <a:cs typeface="Arial"/>
              </a:rPr>
              <a:t>por </a:t>
            </a:r>
            <a:r>
              <a:rPr sz="2800" spc="-114" dirty="0">
                <a:latin typeface="Arial"/>
                <a:cs typeface="Arial"/>
              </a:rPr>
              <a:t>exemplo </a:t>
            </a:r>
            <a:r>
              <a:rPr sz="2800" spc="-75" dirty="0">
                <a:latin typeface="Arial"/>
                <a:cs typeface="Arial"/>
              </a:rPr>
              <a:t>“Qual </a:t>
            </a:r>
            <a:r>
              <a:rPr sz="2800" spc="-85" dirty="0">
                <a:latin typeface="Arial"/>
                <a:cs typeface="Arial"/>
              </a:rPr>
              <a:t>o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sabor?  </a:t>
            </a:r>
            <a:r>
              <a:rPr sz="2800" spc="-100" dirty="0">
                <a:latin typeface="Arial"/>
                <a:cs typeface="Arial"/>
              </a:rPr>
              <a:t>Meios </a:t>
            </a:r>
            <a:r>
              <a:rPr sz="2800" spc="-130" dirty="0">
                <a:latin typeface="Arial"/>
                <a:cs typeface="Arial"/>
              </a:rPr>
              <a:t>de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pagamento…”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136" y="6388265"/>
            <a:ext cx="1620012" cy="330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938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Como responder a perguntas que</a:t>
            </a:r>
            <a:r>
              <a:rPr spc="-75" dirty="0"/>
              <a:t> </a:t>
            </a:r>
            <a:r>
              <a:rPr spc="-5" dirty="0"/>
              <a:t>possam</a:t>
            </a:r>
          </a:p>
          <a:p>
            <a:pPr marL="12700">
              <a:lnSpc>
                <a:spcPct val="100000"/>
              </a:lnSpc>
              <a:tabLst>
                <a:tab pos="461009" algn="l"/>
                <a:tab pos="9156065" algn="l"/>
              </a:tabLst>
            </a:pPr>
            <a:r>
              <a:rPr u="sng" spc="-5" dirty="0">
                <a:uFill>
                  <a:solidFill>
                    <a:srgbClr val="7AC143"/>
                  </a:solidFill>
                </a:uFill>
              </a:rPr>
              <a:t> 	surgir...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indent="-2794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30835" algn="l"/>
              </a:tabLst>
            </a:pPr>
            <a:r>
              <a:rPr spc="-5" dirty="0"/>
              <a:t>O Batido é</a:t>
            </a:r>
            <a:r>
              <a:rPr spc="25" dirty="0"/>
              <a:t> </a:t>
            </a:r>
            <a:r>
              <a:rPr spc="-10" dirty="0"/>
              <a:t>caro</a:t>
            </a:r>
          </a:p>
          <a:p>
            <a:pPr marL="339090" marR="5080">
              <a:lnSpc>
                <a:spcPct val="100000"/>
              </a:lnSpc>
            </a:pPr>
            <a:r>
              <a:rPr b="0" spc="-70" dirty="0">
                <a:latin typeface="Arial"/>
                <a:cs typeface="Arial"/>
              </a:rPr>
              <a:t>“Entendo </a:t>
            </a:r>
            <a:r>
              <a:rPr b="0" spc="-175" dirty="0">
                <a:latin typeface="Arial"/>
                <a:cs typeface="Arial"/>
              </a:rPr>
              <a:t>a </a:t>
            </a:r>
            <a:r>
              <a:rPr b="0" spc="-165" dirty="0">
                <a:latin typeface="Arial"/>
                <a:cs typeface="Arial"/>
              </a:rPr>
              <a:t>sua </a:t>
            </a:r>
            <a:r>
              <a:rPr b="0" spc="-65" dirty="0">
                <a:latin typeface="Arial"/>
                <a:cs typeface="Arial"/>
              </a:rPr>
              <a:t>opinião </a:t>
            </a:r>
            <a:r>
              <a:rPr b="0" spc="-140" dirty="0">
                <a:latin typeface="Arial"/>
                <a:cs typeface="Arial"/>
              </a:rPr>
              <a:t>mas, </a:t>
            </a:r>
            <a:r>
              <a:rPr b="0" spc="-190" dirty="0">
                <a:latin typeface="Arial"/>
                <a:cs typeface="Arial"/>
              </a:rPr>
              <a:t>se </a:t>
            </a:r>
            <a:r>
              <a:rPr b="0" spc="-80" dirty="0">
                <a:latin typeface="Arial"/>
                <a:cs typeface="Arial"/>
              </a:rPr>
              <a:t>olharmos </a:t>
            </a:r>
            <a:r>
              <a:rPr b="0" spc="-100" dirty="0">
                <a:latin typeface="Arial"/>
                <a:cs typeface="Arial"/>
              </a:rPr>
              <a:t>para </a:t>
            </a:r>
            <a:r>
              <a:rPr b="0" spc="-70" dirty="0">
                <a:latin typeface="Arial"/>
                <a:cs typeface="Arial"/>
              </a:rPr>
              <a:t>o </a:t>
            </a:r>
            <a:r>
              <a:rPr b="0" spc="-90" dirty="0">
                <a:latin typeface="Arial"/>
                <a:cs typeface="Arial"/>
              </a:rPr>
              <a:t>preço </a:t>
            </a:r>
            <a:r>
              <a:rPr b="0" spc="-105" dirty="0">
                <a:latin typeface="Arial"/>
                <a:cs typeface="Arial"/>
              </a:rPr>
              <a:t>de </a:t>
            </a:r>
            <a:r>
              <a:rPr b="0" spc="-150" dirty="0">
                <a:latin typeface="Arial"/>
                <a:cs typeface="Arial"/>
              </a:rPr>
              <a:t>cada </a:t>
            </a:r>
            <a:r>
              <a:rPr b="0" spc="-120" dirty="0">
                <a:latin typeface="Arial"/>
                <a:cs typeface="Arial"/>
              </a:rPr>
              <a:t>dose, </a:t>
            </a:r>
            <a:r>
              <a:rPr b="0" spc="-70" dirty="0">
                <a:latin typeface="Arial"/>
                <a:cs typeface="Arial"/>
              </a:rPr>
              <a:t>o  </a:t>
            </a:r>
            <a:r>
              <a:rPr b="0" spc="-5" dirty="0">
                <a:latin typeface="Carlito"/>
                <a:cs typeface="Carlito"/>
              </a:rPr>
              <a:t>custo é inferior a </a:t>
            </a:r>
            <a:r>
              <a:rPr b="0" spc="-25" dirty="0">
                <a:latin typeface="Carlito"/>
                <a:cs typeface="Carlito"/>
              </a:rPr>
              <a:t>3,50</a:t>
            </a:r>
            <a:r>
              <a:rPr b="0" spc="-25" dirty="0">
                <a:latin typeface="Arial"/>
                <a:cs typeface="Arial"/>
              </a:rPr>
              <a:t>€ </a:t>
            </a:r>
            <a:r>
              <a:rPr b="0" spc="-5" dirty="0">
                <a:latin typeface="Carlito"/>
                <a:cs typeface="Carlito"/>
              </a:rPr>
              <a:t>já tendo em conta o leite, o montante</a:t>
            </a:r>
            <a:r>
              <a:rPr b="0" spc="25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é</a:t>
            </a:r>
          </a:p>
          <a:p>
            <a:pPr marL="339090">
              <a:lnSpc>
                <a:spcPct val="100000"/>
              </a:lnSpc>
            </a:pPr>
            <a:r>
              <a:rPr b="0" spc="-145" dirty="0">
                <a:latin typeface="Arial"/>
                <a:cs typeface="Arial"/>
              </a:rPr>
              <a:t>acessível </a:t>
            </a:r>
            <a:r>
              <a:rPr b="0" spc="-100" dirty="0">
                <a:latin typeface="Arial"/>
                <a:cs typeface="Arial"/>
              </a:rPr>
              <a:t>para </a:t>
            </a:r>
            <a:r>
              <a:rPr b="0" spc="-110" dirty="0">
                <a:latin typeface="Arial"/>
                <a:cs typeface="Arial"/>
              </a:rPr>
              <a:t>uma </a:t>
            </a:r>
            <a:r>
              <a:rPr b="0" spc="-75" dirty="0">
                <a:latin typeface="Arial"/>
                <a:cs typeface="Arial"/>
              </a:rPr>
              <a:t>refeição </a:t>
            </a:r>
            <a:r>
              <a:rPr b="0" spc="-65" dirty="0">
                <a:latin typeface="Arial"/>
                <a:cs typeface="Arial"/>
              </a:rPr>
              <a:t>equilibrada </a:t>
            </a:r>
            <a:r>
              <a:rPr b="0" spc="-135" dirty="0">
                <a:latin typeface="Arial"/>
                <a:cs typeface="Arial"/>
              </a:rPr>
              <a:t>e </a:t>
            </a:r>
            <a:r>
              <a:rPr b="0" spc="-70" dirty="0">
                <a:latin typeface="Arial"/>
                <a:cs typeface="Arial"/>
              </a:rPr>
              <a:t>completa. </a:t>
            </a:r>
            <a:r>
              <a:rPr b="0" spc="-140" dirty="0">
                <a:latin typeface="Arial"/>
                <a:cs typeface="Arial"/>
              </a:rPr>
              <a:t>Não</a:t>
            </a:r>
            <a:r>
              <a:rPr b="0" spc="-220" dirty="0">
                <a:latin typeface="Arial"/>
                <a:cs typeface="Arial"/>
              </a:rPr>
              <a:t> </a:t>
            </a:r>
            <a:r>
              <a:rPr b="0" spc="-55" dirty="0">
                <a:latin typeface="Arial"/>
                <a:cs typeface="Arial"/>
              </a:rPr>
              <a:t>é?”</a:t>
            </a:r>
          </a:p>
          <a:p>
            <a:pPr marL="38735"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330200" indent="-279400">
              <a:lnSpc>
                <a:spcPct val="100000"/>
              </a:lnSpc>
              <a:buAutoNum type="arabicPeriod" startAt="2"/>
              <a:tabLst>
                <a:tab pos="330835" algn="l"/>
                <a:tab pos="1400175" algn="l"/>
              </a:tabLst>
            </a:pPr>
            <a:r>
              <a:rPr spc="-10" dirty="0"/>
              <a:t>Terei</a:t>
            </a:r>
            <a:r>
              <a:rPr spc="40" dirty="0"/>
              <a:t> </a:t>
            </a:r>
            <a:r>
              <a:rPr spc="-5" dirty="0"/>
              <a:t>de	usar o </a:t>
            </a:r>
            <a:r>
              <a:rPr spc="-10" dirty="0"/>
              <a:t>produto </a:t>
            </a:r>
            <a:r>
              <a:rPr spc="-5" dirty="0"/>
              <a:t>o </a:t>
            </a:r>
            <a:r>
              <a:rPr spc="-10" dirty="0"/>
              <a:t>resto </a:t>
            </a:r>
            <a:r>
              <a:rPr spc="-5" dirty="0"/>
              <a:t>da</a:t>
            </a:r>
            <a:r>
              <a:rPr spc="105" dirty="0"/>
              <a:t> </a:t>
            </a:r>
            <a:r>
              <a:rPr spc="-10" dirty="0"/>
              <a:t>vida?</a:t>
            </a:r>
          </a:p>
          <a:p>
            <a:pPr marL="339090">
              <a:lnSpc>
                <a:spcPct val="100000"/>
              </a:lnSpc>
            </a:pPr>
            <a:r>
              <a:rPr b="0" spc="-20" dirty="0">
                <a:latin typeface="Arial"/>
                <a:cs typeface="Arial"/>
              </a:rPr>
              <a:t>“Não.”</a:t>
            </a:r>
          </a:p>
          <a:p>
            <a:pPr marL="38735"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339090" marR="384175">
              <a:lnSpc>
                <a:spcPct val="100000"/>
              </a:lnSpc>
            </a:pPr>
            <a:r>
              <a:rPr b="0" spc="-5" dirty="0">
                <a:latin typeface="Carlito"/>
                <a:cs typeface="Carlito"/>
              </a:rPr>
              <a:t>(Com o tempo o cliente </a:t>
            </a:r>
            <a:r>
              <a:rPr b="0" dirty="0">
                <a:latin typeface="Carlito"/>
                <a:cs typeface="Carlito"/>
              </a:rPr>
              <a:t>vai </a:t>
            </a:r>
            <a:r>
              <a:rPr b="0" spc="-10" dirty="0">
                <a:latin typeface="Carlito"/>
                <a:cs typeface="Carlito"/>
              </a:rPr>
              <a:t>perceber que </a:t>
            </a:r>
            <a:r>
              <a:rPr b="0" spc="-5" dirty="0">
                <a:latin typeface="Carlito"/>
                <a:cs typeface="Carlito"/>
              </a:rPr>
              <a:t>é importante consumir </a:t>
            </a:r>
            <a:r>
              <a:rPr b="0" spc="-10" dirty="0">
                <a:latin typeface="Carlito"/>
                <a:cs typeface="Carlito"/>
              </a:rPr>
              <a:t>os  produtos para </a:t>
            </a:r>
            <a:r>
              <a:rPr b="0" spc="-5" dirty="0">
                <a:latin typeface="Carlito"/>
                <a:cs typeface="Carlito"/>
              </a:rPr>
              <a:t>manter o </a:t>
            </a:r>
            <a:r>
              <a:rPr b="0" spc="-10" dirty="0">
                <a:latin typeface="Carlito"/>
                <a:cs typeface="Carlito"/>
              </a:rPr>
              <a:t>seu </a:t>
            </a:r>
            <a:r>
              <a:rPr b="0" spc="-5" dirty="0">
                <a:latin typeface="Carlito"/>
                <a:cs typeface="Carlito"/>
              </a:rPr>
              <a:t>bem-estar e tomará a decisão </a:t>
            </a:r>
            <a:r>
              <a:rPr b="0" spc="-10" dirty="0">
                <a:latin typeface="Carlito"/>
                <a:cs typeface="Carlito"/>
              </a:rPr>
              <a:t>de  </a:t>
            </a:r>
            <a:r>
              <a:rPr b="0" spc="-5" dirty="0">
                <a:latin typeface="Carlito"/>
                <a:cs typeface="Carlito"/>
              </a:rPr>
              <a:t>continuar a tomá-los, </a:t>
            </a:r>
            <a:r>
              <a:rPr b="0" spc="-10" dirty="0">
                <a:latin typeface="Carlito"/>
                <a:cs typeface="Carlito"/>
              </a:rPr>
              <a:t>por </a:t>
            </a:r>
            <a:r>
              <a:rPr b="0" spc="-5" dirty="0">
                <a:latin typeface="Carlito"/>
                <a:cs typeface="Carlito"/>
              </a:rPr>
              <a:t>si só)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136" y="6388265"/>
            <a:ext cx="1620012" cy="330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5965" y="1676526"/>
            <a:ext cx="8235315" cy="35794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00355" marR="27940" indent="-288290">
              <a:lnSpc>
                <a:spcPct val="80000"/>
              </a:lnSpc>
              <a:spcBef>
                <a:spcPts val="620"/>
              </a:spcBef>
              <a:buAutoNum type="arabicPeriod" startAt="3"/>
              <a:tabLst>
                <a:tab pos="292100" algn="l"/>
              </a:tabLst>
            </a:pPr>
            <a:r>
              <a:rPr sz="2200" b="1" spc="-10" dirty="0">
                <a:latin typeface="Carlito"/>
                <a:cs typeface="Carlito"/>
              </a:rPr>
              <a:t>Conheço </a:t>
            </a:r>
            <a:r>
              <a:rPr sz="2200" b="1" spc="-5" dirty="0">
                <a:latin typeface="Carlito"/>
                <a:cs typeface="Carlito"/>
              </a:rPr>
              <a:t>uma pessoa cujo </a:t>
            </a:r>
            <a:r>
              <a:rPr sz="2200" b="1" spc="-10" dirty="0">
                <a:latin typeface="Carlito"/>
                <a:cs typeface="Carlito"/>
              </a:rPr>
              <a:t>objetivo era </a:t>
            </a:r>
            <a:r>
              <a:rPr sz="2200" b="1" spc="-5" dirty="0">
                <a:latin typeface="Carlito"/>
                <a:cs typeface="Carlito"/>
              </a:rPr>
              <a:t>perder peso, </a:t>
            </a:r>
            <a:r>
              <a:rPr sz="2200" b="1" spc="-10" dirty="0">
                <a:latin typeface="Carlito"/>
                <a:cs typeface="Carlito"/>
              </a:rPr>
              <a:t>mas </a:t>
            </a:r>
            <a:r>
              <a:rPr sz="2200" b="1" spc="-5" dirty="0">
                <a:latin typeface="Carlito"/>
                <a:cs typeface="Carlito"/>
              </a:rPr>
              <a:t>acabou </a:t>
            </a:r>
            <a:r>
              <a:rPr sz="2200" b="1" spc="-10" dirty="0">
                <a:latin typeface="Carlito"/>
                <a:cs typeface="Carlito"/>
              </a:rPr>
              <a:t>por  ganhar </a:t>
            </a:r>
            <a:r>
              <a:rPr sz="2200" b="1" spc="-5" dirty="0">
                <a:latin typeface="Carlito"/>
                <a:cs typeface="Carlito"/>
              </a:rPr>
              <a:t>peso </a:t>
            </a:r>
            <a:r>
              <a:rPr sz="2200" b="1" spc="-10" dirty="0">
                <a:latin typeface="Carlito"/>
                <a:cs typeface="Carlito"/>
              </a:rPr>
              <a:t>com </a:t>
            </a:r>
            <a:r>
              <a:rPr sz="2200" b="1" spc="-5" dirty="0">
                <a:latin typeface="Carlito"/>
                <a:cs typeface="Carlito"/>
              </a:rPr>
              <a:t>o</a:t>
            </a:r>
            <a:r>
              <a:rPr sz="2200" b="1" spc="5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batido.</a:t>
            </a:r>
            <a:endParaRPr sz="2200">
              <a:latin typeface="Carlito"/>
              <a:cs typeface="Carlito"/>
            </a:endParaRPr>
          </a:p>
          <a:p>
            <a:pPr marL="300355" marR="5080">
              <a:lnSpc>
                <a:spcPct val="80000"/>
              </a:lnSpc>
              <a:spcBef>
                <a:spcPts val="5"/>
              </a:spcBef>
            </a:pPr>
            <a:r>
              <a:rPr sz="2200" spc="-40" dirty="0">
                <a:latin typeface="Arial"/>
                <a:cs typeface="Arial"/>
              </a:rPr>
              <a:t>“O </a:t>
            </a:r>
            <a:r>
              <a:rPr sz="2200" spc="-45" dirty="0">
                <a:latin typeface="Arial"/>
                <a:cs typeface="Arial"/>
              </a:rPr>
              <a:t>batido </a:t>
            </a:r>
            <a:r>
              <a:rPr sz="2200" spc="-125" dirty="0">
                <a:latin typeface="Arial"/>
                <a:cs typeface="Arial"/>
              </a:rPr>
              <a:t>da </a:t>
            </a:r>
            <a:r>
              <a:rPr sz="2200" spc="-70" dirty="0">
                <a:latin typeface="Arial"/>
                <a:cs typeface="Arial"/>
              </a:rPr>
              <a:t>Herbalife </a:t>
            </a:r>
            <a:r>
              <a:rPr sz="2200" spc="-90" dirty="0">
                <a:latin typeface="Arial"/>
                <a:cs typeface="Arial"/>
              </a:rPr>
              <a:t>pode </a:t>
            </a:r>
            <a:r>
              <a:rPr sz="2200" spc="-120" dirty="0">
                <a:latin typeface="Arial"/>
                <a:cs typeface="Arial"/>
              </a:rPr>
              <a:t>ser </a:t>
            </a:r>
            <a:r>
              <a:rPr sz="2200" spc="-125" dirty="0">
                <a:latin typeface="Arial"/>
                <a:cs typeface="Arial"/>
              </a:rPr>
              <a:t>usado </a:t>
            </a:r>
            <a:r>
              <a:rPr sz="2200" spc="-100" dirty="0">
                <a:latin typeface="Arial"/>
                <a:cs typeface="Arial"/>
              </a:rPr>
              <a:t>para </a:t>
            </a:r>
            <a:r>
              <a:rPr sz="2200" spc="-65" dirty="0">
                <a:latin typeface="Arial"/>
                <a:cs typeface="Arial"/>
              </a:rPr>
              <a:t>perder, </a:t>
            </a:r>
            <a:r>
              <a:rPr sz="2200" spc="-50" dirty="0">
                <a:latin typeface="Arial"/>
                <a:cs typeface="Arial"/>
              </a:rPr>
              <a:t>manter </a:t>
            </a:r>
            <a:r>
              <a:rPr sz="2200" spc="-70" dirty="0">
                <a:latin typeface="Arial"/>
                <a:cs typeface="Arial"/>
              </a:rPr>
              <a:t>ou</a:t>
            </a:r>
            <a:r>
              <a:rPr sz="2200" spc="-39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ganhar  </a:t>
            </a:r>
            <a:r>
              <a:rPr sz="2200" spc="-5" dirty="0">
                <a:latin typeface="Carlito"/>
                <a:cs typeface="Carlito"/>
              </a:rPr>
              <a:t>peso. Mas é muito importante </a:t>
            </a:r>
            <a:r>
              <a:rPr sz="2200" spc="-10" dirty="0">
                <a:latin typeface="Carlito"/>
                <a:cs typeface="Carlito"/>
              </a:rPr>
              <a:t>que </a:t>
            </a:r>
            <a:r>
              <a:rPr sz="2200" spc="-5" dirty="0">
                <a:latin typeface="Carlito"/>
                <a:cs typeface="Carlito"/>
              </a:rPr>
              <a:t>utilize os nossos produtos como  </a:t>
            </a:r>
            <a:r>
              <a:rPr sz="2200" spc="-10" dirty="0">
                <a:latin typeface="Carlito"/>
                <a:cs typeface="Carlito"/>
              </a:rPr>
              <a:t>parte </a:t>
            </a:r>
            <a:r>
              <a:rPr sz="2200" spc="-5" dirty="0">
                <a:latin typeface="Carlito"/>
                <a:cs typeface="Carlito"/>
              </a:rPr>
              <a:t>de </a:t>
            </a:r>
            <a:r>
              <a:rPr sz="2200" spc="-10" dirty="0">
                <a:latin typeface="Carlito"/>
                <a:cs typeface="Carlito"/>
              </a:rPr>
              <a:t>um </a:t>
            </a:r>
            <a:r>
              <a:rPr sz="2200" spc="-5" dirty="0">
                <a:latin typeface="Carlito"/>
                <a:cs typeface="Carlito"/>
              </a:rPr>
              <a:t>estilo de vida saudável, o </a:t>
            </a:r>
            <a:r>
              <a:rPr sz="2200" spc="-10" dirty="0">
                <a:latin typeface="Carlito"/>
                <a:cs typeface="Carlito"/>
              </a:rPr>
              <a:t>que </a:t>
            </a:r>
            <a:r>
              <a:rPr sz="2200" spc="-5" dirty="0">
                <a:latin typeface="Carlito"/>
                <a:cs typeface="Carlito"/>
              </a:rPr>
              <a:t>engloba </a:t>
            </a:r>
            <a:r>
              <a:rPr sz="2200" spc="-10" dirty="0">
                <a:latin typeface="Carlito"/>
                <a:cs typeface="Carlito"/>
              </a:rPr>
              <a:t>uma dieta  </a:t>
            </a:r>
            <a:r>
              <a:rPr sz="2200" spc="-5" dirty="0">
                <a:latin typeface="Carlito"/>
                <a:cs typeface="Carlito"/>
              </a:rPr>
              <a:t>alimentar equilibrada, </a:t>
            </a:r>
            <a:r>
              <a:rPr sz="2200" spc="-10" dirty="0">
                <a:latin typeface="Carlito"/>
                <a:cs typeface="Carlito"/>
              </a:rPr>
              <a:t>uma boa </a:t>
            </a:r>
            <a:r>
              <a:rPr sz="2200" spc="-5" dirty="0">
                <a:latin typeface="Carlito"/>
                <a:cs typeface="Carlito"/>
              </a:rPr>
              <a:t>ingestão de água, exercício físico, etc.  Posso </a:t>
            </a:r>
            <a:r>
              <a:rPr sz="2200" spc="-10" dirty="0">
                <a:latin typeface="Carlito"/>
                <a:cs typeface="Carlito"/>
              </a:rPr>
              <a:t>ajudá-</a:t>
            </a:r>
            <a:r>
              <a:rPr sz="2200" spc="-10" dirty="0">
                <a:latin typeface="Arial"/>
                <a:cs typeface="Arial"/>
              </a:rPr>
              <a:t>lo </a:t>
            </a:r>
            <a:r>
              <a:rPr sz="2200" spc="-95" dirty="0">
                <a:latin typeface="Arial"/>
                <a:cs typeface="Arial"/>
              </a:rPr>
              <a:t>neste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programa.”</a:t>
            </a:r>
            <a:endParaRPr sz="2200">
              <a:latin typeface="Arial"/>
              <a:cs typeface="Arial"/>
            </a:endParaRPr>
          </a:p>
          <a:p>
            <a:pPr marL="291465" indent="-279400">
              <a:lnSpc>
                <a:spcPts val="2375"/>
              </a:lnSpc>
              <a:spcBef>
                <a:spcPts val="1585"/>
              </a:spcBef>
              <a:buAutoNum type="arabicPeriod" startAt="4"/>
              <a:tabLst>
                <a:tab pos="292100" algn="l"/>
              </a:tabLst>
            </a:pPr>
            <a:r>
              <a:rPr sz="2200" b="1" spc="-10" dirty="0">
                <a:latin typeface="Carlito"/>
                <a:cs typeface="Carlito"/>
              </a:rPr>
              <a:t>Como </a:t>
            </a:r>
            <a:r>
              <a:rPr sz="2200" b="1" spc="-5" dirty="0">
                <a:latin typeface="Carlito"/>
                <a:cs typeface="Carlito"/>
              </a:rPr>
              <a:t>posso </a:t>
            </a:r>
            <a:r>
              <a:rPr sz="2200" b="1" spc="-10" dirty="0">
                <a:latin typeface="Carlito"/>
                <a:cs typeface="Carlito"/>
              </a:rPr>
              <a:t>confiar nos produtos </a:t>
            </a:r>
            <a:r>
              <a:rPr sz="2200" b="1" spc="-5" dirty="0">
                <a:latin typeface="Carlito"/>
                <a:cs typeface="Carlito"/>
              </a:rPr>
              <a:t>da</a:t>
            </a:r>
            <a:r>
              <a:rPr sz="2200" b="1" spc="12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Herbalife?</a:t>
            </a:r>
            <a:endParaRPr sz="2200">
              <a:latin typeface="Carlito"/>
              <a:cs typeface="Carlito"/>
            </a:endParaRPr>
          </a:p>
          <a:p>
            <a:pPr marL="300355" marR="75565">
              <a:lnSpc>
                <a:spcPts val="2110"/>
              </a:lnSpc>
              <a:spcBef>
                <a:spcPts val="250"/>
              </a:spcBef>
            </a:pPr>
            <a:r>
              <a:rPr sz="2200" spc="-95" dirty="0">
                <a:latin typeface="Arial"/>
                <a:cs typeface="Arial"/>
              </a:rPr>
              <a:t>“Todos </a:t>
            </a:r>
            <a:r>
              <a:rPr sz="2200" spc="-155" dirty="0">
                <a:latin typeface="Arial"/>
                <a:cs typeface="Arial"/>
              </a:rPr>
              <a:t>os </a:t>
            </a:r>
            <a:r>
              <a:rPr sz="2200" spc="-60" dirty="0">
                <a:latin typeface="Arial"/>
                <a:cs typeface="Arial"/>
              </a:rPr>
              <a:t>produtos </a:t>
            </a:r>
            <a:r>
              <a:rPr sz="2200" spc="-135" dirty="0">
                <a:latin typeface="Arial"/>
                <a:cs typeface="Arial"/>
              </a:rPr>
              <a:t>e </a:t>
            </a:r>
            <a:r>
              <a:rPr sz="2200" spc="-75" dirty="0">
                <a:latin typeface="Arial"/>
                <a:cs typeface="Arial"/>
              </a:rPr>
              <a:t>ingredientes </a:t>
            </a:r>
            <a:r>
              <a:rPr sz="2200" spc="-125" dirty="0">
                <a:latin typeface="Arial"/>
                <a:cs typeface="Arial"/>
              </a:rPr>
              <a:t>da </a:t>
            </a:r>
            <a:r>
              <a:rPr sz="2200" spc="-75" dirty="0">
                <a:latin typeface="Arial"/>
                <a:cs typeface="Arial"/>
              </a:rPr>
              <a:t>Herbalife </a:t>
            </a:r>
            <a:r>
              <a:rPr sz="2200" spc="-160" dirty="0">
                <a:latin typeface="Arial"/>
                <a:cs typeface="Arial"/>
              </a:rPr>
              <a:t>são </a:t>
            </a:r>
            <a:r>
              <a:rPr sz="2200" spc="-80" dirty="0">
                <a:latin typeface="Arial"/>
                <a:cs typeface="Arial"/>
              </a:rPr>
              <a:t>sujeitos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80" dirty="0">
                <a:latin typeface="Arial"/>
                <a:cs typeface="Arial"/>
              </a:rPr>
              <a:t>um  </a:t>
            </a:r>
            <a:r>
              <a:rPr sz="2200" spc="-5" dirty="0">
                <a:latin typeface="Carlito"/>
                <a:cs typeface="Carlito"/>
              </a:rPr>
              <a:t>rigoroso processo de qualidade. </a:t>
            </a:r>
            <a:r>
              <a:rPr sz="2200" spc="-10" dirty="0">
                <a:latin typeface="Carlito"/>
                <a:cs typeface="Carlito"/>
              </a:rPr>
              <a:t>Existe </a:t>
            </a:r>
            <a:r>
              <a:rPr sz="2200" spc="-5" dirty="0">
                <a:latin typeface="Carlito"/>
                <a:cs typeface="Carlito"/>
              </a:rPr>
              <a:t>também </a:t>
            </a:r>
            <a:r>
              <a:rPr sz="2200" spc="-10" dirty="0">
                <a:latin typeface="Carlito"/>
                <a:cs typeface="Carlito"/>
              </a:rPr>
              <a:t>uma série </a:t>
            </a:r>
            <a:r>
              <a:rPr sz="2200" spc="-5" dirty="0">
                <a:latin typeface="Carlito"/>
                <a:cs typeface="Carlito"/>
              </a:rPr>
              <a:t>de estudos  </a:t>
            </a:r>
            <a:r>
              <a:rPr sz="2200" spc="-10" dirty="0">
                <a:latin typeface="Carlito"/>
                <a:cs typeface="Carlito"/>
              </a:rPr>
              <a:t>clínicos </a:t>
            </a:r>
            <a:r>
              <a:rPr sz="2200" spc="-5" dirty="0">
                <a:latin typeface="Carlito"/>
                <a:cs typeface="Carlito"/>
              </a:rPr>
              <a:t>já realizados, com o intuito de </a:t>
            </a:r>
            <a:r>
              <a:rPr sz="2200" spc="-10" dirty="0">
                <a:latin typeface="Carlito"/>
                <a:cs typeface="Carlito"/>
              </a:rPr>
              <a:t>demonstrar </a:t>
            </a:r>
            <a:r>
              <a:rPr sz="2200" spc="-5" dirty="0">
                <a:latin typeface="Carlito"/>
                <a:cs typeface="Carlito"/>
              </a:rPr>
              <a:t>a ciência </a:t>
            </a:r>
            <a:r>
              <a:rPr sz="2200" spc="-10" dirty="0">
                <a:latin typeface="Carlito"/>
                <a:cs typeface="Carlito"/>
              </a:rPr>
              <a:t>por </a:t>
            </a:r>
            <a:r>
              <a:rPr sz="2200" spc="-5" dirty="0">
                <a:latin typeface="Carlito"/>
                <a:cs typeface="Carlito"/>
              </a:rPr>
              <a:t>trás  </a:t>
            </a:r>
            <a:r>
              <a:rPr sz="2200" spc="-130" dirty="0">
                <a:latin typeface="Arial"/>
                <a:cs typeface="Arial"/>
              </a:rPr>
              <a:t>dos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produtos.”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79375" algn="ctr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Como </a:t>
            </a:r>
            <a:r>
              <a:rPr sz="3800" spc="-5" dirty="0"/>
              <a:t>responder </a:t>
            </a:r>
            <a:r>
              <a:rPr sz="3800" dirty="0"/>
              <a:t>a </a:t>
            </a:r>
            <a:r>
              <a:rPr sz="3800" spc="-15" dirty="0"/>
              <a:t>perguntas </a:t>
            </a:r>
            <a:r>
              <a:rPr sz="3800" dirty="0"/>
              <a:t>que</a:t>
            </a:r>
            <a:r>
              <a:rPr sz="3800" spc="-70" dirty="0"/>
              <a:t> </a:t>
            </a:r>
            <a:r>
              <a:rPr sz="3800" spc="-5" dirty="0"/>
              <a:t>possam</a:t>
            </a:r>
            <a:endParaRPr sz="3800"/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448309" algn="l"/>
                <a:tab pos="9143365" algn="l"/>
              </a:tabLst>
            </a:pPr>
            <a:r>
              <a:rPr sz="3800" u="sng" dirty="0">
                <a:uFill>
                  <a:solidFill>
                    <a:srgbClr val="7AC143"/>
                  </a:solidFill>
                </a:uFill>
              </a:rPr>
              <a:t> 	</a:t>
            </a:r>
            <a:r>
              <a:rPr sz="3800" u="sng" spc="-50" dirty="0">
                <a:uFill>
                  <a:solidFill>
                    <a:srgbClr val="7AC143"/>
                  </a:solidFill>
                </a:uFill>
              </a:rPr>
              <a:t>surgir...	</a:t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136" y="6388265"/>
            <a:ext cx="1620012" cy="330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0291" y="1818258"/>
            <a:ext cx="8025130" cy="3982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indent="-279400">
              <a:lnSpc>
                <a:spcPts val="2510"/>
              </a:lnSpc>
              <a:spcBef>
                <a:spcPts val="95"/>
              </a:spcBef>
              <a:buAutoNum type="arabicPeriod" startAt="5"/>
              <a:tabLst>
                <a:tab pos="292100" algn="l"/>
              </a:tabLst>
            </a:pPr>
            <a:r>
              <a:rPr sz="2200" b="1" spc="-10" dirty="0">
                <a:latin typeface="Carlito"/>
                <a:cs typeface="Carlito"/>
              </a:rPr>
              <a:t>Por </a:t>
            </a:r>
            <a:r>
              <a:rPr sz="2200" b="1" spc="-5" dirty="0">
                <a:latin typeface="Carlito"/>
                <a:cs typeface="Carlito"/>
              </a:rPr>
              <a:t>que </a:t>
            </a:r>
            <a:r>
              <a:rPr sz="2200" b="1" spc="-10" dirty="0">
                <a:latin typeface="Carlito"/>
                <a:cs typeface="Carlito"/>
              </a:rPr>
              <a:t>não </a:t>
            </a:r>
            <a:r>
              <a:rPr sz="2200" b="1" spc="-5" dirty="0">
                <a:latin typeface="Carlito"/>
                <a:cs typeface="Carlito"/>
              </a:rPr>
              <a:t>são os produtos </a:t>
            </a:r>
            <a:r>
              <a:rPr sz="2200" b="1" spc="-10" dirty="0">
                <a:latin typeface="Carlito"/>
                <a:cs typeface="Carlito"/>
              </a:rPr>
              <a:t>vendidos </a:t>
            </a:r>
            <a:r>
              <a:rPr sz="2200" b="1" spc="-5" dirty="0">
                <a:latin typeface="Carlito"/>
                <a:cs typeface="Carlito"/>
              </a:rPr>
              <a:t>no</a:t>
            </a:r>
            <a:r>
              <a:rPr sz="2200" b="1" spc="14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supermercado?</a:t>
            </a:r>
            <a:endParaRPr sz="2200">
              <a:latin typeface="Carlito"/>
              <a:cs typeface="Carlito"/>
            </a:endParaRPr>
          </a:p>
          <a:p>
            <a:pPr marL="300355" marR="52069">
              <a:lnSpc>
                <a:spcPct val="90000"/>
              </a:lnSpc>
              <a:spcBef>
                <a:spcPts val="130"/>
              </a:spcBef>
            </a:pPr>
            <a:r>
              <a:rPr sz="2200" spc="-10" dirty="0">
                <a:latin typeface="Arial"/>
                <a:cs typeface="Arial"/>
              </a:rPr>
              <a:t>“A </a:t>
            </a:r>
            <a:r>
              <a:rPr sz="2200" spc="-75" dirty="0">
                <a:latin typeface="Arial"/>
                <a:cs typeface="Arial"/>
              </a:rPr>
              <a:t>Herbalife </a:t>
            </a:r>
            <a:r>
              <a:rPr sz="2200" spc="-135" dirty="0">
                <a:latin typeface="Arial"/>
                <a:cs typeface="Arial"/>
              </a:rPr>
              <a:t>é </a:t>
            </a:r>
            <a:r>
              <a:rPr sz="2200" spc="-110" dirty="0">
                <a:latin typeface="Arial"/>
                <a:cs typeface="Arial"/>
              </a:rPr>
              <a:t>uma </a:t>
            </a:r>
            <a:r>
              <a:rPr sz="2200" spc="-114" dirty="0">
                <a:latin typeface="Arial"/>
                <a:cs typeface="Arial"/>
              </a:rPr>
              <a:t>empresa </a:t>
            </a:r>
            <a:r>
              <a:rPr sz="2200" spc="-95" dirty="0">
                <a:latin typeface="Arial"/>
                <a:cs typeface="Arial"/>
              </a:rPr>
              <a:t>que </a:t>
            </a:r>
            <a:r>
              <a:rPr sz="2200" spc="-75" dirty="0">
                <a:latin typeface="Arial"/>
                <a:cs typeface="Arial"/>
              </a:rPr>
              <a:t>funciona </a:t>
            </a:r>
            <a:r>
              <a:rPr sz="2200" spc="-95" dirty="0">
                <a:latin typeface="Arial"/>
                <a:cs typeface="Arial"/>
              </a:rPr>
              <a:t>através </a:t>
            </a:r>
            <a:r>
              <a:rPr sz="2200" spc="-105" dirty="0">
                <a:latin typeface="Arial"/>
                <a:cs typeface="Arial"/>
              </a:rPr>
              <a:t>de </a:t>
            </a:r>
            <a:r>
              <a:rPr sz="2200" spc="-110" dirty="0">
                <a:latin typeface="Arial"/>
                <a:cs typeface="Arial"/>
              </a:rPr>
              <a:t>venda </a:t>
            </a:r>
            <a:r>
              <a:rPr sz="2200" spc="-45" dirty="0">
                <a:latin typeface="Arial"/>
                <a:cs typeface="Arial"/>
              </a:rPr>
              <a:t>direta,  </a:t>
            </a:r>
            <a:r>
              <a:rPr sz="2200" spc="-5" dirty="0">
                <a:latin typeface="Carlito"/>
                <a:cs typeface="Carlito"/>
              </a:rPr>
              <a:t>e por isso, a nossa </a:t>
            </a:r>
            <a:r>
              <a:rPr sz="2200" spc="-10" dirty="0">
                <a:latin typeface="Carlito"/>
                <a:cs typeface="Carlito"/>
              </a:rPr>
              <a:t>principal </a:t>
            </a:r>
            <a:r>
              <a:rPr sz="2200" spc="-5" dirty="0">
                <a:latin typeface="Carlito"/>
                <a:cs typeface="Carlito"/>
              </a:rPr>
              <a:t>característica é a venda </a:t>
            </a:r>
            <a:r>
              <a:rPr sz="2200" spc="-10" dirty="0">
                <a:latin typeface="Carlito"/>
                <a:cs typeface="Carlito"/>
              </a:rPr>
              <a:t>personalizada </a:t>
            </a:r>
            <a:r>
              <a:rPr sz="2200" spc="-5" dirty="0">
                <a:latin typeface="Carlito"/>
                <a:cs typeface="Carlito"/>
              </a:rPr>
              <a:t>e  apoio </a:t>
            </a:r>
            <a:r>
              <a:rPr sz="2200" spc="-10" dirty="0">
                <a:latin typeface="Carlito"/>
                <a:cs typeface="Carlito"/>
              </a:rPr>
              <a:t>dos </a:t>
            </a:r>
            <a:r>
              <a:rPr sz="2200" spc="-5" dirty="0">
                <a:latin typeface="Carlito"/>
                <a:cs typeface="Carlito"/>
              </a:rPr>
              <a:t>Distribuidores. </a:t>
            </a:r>
            <a:r>
              <a:rPr sz="2200" spc="-10" dirty="0">
                <a:latin typeface="Carlito"/>
                <a:cs typeface="Carlito"/>
              </a:rPr>
              <a:t>Este </a:t>
            </a:r>
            <a:r>
              <a:rPr sz="2200" spc="-5" dirty="0">
                <a:latin typeface="Carlito"/>
                <a:cs typeface="Carlito"/>
              </a:rPr>
              <a:t>é o nosso </a:t>
            </a:r>
            <a:r>
              <a:rPr sz="2200" spc="-10" dirty="0">
                <a:latin typeface="Carlito"/>
                <a:cs typeface="Carlito"/>
              </a:rPr>
              <a:t>único </a:t>
            </a:r>
            <a:r>
              <a:rPr sz="2200" spc="-5" dirty="0">
                <a:latin typeface="Carlito"/>
                <a:cs typeface="Carlito"/>
              </a:rPr>
              <a:t>e mais importante  </a:t>
            </a:r>
            <a:r>
              <a:rPr sz="2200" spc="-10" dirty="0">
                <a:latin typeface="Carlito"/>
                <a:cs typeface="Carlito"/>
              </a:rPr>
              <a:t>ponto </a:t>
            </a:r>
            <a:r>
              <a:rPr sz="2200" spc="-5" dirty="0">
                <a:latin typeface="Carlito"/>
                <a:cs typeface="Carlito"/>
              </a:rPr>
              <a:t>de venda </a:t>
            </a:r>
            <a:r>
              <a:rPr sz="2200" spc="-10" dirty="0">
                <a:latin typeface="Carlito"/>
                <a:cs typeface="Carlito"/>
              </a:rPr>
              <a:t>(e </a:t>
            </a:r>
            <a:r>
              <a:rPr sz="2200" spc="-5" dirty="0">
                <a:latin typeface="Carlito"/>
                <a:cs typeface="Carlito"/>
              </a:rPr>
              <a:t>vantagem) </a:t>
            </a:r>
            <a:r>
              <a:rPr sz="2200" spc="-130" dirty="0">
                <a:latin typeface="Arial"/>
                <a:cs typeface="Arial"/>
              </a:rPr>
              <a:t>– </a:t>
            </a:r>
            <a:r>
              <a:rPr sz="2200" spc="-5" dirty="0">
                <a:latin typeface="Carlito"/>
                <a:cs typeface="Carlito"/>
              </a:rPr>
              <a:t>o acompanhamento </a:t>
            </a:r>
            <a:r>
              <a:rPr sz="2200" spc="-10" dirty="0">
                <a:latin typeface="Carlito"/>
                <a:cs typeface="Carlito"/>
              </a:rPr>
              <a:t>personalizado  </a:t>
            </a:r>
            <a:r>
              <a:rPr sz="2200" spc="-105" dirty="0">
                <a:latin typeface="Arial"/>
                <a:cs typeface="Arial"/>
              </a:rPr>
              <a:t>de </a:t>
            </a:r>
            <a:r>
              <a:rPr sz="2200" spc="-80" dirty="0">
                <a:latin typeface="Arial"/>
                <a:cs typeface="Arial"/>
              </a:rPr>
              <a:t>um </a:t>
            </a:r>
            <a:r>
              <a:rPr sz="2200" spc="-35" dirty="0">
                <a:latin typeface="Arial"/>
                <a:cs typeface="Arial"/>
              </a:rPr>
              <a:t>distribuidor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Herbalife!”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"/>
              <a:cs typeface="Arial"/>
            </a:endParaRPr>
          </a:p>
          <a:p>
            <a:pPr marL="291465" indent="-279400">
              <a:lnSpc>
                <a:spcPts val="2510"/>
              </a:lnSpc>
              <a:buAutoNum type="arabicPeriod" startAt="6"/>
              <a:tabLst>
                <a:tab pos="292100" algn="l"/>
              </a:tabLst>
            </a:pPr>
            <a:r>
              <a:rPr sz="2200" b="1" spc="-5" dirty="0">
                <a:latin typeface="Carlito"/>
                <a:cs typeface="Carlito"/>
              </a:rPr>
              <a:t>Posso </a:t>
            </a:r>
            <a:r>
              <a:rPr sz="2200" b="1" spc="-10" dirty="0">
                <a:latin typeface="Carlito"/>
                <a:cs typeface="Carlito"/>
              </a:rPr>
              <a:t>comprar </a:t>
            </a:r>
            <a:r>
              <a:rPr sz="2200" b="1" spc="-5" dirty="0">
                <a:latin typeface="Carlito"/>
                <a:cs typeface="Carlito"/>
              </a:rPr>
              <a:t>produtos </a:t>
            </a:r>
            <a:r>
              <a:rPr sz="2200" b="1" spc="-10" dirty="0">
                <a:latin typeface="Carlito"/>
                <a:cs typeface="Carlito"/>
              </a:rPr>
              <a:t>com</a:t>
            </a:r>
            <a:r>
              <a:rPr sz="2200" b="1" spc="10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desconto?</a:t>
            </a:r>
            <a:endParaRPr sz="2200">
              <a:latin typeface="Carlito"/>
              <a:cs typeface="Carlito"/>
            </a:endParaRPr>
          </a:p>
          <a:p>
            <a:pPr marL="300355" marR="5080">
              <a:lnSpc>
                <a:spcPct val="90000"/>
              </a:lnSpc>
              <a:spcBef>
                <a:spcPts val="135"/>
              </a:spcBef>
            </a:pPr>
            <a:r>
              <a:rPr sz="2200" spc="-85" dirty="0">
                <a:latin typeface="Arial"/>
                <a:cs typeface="Arial"/>
              </a:rPr>
              <a:t>“Sim, </a:t>
            </a:r>
            <a:r>
              <a:rPr sz="2200" spc="-135" dirty="0">
                <a:latin typeface="Arial"/>
                <a:cs typeface="Arial"/>
              </a:rPr>
              <a:t>e </a:t>
            </a:r>
            <a:r>
              <a:rPr sz="2200" spc="-25" dirty="0">
                <a:latin typeface="Arial"/>
                <a:cs typeface="Arial"/>
              </a:rPr>
              <a:t>tudo </a:t>
            </a:r>
            <a:r>
              <a:rPr sz="2200" spc="-70" dirty="0">
                <a:latin typeface="Arial"/>
                <a:cs typeface="Arial"/>
              </a:rPr>
              <a:t>o </a:t>
            </a:r>
            <a:r>
              <a:rPr sz="2200" spc="-95" dirty="0">
                <a:latin typeface="Arial"/>
                <a:cs typeface="Arial"/>
              </a:rPr>
              <a:t>que </a:t>
            </a:r>
            <a:r>
              <a:rPr sz="2200" spc="-30" dirty="0">
                <a:latin typeface="Arial"/>
                <a:cs typeface="Arial"/>
              </a:rPr>
              <a:t>tem </a:t>
            </a:r>
            <a:r>
              <a:rPr sz="2200" spc="-105" dirty="0">
                <a:latin typeface="Arial"/>
                <a:cs typeface="Arial"/>
              </a:rPr>
              <a:t>de </a:t>
            </a:r>
            <a:r>
              <a:rPr sz="2200" spc="-90" dirty="0">
                <a:latin typeface="Arial"/>
                <a:cs typeface="Arial"/>
              </a:rPr>
              <a:t>fazer </a:t>
            </a:r>
            <a:r>
              <a:rPr sz="2200" spc="-135" dirty="0">
                <a:latin typeface="Arial"/>
                <a:cs typeface="Arial"/>
              </a:rPr>
              <a:t>é </a:t>
            </a:r>
            <a:r>
              <a:rPr sz="2200" spc="-50" dirty="0">
                <a:latin typeface="Arial"/>
                <a:cs typeface="Arial"/>
              </a:rPr>
              <a:t>registar</a:t>
            </a:r>
            <a:r>
              <a:rPr sz="2200" spc="-50" dirty="0">
                <a:latin typeface="Carlito"/>
                <a:cs typeface="Carlito"/>
              </a:rPr>
              <a:t>-se </a:t>
            </a:r>
            <a:r>
              <a:rPr sz="2200" spc="-5" dirty="0">
                <a:latin typeface="Carlito"/>
                <a:cs typeface="Carlito"/>
              </a:rPr>
              <a:t>como </a:t>
            </a:r>
            <a:r>
              <a:rPr sz="2200" spc="-10" dirty="0">
                <a:latin typeface="Carlito"/>
                <a:cs typeface="Carlito"/>
              </a:rPr>
              <a:t>distribuidor  Independente </a:t>
            </a:r>
            <a:r>
              <a:rPr sz="2200" spc="-5" dirty="0">
                <a:latin typeface="Carlito"/>
                <a:cs typeface="Carlito"/>
              </a:rPr>
              <a:t>Herbalife. Para </a:t>
            </a:r>
            <a:r>
              <a:rPr sz="2200" spc="-10" dirty="0">
                <a:latin typeface="Carlito"/>
                <a:cs typeface="Carlito"/>
              </a:rPr>
              <a:t>além </a:t>
            </a:r>
            <a:r>
              <a:rPr sz="2200" spc="-5" dirty="0">
                <a:latin typeface="Carlito"/>
                <a:cs typeface="Carlito"/>
              </a:rPr>
              <a:t>dos </a:t>
            </a:r>
            <a:r>
              <a:rPr sz="2200" spc="-10" dirty="0">
                <a:latin typeface="Carlito"/>
                <a:cs typeface="Carlito"/>
              </a:rPr>
              <a:t>descontos </a:t>
            </a:r>
            <a:r>
              <a:rPr sz="2200" spc="-5" dirty="0">
                <a:latin typeface="Carlito"/>
                <a:cs typeface="Carlito"/>
              </a:rPr>
              <a:t>nos produtos </a:t>
            </a:r>
            <a:r>
              <a:rPr sz="2200" spc="-10" dirty="0">
                <a:latin typeface="Carlito"/>
                <a:cs typeface="Carlito"/>
              </a:rPr>
              <a:t>que  </a:t>
            </a:r>
            <a:r>
              <a:rPr sz="2200" spc="-5" dirty="0">
                <a:latin typeface="Carlito"/>
                <a:cs typeface="Carlito"/>
              </a:rPr>
              <a:t>variam entre os 25% e </a:t>
            </a:r>
            <a:r>
              <a:rPr sz="2200" dirty="0">
                <a:latin typeface="Carlito"/>
                <a:cs typeface="Carlito"/>
              </a:rPr>
              <a:t>os </a:t>
            </a:r>
            <a:r>
              <a:rPr sz="2200" spc="-5" dirty="0">
                <a:latin typeface="Carlito"/>
                <a:cs typeface="Carlito"/>
              </a:rPr>
              <a:t>50%, também </a:t>
            </a:r>
            <a:r>
              <a:rPr sz="2200" dirty="0">
                <a:latin typeface="Carlito"/>
                <a:cs typeface="Carlito"/>
              </a:rPr>
              <a:t>vai </a:t>
            </a:r>
            <a:r>
              <a:rPr sz="2200" spc="-10" dirty="0">
                <a:latin typeface="Carlito"/>
                <a:cs typeface="Carlito"/>
              </a:rPr>
              <a:t>ficar </a:t>
            </a:r>
            <a:r>
              <a:rPr sz="2200" spc="-5" dirty="0">
                <a:latin typeface="Carlito"/>
                <a:cs typeface="Carlito"/>
              </a:rPr>
              <a:t>a conhecer </a:t>
            </a:r>
            <a:r>
              <a:rPr sz="2200" spc="-10" dirty="0">
                <a:latin typeface="Carlito"/>
                <a:cs typeface="Carlito"/>
              </a:rPr>
              <a:t>outras  </a:t>
            </a:r>
            <a:r>
              <a:rPr sz="2200" spc="-5" dirty="0">
                <a:latin typeface="Carlito"/>
                <a:cs typeface="Carlito"/>
              </a:rPr>
              <a:t>formas de obter rendimento. Vamos falar da oportunidade </a:t>
            </a:r>
            <a:r>
              <a:rPr sz="2200" spc="-10" dirty="0">
                <a:latin typeface="Carlito"/>
                <a:cs typeface="Carlito"/>
              </a:rPr>
              <a:t>de  </a:t>
            </a:r>
            <a:r>
              <a:rPr sz="2200" spc="-105" dirty="0">
                <a:latin typeface="Arial"/>
                <a:cs typeface="Arial"/>
              </a:rPr>
              <a:t>negócio </a:t>
            </a:r>
            <a:r>
              <a:rPr sz="2200" spc="-125" dirty="0">
                <a:latin typeface="Arial"/>
                <a:cs typeface="Arial"/>
              </a:rPr>
              <a:t>da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Herbalife?”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79375" algn="ctr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Como </a:t>
            </a:r>
            <a:r>
              <a:rPr sz="3800" spc="-5" dirty="0"/>
              <a:t>responder </a:t>
            </a:r>
            <a:r>
              <a:rPr sz="3800" dirty="0"/>
              <a:t>a </a:t>
            </a:r>
            <a:r>
              <a:rPr sz="3800" spc="-15" dirty="0"/>
              <a:t>perguntas </a:t>
            </a:r>
            <a:r>
              <a:rPr sz="3800" dirty="0"/>
              <a:t>que</a:t>
            </a:r>
            <a:r>
              <a:rPr sz="3800" spc="-70" dirty="0"/>
              <a:t> </a:t>
            </a:r>
            <a:r>
              <a:rPr sz="3800" spc="-5" dirty="0"/>
              <a:t>possam</a:t>
            </a:r>
            <a:endParaRPr sz="3800"/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448309" algn="l"/>
                <a:tab pos="9143365" algn="l"/>
              </a:tabLst>
            </a:pPr>
            <a:r>
              <a:rPr sz="3800" u="sng" dirty="0">
                <a:uFill>
                  <a:solidFill>
                    <a:srgbClr val="7AC143"/>
                  </a:solidFill>
                </a:uFill>
              </a:rPr>
              <a:t> 	</a:t>
            </a:r>
            <a:r>
              <a:rPr sz="3800" u="sng" spc="-10" dirty="0">
                <a:uFill>
                  <a:solidFill>
                    <a:srgbClr val="7AC143"/>
                  </a:solidFill>
                </a:uFill>
              </a:rPr>
              <a:t>surgir</a:t>
            </a:r>
            <a:r>
              <a:rPr u="sng" spc="-10" dirty="0">
                <a:uFill>
                  <a:solidFill>
                    <a:srgbClr val="7AC143"/>
                  </a:solidFill>
                </a:uFill>
              </a:rPr>
              <a:t>...	</a:t>
            </a:r>
            <a:endParaRPr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136" y="6388265"/>
            <a:ext cx="1620012" cy="330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74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3440" algn="l"/>
                <a:tab pos="9156065" algn="l"/>
              </a:tabLst>
            </a:pPr>
            <a:r>
              <a:rPr u="sng" spc="-5" dirty="0">
                <a:uFill>
                  <a:solidFill>
                    <a:srgbClr val="7AC143"/>
                  </a:solidFill>
                </a:uFill>
              </a:rPr>
              <a:t> 	venda </a:t>
            </a:r>
            <a:r>
              <a:rPr u="sng" spc="-10" dirty="0">
                <a:uFill>
                  <a:solidFill>
                    <a:srgbClr val="7AC143"/>
                  </a:solidFill>
                </a:uFill>
              </a:rPr>
              <a:t>SEMPRE </a:t>
            </a:r>
            <a:r>
              <a:rPr u="sng" spc="-5" dirty="0">
                <a:uFill>
                  <a:solidFill>
                    <a:srgbClr val="7AC143"/>
                  </a:solidFill>
                </a:uFill>
              </a:rPr>
              <a:t>seguindo os padrões de</a:t>
            </a:r>
            <a:r>
              <a:rPr u="sng" spc="-100" dirty="0">
                <a:uFill>
                  <a:solidFill>
                    <a:srgbClr val="7AC143"/>
                  </a:solidFill>
                </a:uFill>
              </a:rPr>
              <a:t> </a:t>
            </a:r>
            <a:r>
              <a:rPr u="sng" spc="-5" dirty="0">
                <a:uFill>
                  <a:solidFill>
                    <a:srgbClr val="7AC143"/>
                  </a:solidFill>
                </a:uFill>
              </a:rPr>
              <a:t>ética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64616" y="1640204"/>
            <a:ext cx="7890509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8290">
              <a:lnSpc>
                <a:spcPts val="2740"/>
              </a:lnSpc>
              <a:spcBef>
                <a:spcPts val="100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dirty="0">
                <a:latin typeface="Carlito"/>
                <a:cs typeface="Carlito"/>
              </a:rPr>
              <a:t>A ética e as </a:t>
            </a:r>
            <a:r>
              <a:rPr sz="2400" spc="-5" dirty="0">
                <a:latin typeface="Carlito"/>
                <a:cs typeface="Carlito"/>
              </a:rPr>
              <a:t>normas da Herbalife </a:t>
            </a:r>
            <a:r>
              <a:rPr sz="2400" dirty="0">
                <a:latin typeface="Carlito"/>
                <a:cs typeface="Carlito"/>
              </a:rPr>
              <a:t>existem </a:t>
            </a:r>
            <a:r>
              <a:rPr sz="2400" spc="-5" dirty="0">
                <a:latin typeface="Carlito"/>
                <a:cs typeface="Carlito"/>
              </a:rPr>
              <a:t>para nos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proteger</a:t>
            </a:r>
            <a:endParaRPr sz="2400">
              <a:latin typeface="Carlito"/>
              <a:cs typeface="Carlito"/>
            </a:endParaRPr>
          </a:p>
          <a:p>
            <a:pPr marL="300355" indent="-288290">
              <a:lnSpc>
                <a:spcPts val="2595"/>
              </a:lnSpc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spc="-5" dirty="0">
                <a:latin typeface="Carlito"/>
                <a:cs typeface="Carlito"/>
              </a:rPr>
              <a:t>Trate </a:t>
            </a:r>
            <a:r>
              <a:rPr sz="2400" spc="-10" dirty="0">
                <a:latin typeface="Carlito"/>
                <a:cs typeface="Carlito"/>
              </a:rPr>
              <a:t>os </a:t>
            </a:r>
            <a:r>
              <a:rPr sz="2400" spc="-5" dirty="0">
                <a:latin typeface="Carlito"/>
                <a:cs typeface="Carlito"/>
              </a:rPr>
              <a:t>seus </a:t>
            </a:r>
            <a:r>
              <a:rPr sz="2400" dirty="0">
                <a:latin typeface="Carlito"/>
                <a:cs typeface="Carlito"/>
              </a:rPr>
              <a:t>clientes como </a:t>
            </a:r>
            <a:r>
              <a:rPr sz="2400" spc="-5" dirty="0">
                <a:latin typeface="Carlito"/>
                <a:cs typeface="Carlito"/>
              </a:rPr>
              <a:t>gostaria que </a:t>
            </a:r>
            <a:r>
              <a:rPr sz="2400" dirty="0">
                <a:latin typeface="Carlito"/>
                <a:cs typeface="Carlito"/>
              </a:rPr>
              <a:t>o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tratassem</a:t>
            </a:r>
            <a:endParaRPr sz="2400">
              <a:latin typeface="Carlito"/>
              <a:cs typeface="Carlito"/>
            </a:endParaRPr>
          </a:p>
          <a:p>
            <a:pPr marL="300355" indent="-288290">
              <a:lnSpc>
                <a:spcPts val="2590"/>
              </a:lnSpc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dirty="0">
                <a:latin typeface="Carlito"/>
                <a:cs typeface="Carlito"/>
              </a:rPr>
              <a:t>Não </a:t>
            </a:r>
            <a:r>
              <a:rPr sz="2400" spc="-5" dirty="0">
                <a:latin typeface="Carlito"/>
                <a:cs typeface="Carlito"/>
              </a:rPr>
              <a:t>aborde clientes de outros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distribuidores</a:t>
            </a:r>
            <a:endParaRPr sz="2400">
              <a:latin typeface="Carlito"/>
              <a:cs typeface="Carlito"/>
            </a:endParaRPr>
          </a:p>
          <a:p>
            <a:pPr marL="300355" indent="-288290">
              <a:lnSpc>
                <a:spcPts val="2590"/>
              </a:lnSpc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dirty="0">
                <a:latin typeface="Carlito"/>
                <a:cs typeface="Carlito"/>
              </a:rPr>
              <a:t>Não </a:t>
            </a:r>
            <a:r>
              <a:rPr sz="2400" spc="-5" dirty="0">
                <a:latin typeface="Carlito"/>
                <a:cs typeface="Carlito"/>
              </a:rPr>
              <a:t>venda outras </a:t>
            </a:r>
            <a:r>
              <a:rPr sz="2400" dirty="0">
                <a:latin typeface="Carlito"/>
                <a:cs typeface="Carlito"/>
              </a:rPr>
              <a:t>marcas, </a:t>
            </a:r>
            <a:r>
              <a:rPr sz="2400" spc="-5" dirty="0">
                <a:latin typeface="Carlito"/>
                <a:cs typeface="Carlito"/>
              </a:rPr>
              <a:t>de outros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Distribuidores</a:t>
            </a:r>
            <a:endParaRPr sz="2400">
              <a:latin typeface="Carlito"/>
              <a:cs typeface="Carlito"/>
            </a:endParaRPr>
          </a:p>
          <a:p>
            <a:pPr marL="300355" marR="71120" indent="-288290">
              <a:lnSpc>
                <a:spcPts val="2300"/>
              </a:lnSpc>
              <a:spcBef>
                <a:spcPts val="415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dirty="0">
                <a:latin typeface="Carlito"/>
                <a:cs typeface="Carlito"/>
              </a:rPr>
              <a:t>Utilize materiais </a:t>
            </a:r>
            <a:r>
              <a:rPr sz="2400" spc="-5" dirty="0">
                <a:latin typeface="Carlito"/>
                <a:cs typeface="Carlito"/>
              </a:rPr>
              <a:t>de qualidade </a:t>
            </a:r>
            <a:r>
              <a:rPr sz="2400" dirty="0">
                <a:latin typeface="Carlito"/>
                <a:cs typeface="Carlito"/>
              </a:rPr>
              <a:t>e com </a:t>
            </a:r>
            <a:r>
              <a:rPr sz="2400" spc="-5" dirty="0">
                <a:latin typeface="Carlito"/>
                <a:cs typeface="Carlito"/>
              </a:rPr>
              <a:t>logótipo para promover 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seu negócio, por </a:t>
            </a:r>
            <a:r>
              <a:rPr sz="2400" dirty="0">
                <a:latin typeface="Carlito"/>
                <a:cs typeface="Carlito"/>
              </a:rPr>
              <a:t>exemplo, autocolante </a:t>
            </a:r>
            <a:r>
              <a:rPr sz="2400" spc="-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carro,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crachá</a:t>
            </a:r>
            <a:endParaRPr sz="2400">
              <a:latin typeface="Carlito"/>
              <a:cs typeface="Carlito"/>
            </a:endParaRPr>
          </a:p>
          <a:p>
            <a:pPr marL="300355" indent="-288290">
              <a:lnSpc>
                <a:spcPts val="2475"/>
              </a:lnSpc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dirty="0">
                <a:latin typeface="Carlito"/>
                <a:cs typeface="Carlito"/>
              </a:rPr>
              <a:t>Preserve a </a:t>
            </a:r>
            <a:r>
              <a:rPr sz="2400" spc="-5" dirty="0">
                <a:latin typeface="Carlito"/>
                <a:cs typeface="Carlito"/>
              </a:rPr>
              <a:t>sua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reputação</a:t>
            </a:r>
            <a:endParaRPr sz="2400">
              <a:latin typeface="Carlito"/>
              <a:cs typeface="Carlito"/>
            </a:endParaRPr>
          </a:p>
          <a:p>
            <a:pPr marL="300355" marR="5080" indent="-288290">
              <a:lnSpc>
                <a:spcPts val="2300"/>
              </a:lnSpc>
              <a:spcBef>
                <a:spcPts val="415"/>
              </a:spcBef>
              <a:buClr>
                <a:srgbClr val="77B800"/>
              </a:buClr>
              <a:buChar char="•"/>
              <a:tabLst>
                <a:tab pos="300355" algn="l"/>
                <a:tab pos="300990" algn="l"/>
              </a:tabLst>
            </a:pPr>
            <a:r>
              <a:rPr sz="2400" spc="-150" dirty="0">
                <a:latin typeface="Arial"/>
                <a:cs typeface="Arial"/>
              </a:rPr>
              <a:t>Não </a:t>
            </a:r>
            <a:r>
              <a:rPr sz="2400" spc="-140" dirty="0">
                <a:latin typeface="Arial"/>
                <a:cs typeface="Arial"/>
              </a:rPr>
              <a:t>seja </a:t>
            </a:r>
            <a:r>
              <a:rPr sz="2400" spc="-15" dirty="0">
                <a:latin typeface="Arial"/>
                <a:cs typeface="Arial"/>
              </a:rPr>
              <a:t>“fanático” </a:t>
            </a:r>
            <a:r>
              <a:rPr sz="2400" spc="-75" dirty="0">
                <a:latin typeface="Arial"/>
                <a:cs typeface="Arial"/>
              </a:rPr>
              <a:t>pelo </a:t>
            </a:r>
            <a:r>
              <a:rPr sz="2400" spc="-35" dirty="0">
                <a:latin typeface="Arial"/>
                <a:cs typeface="Arial"/>
              </a:rPr>
              <a:t>produto </a:t>
            </a:r>
            <a:r>
              <a:rPr sz="2400" spc="-80" dirty="0">
                <a:latin typeface="Arial"/>
                <a:cs typeface="Arial"/>
              </a:rPr>
              <a:t>ou </a:t>
            </a:r>
            <a:r>
              <a:rPr sz="2400" spc="-75" dirty="0">
                <a:latin typeface="Arial"/>
                <a:cs typeface="Arial"/>
              </a:rPr>
              <a:t>pelo </a:t>
            </a:r>
            <a:r>
              <a:rPr sz="2400" spc="-105" dirty="0">
                <a:latin typeface="Arial"/>
                <a:cs typeface="Arial"/>
              </a:rPr>
              <a:t>negócio.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Lembre</a:t>
            </a:r>
            <a:r>
              <a:rPr sz="2400" spc="-80" dirty="0">
                <a:latin typeface="Carlito"/>
                <a:cs typeface="Carlito"/>
              </a:rPr>
              <a:t>-se 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dirty="0">
                <a:latin typeface="Carlito"/>
                <a:cs typeface="Carlito"/>
              </a:rPr>
              <a:t>início também tinha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dúvidas.</a:t>
            </a:r>
            <a:endParaRPr sz="2400">
              <a:latin typeface="Carlito"/>
              <a:cs typeface="Carlito"/>
            </a:endParaRPr>
          </a:p>
          <a:p>
            <a:pPr marL="300355" marR="843280" indent="-288290">
              <a:lnSpc>
                <a:spcPts val="2310"/>
              </a:lnSpc>
              <a:spcBef>
                <a:spcPts val="290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spc="-5" dirty="0">
                <a:latin typeface="Carlito"/>
                <a:cs typeface="Carlito"/>
              </a:rPr>
              <a:t>Lembre-se: Os </a:t>
            </a:r>
            <a:r>
              <a:rPr sz="2400" spc="-10" dirty="0">
                <a:latin typeface="Carlito"/>
                <a:cs typeface="Carlito"/>
              </a:rPr>
              <a:t>produtos </a:t>
            </a:r>
            <a:r>
              <a:rPr sz="2400" spc="-5" dirty="0">
                <a:latin typeface="Carlito"/>
                <a:cs typeface="Carlito"/>
              </a:rPr>
              <a:t>não são medicamentos,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não  previnem nem </a:t>
            </a:r>
            <a:r>
              <a:rPr sz="2400" dirty="0">
                <a:latin typeface="Carlito"/>
                <a:cs typeface="Carlito"/>
              </a:rPr>
              <a:t>tratam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doenças</a:t>
            </a:r>
            <a:endParaRPr sz="2400">
              <a:latin typeface="Carlito"/>
              <a:cs typeface="Carlito"/>
            </a:endParaRPr>
          </a:p>
          <a:p>
            <a:pPr marL="300355" indent="-288290">
              <a:lnSpc>
                <a:spcPts val="2605"/>
              </a:lnSpc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spc="-5" dirty="0">
                <a:latin typeface="Carlito"/>
                <a:cs typeface="Carlito"/>
              </a:rPr>
              <a:t>Este negócio </a:t>
            </a:r>
            <a:r>
              <a:rPr sz="2400" dirty="0">
                <a:latin typeface="Carlito"/>
                <a:cs typeface="Carlito"/>
              </a:rPr>
              <a:t>é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seu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136" y="6388265"/>
            <a:ext cx="1620012" cy="330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938" rIns="0" bIns="0" rtlCol="0">
            <a:spAutoFit/>
          </a:bodyPr>
          <a:lstStyle/>
          <a:p>
            <a:pPr marL="8534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Fechar uma venda: sem fechar a venda</a:t>
            </a:r>
            <a:r>
              <a:rPr spc="-70" dirty="0"/>
              <a:t> </a:t>
            </a:r>
            <a:r>
              <a:rPr spc="-10" dirty="0"/>
              <a:t>não</a:t>
            </a:r>
          </a:p>
          <a:p>
            <a:pPr marL="12700">
              <a:lnSpc>
                <a:spcPct val="100000"/>
              </a:lnSpc>
              <a:tabLst>
                <a:tab pos="853440" algn="l"/>
                <a:tab pos="9156065" algn="l"/>
              </a:tabLst>
            </a:pPr>
            <a:r>
              <a:rPr u="sng" spc="-5" dirty="0">
                <a:uFill>
                  <a:solidFill>
                    <a:srgbClr val="7AC14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sng" spc="-135" dirty="0">
                <a:uFill>
                  <a:solidFill>
                    <a:srgbClr val="7AC143"/>
                  </a:solidFill>
                </a:uFill>
                <a:latin typeface="Arial"/>
                <a:cs typeface="Arial"/>
              </a:rPr>
              <a:t>existe</a:t>
            </a:r>
            <a:r>
              <a:rPr u="sng" spc="-250" dirty="0">
                <a:uFill>
                  <a:solidFill>
                    <a:srgbClr val="7AC143"/>
                  </a:solidFill>
                </a:uFill>
                <a:latin typeface="Arial"/>
                <a:cs typeface="Arial"/>
              </a:rPr>
              <a:t> </a:t>
            </a:r>
            <a:r>
              <a:rPr u="sng" spc="-360" dirty="0">
                <a:uFill>
                  <a:solidFill>
                    <a:srgbClr val="7AC143"/>
                  </a:solidFill>
                </a:uFill>
                <a:latin typeface="Arial"/>
                <a:cs typeface="Arial"/>
              </a:rPr>
              <a:t>sucesso…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263" y="1420748"/>
            <a:ext cx="4636135" cy="42322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00990" marR="535940" indent="-288925">
              <a:lnSpc>
                <a:spcPts val="2450"/>
              </a:lnSpc>
              <a:spcBef>
                <a:spcPts val="540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1625" algn="l"/>
              </a:tabLst>
            </a:pPr>
            <a:r>
              <a:rPr sz="2400" dirty="0">
                <a:latin typeface="Carlito"/>
                <a:cs typeface="Carlito"/>
              </a:rPr>
              <a:t>Identifique as </a:t>
            </a:r>
            <a:r>
              <a:rPr sz="2400" spc="-5" dirty="0">
                <a:latin typeface="Carlito"/>
                <a:cs typeface="Carlito"/>
              </a:rPr>
              <a:t>necessidades do  cliente</a:t>
            </a:r>
            <a:endParaRPr sz="2400">
              <a:latin typeface="Carlito"/>
              <a:cs typeface="Carlito"/>
            </a:endParaRPr>
          </a:p>
          <a:p>
            <a:pPr marL="300990" marR="789940" indent="-288925" algn="just">
              <a:lnSpc>
                <a:spcPct val="85100"/>
              </a:lnSpc>
              <a:spcBef>
                <a:spcPts val="1425"/>
              </a:spcBef>
              <a:buClr>
                <a:srgbClr val="77B800"/>
              </a:buClr>
              <a:buFont typeface="Arial"/>
              <a:buChar char="•"/>
              <a:tabLst>
                <a:tab pos="301625" algn="l"/>
              </a:tabLst>
            </a:pPr>
            <a:r>
              <a:rPr sz="2400" spc="-5" dirty="0">
                <a:latin typeface="Carlito"/>
                <a:cs typeface="Carlito"/>
              </a:rPr>
              <a:t>Ofereça </a:t>
            </a:r>
            <a:r>
              <a:rPr sz="2400" dirty="0">
                <a:latin typeface="Carlito"/>
                <a:cs typeface="Carlito"/>
              </a:rPr>
              <a:t>exatamente o </a:t>
            </a:r>
            <a:r>
              <a:rPr sz="2400" spc="-5" dirty="0">
                <a:latin typeface="Carlito"/>
                <a:cs typeface="Carlito"/>
              </a:rPr>
              <a:t>que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  cliente </a:t>
            </a:r>
            <a:r>
              <a:rPr sz="2400" spc="-5" dirty="0">
                <a:latin typeface="Carlito"/>
                <a:cs typeface="Carlito"/>
              </a:rPr>
              <a:t>precisa (o que quer </a:t>
            </a:r>
            <a:r>
              <a:rPr sz="2400" dirty="0">
                <a:latin typeface="Carlito"/>
                <a:cs typeface="Carlito"/>
              </a:rPr>
              <a:t>e  </a:t>
            </a:r>
            <a:r>
              <a:rPr sz="2400" spc="-5" dirty="0">
                <a:latin typeface="Carlito"/>
                <a:cs typeface="Carlito"/>
              </a:rPr>
              <a:t>dentro do que quer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gastar)</a:t>
            </a:r>
            <a:endParaRPr sz="2400">
              <a:latin typeface="Carlito"/>
              <a:cs typeface="Carlito"/>
            </a:endParaRPr>
          </a:p>
          <a:p>
            <a:pPr marL="300990" marR="721995" indent="-288925">
              <a:lnSpc>
                <a:spcPts val="2450"/>
              </a:lnSpc>
              <a:spcBef>
                <a:spcPts val="1445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1625" algn="l"/>
              </a:tabLst>
            </a:pPr>
            <a:r>
              <a:rPr sz="2400" spc="-5" dirty="0">
                <a:latin typeface="Carlito"/>
                <a:cs typeface="Carlito"/>
              </a:rPr>
              <a:t>Recomende os produtos sem  pressão</a:t>
            </a:r>
            <a:endParaRPr sz="2400">
              <a:latin typeface="Carlito"/>
              <a:cs typeface="Carlito"/>
            </a:endParaRPr>
          </a:p>
          <a:p>
            <a:pPr marL="300990" marR="5080" indent="-288925">
              <a:lnSpc>
                <a:spcPts val="2450"/>
              </a:lnSpc>
              <a:spcBef>
                <a:spcPts val="1440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1625" algn="l"/>
              </a:tabLst>
            </a:pPr>
            <a:r>
              <a:rPr sz="2400" dirty="0">
                <a:latin typeface="Carlito"/>
                <a:cs typeface="Carlito"/>
              </a:rPr>
              <a:t>Pergunte ao cliente </a:t>
            </a:r>
            <a:r>
              <a:rPr sz="2400" spc="-5" dirty="0">
                <a:latin typeface="Carlito"/>
                <a:cs typeface="Carlito"/>
              </a:rPr>
              <a:t>qual </a:t>
            </a:r>
            <a:r>
              <a:rPr sz="2400" dirty="0">
                <a:latin typeface="Carlito"/>
                <a:cs typeface="Carlito"/>
              </a:rPr>
              <a:t>o meio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dirty="0">
                <a:latin typeface="Carlito"/>
                <a:cs typeface="Carlito"/>
              </a:rPr>
              <a:t>pagamento </a:t>
            </a:r>
            <a:r>
              <a:rPr sz="2400" spc="-5" dirty="0">
                <a:latin typeface="Carlito"/>
                <a:cs typeface="Carlito"/>
              </a:rPr>
              <a:t>que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prefere</a:t>
            </a:r>
            <a:endParaRPr sz="2400">
              <a:latin typeface="Carlito"/>
              <a:cs typeface="Carlito"/>
            </a:endParaRPr>
          </a:p>
          <a:p>
            <a:pPr marL="300990" marR="323215" indent="-288925">
              <a:lnSpc>
                <a:spcPts val="2450"/>
              </a:lnSpc>
              <a:spcBef>
                <a:spcPts val="1435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1625" algn="l"/>
              </a:tabLst>
            </a:pPr>
            <a:r>
              <a:rPr sz="2400" dirty="0">
                <a:latin typeface="Carlito"/>
                <a:cs typeface="Carlito"/>
              </a:rPr>
              <a:t>Marque uma </a:t>
            </a:r>
            <a:r>
              <a:rPr sz="2400" spc="-5" dirty="0">
                <a:latin typeface="Carlito"/>
                <a:cs typeface="Carlito"/>
              </a:rPr>
              <a:t>data para </a:t>
            </a:r>
            <a:r>
              <a:rPr sz="2400" dirty="0">
                <a:latin typeface="Carlito"/>
                <a:cs typeface="Carlito"/>
              </a:rPr>
              <a:t>fazer o  </a:t>
            </a:r>
            <a:r>
              <a:rPr sz="2400" spc="-5" dirty="0">
                <a:latin typeface="Carlito"/>
                <a:cs typeface="Carlito"/>
              </a:rPr>
              <a:t>acompanhamento </a:t>
            </a:r>
            <a:r>
              <a:rPr sz="2400" dirty="0">
                <a:latin typeface="Carlito"/>
                <a:cs typeface="Carlito"/>
              </a:rPr>
              <a:t>com 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cliente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84825" y="1474850"/>
            <a:ext cx="3451225" cy="4519930"/>
            <a:chOff x="5584825" y="1474850"/>
            <a:chExt cx="3451225" cy="4519930"/>
          </a:xfrm>
        </p:grpSpPr>
        <p:sp>
          <p:nvSpPr>
            <p:cNvPr id="6" name="object 6"/>
            <p:cNvSpPr/>
            <p:nvPr/>
          </p:nvSpPr>
          <p:spPr>
            <a:xfrm>
              <a:off x="5584825" y="1474850"/>
              <a:ext cx="3451225" cy="4519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62825" y="3598799"/>
              <a:ext cx="527050" cy="5048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243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7AC1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7136" y="6388265"/>
            <a:ext cx="1620012" cy="330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24550" y="3201987"/>
            <a:ext cx="3095625" cy="30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1640" y="275666"/>
            <a:ext cx="51492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Compreender </a:t>
            </a:r>
            <a:r>
              <a:rPr sz="3800" dirty="0"/>
              <a:t>os</a:t>
            </a:r>
            <a:r>
              <a:rPr sz="3800" spc="-70" dirty="0"/>
              <a:t> </a:t>
            </a:r>
            <a:r>
              <a:rPr sz="3800" dirty="0"/>
              <a:t>números</a:t>
            </a:r>
            <a:endParaRPr sz="3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69240" y="1423161"/>
            <a:ext cx="8366759" cy="440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19430" indent="-288290">
              <a:lnSpc>
                <a:spcPct val="100000"/>
              </a:lnSpc>
              <a:spcBef>
                <a:spcPts val="100"/>
              </a:spcBef>
              <a:buClr>
                <a:srgbClr val="77B800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100" dirty="0">
                <a:latin typeface="Carlito"/>
                <a:cs typeface="Carlito"/>
              </a:rPr>
              <a:t>9 em </a:t>
            </a:r>
            <a:r>
              <a:rPr sz="2100" spc="-5" dirty="0">
                <a:latin typeface="Carlito"/>
                <a:cs typeface="Carlito"/>
              </a:rPr>
              <a:t>cada </a:t>
            </a:r>
            <a:r>
              <a:rPr sz="2100" dirty="0">
                <a:latin typeface="Carlito"/>
                <a:cs typeface="Carlito"/>
              </a:rPr>
              <a:t>10 </a:t>
            </a:r>
            <a:r>
              <a:rPr sz="2100" spc="-10" dirty="0">
                <a:latin typeface="Carlito"/>
                <a:cs typeface="Carlito"/>
              </a:rPr>
              <a:t>pessoas </a:t>
            </a:r>
            <a:r>
              <a:rPr sz="2100" spc="-5" dirty="0">
                <a:latin typeface="Carlito"/>
                <a:cs typeface="Carlito"/>
              </a:rPr>
              <a:t>não </a:t>
            </a:r>
            <a:r>
              <a:rPr sz="2100" spc="-15" dirty="0">
                <a:latin typeface="Carlito"/>
                <a:cs typeface="Carlito"/>
              </a:rPr>
              <a:t>vai comprar </a:t>
            </a:r>
            <a:r>
              <a:rPr sz="2100" dirty="0">
                <a:latin typeface="Carlito"/>
                <a:cs typeface="Carlito"/>
              </a:rPr>
              <a:t>o </a:t>
            </a:r>
            <a:r>
              <a:rPr sz="2100" spc="-15" dirty="0">
                <a:latin typeface="Carlito"/>
                <a:cs typeface="Carlito"/>
              </a:rPr>
              <a:t>produto, </a:t>
            </a:r>
            <a:r>
              <a:rPr sz="2100" spc="-5" dirty="0">
                <a:latin typeface="Carlito"/>
                <a:cs typeface="Carlito"/>
              </a:rPr>
              <a:t>por isso não </a:t>
            </a:r>
            <a:r>
              <a:rPr sz="2100" spc="-10" dirty="0">
                <a:latin typeface="Carlito"/>
                <a:cs typeface="Carlito"/>
              </a:rPr>
              <a:t>se  </a:t>
            </a:r>
            <a:r>
              <a:rPr sz="2100" spc="-5" dirty="0">
                <a:latin typeface="Carlito"/>
                <a:cs typeface="Carlito"/>
              </a:rPr>
              <a:t>preocupe demasiado com isso: </a:t>
            </a:r>
            <a:r>
              <a:rPr sz="2100" dirty="0">
                <a:latin typeface="Carlito"/>
                <a:cs typeface="Carlito"/>
              </a:rPr>
              <a:t>1 em </a:t>
            </a:r>
            <a:r>
              <a:rPr sz="2100" spc="-5" dirty="0">
                <a:latin typeface="Carlito"/>
                <a:cs typeface="Carlito"/>
              </a:rPr>
              <a:t>cada </a:t>
            </a:r>
            <a:r>
              <a:rPr sz="2100" dirty="0">
                <a:latin typeface="Carlito"/>
                <a:cs typeface="Carlito"/>
              </a:rPr>
              <a:t>10 </a:t>
            </a:r>
            <a:r>
              <a:rPr sz="2100" spc="-20" dirty="0">
                <a:latin typeface="Carlito"/>
                <a:cs typeface="Carlito"/>
              </a:rPr>
              <a:t>será </a:t>
            </a:r>
            <a:r>
              <a:rPr sz="2100" dirty="0">
                <a:latin typeface="Carlito"/>
                <a:cs typeface="Carlito"/>
              </a:rPr>
              <a:t>o melhor </a:t>
            </a:r>
            <a:r>
              <a:rPr sz="2100" spc="-10" dirty="0">
                <a:latin typeface="Carlito"/>
                <a:cs typeface="Carlito"/>
              </a:rPr>
              <a:t>candidato  </a:t>
            </a:r>
            <a:r>
              <a:rPr sz="2100" spc="-15" dirty="0">
                <a:latin typeface="Carlito"/>
                <a:cs typeface="Carlito"/>
              </a:rPr>
              <a:t>para comprar </a:t>
            </a:r>
            <a:r>
              <a:rPr sz="2100" dirty="0">
                <a:latin typeface="Carlito"/>
                <a:cs typeface="Carlito"/>
              </a:rPr>
              <a:t>o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produto.</a:t>
            </a:r>
            <a:endParaRPr sz="2100">
              <a:latin typeface="Carlito"/>
              <a:cs typeface="Carlito"/>
            </a:endParaRPr>
          </a:p>
          <a:p>
            <a:pPr marL="305435" indent="-288925">
              <a:lnSpc>
                <a:spcPct val="100000"/>
              </a:lnSpc>
              <a:spcBef>
                <a:spcPts val="120"/>
              </a:spcBef>
              <a:buClr>
                <a:srgbClr val="77B800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100" dirty="0">
                <a:latin typeface="Carlito"/>
                <a:cs typeface="Carlito"/>
              </a:rPr>
              <a:t>Não </a:t>
            </a:r>
            <a:r>
              <a:rPr sz="2100" spc="-5" dirty="0">
                <a:latin typeface="Carlito"/>
                <a:cs typeface="Carlito"/>
              </a:rPr>
              <a:t>importa </a:t>
            </a:r>
            <a:r>
              <a:rPr sz="2100" dirty="0">
                <a:latin typeface="Carlito"/>
                <a:cs typeface="Carlito"/>
              </a:rPr>
              <a:t>o </a:t>
            </a:r>
            <a:r>
              <a:rPr sz="2100" spc="-5" dirty="0">
                <a:latin typeface="Carlito"/>
                <a:cs typeface="Carlito"/>
              </a:rPr>
              <a:t>que diz ou </a:t>
            </a:r>
            <a:r>
              <a:rPr sz="2100" spc="-15" dirty="0">
                <a:latin typeface="Carlito"/>
                <a:cs typeface="Carlito"/>
              </a:rPr>
              <a:t>faz </a:t>
            </a:r>
            <a:r>
              <a:rPr sz="2100" dirty="0">
                <a:latin typeface="Carlito"/>
                <a:cs typeface="Carlito"/>
              </a:rPr>
              <a:t>- 9 em </a:t>
            </a:r>
            <a:r>
              <a:rPr sz="2100" spc="-5" dirty="0">
                <a:latin typeface="Carlito"/>
                <a:cs typeface="Carlito"/>
              </a:rPr>
              <a:t>cada </a:t>
            </a:r>
            <a:r>
              <a:rPr sz="2100" dirty="0">
                <a:latin typeface="Carlito"/>
                <a:cs typeface="Carlito"/>
              </a:rPr>
              <a:t>10 </a:t>
            </a:r>
            <a:r>
              <a:rPr sz="2100" spc="-10" dirty="0">
                <a:latin typeface="Carlito"/>
                <a:cs typeface="Carlito"/>
              </a:rPr>
              <a:t>pessoas </a:t>
            </a:r>
            <a:r>
              <a:rPr sz="2100" spc="-5" dirty="0">
                <a:latin typeface="Carlito"/>
                <a:cs typeface="Carlito"/>
              </a:rPr>
              <a:t>não </a:t>
            </a:r>
            <a:r>
              <a:rPr sz="2100" spc="-15" dirty="0">
                <a:latin typeface="Carlito"/>
                <a:cs typeface="Carlito"/>
              </a:rPr>
              <a:t>vai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40" dirty="0">
                <a:latin typeface="Carlito"/>
                <a:cs typeface="Carlito"/>
              </a:rPr>
              <a:t>comprar.</a:t>
            </a:r>
            <a:endParaRPr sz="2100">
              <a:latin typeface="Carlito"/>
              <a:cs typeface="Carlito"/>
            </a:endParaRPr>
          </a:p>
          <a:p>
            <a:pPr marL="305435" indent="-288925">
              <a:lnSpc>
                <a:spcPct val="100000"/>
              </a:lnSpc>
              <a:spcBef>
                <a:spcPts val="135"/>
              </a:spcBef>
              <a:buClr>
                <a:srgbClr val="77B800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100" spc="-5" dirty="0">
                <a:latin typeface="Carlito"/>
                <a:cs typeface="Carlito"/>
              </a:rPr>
              <a:t>Em venda </a:t>
            </a:r>
            <a:r>
              <a:rPr sz="2100" spc="-15" dirty="0">
                <a:latin typeface="Carlito"/>
                <a:cs typeface="Carlito"/>
              </a:rPr>
              <a:t>direta </a:t>
            </a:r>
            <a:r>
              <a:rPr sz="2100" spc="-35" dirty="0">
                <a:latin typeface="Arial"/>
                <a:cs typeface="Arial"/>
              </a:rPr>
              <a:t>tem </a:t>
            </a:r>
            <a:r>
              <a:rPr sz="2100" spc="-100" dirty="0">
                <a:latin typeface="Arial"/>
                <a:cs typeface="Arial"/>
              </a:rPr>
              <a:t>de </a:t>
            </a:r>
            <a:r>
              <a:rPr sz="2100" spc="-85" dirty="0">
                <a:latin typeface="Arial"/>
                <a:cs typeface="Arial"/>
              </a:rPr>
              <a:t>estar </a:t>
            </a:r>
            <a:r>
              <a:rPr sz="2100" spc="-80" dirty="0">
                <a:latin typeface="Arial"/>
                <a:cs typeface="Arial"/>
              </a:rPr>
              <a:t>preparado </a:t>
            </a:r>
            <a:r>
              <a:rPr sz="2100" spc="-105" dirty="0">
                <a:latin typeface="Arial"/>
                <a:cs typeface="Arial"/>
              </a:rPr>
              <a:t>para </a:t>
            </a:r>
            <a:r>
              <a:rPr sz="2100" spc="-45" dirty="0">
                <a:latin typeface="Arial"/>
                <a:cs typeface="Arial"/>
              </a:rPr>
              <a:t>ouvir </a:t>
            </a:r>
            <a:r>
              <a:rPr sz="2100" spc="-80" dirty="0">
                <a:latin typeface="Arial"/>
                <a:cs typeface="Arial"/>
              </a:rPr>
              <a:t>constantemente</a:t>
            </a:r>
            <a:r>
              <a:rPr sz="2100" spc="-295" dirty="0">
                <a:latin typeface="Arial"/>
                <a:cs typeface="Arial"/>
              </a:rPr>
              <a:t> </a:t>
            </a:r>
            <a:r>
              <a:rPr sz="2100" spc="10" dirty="0">
                <a:latin typeface="Arial"/>
                <a:cs typeface="Arial"/>
              </a:rPr>
              <a:t>“não”</a:t>
            </a:r>
            <a:endParaRPr sz="210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</a:pPr>
            <a:r>
              <a:rPr sz="2100" spc="-125" dirty="0">
                <a:latin typeface="Arial"/>
                <a:cs typeface="Arial"/>
              </a:rPr>
              <a:t>– </a:t>
            </a:r>
            <a:r>
              <a:rPr sz="2100" dirty="0">
                <a:latin typeface="Carlito"/>
                <a:cs typeface="Carlito"/>
              </a:rPr>
              <a:t>é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natural.</a:t>
            </a:r>
            <a:endParaRPr sz="2100">
              <a:latin typeface="Carlito"/>
              <a:cs typeface="Carlito"/>
            </a:endParaRPr>
          </a:p>
          <a:p>
            <a:pPr marL="305435" indent="-288925">
              <a:lnSpc>
                <a:spcPct val="100000"/>
              </a:lnSpc>
              <a:spcBef>
                <a:spcPts val="120"/>
              </a:spcBef>
              <a:buClr>
                <a:srgbClr val="77B800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100" dirty="0">
                <a:latin typeface="Carlito"/>
                <a:cs typeface="Carlito"/>
              </a:rPr>
              <a:t>Menos </a:t>
            </a:r>
            <a:r>
              <a:rPr sz="2100" spc="-15" dirty="0">
                <a:latin typeface="Carlito"/>
                <a:cs typeface="Carlito"/>
              </a:rPr>
              <a:t>contactos </a:t>
            </a:r>
            <a:r>
              <a:rPr sz="2100" dirty="0">
                <a:latin typeface="Carlito"/>
                <a:cs typeface="Carlito"/>
              </a:rPr>
              <a:t>= menos </a:t>
            </a:r>
            <a:r>
              <a:rPr sz="2100" spc="-5" dirty="0">
                <a:latin typeface="Carlito"/>
                <a:cs typeface="Carlito"/>
              </a:rPr>
              <a:t>vendas </a:t>
            </a:r>
            <a:r>
              <a:rPr sz="2100" dirty="0">
                <a:latin typeface="Carlito"/>
                <a:cs typeface="Carlito"/>
              </a:rPr>
              <a:t>= </a:t>
            </a:r>
            <a:r>
              <a:rPr sz="2100" spc="-10" dirty="0">
                <a:latin typeface="Carlito"/>
                <a:cs typeface="Carlito"/>
              </a:rPr>
              <a:t>pouco dinheiro. </a:t>
            </a:r>
            <a:r>
              <a:rPr sz="2100" spc="-70" dirty="0">
                <a:latin typeface="Carlito"/>
                <a:cs typeface="Carlito"/>
              </a:rPr>
              <a:t>Tem </a:t>
            </a:r>
            <a:r>
              <a:rPr sz="2100" dirty="0">
                <a:latin typeface="Carlito"/>
                <a:cs typeface="Carlito"/>
              </a:rPr>
              <a:t>de </a:t>
            </a:r>
            <a:r>
              <a:rPr sz="2100" spc="-5" dirty="0">
                <a:latin typeface="Carlito"/>
                <a:cs typeface="Carlito"/>
              </a:rPr>
              <a:t>ser</a:t>
            </a:r>
            <a:r>
              <a:rPr sz="2100" spc="19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pró-ativo.</a:t>
            </a:r>
            <a:endParaRPr sz="210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810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100" dirty="0">
                <a:latin typeface="Carlito"/>
                <a:cs typeface="Carlito"/>
              </a:rPr>
              <a:t>Mais contactos = mais </a:t>
            </a:r>
            <a:r>
              <a:rPr sz="2100" spc="-5" dirty="0">
                <a:latin typeface="Carlito"/>
                <a:cs typeface="Carlito"/>
              </a:rPr>
              <a:t>possibilidades de</a:t>
            </a:r>
            <a:r>
              <a:rPr sz="2100" spc="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venda.</a:t>
            </a:r>
            <a:endParaRPr sz="210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120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100" spc="-5" dirty="0">
                <a:latin typeface="Carlito"/>
                <a:cs typeface="Carlito"/>
              </a:rPr>
              <a:t>Quantos </a:t>
            </a:r>
            <a:r>
              <a:rPr sz="2100" dirty="0">
                <a:latin typeface="Carlito"/>
                <a:cs typeface="Carlito"/>
              </a:rPr>
              <a:t>mais contactos </a:t>
            </a:r>
            <a:r>
              <a:rPr sz="2100" spc="-5" dirty="0">
                <a:latin typeface="Carlito"/>
                <a:cs typeface="Carlito"/>
              </a:rPr>
              <a:t>de qualidade fizer,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mais</a:t>
            </a:r>
            <a:endParaRPr sz="2100">
              <a:latin typeface="Carlito"/>
              <a:cs typeface="Carlito"/>
            </a:endParaRPr>
          </a:p>
          <a:p>
            <a:pPr marL="300355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latin typeface="Carlito"/>
                <a:cs typeface="Carlito"/>
              </a:rPr>
              <a:t>oportunidades de </a:t>
            </a:r>
            <a:r>
              <a:rPr sz="2100" dirty="0">
                <a:latin typeface="Carlito"/>
                <a:cs typeface="Carlito"/>
              </a:rPr>
              <a:t>vendas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tem.</a:t>
            </a:r>
            <a:endParaRPr sz="210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130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100" dirty="0">
                <a:latin typeface="Carlito"/>
                <a:cs typeface="Carlito"/>
              </a:rPr>
              <a:t>Aprenda a </a:t>
            </a:r>
            <a:r>
              <a:rPr sz="2100" spc="-5" dirty="0">
                <a:latin typeface="Carlito"/>
                <a:cs typeface="Carlito"/>
              </a:rPr>
              <a:t>lidar </a:t>
            </a:r>
            <a:r>
              <a:rPr sz="2100" dirty="0">
                <a:latin typeface="Carlito"/>
                <a:cs typeface="Carlito"/>
              </a:rPr>
              <a:t>com as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frustrações.</a:t>
            </a:r>
            <a:endParaRPr sz="210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120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100" spc="-5" dirty="0">
                <a:latin typeface="Carlito"/>
                <a:cs typeface="Carlito"/>
              </a:rPr>
              <a:t>Peça sempre</a:t>
            </a:r>
            <a:r>
              <a:rPr sz="2100" spc="2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referências/contactos.</a:t>
            </a:r>
            <a:endParaRPr sz="210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135"/>
              </a:spcBef>
              <a:buClr>
                <a:srgbClr val="77B800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100" spc="-5" dirty="0">
                <a:latin typeface="Carlito"/>
                <a:cs typeface="Carlito"/>
              </a:rPr>
              <a:t>Analise os seus resultados </a:t>
            </a:r>
            <a:r>
              <a:rPr sz="2100" dirty="0">
                <a:latin typeface="Carlito"/>
                <a:cs typeface="Carlito"/>
              </a:rPr>
              <a:t>com o </a:t>
            </a:r>
            <a:r>
              <a:rPr sz="2100" spc="-5" dirty="0">
                <a:latin typeface="Carlito"/>
                <a:cs typeface="Carlito"/>
              </a:rPr>
              <a:t>seu</a:t>
            </a:r>
            <a:r>
              <a:rPr sz="2100" spc="7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patrocinador.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881</Words>
  <Application>Microsoft Office PowerPoint</Application>
  <PresentationFormat>Apresentação no Ecrã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Carlito</vt:lpstr>
      <vt:lpstr>Times New Roman</vt:lpstr>
      <vt:lpstr>Office Theme</vt:lpstr>
      <vt:lpstr>Apresentação do PowerPoint</vt:lpstr>
      <vt:lpstr>  Lidar com a rejeição </vt:lpstr>
      <vt:lpstr>  Lidar com a rejeição </vt:lpstr>
      <vt:lpstr>Como responder a perguntas que possam   surgir... </vt:lpstr>
      <vt:lpstr>Como responder a perguntas que possam   surgir... </vt:lpstr>
      <vt:lpstr>Como responder a perguntas que possam   surgir... </vt:lpstr>
      <vt:lpstr>  venda SEMPRE seguindo os padrões de ética </vt:lpstr>
      <vt:lpstr>Fechar uma venda: sem fechar a venda não   existe sucesso… </vt:lpstr>
      <vt:lpstr>Compreender os números</vt:lpstr>
      <vt:lpstr>Lista de preços e factura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can accommodate up to three lines</dc:title>
  <dc:creator>Herbalife Employee</dc:creator>
  <cp:lastModifiedBy>Salomé Sebastião</cp:lastModifiedBy>
  <cp:revision>1</cp:revision>
  <dcterms:created xsi:type="dcterms:W3CDTF">2020-09-13T21:16:50Z</dcterms:created>
  <dcterms:modified xsi:type="dcterms:W3CDTF">2020-09-13T21:17:15Z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2020-09-13T00:00:00Z</vt:filetime>
  </property>
</Properties>
</file>