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7" r:id="rId8"/>
    <p:sldId id="278" r:id="rId9"/>
    <p:sldId id="264" r:id="rId10"/>
    <p:sldId id="280" r:id="rId11"/>
    <p:sldId id="260" r:id="rId12"/>
    <p:sldId id="281" r:id="rId13"/>
    <p:sldId id="263" r:id="rId14"/>
    <p:sldId id="268" r:id="rId15"/>
    <p:sldId id="270" r:id="rId16"/>
    <p:sldId id="282" r:id="rId17"/>
    <p:sldId id="283" r:id="rId18"/>
    <p:sldId id="1379" r:id="rId19"/>
    <p:sldId id="273" r:id="rId20"/>
    <p:sldId id="274" r:id="rId21"/>
    <p:sldId id="272" r:id="rId22"/>
    <p:sldId id="276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R4t8bSyTd8ttmA/EK1ruCRiG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aa97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f5aa97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a9729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f5aa9729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1bc493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a1bc493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1bc493b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da1bc493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18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3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79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>
            <a:spLocks noGrp="1"/>
          </p:cNvSpPr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0"/>
          <p:cNvSpPr txBox="1">
            <a:spLocks noGrp="1"/>
          </p:cNvSpPr>
          <p:nvPr>
            <p:ph type="body" idx="1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0"/>
          <p:cNvSpPr txBox="1">
            <a:spLocks noGrp="1"/>
          </p:cNvSpPr>
          <p:nvPr>
            <p:ph type="body" idx="2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6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>
            <a:spLocks noGrp="1"/>
          </p:cNvSpPr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1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>
            <a:spLocks noGrp="1"/>
          </p:cNvSpPr>
          <p:nvPr>
            <p:ph type="pic" idx="2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/>
          </a:p>
        </p:txBody>
      </p:sp>
      <p:sp>
        <p:nvSpPr>
          <p:cNvPr id="26" name="Google Shape;26;p4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3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name="adj" fmla="val 50000"/>
            </a:avLst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sldNum" idx="12"/>
          </p:nvPr>
        </p:nvSpPr>
        <p:spPr>
          <a:xfrm>
            <a:off x="7244862" y="6324600"/>
            <a:ext cx="18200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" name="Google Shape;44;p54" descr="caomputad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4" descr="chicar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4" descr="livro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800" b="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body" idx="2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body" idx="3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4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/>
          </a:p>
        </p:txBody>
      </p:sp>
      <p:sp>
        <p:nvSpPr>
          <p:cNvPr id="59" name="Google Shape;59;p5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 txBox="1">
            <a:spLocks noGrp="1"/>
          </p:cNvSpPr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16" cy="2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9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9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49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iaksandrSiarohin/first-order-model/blob/master/demo.ipynb#scrollTo=UCMFMJV7K-ag" TargetMode="External"/><Relationship Id="rId3" Type="http://schemas.openxmlformats.org/officeDocument/2006/relationships/hyperlink" Target="https://github.com/minimaxir/gpt-3-experiments" TargetMode="External"/><Relationship Id="rId7" Type="http://schemas.openxmlformats.org/officeDocument/2006/relationships/hyperlink" Target="https://www.youtube.com/watch?v=l_6Tumd8EQ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hoc2RISoLWU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openai.com/dall-e-2/" TargetMode="Externa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ript.com/over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1.globo.com/sp/sao-paulo/noticia/2021/05/11/justica-multa-concessionaria-em-r-100-mil-por-coleta-de-dados-de-passageiros-na-linha-4-amarela-do-metro-de-sp.ghtml" TargetMode="External"/><Relationship Id="rId3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7" Type="http://schemas.openxmlformats.org/officeDocument/2006/relationships/hyperlink" Target="https://www.fhi.ox.ac.uk/wp-content/uploads/Deciphering_Chinas_AI-Dream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s/2069/a-top-roboticist-says-a-i-will-not-conquer-humanity-133f2611d035" TargetMode="External"/><Relationship Id="rId5" Type="http://schemas.openxmlformats.org/officeDocument/2006/relationships/hyperlink" Target="https://www.tecmundo.com.br/ciencia/128058-inteligencia-artificial-perigosa-armas-nucleares-diz-musk.htm" TargetMode="External"/><Relationship Id="rId4" Type="http://schemas.openxmlformats.org/officeDocument/2006/relationships/hyperlink" Target="https://itforum365.com.br/2020-ia-mais-empregos-gartne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naldojr.github.io/ml/aulas/lab01/datafram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naldojr.github.io/m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;p8">
            <a:extLst>
              <a:ext uri="{FF2B5EF4-FFF2-40B4-BE49-F238E27FC236}">
                <a16:creationId xmlns:a16="http://schemas.microsoft.com/office/drawing/2014/main" id="{DAAA989D-3E18-1208-ACAA-3482A9D4B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8620" y="797214"/>
            <a:ext cx="4804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000" dirty="0"/>
              <a:t>GPT-3 e Dall-E-2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000" dirty="0"/>
              <a:t>Um dos mais atuais - Modelo de rede neural criado pela empresa </a:t>
            </a:r>
            <a:r>
              <a:rPr lang="pt-BR" sz="2000" dirty="0" err="1"/>
              <a:t>OpenAI</a:t>
            </a:r>
            <a:endParaRPr sz="2000" dirty="0"/>
          </a:p>
          <a:p>
            <a:pPr marL="74295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https://github.com/minimaxir/gpt-3-experiments</a:t>
            </a:r>
            <a:endParaRPr lang="pt-BR" sz="1800" u="sng" dirty="0">
              <a:solidFill>
                <a:schemeClr val="hlink"/>
              </a:solidFill>
            </a:endParaRPr>
          </a:p>
          <a:p>
            <a:pPr marL="74295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sz="1800" dirty="0">
                <a:hlinkClick r:id="rId4"/>
              </a:rPr>
              <a:t>https://openai.com/dall-e-2/</a:t>
            </a:r>
            <a:r>
              <a:rPr lang="pt-BR" sz="18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ALL-E: esta IA gera imagens a partir de qualquer descrição e o resultado é  surpreendente - Hardware.com.br">
            <a:extLst>
              <a:ext uri="{FF2B5EF4-FFF2-40B4-BE49-F238E27FC236}">
                <a16:creationId xmlns:a16="http://schemas.microsoft.com/office/drawing/2014/main" id="{9DE76838-5152-3597-3C58-748E9EEF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797214"/>
            <a:ext cx="4117783" cy="281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00D785-D200-8791-2DC5-B0BE8C4FE6F9}"/>
              </a:ext>
            </a:extLst>
          </p:cNvPr>
          <p:cNvSpPr txBox="1"/>
          <p:nvPr/>
        </p:nvSpPr>
        <p:spPr>
          <a:xfrm>
            <a:off x="110837" y="4428041"/>
            <a:ext cx="45789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Deepfake</a:t>
            </a:r>
            <a:endParaRPr lang="pt-BR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https://youtu.be/hoc2RISoLWU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https://www.youtube.com/watch?v=l_6Tumd8EQI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FAÇA UM TESTE:</a:t>
            </a:r>
            <a:r>
              <a:rPr lang="pt-BR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</a:t>
            </a:r>
            <a:r>
              <a:rPr lang="pt-BR" sz="1400" b="0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ttps://colab.research.google.com/github/AliaksandrSiarohin/first-order-model/blob/master/demo.ipynb#scrollTo=UCMFMJV7K-ag</a:t>
            </a:r>
            <a:endParaRPr lang="pt-BR" sz="14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19;p11">
            <a:extLst>
              <a:ext uri="{FF2B5EF4-FFF2-40B4-BE49-F238E27FC236}">
                <a16:creationId xmlns:a16="http://schemas.microsoft.com/office/drawing/2014/main" id="{7C60E4C6-E15F-9FCC-AE8D-B78ACD5D784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53630" y="3841736"/>
            <a:ext cx="4215666" cy="2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818595" y="773033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Aplicações da IA são muitas. </a:t>
            </a:r>
            <a:endParaRPr dirty="0"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Interpretação</a:t>
            </a:r>
            <a:r>
              <a:rPr lang="pt-BR">
                <a:solidFill>
                  <a:schemeClr val="dk1"/>
                </a:solidFill>
              </a:rPr>
              <a:t> – reconhecimento de objetos, facial, comandos de voz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https://quickdraw.withgoogle.com/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https://www.autodraw.com/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Raciocínio</a:t>
            </a:r>
            <a:r>
              <a:rPr lang="pt-BR">
                <a:solidFill>
                  <a:schemeClr val="dk1"/>
                </a:solidFill>
              </a:rPr>
              <a:t> – uso de modelos cognitivos para gerar respostas a partir de bases de conhecimento. </a:t>
            </a:r>
            <a:r>
              <a:rPr lang="pt-BR">
                <a:solidFill>
                  <a:schemeClr val="accent6"/>
                </a:solidFill>
              </a:rPr>
              <a:t>Mitsuku: http://www.square-bear.co.uk/mitsuku/nfchat.htm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Criação</a:t>
            </a:r>
            <a:r>
              <a:rPr lang="pt-BR">
                <a:solidFill>
                  <a:schemeClr val="dk1"/>
                </a:solidFill>
              </a:rPr>
              <a:t> – geração artificial de voz, texto, imagens, etc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https://www.descript.com/overdub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https://magenta.tensorflow.org/assets/sketch_rnn_demo/index.html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https://experiments.withgoogle.com/ai/sound-maker/view/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Aprendizado</a:t>
            </a:r>
            <a:r>
              <a:rPr lang="pt-BR">
                <a:solidFill>
                  <a:schemeClr val="dk1"/>
                </a:solidFill>
              </a:rPr>
              <a:t> – Uso de dados e experiência para melhorar os resultados; permeia as demais áreas. </a:t>
            </a:r>
            <a:r>
              <a:rPr lang="pt-BR">
                <a:solidFill>
                  <a:schemeClr val="accent6"/>
                </a:solidFill>
              </a:rPr>
              <a:t>https://teachablemachine.withgoogle.com/</a:t>
            </a:r>
            <a:endParaRPr/>
          </a:p>
          <a:p>
            <a:pPr marL="285750" lvl="0" indent="-1479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Implicações éticas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Máquinas podem roubar o emprego de pessoas?</a:t>
            </a:r>
            <a:endParaRPr/>
          </a:p>
          <a:p>
            <a:pPr marL="742950" lvl="1" indent="-27431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Mais de 40% dos empregos serão eliminados...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https://epocanegocios.globo.com/Tecnologia/noticia/2019/01/inteligencia-artificial-pode-acabar-com-40-dos-empregos-em-15-anos-diz-investidor-chines.html</a:t>
            </a:r>
            <a:endParaRPr sz="1800"/>
          </a:p>
          <a:p>
            <a:pPr marL="742950" lvl="1" indent="-27431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Mas gerará mais empregos a partir de 2020 </a:t>
            </a:r>
            <a:br>
              <a:rPr lang="pt-BR"/>
            </a:br>
            <a:r>
              <a:rPr lang="pt-BR" sz="2000" u="sng">
                <a:solidFill>
                  <a:schemeClr val="hlink"/>
                </a:solidFill>
                <a:hlinkClick r:id="rId4"/>
              </a:rPr>
              <a:t>https://itforum365.com.br/2020-ia-mais-empregos-gartner/</a:t>
            </a:r>
            <a:endParaRPr/>
          </a:p>
          <a:p>
            <a:pPr marL="342900" lvl="0" indent="-32956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Inteligência Artificial deve ser sobretaxada?</a:t>
            </a:r>
            <a:endParaRPr/>
          </a:p>
          <a:p>
            <a:pPr marL="342900" lvl="0" indent="-32956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 a AGI se desenvolver, pode sair do controle?</a:t>
            </a:r>
            <a:endParaRPr/>
          </a:p>
          <a:p>
            <a:pPr marL="742950" lvl="1" indent="-27431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Char char="–"/>
            </a:pPr>
            <a:r>
              <a:rPr lang="pt-BR"/>
              <a:t>IA é mais perigosa do que armas nucleares... </a:t>
            </a:r>
            <a:br>
              <a:rPr lang="pt-BR"/>
            </a:br>
            <a:r>
              <a:rPr lang="pt-BR" sz="1800" u="sng">
                <a:solidFill>
                  <a:schemeClr val="hlink"/>
                </a:solidFill>
                <a:hlinkClick r:id="rId5"/>
              </a:rPr>
              <a:t>https://www.tecmundo.com.br/ciencia/128058-inteligencia-artificial-perigosa-armas-nucleares-diz-musk.htm</a:t>
            </a:r>
            <a:endParaRPr sz="1800"/>
          </a:p>
          <a:p>
            <a:pPr marL="742950" lvl="1" indent="-27431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26315"/>
              <a:buChar char="–"/>
            </a:pPr>
            <a:r>
              <a:rPr lang="pt-BR"/>
              <a:t>... Porém não há indícios científicos </a:t>
            </a:r>
            <a:br>
              <a:rPr lang="pt-BR"/>
            </a:br>
            <a:r>
              <a:rPr lang="pt-BR" sz="1900" u="sng">
                <a:solidFill>
                  <a:schemeClr val="hlink"/>
                </a:solidFill>
                <a:hlinkClick r:id="rId6"/>
              </a:rPr>
              <a:t>https://medium.com/s/2069/a-top-roboticist-says-a-i-will-not-conquer-humanity-133f2611d035</a:t>
            </a:r>
            <a:endParaRPr sz="1900"/>
          </a:p>
          <a:p>
            <a:pPr marL="342900" lvl="0" indent="-32956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China quer ser o país predominante no desenvolvimento da IA até 2030 </a:t>
            </a:r>
            <a:endParaRPr/>
          </a:p>
          <a:p>
            <a:pPr marL="742950" lvl="1" indent="-276701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1900" u="sng">
                <a:solidFill>
                  <a:schemeClr val="hlink"/>
                </a:solidFill>
                <a:hlinkClick r:id="rId7"/>
              </a:rPr>
              <a:t>https://www.fhi.ox.ac.uk/wp-content/uploads/Deciphering_Chinas_AI-Dream.pdf</a:t>
            </a:r>
            <a:endParaRPr sz="1900"/>
          </a:p>
          <a:p>
            <a:pPr marL="342900" lvl="0" indent="-304006" algn="l" rtl="0">
              <a:spcBef>
                <a:spcPts val="266"/>
              </a:spcBef>
              <a:spcAft>
                <a:spcPts val="0"/>
              </a:spcAft>
              <a:buSzPct val="67857"/>
              <a:buChar char="▪"/>
            </a:pPr>
            <a:r>
              <a:rPr lang="pt-BR"/>
              <a:t>LGPD - Pode ser feita uma análise de sentimento das minhas expressoẽs faciais sem meu consentimento? </a:t>
            </a:r>
            <a:endParaRPr/>
          </a:p>
          <a:p>
            <a:pPr marL="742950" lvl="1" indent="-242887" algn="l" rtl="0">
              <a:spcBef>
                <a:spcPts val="266"/>
              </a:spcBef>
              <a:spcAft>
                <a:spcPts val="0"/>
              </a:spcAft>
              <a:buSzPct val="75000"/>
              <a:buChar char="–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https://g1.globo.com/sp/sao-paulo/noticia/2021/05/11/justica-multa-concessionaria-em-r-100-mil-por-coleta-de-dados-de-passageiros-na-linha-4-amarela-do-metro-de-sp.ghtml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Exemplos: tarefas muito difíceis de serem programadas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Detecção de spam e fraudes financeiras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objetos e faces em imagens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Jogadores automáticos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Sistemas de recomendação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Definição de perfis de clientes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Ajustes de parâmetros em máquinas de uma linha de produção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Predição do desempenho de vendas de um produto 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fala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aa9729b0_0_0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para desenvolvimento de software tradicional</a:t>
            </a:r>
            <a:endParaRPr sz="2000"/>
          </a:p>
        </p:txBody>
      </p:sp>
      <p:sp>
        <p:nvSpPr>
          <p:cNvPr id="131" name="Google Shape;131;gf5aa9729b0_0_0"/>
          <p:cNvSpPr/>
          <p:nvPr/>
        </p:nvSpPr>
        <p:spPr>
          <a:xfrm>
            <a:off x="403400" y="2576900"/>
            <a:ext cx="1885500" cy="1934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32" name="Google Shape;132;gf5aa9729b0_0_0"/>
          <p:cNvSpPr/>
          <p:nvPr/>
        </p:nvSpPr>
        <p:spPr>
          <a:xfrm>
            <a:off x="3904437" y="2583827"/>
            <a:ext cx="1885500" cy="19347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133" name="Google Shape;133;gf5aa9729b0_0_0"/>
          <p:cNvSpPr/>
          <p:nvPr/>
        </p:nvSpPr>
        <p:spPr>
          <a:xfrm>
            <a:off x="2675675" y="2963900"/>
            <a:ext cx="1111500" cy="1160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5aa9729b0_0_0"/>
          <p:cNvSpPr/>
          <p:nvPr/>
        </p:nvSpPr>
        <p:spPr>
          <a:xfrm>
            <a:off x="6024463" y="3062550"/>
            <a:ext cx="823200" cy="7329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5aa9729b0_0_0"/>
          <p:cNvSpPr/>
          <p:nvPr/>
        </p:nvSpPr>
        <p:spPr>
          <a:xfrm>
            <a:off x="6964925" y="2576900"/>
            <a:ext cx="1885500" cy="19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aa9729b0_0_11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de Machine Learning</a:t>
            </a:r>
            <a:endParaRPr sz="2000"/>
          </a:p>
        </p:txBody>
      </p:sp>
      <p:pic>
        <p:nvPicPr>
          <p:cNvPr id="141" name="Google Shape;141;gf5aa9729b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1451800"/>
            <a:ext cx="43910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;p26">
            <a:extLst>
              <a:ext uri="{FF2B5EF4-FFF2-40B4-BE49-F238E27FC236}">
                <a16:creationId xmlns:a16="http://schemas.microsoft.com/office/drawing/2014/main" id="{9DCF97EF-D61D-85ED-3AF2-2CDC4000903F}"/>
              </a:ext>
            </a:extLst>
          </p:cNvPr>
          <p:cNvSpPr txBox="1">
            <a:spLocks/>
          </p:cNvSpPr>
          <p:nvPr/>
        </p:nvSpPr>
        <p:spPr>
          <a:xfrm>
            <a:off x="460466" y="2534628"/>
            <a:ext cx="2587275" cy="438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94"/>
              </a:spcBef>
              <a:buNone/>
            </a:pPr>
            <a:r>
              <a:rPr lang="pt-BR" sz="1350" dirty="0"/>
              <a:t>Aprendizado supervisionado </a:t>
            </a:r>
          </a:p>
        </p:txBody>
      </p:sp>
      <p:sp>
        <p:nvSpPr>
          <p:cNvPr id="9" name="Google Shape;160;p26">
            <a:extLst>
              <a:ext uri="{FF2B5EF4-FFF2-40B4-BE49-F238E27FC236}">
                <a16:creationId xmlns:a16="http://schemas.microsoft.com/office/drawing/2014/main" id="{ABEB450A-DCA8-8471-394A-B1BF8A62487E}"/>
              </a:ext>
            </a:extLst>
          </p:cNvPr>
          <p:cNvSpPr txBox="1"/>
          <p:nvPr/>
        </p:nvSpPr>
        <p:spPr>
          <a:xfrm>
            <a:off x="2486069" y="1506741"/>
            <a:ext cx="4464450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2800"/>
            </a:pPr>
            <a:r>
              <a:rPr lang="pt-BR" sz="2100" b="1">
                <a:solidFill>
                  <a:schemeClr val="dk1"/>
                </a:solidFill>
              </a:rPr>
              <a:t>Como uma máquina aprende?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0" name="Google Shape;161;p26">
            <a:extLst>
              <a:ext uri="{FF2B5EF4-FFF2-40B4-BE49-F238E27FC236}">
                <a16:creationId xmlns:a16="http://schemas.microsoft.com/office/drawing/2014/main" id="{D226E1FD-7A91-B04B-C2D0-0B34AD4FBF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0467" y="3067423"/>
            <a:ext cx="8023859" cy="1943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2;p26">
            <a:extLst>
              <a:ext uri="{FF2B5EF4-FFF2-40B4-BE49-F238E27FC236}">
                <a16:creationId xmlns:a16="http://schemas.microsoft.com/office/drawing/2014/main" id="{48574F98-3416-61F8-09A5-65CC52DB0ECB}"/>
              </a:ext>
            </a:extLst>
          </p:cNvPr>
          <p:cNvSpPr txBox="1"/>
          <p:nvPr/>
        </p:nvSpPr>
        <p:spPr>
          <a:xfrm>
            <a:off x="6076666" y="2627328"/>
            <a:ext cx="2319572" cy="3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52"/>
              </a:spcBef>
            </a:pPr>
            <a:r>
              <a:rPr lang="pt-BR" sz="13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Aprendizado por reforço</a:t>
            </a:r>
            <a:endParaRPr sz="13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63;p26">
            <a:extLst>
              <a:ext uri="{FF2B5EF4-FFF2-40B4-BE49-F238E27FC236}">
                <a16:creationId xmlns:a16="http://schemas.microsoft.com/office/drawing/2014/main" id="{3CD2BA6C-F45F-79F9-9768-3062A0B219C3}"/>
              </a:ext>
            </a:extLst>
          </p:cNvPr>
          <p:cNvSpPr txBox="1"/>
          <p:nvPr/>
        </p:nvSpPr>
        <p:spPr>
          <a:xfrm>
            <a:off x="3202710" y="4823698"/>
            <a:ext cx="3011573" cy="3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52"/>
              </a:spcBef>
            </a:pPr>
            <a:r>
              <a:rPr lang="pt-BR" sz="13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Aprendizado não supervisionado</a:t>
            </a:r>
            <a:endParaRPr sz="135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7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807380" y="1389004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962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supervisionado</a:t>
            </a:r>
            <a:endParaRPr b="1" dirty="0"/>
          </a:p>
          <a:p>
            <a:pPr marL="742950" lvl="1" indent="-33146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uma “função” a partir de exemplos de entrada e saída, fornecidos por um tutor(especialista)</a:t>
            </a:r>
            <a:endParaRPr dirty="0"/>
          </a:p>
          <a:p>
            <a:pPr marL="342900" lvl="0" indent="-39624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não-supervisionado</a:t>
            </a:r>
            <a:endParaRPr b="1" dirty="0"/>
          </a:p>
          <a:p>
            <a:pPr marL="742950" lvl="1" indent="-33146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padrões dos dados de entrada, agrupando dados semelhantes e separando dados distintos</a:t>
            </a:r>
            <a:endParaRPr dirty="0"/>
          </a:p>
          <a:p>
            <a:pPr marL="342900" lvl="0" indent="-39624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por reforço</a:t>
            </a:r>
            <a:endParaRPr b="1" dirty="0"/>
          </a:p>
          <a:p>
            <a:pPr marL="742950" lvl="1" indent="-33146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ações ou comportamentos com base em reforços positivos ou negativos recebidos pelo agente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7"/>
          <p:cNvSpPr txBox="1"/>
          <p:nvPr/>
        </p:nvSpPr>
        <p:spPr>
          <a:xfrm>
            <a:off x="807380" y="650071"/>
            <a:ext cx="408114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Tipos de aprendizado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4;gda1bc493ba_0_28">
            <a:extLst>
              <a:ext uri="{FF2B5EF4-FFF2-40B4-BE49-F238E27FC236}">
                <a16:creationId xmlns:a16="http://schemas.microsoft.com/office/drawing/2014/main" id="{AC673F97-E452-13A1-B374-D10B6AFEA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Algoritmos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  <a:endParaRPr dirty="0"/>
          </a:p>
        </p:txBody>
      </p:sp>
      <p:pic>
        <p:nvPicPr>
          <p:cNvPr id="11" name="Google Shape;175;gda1bc493ba_0_28">
            <a:extLst>
              <a:ext uri="{FF2B5EF4-FFF2-40B4-BE49-F238E27FC236}">
                <a16:creationId xmlns:a16="http://schemas.microsoft.com/office/drawing/2014/main" id="{B6CC59A4-2CFC-4B2B-DA46-7CE25AC997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75" y="1282956"/>
            <a:ext cx="6681768" cy="52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1bc493ba_0_8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Learning: a jornada</a:t>
            </a:r>
            <a:endParaRPr/>
          </a:p>
        </p:txBody>
      </p:sp>
      <p:sp>
        <p:nvSpPr>
          <p:cNvPr id="181" name="Google Shape;181;gda1bc493ba_0_8"/>
          <p:cNvSpPr txBox="1">
            <a:spLocks noGrp="1"/>
          </p:cNvSpPr>
          <p:nvPr>
            <p:ph type="body" idx="1"/>
          </p:nvPr>
        </p:nvSpPr>
        <p:spPr>
          <a:xfrm>
            <a:off x="176850" y="2452350"/>
            <a:ext cx="8847900" cy="1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962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É uma área do conhecimento </a:t>
            </a:r>
            <a:r>
              <a:rPr lang="pt-BR" b="1"/>
              <a:t>bastante vasta</a:t>
            </a:r>
            <a:r>
              <a:rPr lang="pt-BR"/>
              <a:t>, que envolve Ciência da Computação e uma forte base da Estatística.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Parte 2. INTELIGÊNCIA ARTIFICIAL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53800" y="1869296"/>
            <a:ext cx="8008309" cy="410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3200" dirty="0">
                <a:latin typeface="Courier New"/>
                <a:ea typeface="Courier New"/>
                <a:cs typeface="Courier New"/>
                <a:sym typeface="Courier New"/>
              </a:rPr>
              <a:t>Vamos Iniciar nossa jornada...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pt-BR"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pt-BR"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3200" dirty="0">
                <a:latin typeface="Courier New"/>
                <a:ea typeface="Courier New"/>
                <a:cs typeface="Courier New"/>
                <a:sym typeface="Courier New"/>
              </a:rPr>
              <a:t>Lab1 – </a:t>
            </a:r>
            <a:r>
              <a:rPr lang="pt-BR" sz="3200" dirty="0" err="1"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pt-BR" sz="32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https://arnaldojr.github.io/ml/aulas/lab01/dataframe/</a:t>
            </a:r>
            <a:r>
              <a:rPr lang="pt-BR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5623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Entender o que é Inteligência Artificial (IA) e suas principais aplicações</a:t>
            </a:r>
            <a:endParaRPr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diferenciar uma aplicação de IA das demais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criticar soluções de IA que poderiam ser empregadas no mundo real</a:t>
            </a:r>
          </a:p>
          <a:p>
            <a:pPr marL="44577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300" dirty="0"/>
              <a:t>  </a:t>
            </a:r>
            <a:endParaRPr sz="2300" dirty="0"/>
          </a:p>
          <a:p>
            <a:pPr marL="342900" lvl="0" indent="-356235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Identificar e resolver problemas através de aprendizado de máquina</a:t>
            </a:r>
            <a:endParaRPr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identificar o tipo de aprendizado de máquina 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identificar algoritmos que podem ser usados em diferentes problemas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mapear e preparar os dados de treinamento e de teste para certo problema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especificar e justificar o algoritmo de aprendizado a ser empregado</a:t>
            </a:r>
          </a:p>
          <a:p>
            <a:pPr marL="44577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56235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Introdução ao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endParaRPr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Entender o funcionamento do neurônio básico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Conhecer diferentes tipos de redes neurais</a:t>
            </a:r>
            <a:endParaRPr sz="2300" dirty="0"/>
          </a:p>
          <a:p>
            <a:pPr marL="742950" lvl="1" indent="-29718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300" dirty="0"/>
              <a:t>Construir, treinar e testar redes neurais usando o </a:t>
            </a:r>
            <a:r>
              <a:rPr lang="pt-BR" sz="2300" dirty="0" err="1"/>
              <a:t>Keras</a:t>
            </a:r>
            <a:endParaRPr sz="2300" dirty="0"/>
          </a:p>
          <a:p>
            <a:pPr marL="742950" lvl="1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300" dirty="0"/>
          </a:p>
          <a:p>
            <a:pPr marL="342900" lvl="0" indent="-231775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Stewart Russel e Peter </a:t>
            </a:r>
            <a:r>
              <a:rPr lang="pt-BR" sz="1800" dirty="0" err="1"/>
              <a:t>Norvig</a:t>
            </a:r>
            <a:r>
              <a:rPr lang="pt-BR" sz="1800" dirty="0"/>
              <a:t>. Inteligência artificial. 3ª. Ed., Rio de Janeiro: Campus, 2012.</a:t>
            </a:r>
            <a:endParaRPr sz="1800" dirty="0"/>
          </a:p>
          <a:p>
            <a:pPr marL="342900" lvl="0" indent="-342900" algn="l" rtl="0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George F. </a:t>
            </a:r>
            <a:r>
              <a:rPr lang="pt-BR" sz="1800" dirty="0" err="1"/>
              <a:t>Luger</a:t>
            </a:r>
            <a:r>
              <a:rPr lang="pt-BR" sz="1800" dirty="0"/>
              <a:t>. Inteligência Artificial, 6ª ed. São Paulo: Pearson </a:t>
            </a:r>
            <a:r>
              <a:rPr lang="pt-BR" sz="1800" dirty="0" err="1"/>
              <a:t>Education</a:t>
            </a:r>
            <a:r>
              <a:rPr lang="pt-BR" sz="1800" dirty="0"/>
              <a:t> do Brasil, 2013 (biblioteca virtual)</a:t>
            </a:r>
            <a:endParaRPr sz="1800" dirty="0"/>
          </a:p>
          <a:p>
            <a:pPr marL="342900" lvl="0" indent="-342900" algn="l" rtl="0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Richard Duda, Peter Hart e David </a:t>
            </a:r>
            <a:r>
              <a:rPr lang="pt-BR" sz="1800" dirty="0" err="1"/>
              <a:t>Stork</a:t>
            </a:r>
            <a:r>
              <a:rPr lang="pt-BR" sz="1800" dirty="0"/>
              <a:t>. </a:t>
            </a:r>
            <a:r>
              <a:rPr lang="pt-BR" sz="1800" dirty="0" err="1"/>
              <a:t>Pattern</a:t>
            </a:r>
            <a:r>
              <a:rPr lang="pt-BR" sz="1800" dirty="0"/>
              <a:t> </a:t>
            </a:r>
            <a:r>
              <a:rPr lang="pt-BR" sz="1800" dirty="0" err="1"/>
              <a:t>Classification</a:t>
            </a:r>
            <a:r>
              <a:rPr lang="pt-BR" sz="1800" dirty="0"/>
              <a:t>, 2nd. Ed. </a:t>
            </a:r>
            <a:r>
              <a:rPr lang="pt-BR" sz="1800" dirty="0" err="1"/>
              <a:t>Wiley</a:t>
            </a:r>
            <a:r>
              <a:rPr lang="pt-BR" sz="1800" dirty="0"/>
              <a:t>, 2001. url: http://cns-classes.bu.edu/cn550/Readings/duda-etal-00.pdf</a:t>
            </a:r>
            <a:endParaRPr sz="1800" dirty="0"/>
          </a:p>
          <a:p>
            <a:pPr marL="342900" lvl="0" indent="-342900" algn="l" rtl="0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Material extra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Nosso site</a:t>
            </a:r>
            <a:endParaRPr dirty="0"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Todo o material do curso, como agenda, teoria, desafios.... estão disponíveis no site: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sz="18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3200" dirty="0">
                <a:hlinkClick r:id="rId3"/>
              </a:rPr>
              <a:t>https://arnaldojr.github.io/ml/</a:t>
            </a:r>
            <a:r>
              <a:rPr lang="pt-BR" sz="3200" dirty="0"/>
              <a:t> 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u="sng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sz="1800" u="sng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u="sng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endParaRPr lang="pt-BR" sz="18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1800" dirty="0"/>
              <a:t>Fique atento nas atualizações </a:t>
            </a:r>
            <a:r>
              <a:rPr lang="pt-BR" sz="1800" dirty="0">
                <a:sym typeface="Wingdings" panose="05000000000000000000" pitchFamily="2" charset="2"/>
              </a:rPr>
              <a:t>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554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53360" y="1998917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MACHINE LEARNING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980FDB-0D7D-2D61-CD68-6A059F55DCED}"/>
              </a:ext>
            </a:extLst>
          </p:cNvPr>
          <p:cNvSpPr txBox="1"/>
          <p:nvPr/>
        </p:nvSpPr>
        <p:spPr>
          <a:xfrm>
            <a:off x="353360" y="5063836"/>
            <a:ext cx="4886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INTELIGÊNCIA ARTIFICIAL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D14C6B-6A6B-E54D-9EC3-708FCC4BE522}"/>
              </a:ext>
            </a:extLst>
          </p:cNvPr>
          <p:cNvSpPr txBox="1"/>
          <p:nvPr/>
        </p:nvSpPr>
        <p:spPr>
          <a:xfrm>
            <a:off x="5116723" y="2522868"/>
            <a:ext cx="4886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DEEP LEARNING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91C2EB-AE7F-7449-393F-281BC00A923F}"/>
              </a:ext>
            </a:extLst>
          </p:cNvPr>
          <p:cNvSpPr txBox="1"/>
          <p:nvPr/>
        </p:nvSpPr>
        <p:spPr>
          <a:xfrm>
            <a:off x="4572000" y="4273855"/>
            <a:ext cx="3085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19126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l="28212" t="3669" r="16594" b="12080"/>
          <a:stretch/>
        </p:blipFill>
        <p:spPr>
          <a:xfrm>
            <a:off x="969818" y="669270"/>
            <a:ext cx="7387287" cy="6114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2ACFEF2-7B97-D9D6-642B-28531AC37CF8}"/>
              </a:ext>
            </a:extLst>
          </p:cNvPr>
          <p:cNvSpPr/>
          <p:nvPr/>
        </p:nvSpPr>
        <p:spPr>
          <a:xfrm>
            <a:off x="3075709" y="1039091"/>
            <a:ext cx="1995055" cy="692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5C7952-D4B4-6808-99A4-1FF65A999F02}"/>
              </a:ext>
            </a:extLst>
          </p:cNvPr>
          <p:cNvSpPr/>
          <p:nvPr/>
        </p:nvSpPr>
        <p:spPr>
          <a:xfrm>
            <a:off x="2881746" y="2254039"/>
            <a:ext cx="2189018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52414A-72C3-8AD0-C85C-B9922C9220AE}"/>
              </a:ext>
            </a:extLst>
          </p:cNvPr>
          <p:cNvSpPr/>
          <p:nvPr/>
        </p:nvSpPr>
        <p:spPr>
          <a:xfrm>
            <a:off x="3048002" y="5024947"/>
            <a:ext cx="2092037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B38337-F386-A34A-7BFF-8AB10E1980E7}"/>
              </a:ext>
            </a:extLst>
          </p:cNvPr>
          <p:cNvSpPr/>
          <p:nvPr/>
        </p:nvSpPr>
        <p:spPr>
          <a:xfrm>
            <a:off x="5785680" y="4387638"/>
            <a:ext cx="2092037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884388-8F6B-3813-54C4-D2815ADF20F0}"/>
              </a:ext>
            </a:extLst>
          </p:cNvPr>
          <p:cNvSpPr/>
          <p:nvPr/>
        </p:nvSpPr>
        <p:spPr>
          <a:xfrm>
            <a:off x="7877717" y="1136073"/>
            <a:ext cx="1224724" cy="12693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F27B6A-2BDA-56DA-967B-A00D53A221A8}"/>
              </a:ext>
            </a:extLst>
          </p:cNvPr>
          <p:cNvSpPr/>
          <p:nvPr/>
        </p:nvSpPr>
        <p:spPr>
          <a:xfrm>
            <a:off x="955964" y="1025233"/>
            <a:ext cx="1124930" cy="346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FAFB7E-D101-388A-6561-AAEAF4A9AF1D}"/>
              </a:ext>
            </a:extLst>
          </p:cNvPr>
          <p:cNvSpPr/>
          <p:nvPr/>
        </p:nvSpPr>
        <p:spPr>
          <a:xfrm>
            <a:off x="407353" y="6451965"/>
            <a:ext cx="2862320" cy="336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l="28212" t="3669" r="16594" b="12080"/>
          <a:stretch/>
        </p:blipFill>
        <p:spPr>
          <a:xfrm>
            <a:off x="969818" y="669270"/>
            <a:ext cx="7387287" cy="61146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F884388-8F6B-3813-54C4-D2815ADF20F0}"/>
              </a:ext>
            </a:extLst>
          </p:cNvPr>
          <p:cNvSpPr/>
          <p:nvPr/>
        </p:nvSpPr>
        <p:spPr>
          <a:xfrm>
            <a:off x="7877717" y="1136073"/>
            <a:ext cx="1224724" cy="12693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F27B6A-2BDA-56DA-967B-A00D53A221A8}"/>
              </a:ext>
            </a:extLst>
          </p:cNvPr>
          <p:cNvSpPr/>
          <p:nvPr/>
        </p:nvSpPr>
        <p:spPr>
          <a:xfrm>
            <a:off x="955964" y="1025233"/>
            <a:ext cx="1124930" cy="346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FAFB7E-D101-388A-6561-AAEAF4A9AF1D}"/>
              </a:ext>
            </a:extLst>
          </p:cNvPr>
          <p:cNvSpPr/>
          <p:nvPr/>
        </p:nvSpPr>
        <p:spPr>
          <a:xfrm>
            <a:off x="407353" y="6451965"/>
            <a:ext cx="2862320" cy="336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580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a IA consegue fazer hoje?</a:t>
            </a:r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Dirigir carros autônomos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Filtrar milhares de imagens e vídeos automaticamente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Filtro de SPAM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Análise de crédito e de fraude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Negociações na bolsa de valores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Conversa conosco pelo celular (assistentes pessoais)</a:t>
            </a:r>
            <a:endParaRPr dirty="0"/>
          </a:p>
          <a:p>
            <a:pPr marL="342900" lvl="0" indent="-3562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Programar....??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914</Words>
  <Application>Microsoft Office PowerPoint</Application>
  <PresentationFormat>Apresentação na tela (4:3)</PresentationFormat>
  <Paragraphs>110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Noto Sans Symbols</vt:lpstr>
      <vt:lpstr>Montserrat</vt:lpstr>
      <vt:lpstr>Verdana</vt:lpstr>
      <vt:lpstr>Courier New</vt:lpstr>
      <vt:lpstr>Arial</vt:lpstr>
      <vt:lpstr>Calibri</vt:lpstr>
      <vt:lpstr>Default Theme</vt:lpstr>
      <vt:lpstr>Office Theme</vt:lpstr>
      <vt:lpstr>2_Personalizar design</vt:lpstr>
      <vt:lpstr>Apresentação do PowerPoint</vt:lpstr>
      <vt:lpstr>Parte 2. INTELIGÊNCIA ARTIFICIAL</vt:lpstr>
      <vt:lpstr>Objetivos específicos</vt:lpstr>
      <vt:lpstr>Bibliografia</vt:lpstr>
      <vt:lpstr>Nosso site</vt:lpstr>
      <vt:lpstr>MACHINE LEARNING</vt:lpstr>
      <vt:lpstr>Apresentação do PowerPoint</vt:lpstr>
      <vt:lpstr>Apresentação do PowerPoint</vt:lpstr>
      <vt:lpstr>O que a IA consegue fazer hoje?</vt:lpstr>
      <vt:lpstr>Apresentação do PowerPoint</vt:lpstr>
      <vt:lpstr>Aplicações da IA são muitas. </vt:lpstr>
      <vt:lpstr>Implicações éticas</vt:lpstr>
      <vt:lpstr>Exemplos: tarefas muito difíceis de serem programadas</vt:lpstr>
      <vt:lpstr>Apresentação do PowerPoint</vt:lpstr>
      <vt:lpstr>Apresentação do PowerPoint</vt:lpstr>
      <vt:lpstr>Apresentação do PowerPoint</vt:lpstr>
      <vt:lpstr>Apresentação do PowerPoint</vt:lpstr>
      <vt:lpstr>Algoritmos de Machine Learning</vt:lpstr>
      <vt:lpstr>Machine Learning: a jornada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Selvatici</dc:creator>
  <cp:lastModifiedBy>Arnaldo Alves Viana Júnior</cp:lastModifiedBy>
  <cp:revision>3</cp:revision>
  <dcterms:created xsi:type="dcterms:W3CDTF">2015-01-30T10:46:50Z</dcterms:created>
  <dcterms:modified xsi:type="dcterms:W3CDTF">2022-07-31T20:26:11Z</dcterms:modified>
</cp:coreProperties>
</file>