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4"/>
    <p:sldMasterId id="2147483652" r:id="rId5"/>
  </p:sldMasterIdLst>
  <p:notesMasterIdLst>
    <p:notesMasterId r:id="rId26"/>
  </p:notesMasterIdLst>
  <p:sldIdLst>
    <p:sldId id="256" r:id="rId6"/>
    <p:sldId id="1400" r:id="rId7"/>
    <p:sldId id="1410" r:id="rId8"/>
    <p:sldId id="263" r:id="rId9"/>
    <p:sldId id="1381" r:id="rId10"/>
    <p:sldId id="274" r:id="rId11"/>
    <p:sldId id="1412" r:id="rId12"/>
    <p:sldId id="281" r:id="rId13"/>
    <p:sldId id="1413" r:id="rId14"/>
    <p:sldId id="261" r:id="rId15"/>
    <p:sldId id="262" r:id="rId16"/>
    <p:sldId id="1401" r:id="rId17"/>
    <p:sldId id="1379" r:id="rId18"/>
    <p:sldId id="269" r:id="rId19"/>
    <p:sldId id="1405" r:id="rId20"/>
    <p:sldId id="264" r:id="rId21"/>
    <p:sldId id="265" r:id="rId22"/>
    <p:sldId id="267" r:id="rId23"/>
    <p:sldId id="1385" r:id="rId24"/>
    <p:sldId id="270" r:id="rId2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Montserrat" panose="00000500000000000000" pitchFamily="2" charset="0"/>
      <p:regular r:id="rId31"/>
      <p:bold r:id="rId32"/>
      <p:italic r:id="rId33"/>
      <p:boldItalic r:id="rId34"/>
    </p:embeddedFont>
    <p:embeddedFont>
      <p:font typeface="Verdana" panose="020B060403050404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8" roundtripDataSignature="AMtx7mjQflfjDSHsYfUM2e2YhGu4W0og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92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16.xml"/><Relationship Id="rId34" Type="http://schemas.openxmlformats.org/officeDocument/2006/relationships/font" Target="fonts/font8.fntdata"/><Relationship Id="rId50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49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5.fntdata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8" Type="http://customschemas.google.com/relationships/presentationmetadata" Target="metadata"/><Relationship Id="rId8" Type="http://schemas.openxmlformats.org/officeDocument/2006/relationships/slide" Target="slides/slide3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5aa9729b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gf5aa9729b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5aa9729b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8" name="Google Shape;138;gf5aa9729b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a1bc493b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2" name="Google Shape;172;gda1bc493b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4753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2" name="Google Shape;9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26095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96810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08561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74039" y="3081534"/>
            <a:ext cx="5783223" cy="682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0"/>
          <p:cNvSpPr txBox="1">
            <a:spLocks noGrp="1"/>
          </p:cNvSpPr>
          <p:nvPr>
            <p:ph type="title"/>
          </p:nvPr>
        </p:nvSpPr>
        <p:spPr>
          <a:xfrm>
            <a:off x="933654" y="749165"/>
            <a:ext cx="7315197" cy="397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60"/>
          <p:cNvSpPr txBox="1">
            <a:spLocks noGrp="1"/>
          </p:cNvSpPr>
          <p:nvPr>
            <p:ph type="body" idx="1"/>
          </p:nvPr>
        </p:nvSpPr>
        <p:spPr>
          <a:xfrm>
            <a:off x="765379" y="1316730"/>
            <a:ext cx="7483472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4" name="Google Shape;74;p60"/>
          <p:cNvSpPr txBox="1">
            <a:spLocks noGrp="1"/>
          </p:cNvSpPr>
          <p:nvPr>
            <p:ph type="body" idx="2"/>
          </p:nvPr>
        </p:nvSpPr>
        <p:spPr>
          <a:xfrm>
            <a:off x="765379" y="2174875"/>
            <a:ext cx="761823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75" name="Google Shape;75;p60"/>
          <p:cNvSpPr/>
          <p:nvPr/>
        </p:nvSpPr>
        <p:spPr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1"/>
          <p:cNvSpPr txBox="1">
            <a:spLocks noGrp="1"/>
          </p:cNvSpPr>
          <p:nvPr>
            <p:ph type="title"/>
          </p:nvPr>
        </p:nvSpPr>
        <p:spPr>
          <a:xfrm>
            <a:off x="914399" y="721027"/>
            <a:ext cx="7305575" cy="471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61"/>
          <p:cNvSpPr/>
          <p:nvPr/>
        </p:nvSpPr>
        <p:spPr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1"/>
          <p:cNvSpPr txBox="1">
            <a:spLocks noGrp="1"/>
          </p:cNvSpPr>
          <p:nvPr>
            <p:ph type="title"/>
          </p:nvPr>
        </p:nvSpPr>
        <p:spPr>
          <a:xfrm>
            <a:off x="933652" y="697656"/>
            <a:ext cx="7443468" cy="585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1"/>
          <p:cNvSpPr txBox="1">
            <a:spLocks noGrp="1"/>
          </p:cNvSpPr>
          <p:nvPr>
            <p:ph type="body" idx="1"/>
          </p:nvPr>
        </p:nvSpPr>
        <p:spPr>
          <a:xfrm>
            <a:off x="933651" y="1600200"/>
            <a:ext cx="7443468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1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  <a:defRPr/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52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3"/>
          <p:cNvSpPr txBox="1">
            <a:spLocks noGrp="1"/>
          </p:cNvSpPr>
          <p:nvPr>
            <p:ph type="title"/>
          </p:nvPr>
        </p:nvSpPr>
        <p:spPr>
          <a:xfrm>
            <a:off x="933652" y="697656"/>
            <a:ext cx="7443468" cy="585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3"/>
          <p:cNvSpPr txBox="1">
            <a:spLocks noGrp="1"/>
          </p:cNvSpPr>
          <p:nvPr>
            <p:ph type="sldNum" idx="12"/>
          </p:nvPr>
        </p:nvSpPr>
        <p:spPr>
          <a:xfrm>
            <a:off x="7244862" y="6324600"/>
            <a:ext cx="182000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8"/>
          <p:cNvSpPr>
            <a:spLocks noGrp="1"/>
          </p:cNvSpPr>
          <p:nvPr>
            <p:ph type="pic" idx="2"/>
          </p:nvPr>
        </p:nvSpPr>
        <p:spPr>
          <a:xfrm>
            <a:off x="914400" y="1600199"/>
            <a:ext cx="2875280" cy="4249172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48"/>
          <p:cNvSpPr txBox="1">
            <a:spLocks noGrp="1"/>
          </p:cNvSpPr>
          <p:nvPr>
            <p:ph type="body" idx="1"/>
          </p:nvPr>
        </p:nvSpPr>
        <p:spPr>
          <a:xfrm>
            <a:off x="4158114" y="1600200"/>
            <a:ext cx="4207871" cy="293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48"/>
          <p:cNvSpPr/>
          <p:nvPr/>
        </p:nvSpPr>
        <p:spPr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48"/>
          <p:cNvSpPr txBox="1"/>
          <p:nvPr/>
        </p:nvSpPr>
        <p:spPr>
          <a:xfrm>
            <a:off x="947124" y="748343"/>
            <a:ext cx="4870522" cy="48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 b="1" i="0" u="none" strike="noStrike" cap="non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SHORT BIO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48"/>
          <p:cNvSpPr/>
          <p:nvPr/>
        </p:nvSpPr>
        <p:spPr>
          <a:xfrm>
            <a:off x="3789680" y="4672530"/>
            <a:ext cx="4576305" cy="1196091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48"/>
          <p:cNvSpPr txBox="1">
            <a:spLocks noGrp="1"/>
          </p:cNvSpPr>
          <p:nvPr>
            <p:ph type="body" idx="3"/>
          </p:nvPr>
        </p:nvSpPr>
        <p:spPr>
          <a:xfrm>
            <a:off x="4090988" y="4792663"/>
            <a:ext cx="3868737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48"/>
          <p:cNvSpPr/>
          <p:nvPr/>
        </p:nvSpPr>
        <p:spPr>
          <a:xfrm rot="-5400000">
            <a:off x="3493922" y="4970503"/>
            <a:ext cx="358752" cy="241676"/>
          </a:xfrm>
          <a:prstGeom prst="triangle">
            <a:avLst>
              <a:gd name="adj" fmla="val 50000"/>
            </a:avLst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4"/>
          <p:cNvSpPr txBox="1">
            <a:spLocks noGrp="1"/>
          </p:cNvSpPr>
          <p:nvPr>
            <p:ph type="body" idx="1"/>
          </p:nvPr>
        </p:nvSpPr>
        <p:spPr>
          <a:xfrm>
            <a:off x="3868103" y="1421810"/>
            <a:ext cx="4380748" cy="487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2" name="Google Shape;52;p54" descr="caomputado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7734" y="1421810"/>
            <a:ext cx="3062891" cy="2733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54" descr="chicar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323741">
            <a:off x="2055756" y="3444240"/>
            <a:ext cx="1559560" cy="1650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54" descr="livros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687626">
            <a:off x="648591" y="4397170"/>
            <a:ext cx="2064240" cy="170093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54"/>
          <p:cNvSpPr txBox="1"/>
          <p:nvPr/>
        </p:nvSpPr>
        <p:spPr>
          <a:xfrm>
            <a:off x="947123" y="736043"/>
            <a:ext cx="6801557" cy="48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 b="1" i="0" u="none" strike="noStrike" cap="non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REFERÊNCIAS</a:t>
            </a:r>
            <a:endParaRPr sz="2800" b="1" i="0" u="none" strike="noStrike" cap="none">
              <a:solidFill>
                <a:srgbClr val="3030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54"/>
          <p:cNvSpPr/>
          <p:nvPr/>
        </p:nvSpPr>
        <p:spPr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57"/>
          <p:cNvSpPr txBox="1">
            <a:spLocks noGrp="1"/>
          </p:cNvSpPr>
          <p:nvPr>
            <p:ph type="title"/>
          </p:nvPr>
        </p:nvSpPr>
        <p:spPr>
          <a:xfrm>
            <a:off x="914400" y="749902"/>
            <a:ext cx="7392202" cy="471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7"/>
          <p:cNvSpPr/>
          <p:nvPr/>
        </p:nvSpPr>
        <p:spPr>
          <a:xfrm>
            <a:off x="765379" y="8432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8"/>
          <p:cNvSpPr txBox="1">
            <a:spLocks noGrp="1"/>
          </p:cNvSpPr>
          <p:nvPr>
            <p:ph type="body" idx="1"/>
          </p:nvPr>
        </p:nvSpPr>
        <p:spPr>
          <a:xfrm>
            <a:off x="914400" y="1750228"/>
            <a:ext cx="7238198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 b="1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 b="1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 b="1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 b="1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58"/>
          <p:cNvSpPr txBox="1">
            <a:spLocks noGrp="1"/>
          </p:cNvSpPr>
          <p:nvPr>
            <p:ph type="body" idx="2"/>
          </p:nvPr>
        </p:nvSpPr>
        <p:spPr>
          <a:xfrm>
            <a:off x="914400" y="2319338"/>
            <a:ext cx="7238198" cy="1607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58"/>
          <p:cNvSpPr txBox="1">
            <a:spLocks noGrp="1"/>
          </p:cNvSpPr>
          <p:nvPr>
            <p:ph type="body" idx="3"/>
          </p:nvPr>
        </p:nvSpPr>
        <p:spPr>
          <a:xfrm>
            <a:off x="914400" y="4215012"/>
            <a:ext cx="7238198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 b="1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 b="1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 b="1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 b="1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58"/>
          <p:cNvSpPr txBox="1">
            <a:spLocks noGrp="1"/>
          </p:cNvSpPr>
          <p:nvPr>
            <p:ph type="body" idx="4"/>
          </p:nvPr>
        </p:nvSpPr>
        <p:spPr>
          <a:xfrm>
            <a:off x="914400" y="4784122"/>
            <a:ext cx="7238198" cy="1607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58"/>
          <p:cNvSpPr txBox="1"/>
          <p:nvPr/>
        </p:nvSpPr>
        <p:spPr>
          <a:xfrm>
            <a:off x="947124" y="745668"/>
            <a:ext cx="4870522" cy="48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 b="1" i="0" u="none" strike="noStrike" cap="non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CONTEÚDO DO CURSO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58"/>
          <p:cNvSpPr/>
          <p:nvPr/>
        </p:nvSpPr>
        <p:spPr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9"/>
          <p:cNvSpPr txBox="1">
            <a:spLocks noGrp="1"/>
          </p:cNvSpPr>
          <p:nvPr>
            <p:ph type="title"/>
          </p:nvPr>
        </p:nvSpPr>
        <p:spPr>
          <a:xfrm>
            <a:off x="1424539" y="2857500"/>
            <a:ext cx="629492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9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4039" y="3081534"/>
            <a:ext cx="5783223" cy="68223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7"/>
          <p:cNvSpPr txBox="1">
            <a:spLocks noGrp="1"/>
          </p:cNvSpPr>
          <p:nvPr>
            <p:ph type="title"/>
          </p:nvPr>
        </p:nvSpPr>
        <p:spPr>
          <a:xfrm>
            <a:off x="933652" y="697656"/>
            <a:ext cx="7443468" cy="585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47"/>
          <p:cNvSpPr txBox="1">
            <a:spLocks noGrp="1"/>
          </p:cNvSpPr>
          <p:nvPr>
            <p:ph type="body" idx="1"/>
          </p:nvPr>
        </p:nvSpPr>
        <p:spPr>
          <a:xfrm>
            <a:off x="933651" y="1600200"/>
            <a:ext cx="7443468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47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Google Shape;25;p47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829017" y="329329"/>
            <a:ext cx="997107" cy="272893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7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47"/>
          <p:cNvSpPr/>
          <p:nvPr/>
        </p:nvSpPr>
        <p:spPr>
          <a:xfrm>
            <a:off x="8377119" y="6199266"/>
            <a:ext cx="439223" cy="277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‹nº›</a:t>
            </a:fld>
            <a:endParaRPr sz="12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" name="Google Shape;28;p47"/>
          <p:cNvSpPr/>
          <p:nvPr/>
        </p:nvSpPr>
        <p:spPr>
          <a:xfrm>
            <a:off x="765379" y="8432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script.com/overdu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1.globo.com/sp/sao-paulo/noticia/2021/05/11/justica-multa-concessionaria-em-r-100-mil-por-coleta-de-dados-de-passageiros-na-linha-4-amarela-do-metro-de-sp.ghtml" TargetMode="External"/><Relationship Id="rId3" Type="http://schemas.openxmlformats.org/officeDocument/2006/relationships/hyperlink" Target="https://epocanegocios.globo.com/Tecnologia/noticia/2019/01/inteligencia-artificial-pode-acabar-com-40-dos-empregos-em-15-anos-diz-investidor-chines.html" TargetMode="External"/><Relationship Id="rId7" Type="http://schemas.openxmlformats.org/officeDocument/2006/relationships/hyperlink" Target="https://www.fhi.ox.ac.uk/wp-content/uploads/Deciphering_Chinas_AI-Dream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s/2069/a-top-roboticist-says-a-i-will-not-conquer-humanity-133f2611d035" TargetMode="External"/><Relationship Id="rId5" Type="http://schemas.openxmlformats.org/officeDocument/2006/relationships/hyperlink" Target="https://www.tecmundo.com.br/ciencia/128058-inteligencia-artificial-perigosa-armas-nucleares-diz-musk.htm" TargetMode="External"/><Relationship Id="rId4" Type="http://schemas.openxmlformats.org/officeDocument/2006/relationships/hyperlink" Target="https://itforum365.com.br/2020-ia-mais-empregos-gartner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nimaxir/gpt-3-experiments" TargetMode="External"/><Relationship Id="rId7" Type="http://schemas.openxmlformats.org/officeDocument/2006/relationships/hyperlink" Target="https://keras.io/guides/keras_cv/generate_images_with_stable_diffusion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idjourney.com/home/?callbackUrl=%2Fapp%2F" TargetMode="External"/><Relationship Id="rId5" Type="http://schemas.openxmlformats.org/officeDocument/2006/relationships/image" Target="../media/image7.jpeg"/><Relationship Id="rId4" Type="http://schemas.openxmlformats.org/officeDocument/2006/relationships/hyperlink" Target="https://openai.com/dall-e-2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lab.research.google.com/github/AliaksandrSiarohin/first-order-model/blob/master/demo.ipynb#scrollTo=UCMFMJV7K-ag" TargetMode="External"/><Relationship Id="rId5" Type="http://schemas.openxmlformats.org/officeDocument/2006/relationships/hyperlink" Target="https://www.youtube.com/watch?v=l_6Tumd8EQI" TargetMode="External"/><Relationship Id="rId4" Type="http://schemas.openxmlformats.org/officeDocument/2006/relationships/hyperlink" Target="https://youtu.be/hoc2RISoLWU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ai.com/blog/chatgp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2"/>
          <p:cNvSpPr txBox="1">
            <a:spLocks noGrp="1"/>
          </p:cNvSpPr>
          <p:nvPr>
            <p:ph type="title"/>
          </p:nvPr>
        </p:nvSpPr>
        <p:spPr>
          <a:xfrm>
            <a:off x="818595" y="773033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/>
              <a:t>Aplicações da IA são muitas. </a:t>
            </a:r>
            <a:endParaRPr/>
          </a:p>
        </p:txBody>
      </p:sp>
      <p:sp>
        <p:nvSpPr>
          <p:cNvPr id="114" name="Google Shape;114;p1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>
                <a:solidFill>
                  <a:schemeClr val="accent1"/>
                </a:solidFill>
              </a:rPr>
              <a:t>Interpretação</a:t>
            </a:r>
            <a:r>
              <a:rPr lang="pt-BR">
                <a:solidFill>
                  <a:schemeClr val="dk1"/>
                </a:solidFill>
              </a:rPr>
              <a:t> – reconhecimento de objetos, facial, comandos de voz</a:t>
            </a:r>
            <a:br>
              <a:rPr lang="pt-BR">
                <a:solidFill>
                  <a:schemeClr val="dk1"/>
                </a:solidFill>
              </a:rPr>
            </a:br>
            <a:r>
              <a:rPr lang="pt-BR">
                <a:solidFill>
                  <a:schemeClr val="accent6"/>
                </a:solidFill>
              </a:rPr>
              <a:t>https://quickdraw.withgoogle.com/</a:t>
            </a:r>
            <a:br>
              <a:rPr lang="pt-BR">
                <a:solidFill>
                  <a:schemeClr val="accent6"/>
                </a:solidFill>
              </a:rPr>
            </a:br>
            <a:r>
              <a:rPr lang="pt-BR">
                <a:solidFill>
                  <a:schemeClr val="accent6"/>
                </a:solidFill>
              </a:rPr>
              <a:t>https://www.autodraw.com/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>
                <a:solidFill>
                  <a:schemeClr val="accent1"/>
                </a:solidFill>
              </a:rPr>
              <a:t>Raciocínio</a:t>
            </a:r>
            <a:r>
              <a:rPr lang="pt-BR">
                <a:solidFill>
                  <a:schemeClr val="dk1"/>
                </a:solidFill>
              </a:rPr>
              <a:t> – uso de modelos cognitivos para gerar respostas a partir de bases de conhecimento. </a:t>
            </a:r>
            <a:r>
              <a:rPr lang="pt-BR">
                <a:solidFill>
                  <a:schemeClr val="accent6"/>
                </a:solidFill>
              </a:rPr>
              <a:t>Mitsuku: http://www.square-bear.co.uk/mitsuku/nfchat.htm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>
                <a:solidFill>
                  <a:schemeClr val="accent1"/>
                </a:solidFill>
              </a:rPr>
              <a:t>Criação</a:t>
            </a:r>
            <a:r>
              <a:rPr lang="pt-BR">
                <a:solidFill>
                  <a:schemeClr val="dk1"/>
                </a:solidFill>
              </a:rPr>
              <a:t> – geração artificial de voz, texto, imagens, etc</a:t>
            </a:r>
            <a:br>
              <a:rPr lang="pt-BR">
                <a:solidFill>
                  <a:schemeClr val="accent6"/>
                </a:solidFill>
              </a:rPr>
            </a:br>
            <a:r>
              <a:rPr lang="pt-BR" u="sng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https://www.descript.com/overdub</a:t>
            </a:r>
            <a:br>
              <a:rPr lang="pt-BR">
                <a:solidFill>
                  <a:schemeClr val="accent6"/>
                </a:solidFill>
              </a:rPr>
            </a:br>
            <a:r>
              <a:rPr lang="pt-BR">
                <a:solidFill>
                  <a:schemeClr val="accent6"/>
                </a:solidFill>
              </a:rPr>
              <a:t>https://magenta.tensorflow.org/assets/sketch_rnn_demo/index.html</a:t>
            </a:r>
            <a:br>
              <a:rPr lang="pt-BR">
                <a:solidFill>
                  <a:schemeClr val="accent6"/>
                </a:solidFill>
              </a:rPr>
            </a:br>
            <a:r>
              <a:rPr lang="pt-BR">
                <a:solidFill>
                  <a:schemeClr val="accent6"/>
                </a:solidFill>
              </a:rPr>
              <a:t>https://experiments.withgoogle.com/ai/sound-maker/view/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>
                <a:solidFill>
                  <a:schemeClr val="accent1"/>
                </a:solidFill>
              </a:rPr>
              <a:t>Aprendizado</a:t>
            </a:r>
            <a:r>
              <a:rPr lang="pt-BR">
                <a:solidFill>
                  <a:schemeClr val="dk1"/>
                </a:solidFill>
              </a:rPr>
              <a:t> – Uso de dados e experiência para melhorar os resultados; permeia as demais áreas. </a:t>
            </a:r>
            <a:r>
              <a:rPr lang="pt-BR">
                <a:solidFill>
                  <a:schemeClr val="accent6"/>
                </a:solidFill>
              </a:rPr>
              <a:t>https://teachablemachine.withgoogle.com/</a:t>
            </a:r>
            <a:endParaRPr/>
          </a:p>
          <a:p>
            <a:pPr marL="285750" lvl="0" indent="-14795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title"/>
          </p:nvPr>
        </p:nvSpPr>
        <p:spPr>
          <a:xfrm>
            <a:off x="933652" y="697656"/>
            <a:ext cx="7443468" cy="585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/>
              <a:t>Implicações éticas</a:t>
            </a:r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body" idx="1"/>
          </p:nvPr>
        </p:nvSpPr>
        <p:spPr>
          <a:xfrm>
            <a:off x="391886" y="1282885"/>
            <a:ext cx="8098971" cy="5366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342900" lvl="0" indent="-3295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 dirty="0"/>
              <a:t>Máquinas podem roubar o emprego de pessoas?</a:t>
            </a:r>
            <a:endParaRPr dirty="0"/>
          </a:p>
          <a:p>
            <a:pPr marL="742950" lvl="1" indent="-274319" algn="l" rtl="0">
              <a:lnSpc>
                <a:spcPct val="100000"/>
              </a:lnSpc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77777"/>
              <a:buChar char="–"/>
            </a:pPr>
            <a:r>
              <a:rPr lang="pt-BR" u="sng" dirty="0">
                <a:solidFill>
                  <a:schemeClr val="hlink"/>
                </a:solidFill>
                <a:hlinkClick r:id="rId3"/>
              </a:rPr>
              <a:t>Mais de 40% dos empregos serão eliminados... </a:t>
            </a:r>
            <a:r>
              <a:rPr lang="pt-BR" sz="1800" u="sng" dirty="0">
                <a:solidFill>
                  <a:schemeClr val="hlink"/>
                </a:solidFill>
                <a:hlinkClick r:id="rId3"/>
              </a:rPr>
              <a:t>https://epocanegocios.globo.com/Tecnologia/noticia/2019/01/inteligencia-artificial-pode-acabar-com-40-dos-empregos-em-15-anos-diz-investidor-chines.html</a:t>
            </a:r>
            <a:endParaRPr sz="1800" dirty="0"/>
          </a:p>
          <a:p>
            <a:pPr marL="742950" lvl="1" indent="-274319" algn="l" rtl="0">
              <a:lnSpc>
                <a:spcPct val="100000"/>
              </a:lnSpc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 dirty="0"/>
              <a:t>Mas gerará mais empregos a partir de 2020 </a:t>
            </a:r>
            <a:br>
              <a:rPr lang="pt-BR" dirty="0"/>
            </a:br>
            <a:r>
              <a:rPr lang="pt-BR" sz="2000" u="sng" dirty="0">
                <a:solidFill>
                  <a:schemeClr val="hlink"/>
                </a:solidFill>
                <a:hlinkClick r:id="rId4"/>
              </a:rPr>
              <a:t>https://itforum365.com.br/2020-ia-mais-empregos-gartner/</a:t>
            </a:r>
            <a:endParaRPr dirty="0"/>
          </a:p>
          <a:p>
            <a:pPr marL="342900" lvl="0" indent="-329565" algn="l" rtl="0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 dirty="0"/>
              <a:t>A Inteligência Artificial deve ser sobretaxada?</a:t>
            </a:r>
            <a:endParaRPr dirty="0"/>
          </a:p>
          <a:p>
            <a:pPr marL="342900" lvl="0" indent="-329565" algn="l" rtl="0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 dirty="0"/>
              <a:t>Se a AGI se desenvolver, pode sair do controle?</a:t>
            </a:r>
            <a:endParaRPr dirty="0"/>
          </a:p>
          <a:p>
            <a:pPr marL="742950" lvl="1" indent="-274319" algn="l" rtl="0">
              <a:lnSpc>
                <a:spcPct val="100000"/>
              </a:lnSpc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77777"/>
              <a:buChar char="–"/>
            </a:pPr>
            <a:r>
              <a:rPr lang="pt-BR" dirty="0"/>
              <a:t>IA é mais perigosa do que armas nucleares... </a:t>
            </a:r>
            <a:br>
              <a:rPr lang="pt-BR" dirty="0"/>
            </a:br>
            <a:r>
              <a:rPr lang="pt-BR" sz="1800" u="sng" dirty="0">
                <a:solidFill>
                  <a:schemeClr val="hlink"/>
                </a:solidFill>
                <a:hlinkClick r:id="rId5"/>
              </a:rPr>
              <a:t>https://www.tecmundo.com.br/ciencia/128058-inteligencia-artificial-perigosa-armas-nucleares-diz-musk.htm</a:t>
            </a:r>
            <a:endParaRPr sz="1800" dirty="0"/>
          </a:p>
          <a:p>
            <a:pPr marL="742950" lvl="1" indent="-274319" algn="l" rtl="0">
              <a:lnSpc>
                <a:spcPct val="100000"/>
              </a:lnSpc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59555"/>
              <a:buChar char="–"/>
            </a:pPr>
            <a:r>
              <a:rPr lang="pt-BR" dirty="0"/>
              <a:t>... Porém não há indícios científicos </a:t>
            </a:r>
            <a:br>
              <a:rPr lang="pt-BR" dirty="0"/>
            </a:br>
            <a:r>
              <a:rPr lang="pt-BR" sz="1900" u="sng" dirty="0">
                <a:solidFill>
                  <a:schemeClr val="hlink"/>
                </a:solidFill>
                <a:hlinkClick r:id="rId6"/>
              </a:rPr>
              <a:t>https://medium.com/s/2069/a-top-roboticist-says-a-i-will-not-conquer-humanity-133f2611d035</a:t>
            </a:r>
            <a:endParaRPr sz="1900" dirty="0"/>
          </a:p>
          <a:p>
            <a:pPr marL="342900" lvl="0" indent="-329565" algn="l" rtl="0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 dirty="0"/>
              <a:t>A China quer ser o país predominante no desenvolvimento da IA até 2030 </a:t>
            </a:r>
            <a:endParaRPr dirty="0"/>
          </a:p>
          <a:p>
            <a:pPr marL="742950" lvl="1" indent="-276732" algn="l" rtl="0">
              <a:lnSpc>
                <a:spcPct val="100000"/>
              </a:lnSpc>
              <a:spcBef>
                <a:spcPts val="26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 sz="1900" u="sng" dirty="0">
                <a:solidFill>
                  <a:schemeClr val="hlink"/>
                </a:solidFill>
                <a:hlinkClick r:id="rId7"/>
              </a:rPr>
              <a:t>https://www.fhi.ox.ac.uk/wp-content/uploads/Deciphering_Chinas_AI-Dream.pdf</a:t>
            </a:r>
            <a:endParaRPr sz="1900" dirty="0"/>
          </a:p>
          <a:p>
            <a:pPr marL="342900" lvl="0" indent="-304005" algn="l" rtl="0">
              <a:lnSpc>
                <a:spcPct val="100000"/>
              </a:lnSpc>
              <a:spcBef>
                <a:spcPts val="266"/>
              </a:spcBef>
              <a:spcAft>
                <a:spcPts val="0"/>
              </a:spcAft>
              <a:buSzPct val="67857"/>
              <a:buChar char="▪"/>
            </a:pPr>
            <a:r>
              <a:rPr lang="pt-BR" dirty="0"/>
              <a:t>LGPD - Pode ser feita uma análise de sentimento das minhas </a:t>
            </a:r>
            <a:r>
              <a:rPr lang="pt-BR" dirty="0" err="1"/>
              <a:t>expressoẽs</a:t>
            </a:r>
            <a:r>
              <a:rPr lang="pt-BR" dirty="0"/>
              <a:t> faciais sem meu consentimento? </a:t>
            </a:r>
            <a:endParaRPr dirty="0"/>
          </a:p>
          <a:p>
            <a:pPr marL="742950" lvl="1" indent="-242887" algn="l" rtl="0">
              <a:lnSpc>
                <a:spcPct val="100000"/>
              </a:lnSpc>
              <a:spcBef>
                <a:spcPts val="266"/>
              </a:spcBef>
              <a:spcAft>
                <a:spcPts val="0"/>
              </a:spcAft>
              <a:buSzPct val="75000"/>
              <a:buChar char="–"/>
            </a:pPr>
            <a:r>
              <a:rPr lang="pt-BR" u="sng" dirty="0">
                <a:solidFill>
                  <a:schemeClr val="hlink"/>
                </a:solidFill>
                <a:hlinkClick r:id="rId8"/>
              </a:rPr>
              <a:t>https://g1.globo.com/sp/sao-paulo/noticia/2021/05/11/justica-multa-concessionaria-em-r-100-mil-por-coleta-de-dados-de-passageiros-na-linha-4-amarela-do-metro-de-sp.ghtml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4AF1A9-3F23-3C46-95CF-29A3D464D7C9}"/>
              </a:ext>
            </a:extLst>
          </p:cNvPr>
          <p:cNvSpPr txBox="1"/>
          <p:nvPr/>
        </p:nvSpPr>
        <p:spPr>
          <a:xfrm>
            <a:off x="822545" y="716084"/>
            <a:ext cx="79473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3300" dirty="0"/>
              <a:t>Por que Machine Learning se tornou muito popular só agora?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7DC893B5-7EBA-2050-6A19-D71BD0857139}"/>
              </a:ext>
            </a:extLst>
          </p:cNvPr>
          <p:cNvSpPr txBox="1"/>
          <p:nvPr/>
        </p:nvSpPr>
        <p:spPr>
          <a:xfrm>
            <a:off x="698834" y="2205588"/>
            <a:ext cx="7105431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700" dirty="0"/>
              <a:t>Foi descoberto recentemente</a:t>
            </a:r>
          </a:p>
          <a:p>
            <a:endParaRPr lang="pt-BR" sz="1500" dirty="0"/>
          </a:p>
          <a:p>
            <a:r>
              <a:rPr lang="pt-BR" sz="2700" dirty="0"/>
              <a:t>Temos mais poder computacional</a:t>
            </a:r>
          </a:p>
          <a:p>
            <a:endParaRPr lang="pt-BR" sz="1500" dirty="0"/>
          </a:p>
          <a:p>
            <a:r>
              <a:rPr lang="pt-BR" sz="2700" dirty="0"/>
              <a:t>Hoje temos mais dados</a:t>
            </a:r>
          </a:p>
          <a:p>
            <a:endParaRPr lang="pt-BR" sz="1500" dirty="0"/>
          </a:p>
          <a:p>
            <a:r>
              <a:rPr lang="pt-BR" sz="2700" dirty="0"/>
              <a:t>Não faço ideia...</a:t>
            </a:r>
            <a:endParaRPr lang="en-BR" sz="2700" dirty="0"/>
          </a:p>
        </p:txBody>
      </p:sp>
    </p:spTree>
    <p:extLst>
      <p:ext uri="{BB962C8B-B14F-4D97-AF65-F5344CB8AC3E}">
        <p14:creationId xmlns:p14="http://schemas.microsoft.com/office/powerpoint/2010/main" val="3620024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59;p26">
            <a:extLst>
              <a:ext uri="{FF2B5EF4-FFF2-40B4-BE49-F238E27FC236}">
                <a16:creationId xmlns:a16="http://schemas.microsoft.com/office/drawing/2014/main" id="{9DCF97EF-D61D-85ED-3AF2-2CDC4000903F}"/>
              </a:ext>
            </a:extLst>
          </p:cNvPr>
          <p:cNvSpPr txBox="1">
            <a:spLocks/>
          </p:cNvSpPr>
          <p:nvPr/>
        </p:nvSpPr>
        <p:spPr>
          <a:xfrm>
            <a:off x="460466" y="2534628"/>
            <a:ext cx="2587275" cy="4389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294"/>
              </a:spcBef>
              <a:buNone/>
            </a:pPr>
            <a:r>
              <a:rPr lang="pt-BR" sz="1350" dirty="0"/>
              <a:t>Aprendizado supervisionado </a:t>
            </a:r>
          </a:p>
        </p:txBody>
      </p:sp>
      <p:sp>
        <p:nvSpPr>
          <p:cNvPr id="9" name="Google Shape;160;p26">
            <a:extLst>
              <a:ext uri="{FF2B5EF4-FFF2-40B4-BE49-F238E27FC236}">
                <a16:creationId xmlns:a16="http://schemas.microsoft.com/office/drawing/2014/main" id="{ABEB450A-DCA8-8471-394A-B1BF8A62487E}"/>
              </a:ext>
            </a:extLst>
          </p:cNvPr>
          <p:cNvSpPr txBox="1"/>
          <p:nvPr/>
        </p:nvSpPr>
        <p:spPr>
          <a:xfrm>
            <a:off x="2486069" y="1506741"/>
            <a:ext cx="4464450" cy="46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>
              <a:buSzPts val="2800"/>
            </a:pPr>
            <a:r>
              <a:rPr lang="pt-BR" sz="2100" b="1">
                <a:solidFill>
                  <a:schemeClr val="dk1"/>
                </a:solidFill>
              </a:rPr>
              <a:t>Como uma máquina aprende?</a:t>
            </a:r>
            <a:endParaRPr sz="2100" b="1">
              <a:solidFill>
                <a:schemeClr val="dk1"/>
              </a:solidFill>
            </a:endParaRPr>
          </a:p>
        </p:txBody>
      </p:sp>
      <p:pic>
        <p:nvPicPr>
          <p:cNvPr id="10" name="Google Shape;161;p26">
            <a:extLst>
              <a:ext uri="{FF2B5EF4-FFF2-40B4-BE49-F238E27FC236}">
                <a16:creationId xmlns:a16="http://schemas.microsoft.com/office/drawing/2014/main" id="{D226E1FD-7A91-B04B-C2D0-0B34AD4FBF5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0467" y="3067423"/>
            <a:ext cx="8023859" cy="194381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62;p26">
            <a:extLst>
              <a:ext uri="{FF2B5EF4-FFF2-40B4-BE49-F238E27FC236}">
                <a16:creationId xmlns:a16="http://schemas.microsoft.com/office/drawing/2014/main" id="{48574F98-3416-61F8-09A5-65CC52DB0ECB}"/>
              </a:ext>
            </a:extLst>
          </p:cNvPr>
          <p:cNvSpPr txBox="1"/>
          <p:nvPr/>
        </p:nvSpPr>
        <p:spPr>
          <a:xfrm>
            <a:off x="6076666" y="2627328"/>
            <a:ext cx="2319572" cy="384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>
              <a:spcBef>
                <a:spcPts val="252"/>
              </a:spcBef>
            </a:pPr>
            <a:r>
              <a:rPr lang="pt-BR" sz="1350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Aprendizado por reforço</a:t>
            </a:r>
            <a:endParaRPr sz="135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Google Shape;163;p26">
            <a:extLst>
              <a:ext uri="{FF2B5EF4-FFF2-40B4-BE49-F238E27FC236}">
                <a16:creationId xmlns:a16="http://schemas.microsoft.com/office/drawing/2014/main" id="{3CD2BA6C-F45F-79F9-9768-3062A0B219C3}"/>
              </a:ext>
            </a:extLst>
          </p:cNvPr>
          <p:cNvSpPr txBox="1"/>
          <p:nvPr/>
        </p:nvSpPr>
        <p:spPr>
          <a:xfrm>
            <a:off x="3202710" y="4823698"/>
            <a:ext cx="3011573" cy="384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>
              <a:spcBef>
                <a:spcPts val="252"/>
              </a:spcBef>
            </a:pPr>
            <a:r>
              <a:rPr lang="pt-BR" sz="1350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Aprendizado não supervisionado</a:t>
            </a:r>
            <a:endParaRPr sz="1350" dirty="0">
              <a:solidFill>
                <a:schemeClr val="dk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872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>
            <a:spLocks noGrp="1"/>
          </p:cNvSpPr>
          <p:nvPr>
            <p:ph type="body" idx="1"/>
          </p:nvPr>
        </p:nvSpPr>
        <p:spPr>
          <a:xfrm>
            <a:off x="240600" y="1544068"/>
            <a:ext cx="8695582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</a:pPr>
            <a:r>
              <a:rPr lang="pt-BR" b="1" dirty="0"/>
              <a:t>Aprendizado supervisionado</a:t>
            </a:r>
            <a:endParaRPr b="1" dirty="0"/>
          </a:p>
          <a:p>
            <a:pPr marL="742950" lvl="1" indent="-331469" algn="l" rtl="0">
              <a:lnSpc>
                <a:spcPct val="100000"/>
              </a:lnSpc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pt-BR" dirty="0"/>
              <a:t>Envolve o aprendizado de uma “função” a partir de exemplos de entrada e saída, fornecidos por um tutor(especialista)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</a:pPr>
            <a:r>
              <a:rPr lang="pt-BR" b="1" dirty="0"/>
              <a:t>Aprendizado não-supervisionado</a:t>
            </a:r>
            <a:endParaRPr b="1" dirty="0"/>
          </a:p>
          <a:p>
            <a:pPr marL="742950" lvl="1" indent="-331469" algn="l" rtl="0">
              <a:lnSpc>
                <a:spcPct val="100000"/>
              </a:lnSpc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pt-BR" dirty="0"/>
              <a:t>Envolve o aprendizado de padrões dos dados de entrada, agrupando dados semelhantes e separando dados distintos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</a:pPr>
            <a:r>
              <a:rPr lang="pt-BR" b="1" dirty="0"/>
              <a:t>Aprendizado por reforço</a:t>
            </a:r>
            <a:endParaRPr b="1" dirty="0"/>
          </a:p>
          <a:p>
            <a:pPr marL="742950" lvl="1" indent="-331469" algn="l" rtl="0">
              <a:lnSpc>
                <a:spcPct val="100000"/>
              </a:lnSpc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pt-BR" dirty="0"/>
              <a:t>Envolve o aprendizado de ações ou comportamentos com base em reforços positivos ou negativos recebidos pelo agente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336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169" name="Google Shape;169;p27"/>
          <p:cNvSpPr txBox="1"/>
          <p:nvPr/>
        </p:nvSpPr>
        <p:spPr>
          <a:xfrm>
            <a:off x="873025" y="635663"/>
            <a:ext cx="8830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Tipos de aprendizado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010C-7CB7-0145-A501-8106333AB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651" y="731837"/>
            <a:ext cx="5691703" cy="484748"/>
          </a:xfrm>
        </p:spPr>
        <p:txBody>
          <a:bodyPr>
            <a:normAutofit fontScale="90000"/>
          </a:bodyPr>
          <a:lstStyle/>
          <a:p>
            <a:r>
              <a:rPr lang="en-BR" dirty="0"/>
              <a:t>Tipos de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11174-7A99-0049-AEC0-2279B15C4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091" y="1600200"/>
            <a:ext cx="8478982" cy="4525963"/>
          </a:xfrm>
        </p:spPr>
        <p:txBody>
          <a:bodyPr>
            <a:normAutofit/>
          </a:bodyPr>
          <a:lstStyle/>
          <a:p>
            <a:r>
              <a:rPr lang="en-BR" dirty="0"/>
              <a:t>Classificação em categorias: Ex.: Concede crédito ou não concede</a:t>
            </a:r>
          </a:p>
          <a:p>
            <a:r>
              <a:rPr lang="en-BR" dirty="0"/>
              <a:t>Predição de valores: Dados o que estão falando no twitter para quanto vai a cotação do real</a:t>
            </a:r>
          </a:p>
          <a:p>
            <a:r>
              <a:rPr lang="en-BR" dirty="0"/>
              <a:t>Agrupamento / clusterização: Indique uma música parecida com as que eu já gosto</a:t>
            </a:r>
          </a:p>
          <a:p>
            <a:r>
              <a:rPr lang="en-BR" dirty="0"/>
              <a:t>Aprendizado por reforço: Computador aprende a jogar um jogo, carro aprende a dirigir</a:t>
            </a:r>
          </a:p>
        </p:txBody>
      </p:sp>
    </p:spTree>
    <p:extLst>
      <p:ext uri="{BB962C8B-B14F-4D97-AF65-F5344CB8AC3E}">
        <p14:creationId xmlns:p14="http://schemas.microsoft.com/office/powerpoint/2010/main" val="1717928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5aa9729b0_0_0"/>
          <p:cNvSpPr txBox="1"/>
          <p:nvPr/>
        </p:nvSpPr>
        <p:spPr>
          <a:xfrm>
            <a:off x="856250" y="716250"/>
            <a:ext cx="7047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Paradigma para desenvolvimento de software tradicional</a:t>
            </a:r>
            <a:endParaRPr sz="2000"/>
          </a:p>
        </p:txBody>
      </p:sp>
      <p:sp>
        <p:nvSpPr>
          <p:cNvPr id="131" name="Google Shape;131;gf5aa9729b0_0_0"/>
          <p:cNvSpPr/>
          <p:nvPr/>
        </p:nvSpPr>
        <p:spPr>
          <a:xfrm>
            <a:off x="403400" y="2576900"/>
            <a:ext cx="1885500" cy="19347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DADOS</a:t>
            </a:r>
            <a:endParaRPr/>
          </a:p>
        </p:txBody>
      </p:sp>
      <p:sp>
        <p:nvSpPr>
          <p:cNvPr id="132" name="Google Shape;132;gf5aa9729b0_0_0"/>
          <p:cNvSpPr/>
          <p:nvPr/>
        </p:nvSpPr>
        <p:spPr>
          <a:xfrm>
            <a:off x="3904437" y="2583827"/>
            <a:ext cx="1885500" cy="1934700"/>
          </a:xfrm>
          <a:prstGeom prst="ellipse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REGRAS</a:t>
            </a:r>
            <a:endParaRPr/>
          </a:p>
        </p:txBody>
      </p:sp>
      <p:sp>
        <p:nvSpPr>
          <p:cNvPr id="133" name="Google Shape;133;gf5aa9729b0_0_0"/>
          <p:cNvSpPr/>
          <p:nvPr/>
        </p:nvSpPr>
        <p:spPr>
          <a:xfrm>
            <a:off x="2675675" y="2963900"/>
            <a:ext cx="1111500" cy="1160700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f5aa9729b0_0_0"/>
          <p:cNvSpPr/>
          <p:nvPr/>
        </p:nvSpPr>
        <p:spPr>
          <a:xfrm>
            <a:off x="6024463" y="3062550"/>
            <a:ext cx="823200" cy="732900"/>
          </a:xfrm>
          <a:prstGeom prst="mathEqual">
            <a:avLst>
              <a:gd name="adj1" fmla="val 23520"/>
              <a:gd name="adj2" fmla="val 1176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f5aa9729b0_0_0"/>
          <p:cNvSpPr/>
          <p:nvPr/>
        </p:nvSpPr>
        <p:spPr>
          <a:xfrm>
            <a:off x="6964925" y="2576900"/>
            <a:ext cx="1885500" cy="1934700"/>
          </a:xfrm>
          <a:prstGeom prst="ellipse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RESPOSTA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5aa9729b0_0_11"/>
          <p:cNvSpPr txBox="1"/>
          <p:nvPr/>
        </p:nvSpPr>
        <p:spPr>
          <a:xfrm>
            <a:off x="856250" y="716250"/>
            <a:ext cx="7047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Paradigma de Machine Learning</a:t>
            </a:r>
            <a:endParaRPr sz="2000"/>
          </a:p>
        </p:txBody>
      </p:sp>
      <p:pic>
        <p:nvPicPr>
          <p:cNvPr id="141" name="Google Shape;141;gf5aa9729b0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488" y="1451800"/>
            <a:ext cx="4391025" cy="44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>
            <a:spLocks noGrp="1"/>
          </p:cNvSpPr>
          <p:nvPr>
            <p:ph type="title"/>
          </p:nvPr>
        </p:nvSpPr>
        <p:spPr>
          <a:xfrm>
            <a:off x="933650" y="697650"/>
            <a:ext cx="82104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dirty="0"/>
              <a:t>Exemplos: tarefas muito difíceis de serem programadas</a:t>
            </a:r>
            <a:endParaRPr dirty="0"/>
          </a:p>
        </p:txBody>
      </p:sp>
      <p:sp>
        <p:nvSpPr>
          <p:cNvPr id="153" name="Google Shape;153;p25"/>
          <p:cNvSpPr txBox="1">
            <a:spLocks noGrp="1"/>
          </p:cNvSpPr>
          <p:nvPr>
            <p:ph type="body" idx="1"/>
          </p:nvPr>
        </p:nvSpPr>
        <p:spPr>
          <a:xfrm>
            <a:off x="933651" y="1600200"/>
            <a:ext cx="7443468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/>
              <a:t>Detecção de spam e fraudes financeiras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/>
              <a:t>Reconhecimento de objetos e faces em imagens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/>
              <a:t>Jogadores automáticos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/>
              <a:t>Sistemas de recomendação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/>
              <a:t>Definição de perfis de clientes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/>
              <a:t>Ajustes de parâmetros em máquinas de uma linha de produção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/>
              <a:t>Predição do desempenho de vendas de um produto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/>
              <a:t>Reconhecimento de fala</a:t>
            </a:r>
            <a:endParaRPr/>
          </a:p>
          <a:p>
            <a:pPr marL="342900" lvl="0" indent="-178435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AEE-D4B9-254E-B541-12756B717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659" y="2622252"/>
            <a:ext cx="5691703" cy="484748"/>
          </a:xfrm>
        </p:spPr>
        <p:txBody>
          <a:bodyPr>
            <a:normAutofit fontScale="90000"/>
          </a:bodyPr>
          <a:lstStyle/>
          <a:p>
            <a:r>
              <a:rPr lang="en-BR" dirty="0"/>
              <a:t>É preciso ter dados!</a:t>
            </a:r>
          </a:p>
        </p:txBody>
      </p:sp>
    </p:spTree>
    <p:extLst>
      <p:ext uri="{BB962C8B-B14F-4D97-AF65-F5344CB8AC3E}">
        <p14:creationId xmlns:p14="http://schemas.microsoft.com/office/powerpoint/2010/main" val="3624230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61A4A-7440-AD45-9E3E-A7FA11531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837" y="903777"/>
            <a:ext cx="7756108" cy="526298"/>
          </a:xfrm>
        </p:spPr>
        <p:txBody>
          <a:bodyPr>
            <a:normAutofit fontScale="90000"/>
          </a:bodyPr>
          <a:lstStyle/>
          <a:p>
            <a:r>
              <a:rPr lang="en-BR" sz="3300" dirty="0"/>
              <a:t>Inteligência Artificial e Machine Learning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4AF1A9-3F23-3C46-95CF-29A3D464D7C9}"/>
              </a:ext>
            </a:extLst>
          </p:cNvPr>
          <p:cNvSpPr txBox="1"/>
          <p:nvPr/>
        </p:nvSpPr>
        <p:spPr>
          <a:xfrm>
            <a:off x="916838" y="1940131"/>
            <a:ext cx="710543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700" dirty="0"/>
              <a:t>São a mesma coisa</a:t>
            </a:r>
          </a:p>
          <a:p>
            <a:endParaRPr lang="pt-BR" sz="2700" dirty="0"/>
          </a:p>
          <a:p>
            <a:r>
              <a:rPr lang="pt-BR" sz="2700" dirty="0"/>
              <a:t>IA é uma subárea de ML</a:t>
            </a:r>
          </a:p>
          <a:p>
            <a:endParaRPr lang="pt-BR" sz="2700" dirty="0"/>
          </a:p>
          <a:p>
            <a:r>
              <a:rPr lang="pt-BR" sz="2700" dirty="0"/>
              <a:t>ML é uma subárea de IA</a:t>
            </a:r>
          </a:p>
          <a:p>
            <a:endParaRPr lang="pt-BR" sz="2700" dirty="0"/>
          </a:p>
          <a:p>
            <a:r>
              <a:rPr lang="pt-BR" sz="2700" dirty="0"/>
              <a:t>Não faço ideia...</a:t>
            </a:r>
            <a:endParaRPr lang="en-BR" sz="2700" dirty="0"/>
          </a:p>
        </p:txBody>
      </p:sp>
    </p:spTree>
    <p:extLst>
      <p:ext uri="{BB962C8B-B14F-4D97-AF65-F5344CB8AC3E}">
        <p14:creationId xmlns:p14="http://schemas.microsoft.com/office/powerpoint/2010/main" val="131843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a1bc493ba_0_28"/>
          <p:cNvSpPr txBox="1">
            <a:spLocks noGrp="1"/>
          </p:cNvSpPr>
          <p:nvPr>
            <p:ph type="title"/>
          </p:nvPr>
        </p:nvSpPr>
        <p:spPr>
          <a:xfrm>
            <a:off x="933652" y="697656"/>
            <a:ext cx="74436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/>
              <a:t>Machine Learning algorithms</a:t>
            </a:r>
            <a:endParaRPr/>
          </a:p>
        </p:txBody>
      </p:sp>
      <p:pic>
        <p:nvPicPr>
          <p:cNvPr id="175" name="Google Shape;175;gda1bc493ba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475" y="1282956"/>
            <a:ext cx="6681768" cy="5270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"/>
          <p:cNvSpPr txBox="1">
            <a:spLocks noGrp="1"/>
          </p:cNvSpPr>
          <p:nvPr>
            <p:ph type="title"/>
          </p:nvPr>
        </p:nvSpPr>
        <p:spPr>
          <a:xfrm>
            <a:off x="353360" y="1998917"/>
            <a:ext cx="7443468" cy="585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dirty="0"/>
              <a:t>MACHINE LEARNING</a:t>
            </a:r>
            <a:endParaRPr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F980FDB-0D7D-2D61-CD68-6A059F55DCED}"/>
              </a:ext>
            </a:extLst>
          </p:cNvPr>
          <p:cNvSpPr txBox="1"/>
          <p:nvPr/>
        </p:nvSpPr>
        <p:spPr>
          <a:xfrm>
            <a:off x="353360" y="5063836"/>
            <a:ext cx="48862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/>
              <a:t>INTELIGÊNCIA ARTIFICIAL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9D14C6B-6A6B-E54D-9EC3-708FCC4BE522}"/>
              </a:ext>
            </a:extLst>
          </p:cNvPr>
          <p:cNvSpPr txBox="1"/>
          <p:nvPr/>
        </p:nvSpPr>
        <p:spPr>
          <a:xfrm>
            <a:off x="5116723" y="2522868"/>
            <a:ext cx="48862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/>
              <a:t>DEEP LEARNING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791C2EB-AE7F-7449-393F-281BC00A923F}"/>
              </a:ext>
            </a:extLst>
          </p:cNvPr>
          <p:cNvSpPr txBox="1"/>
          <p:nvPr/>
        </p:nvSpPr>
        <p:spPr>
          <a:xfrm>
            <a:off x="4571999" y="4273855"/>
            <a:ext cx="32248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/>
              <a:t>REDES NEURAIS</a:t>
            </a:r>
          </a:p>
        </p:txBody>
      </p:sp>
    </p:spTree>
    <p:extLst>
      <p:ext uri="{BB962C8B-B14F-4D97-AF65-F5344CB8AC3E}">
        <p14:creationId xmlns:p14="http://schemas.microsoft.com/office/powerpoint/2010/main" val="1137135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4AA5697A-94ED-8765-9FCE-8D84D964B697}"/>
              </a:ext>
            </a:extLst>
          </p:cNvPr>
          <p:cNvSpPr/>
          <p:nvPr/>
        </p:nvSpPr>
        <p:spPr>
          <a:xfrm>
            <a:off x="955964" y="718457"/>
            <a:ext cx="6724996" cy="6139543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DC525614-BFD8-62DE-7B5E-FC29228C5D28}"/>
              </a:ext>
            </a:extLst>
          </p:cNvPr>
          <p:cNvSpPr/>
          <p:nvPr/>
        </p:nvSpPr>
        <p:spPr>
          <a:xfrm>
            <a:off x="1554481" y="1828799"/>
            <a:ext cx="5486399" cy="5029201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1FE837E-12FE-FE20-93F2-8DCE8DC9C5A3}"/>
              </a:ext>
            </a:extLst>
          </p:cNvPr>
          <p:cNvSpPr/>
          <p:nvPr/>
        </p:nvSpPr>
        <p:spPr>
          <a:xfrm>
            <a:off x="3320934" y="1019295"/>
            <a:ext cx="1995055" cy="69272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b="1" dirty="0"/>
              <a:t>?</a:t>
            </a:r>
            <a:endParaRPr lang="pt-BR" b="1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96EF813-BFA9-029B-D404-05FC2B66056C}"/>
              </a:ext>
            </a:extLst>
          </p:cNvPr>
          <p:cNvSpPr/>
          <p:nvPr/>
        </p:nvSpPr>
        <p:spPr>
          <a:xfrm>
            <a:off x="3269673" y="2170120"/>
            <a:ext cx="2189018" cy="90479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b="1" dirty="0"/>
              <a:t>?</a:t>
            </a:r>
            <a:endParaRPr lang="pt-BR" b="1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305F4EA1-3F74-2B98-04D4-589D62A24E59}"/>
              </a:ext>
            </a:extLst>
          </p:cNvPr>
          <p:cNvSpPr/>
          <p:nvPr/>
        </p:nvSpPr>
        <p:spPr>
          <a:xfrm>
            <a:off x="2080894" y="3317966"/>
            <a:ext cx="4202340" cy="354003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9FD52040-8375-5796-6794-5794672038D6}"/>
              </a:ext>
            </a:extLst>
          </p:cNvPr>
          <p:cNvSpPr/>
          <p:nvPr/>
        </p:nvSpPr>
        <p:spPr>
          <a:xfrm>
            <a:off x="2965269" y="4977992"/>
            <a:ext cx="2612571" cy="188000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7B56788-43BD-4D1E-F986-246E63008E76}"/>
              </a:ext>
            </a:extLst>
          </p:cNvPr>
          <p:cNvSpPr/>
          <p:nvPr/>
        </p:nvSpPr>
        <p:spPr>
          <a:xfrm>
            <a:off x="3251661" y="5488779"/>
            <a:ext cx="2092037" cy="90479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b="1" dirty="0"/>
              <a:t>?</a:t>
            </a:r>
            <a:endParaRPr lang="pt-BR" b="1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397927B-9F48-E121-7385-64AA12311C20}"/>
              </a:ext>
            </a:extLst>
          </p:cNvPr>
          <p:cNvSpPr/>
          <p:nvPr/>
        </p:nvSpPr>
        <p:spPr>
          <a:xfrm>
            <a:off x="3136045" y="3649391"/>
            <a:ext cx="2092037" cy="90479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b="1" dirty="0"/>
              <a:t>?</a:t>
            </a:r>
            <a:endParaRPr lang="pt-BR" b="1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6008294-6452-4530-C766-43F086FCD221}"/>
              </a:ext>
            </a:extLst>
          </p:cNvPr>
          <p:cNvSpPr/>
          <p:nvPr/>
        </p:nvSpPr>
        <p:spPr>
          <a:xfrm>
            <a:off x="955964" y="1025233"/>
            <a:ext cx="1124930" cy="34636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75E04775-21E3-4605-A034-545A385FB485}"/>
              </a:ext>
            </a:extLst>
          </p:cNvPr>
          <p:cNvSpPr txBox="1"/>
          <p:nvPr/>
        </p:nvSpPr>
        <p:spPr>
          <a:xfrm>
            <a:off x="3046687" y="6550223"/>
            <a:ext cx="66491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https://medium.com/swlh/the-map-of-artificial-intelligence-2020-2c4f446f4e43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651E41-4F10-6B29-CE0F-089D88A48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256" y="851338"/>
            <a:ext cx="9126348" cy="5123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535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"/>
          <p:cNvSpPr txBox="1">
            <a:spLocks noGrp="1"/>
          </p:cNvSpPr>
          <p:nvPr>
            <p:ph type="title"/>
          </p:nvPr>
        </p:nvSpPr>
        <p:spPr>
          <a:xfrm>
            <a:off x="933652" y="697656"/>
            <a:ext cx="7443468" cy="585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dirty="0"/>
              <a:t>Coisas que IA consegue fazer...</a:t>
            </a:r>
            <a:endParaRPr dirty="0"/>
          </a:p>
        </p:txBody>
      </p:sp>
      <p:sp>
        <p:nvSpPr>
          <p:cNvPr id="95" name="Google Shape;95;p7"/>
          <p:cNvSpPr txBox="1">
            <a:spLocks noGrp="1"/>
          </p:cNvSpPr>
          <p:nvPr>
            <p:ph type="body" idx="1"/>
          </p:nvPr>
        </p:nvSpPr>
        <p:spPr>
          <a:xfrm>
            <a:off x="933651" y="1600200"/>
            <a:ext cx="7443468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</a:pPr>
            <a:r>
              <a:rPr lang="pt-BR" dirty="0"/>
              <a:t>Dirigir carros autônomos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</a:pPr>
            <a:r>
              <a:rPr lang="pt-BR" dirty="0"/>
              <a:t>Filtrar milhares de imagens e vídeos automaticamente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</a:pPr>
            <a:r>
              <a:rPr lang="pt-BR" dirty="0"/>
              <a:t>Filtro de SPAM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</a:pPr>
            <a:r>
              <a:rPr lang="pt-BR" dirty="0"/>
              <a:t>Análise de crédito e de fraude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</a:pPr>
            <a:r>
              <a:rPr lang="pt-BR" dirty="0"/>
              <a:t>Negociações na bolsa de valores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</a:pPr>
            <a:r>
              <a:rPr lang="pt-BR" dirty="0"/>
              <a:t>Conversa conosco pelo celular (assistentes pessoais)</a:t>
            </a:r>
            <a:endParaRPr dirty="0"/>
          </a:p>
        </p:txBody>
      </p:sp>
      <p:sp>
        <p:nvSpPr>
          <p:cNvPr id="2" name="Google Shape;94;p7">
            <a:extLst>
              <a:ext uri="{FF2B5EF4-FFF2-40B4-BE49-F238E27FC236}">
                <a16:creationId xmlns:a16="http://schemas.microsoft.com/office/drawing/2014/main" id="{E00511E9-C2A3-E921-0C6F-55AB10B156F0}"/>
              </a:ext>
            </a:extLst>
          </p:cNvPr>
          <p:cNvSpPr txBox="1">
            <a:spLocks/>
          </p:cNvSpPr>
          <p:nvPr/>
        </p:nvSpPr>
        <p:spPr>
          <a:xfrm>
            <a:off x="6113418" y="1150505"/>
            <a:ext cx="2599508" cy="585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pt-BR" sz="2000" dirty="0"/>
              <a:t>... A bastante tempo</a:t>
            </a:r>
          </a:p>
        </p:txBody>
      </p:sp>
    </p:spTree>
    <p:extLst>
      <p:ext uri="{BB962C8B-B14F-4D97-AF65-F5344CB8AC3E}">
        <p14:creationId xmlns:p14="http://schemas.microsoft.com/office/powerpoint/2010/main" val="1951595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4;p7">
            <a:extLst>
              <a:ext uri="{FF2B5EF4-FFF2-40B4-BE49-F238E27FC236}">
                <a16:creationId xmlns:a16="http://schemas.microsoft.com/office/drawing/2014/main" id="{00BAFADF-D03B-0616-38D0-F98967CFC5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3652" y="697656"/>
            <a:ext cx="7443468" cy="585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dirty="0"/>
              <a:t>Coisas que IA consegue fazer...</a:t>
            </a:r>
            <a:endParaRPr dirty="0"/>
          </a:p>
        </p:txBody>
      </p:sp>
      <p:sp>
        <p:nvSpPr>
          <p:cNvPr id="4" name="Google Shape;94;p7">
            <a:extLst>
              <a:ext uri="{FF2B5EF4-FFF2-40B4-BE49-F238E27FC236}">
                <a16:creationId xmlns:a16="http://schemas.microsoft.com/office/drawing/2014/main" id="{9263ADA9-8171-7901-0C86-D0A32E176A5D}"/>
              </a:ext>
            </a:extLst>
          </p:cNvPr>
          <p:cNvSpPr txBox="1">
            <a:spLocks/>
          </p:cNvSpPr>
          <p:nvPr/>
        </p:nvSpPr>
        <p:spPr>
          <a:xfrm>
            <a:off x="5460274" y="1150505"/>
            <a:ext cx="3683726" cy="585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pt-BR" sz="2000" dirty="0"/>
              <a:t>... Um pouco mais recente...</a:t>
            </a:r>
          </a:p>
        </p:txBody>
      </p:sp>
      <p:sp>
        <p:nvSpPr>
          <p:cNvPr id="10" name="Google Shape;101;p8">
            <a:extLst>
              <a:ext uri="{FF2B5EF4-FFF2-40B4-BE49-F238E27FC236}">
                <a16:creationId xmlns:a16="http://schemas.microsoft.com/office/drawing/2014/main" id="{51689FA1-0503-8C82-D0D6-B0B6061402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39457" y="1869725"/>
            <a:ext cx="4804543" cy="2400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2000" dirty="0"/>
              <a:t>GPT-3 e Dall-E-2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 sz="2000" dirty="0"/>
              <a:t>Um dos mais atuais - Modelo de rede neural criado pela empresa </a:t>
            </a:r>
            <a:r>
              <a:rPr lang="pt-BR" sz="2000" dirty="0" err="1"/>
              <a:t>OpenAI</a:t>
            </a:r>
            <a:endParaRPr sz="2000" dirty="0"/>
          </a:p>
          <a:p>
            <a:pPr marL="742950" lvl="1" indent="-335915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ct val="116665"/>
              <a:buChar char="–"/>
            </a:pPr>
            <a:r>
              <a:rPr lang="pt-BR" sz="1800" u="sng" dirty="0">
                <a:solidFill>
                  <a:schemeClr val="hlink"/>
                </a:solidFill>
                <a:hlinkClick r:id="rId3"/>
              </a:rPr>
              <a:t>https://github.com/minimaxir/gpt-3-experiments</a:t>
            </a:r>
            <a:endParaRPr lang="pt-BR" sz="1800" u="sng" dirty="0">
              <a:solidFill>
                <a:schemeClr val="hlink"/>
              </a:solidFill>
            </a:endParaRPr>
          </a:p>
          <a:p>
            <a:pPr marL="742950" lvl="1" indent="-335915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ct val="116665"/>
              <a:buChar char="–"/>
            </a:pPr>
            <a:r>
              <a:rPr lang="pt-BR" sz="1800" dirty="0">
                <a:hlinkClick r:id="rId4"/>
              </a:rPr>
              <a:t>https://openai.com/dall-e-2/</a:t>
            </a:r>
            <a:r>
              <a:rPr lang="pt-BR" sz="1800" dirty="0"/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pt-BR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Picture 2" descr="DALL-E: esta IA gera imagens a partir de qualquer descrição e o resultado é  surpreendente - Hardware.com.br">
            <a:extLst>
              <a:ext uri="{FF2B5EF4-FFF2-40B4-BE49-F238E27FC236}">
                <a16:creationId xmlns:a16="http://schemas.microsoft.com/office/drawing/2014/main" id="{07D12963-E302-007B-09F5-2ED18BC0D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5" y="1735734"/>
            <a:ext cx="4117783" cy="281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0ABA2C4-B00A-FB45-FB8A-588103A9D6D9}"/>
              </a:ext>
            </a:extLst>
          </p:cNvPr>
          <p:cNvSpPr txBox="1"/>
          <p:nvPr/>
        </p:nvSpPr>
        <p:spPr>
          <a:xfrm>
            <a:off x="-123972" y="5141397"/>
            <a:ext cx="4604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hlinkClick r:id="rId6"/>
              </a:rPr>
              <a:t>https://midjourney.com/home/?callbackUrl=%2Fapp%2F</a:t>
            </a:r>
            <a:endParaRPr lang="pt-BR" sz="18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977A045-7286-8640-F1A4-F94DEAB8FA16}"/>
              </a:ext>
            </a:extLst>
          </p:cNvPr>
          <p:cNvSpPr txBox="1"/>
          <p:nvPr/>
        </p:nvSpPr>
        <p:spPr>
          <a:xfrm>
            <a:off x="17255" y="6144540"/>
            <a:ext cx="43222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hlinkClick r:id="rId7"/>
              </a:rPr>
              <a:t>https://keras.io/guides/keras_cv/generate_images_with_stable_diffusion/</a:t>
            </a:r>
            <a:endParaRPr lang="pt-BR" sz="1800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0F7F3D9-01C5-923D-B895-0F74F8E172EA}"/>
              </a:ext>
            </a:extLst>
          </p:cNvPr>
          <p:cNvSpPr txBox="1"/>
          <p:nvPr/>
        </p:nvSpPr>
        <p:spPr>
          <a:xfrm>
            <a:off x="4937760" y="5141397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/>
              <a:t>Crie suas imagens de forma </a:t>
            </a:r>
            <a:r>
              <a:rPr lang="pt-BR" sz="1800" dirty="0" err="1"/>
              <a:t>low</a:t>
            </a:r>
            <a:r>
              <a:rPr lang="pt-BR" sz="1800" dirty="0"/>
              <a:t> </a:t>
            </a:r>
            <a:r>
              <a:rPr lang="pt-BR" sz="1800" dirty="0" err="1"/>
              <a:t>code</a:t>
            </a:r>
            <a:endParaRPr lang="pt-BR" sz="18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183A836-B514-B7AE-7E1D-234D4795B30D}"/>
              </a:ext>
            </a:extLst>
          </p:cNvPr>
          <p:cNvSpPr txBox="1"/>
          <p:nvPr/>
        </p:nvSpPr>
        <p:spPr>
          <a:xfrm>
            <a:off x="4339457" y="6144539"/>
            <a:ext cx="3903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/>
              <a:t>Crie suas imagens programando em Python</a:t>
            </a:r>
          </a:p>
        </p:txBody>
      </p:sp>
    </p:spTree>
    <p:extLst>
      <p:ext uri="{BB962C8B-B14F-4D97-AF65-F5344CB8AC3E}">
        <p14:creationId xmlns:p14="http://schemas.microsoft.com/office/powerpoint/2010/main" val="1726808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01;p8">
            <a:extLst>
              <a:ext uri="{FF2B5EF4-FFF2-40B4-BE49-F238E27FC236}">
                <a16:creationId xmlns:a16="http://schemas.microsoft.com/office/drawing/2014/main" id="{DAAA989D-3E18-1208-ACAA-3482A9D4B8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39457" y="2027384"/>
            <a:ext cx="4804543" cy="2400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42950" lvl="1" indent="-335915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ct val="116665"/>
              <a:buChar char="–"/>
            </a:pPr>
            <a:r>
              <a:rPr lang="pt-BR" sz="1600" u="sng" dirty="0">
                <a:solidFill>
                  <a:schemeClr val="hlink"/>
                </a:solidFill>
              </a:rPr>
              <a:t>https://www.bbc.com/portuguese/geral-63942984?at_medium=social&amp;at_campaign=Social_Flow&amp;at_link_type=web_link&amp;at_link_origin=bbcbrasil&amp;at_ptr_name=twitter&amp;at_bbc_team=editorial&amp;at_format=link&amp;at_campaign_type=owned&amp;at_link_id=A051F868-7A6B-11ED-A225-450916F31EAE</a:t>
            </a:r>
            <a:endParaRPr lang="pt-BR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2" descr="Eternity">
            <a:extLst>
              <a:ext uri="{FF2B5EF4-FFF2-40B4-BE49-F238E27FC236}">
                <a16:creationId xmlns:a16="http://schemas.microsoft.com/office/drawing/2014/main" id="{B7BEB3A2-A3F8-EE67-C1B0-6FEE3F835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83" y="1664734"/>
            <a:ext cx="4785359" cy="2691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42DC98D-8FEB-D2D6-8860-EDAA2CC06806}"/>
              </a:ext>
            </a:extLst>
          </p:cNvPr>
          <p:cNvSpPr txBox="1"/>
          <p:nvPr/>
        </p:nvSpPr>
        <p:spPr>
          <a:xfrm>
            <a:off x="5383506" y="1698274"/>
            <a:ext cx="29936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000" dirty="0">
                <a:solidFill>
                  <a:srgbClr val="141414"/>
                </a:solidFill>
                <a:latin typeface="ReithSerif"/>
              </a:rPr>
              <a:t>B</a:t>
            </a:r>
            <a:r>
              <a:rPr lang="pt-BR" sz="2000" b="0" i="0" dirty="0">
                <a:solidFill>
                  <a:srgbClr val="141414"/>
                </a:solidFill>
                <a:effectLst/>
                <a:latin typeface="ReithSerif"/>
              </a:rPr>
              <a:t>andas virtuais de K-pop</a:t>
            </a:r>
          </a:p>
        </p:txBody>
      </p:sp>
      <p:sp>
        <p:nvSpPr>
          <p:cNvPr id="13" name="Google Shape;94;p7">
            <a:extLst>
              <a:ext uri="{FF2B5EF4-FFF2-40B4-BE49-F238E27FC236}">
                <a16:creationId xmlns:a16="http://schemas.microsoft.com/office/drawing/2014/main" id="{AF02FF4E-5650-43A8-9ECA-471D8FC7D2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3652" y="697656"/>
            <a:ext cx="7443468" cy="585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dirty="0"/>
              <a:t>Coisas que IA consegue fazer...</a:t>
            </a:r>
            <a:endParaRPr dirty="0"/>
          </a:p>
        </p:txBody>
      </p:sp>
      <p:sp>
        <p:nvSpPr>
          <p:cNvPr id="14" name="Google Shape;94;p7">
            <a:extLst>
              <a:ext uri="{FF2B5EF4-FFF2-40B4-BE49-F238E27FC236}">
                <a16:creationId xmlns:a16="http://schemas.microsoft.com/office/drawing/2014/main" id="{D5BF333A-41E0-A37B-4018-684A3A8A673E}"/>
              </a:ext>
            </a:extLst>
          </p:cNvPr>
          <p:cNvSpPr txBox="1">
            <a:spLocks/>
          </p:cNvSpPr>
          <p:nvPr/>
        </p:nvSpPr>
        <p:spPr>
          <a:xfrm>
            <a:off x="5460274" y="1150505"/>
            <a:ext cx="3683726" cy="585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pt-BR" sz="2000" dirty="0"/>
              <a:t>... Um pouco mais recente...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043E68F-0032-30B9-F4B8-BE97D0B90D50}"/>
              </a:ext>
            </a:extLst>
          </p:cNvPr>
          <p:cNvSpPr txBox="1"/>
          <p:nvPr/>
        </p:nvSpPr>
        <p:spPr>
          <a:xfrm>
            <a:off x="425443" y="4428041"/>
            <a:ext cx="4578926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Deepfake</a:t>
            </a:r>
            <a:endParaRPr lang="pt-BR" sz="2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https://youtu.be/hoc2RISoLWU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https://www.youtube.com/watch?v=l_6Tumd8EQI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pt-BR" u="sng" dirty="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FAÇA UM TESTE:</a:t>
            </a:r>
            <a:r>
              <a:rPr lang="pt-BR" u="sng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</a:t>
            </a:r>
            <a:r>
              <a:rPr lang="pt-BR" sz="1400" b="0" i="0" u="sng" strike="noStrike" cap="none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ttps://colab.research.google.com/github/AliaksandrSiarohin/first-order-model/blob/master/demo.ipynb#scrollTo=UCMFMJV7K-ag</a:t>
            </a:r>
            <a:endParaRPr lang="pt-BR" sz="1400" b="0" i="0" u="sng" strike="noStrike" cap="none" dirty="0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Google Shape;119;p11">
            <a:extLst>
              <a:ext uri="{FF2B5EF4-FFF2-40B4-BE49-F238E27FC236}">
                <a16:creationId xmlns:a16="http://schemas.microsoft.com/office/drawing/2014/main" id="{BCAF87EE-4A99-7305-CBD0-EB301FABFE26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230305" y="4356498"/>
            <a:ext cx="3300016" cy="1737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94;p7">
            <a:extLst>
              <a:ext uri="{FF2B5EF4-FFF2-40B4-BE49-F238E27FC236}">
                <a16:creationId xmlns:a16="http://schemas.microsoft.com/office/drawing/2014/main" id="{AF02FF4E-5650-43A8-9ECA-471D8FC7D2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3652" y="697656"/>
            <a:ext cx="7443468" cy="585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dirty="0"/>
              <a:t>Coisas que IA consegue fazer...</a:t>
            </a:r>
            <a:endParaRPr dirty="0"/>
          </a:p>
        </p:txBody>
      </p:sp>
      <p:sp>
        <p:nvSpPr>
          <p:cNvPr id="14" name="Google Shape;94;p7">
            <a:extLst>
              <a:ext uri="{FF2B5EF4-FFF2-40B4-BE49-F238E27FC236}">
                <a16:creationId xmlns:a16="http://schemas.microsoft.com/office/drawing/2014/main" id="{D5BF333A-41E0-A37B-4018-684A3A8A673E}"/>
              </a:ext>
            </a:extLst>
          </p:cNvPr>
          <p:cNvSpPr txBox="1">
            <a:spLocks/>
          </p:cNvSpPr>
          <p:nvPr/>
        </p:nvSpPr>
        <p:spPr>
          <a:xfrm>
            <a:off x="5460274" y="1150505"/>
            <a:ext cx="3683726" cy="585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pt-BR" sz="2000" dirty="0"/>
              <a:t>... Um pouco mais recente...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6AE242A-BA28-443F-8D3F-669F611D3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69" y="1616927"/>
            <a:ext cx="5350834" cy="5241073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412DBEFF-033A-E1B5-3739-0A03B6CDBD02}"/>
              </a:ext>
            </a:extLst>
          </p:cNvPr>
          <p:cNvSpPr txBox="1"/>
          <p:nvPr/>
        </p:nvSpPr>
        <p:spPr>
          <a:xfrm>
            <a:off x="5698672" y="3026918"/>
            <a:ext cx="30011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hlinkClick r:id="rId4"/>
              </a:rPr>
              <a:t>https://openai.com/blog/chatgpt/</a:t>
            </a:r>
            <a:endParaRPr lang="pt-BR" sz="1800" dirty="0"/>
          </a:p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46892778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pulento">
      <a:dk1>
        <a:srgbClr val="000000"/>
      </a:dk1>
      <a:lt1>
        <a:srgbClr val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47E37EC11C8246B76D75C67DE7970E" ma:contentTypeVersion="5" ma:contentTypeDescription="Create a new document." ma:contentTypeScope="" ma:versionID="94ea8e8f94b190f83e7a1ecd06bd24f2">
  <xsd:schema xmlns:xsd="http://www.w3.org/2001/XMLSchema" xmlns:xs="http://www.w3.org/2001/XMLSchema" xmlns:p="http://schemas.microsoft.com/office/2006/metadata/properties" xmlns:ns2="a6194295-1792-4b63-878c-b29c2ff82726" targetNamespace="http://schemas.microsoft.com/office/2006/metadata/properties" ma:root="true" ma:fieldsID="562954f60523ae8155fcf315d1c13ac4" ns2:_="">
    <xsd:import namespace="a6194295-1792-4b63-878c-b29c2ff8272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194295-1792-4b63-878c-b29c2ff827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4E29C4-6FC1-48C4-8CB0-725E91DF07A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21A3196-3D4E-499A-9FD5-F55B54CAB0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6194295-1792-4b63-878c-b29c2ff827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911CEF-791F-480A-8FA3-EC892E541F5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934</Words>
  <Application>Microsoft Office PowerPoint</Application>
  <PresentationFormat>Apresentação na tela (4:3)</PresentationFormat>
  <Paragraphs>104</Paragraphs>
  <Slides>20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20</vt:i4>
      </vt:variant>
    </vt:vector>
  </HeadingPairs>
  <TitlesOfParts>
    <vt:vector size="28" baseType="lpstr">
      <vt:lpstr>Arial</vt:lpstr>
      <vt:lpstr>ReithSerif</vt:lpstr>
      <vt:lpstr>Montserrat</vt:lpstr>
      <vt:lpstr>Noto Sans Symbols</vt:lpstr>
      <vt:lpstr>Calibri</vt:lpstr>
      <vt:lpstr>Verdana</vt:lpstr>
      <vt:lpstr>Default Theme</vt:lpstr>
      <vt:lpstr>Office Theme</vt:lpstr>
      <vt:lpstr>Apresentação do PowerPoint</vt:lpstr>
      <vt:lpstr>Inteligência Artificial e Machine Learning</vt:lpstr>
      <vt:lpstr>MACHINE LEARNING</vt:lpstr>
      <vt:lpstr>Apresentação do PowerPoint</vt:lpstr>
      <vt:lpstr>Apresentação do PowerPoint</vt:lpstr>
      <vt:lpstr>Coisas que IA consegue fazer...</vt:lpstr>
      <vt:lpstr>Coisas que IA consegue fazer...</vt:lpstr>
      <vt:lpstr>Coisas que IA consegue fazer...</vt:lpstr>
      <vt:lpstr>Coisas que IA consegue fazer...</vt:lpstr>
      <vt:lpstr>Aplicações da IA são muitas. </vt:lpstr>
      <vt:lpstr>Implicações éticas</vt:lpstr>
      <vt:lpstr>Apresentação do PowerPoint</vt:lpstr>
      <vt:lpstr>Apresentação do PowerPoint</vt:lpstr>
      <vt:lpstr>Apresentação do PowerPoint</vt:lpstr>
      <vt:lpstr>Tipos de Machine Learning</vt:lpstr>
      <vt:lpstr>Apresentação do PowerPoint</vt:lpstr>
      <vt:lpstr>Apresentação do PowerPoint</vt:lpstr>
      <vt:lpstr>Exemplos: tarefas muito difíceis de serem programadas</vt:lpstr>
      <vt:lpstr>É preciso ter dados!</vt:lpstr>
      <vt:lpstr>Machine Learning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Antonio Selvatici</dc:creator>
  <cp:lastModifiedBy>Arnaldo Alves Viana Júnior</cp:lastModifiedBy>
  <cp:revision>8</cp:revision>
  <dcterms:created xsi:type="dcterms:W3CDTF">2015-01-30T10:46:50Z</dcterms:created>
  <dcterms:modified xsi:type="dcterms:W3CDTF">2023-02-01T16:27:43Z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0x010100A647E37EC11C8246B76D75C67DE7970E</vt:lpwstr>
  </property>
</Properties>
</file>