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12"/>
  </p:notesMasterIdLst>
  <p:handoutMasterIdLst>
    <p:handoutMasterId r:id="rId13"/>
  </p:handoutMasterIdLst>
  <p:sldIdLst>
    <p:sldId id="256" r:id="rId2"/>
    <p:sldId id="469" r:id="rId3"/>
    <p:sldId id="504" r:id="rId4"/>
    <p:sldId id="502" r:id="rId5"/>
    <p:sldId id="506" r:id="rId6"/>
    <p:sldId id="507" r:id="rId7"/>
    <p:sldId id="508" r:id="rId8"/>
    <p:sldId id="511" r:id="rId9"/>
    <p:sldId id="509" r:id="rId10"/>
    <p:sldId id="51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35" autoAdjust="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08/10/14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08/10/14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90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“</a:t>
            </a:r>
            <a:r>
              <a:rPr lang="en-US" dirty="0" err="1" smtClean="0"/>
              <a:t>asize</a:t>
            </a:r>
            <a:r>
              <a:rPr lang="en-US" dirty="0" smtClean="0"/>
              <a:t>” is in such funny</a:t>
            </a:r>
            <a:r>
              <a:rPr lang="en-US" baseline="0" dirty="0" smtClean="0"/>
              <a:t> format? </a:t>
            </a:r>
          </a:p>
          <a:p>
            <a:r>
              <a:rPr lang="en-US" baseline="0" dirty="0" smtClean="0"/>
              <a:t>size + DSIZE - 1</a:t>
            </a:r>
          </a:p>
          <a:p>
            <a:r>
              <a:rPr lang="en-US" baseline="0" dirty="0" smtClean="0"/>
              <a:t>size = 1: (size + 16 + 15)/16 = 2</a:t>
            </a:r>
          </a:p>
          <a:p>
            <a:r>
              <a:rPr lang="en-US" baseline="0" dirty="0" smtClean="0"/>
              <a:t>size = 2: (size + 16 + 15)/16 = 33/16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“</a:t>
            </a:r>
            <a:r>
              <a:rPr lang="en-US" dirty="0" err="1" smtClean="0"/>
              <a:t>asize</a:t>
            </a:r>
            <a:r>
              <a:rPr lang="en-US" dirty="0" smtClean="0"/>
              <a:t>” is in such funny</a:t>
            </a:r>
            <a:r>
              <a:rPr lang="en-US" baseline="0" dirty="0" smtClean="0"/>
              <a:t> format? </a:t>
            </a:r>
          </a:p>
          <a:p>
            <a:r>
              <a:rPr lang="en-US" baseline="0" dirty="0" smtClean="0"/>
              <a:t>size + DSIZE - 1</a:t>
            </a:r>
          </a:p>
          <a:p>
            <a:r>
              <a:rPr lang="en-US" baseline="0" dirty="0" smtClean="0"/>
              <a:t>size = 1: (size + 16 + 15)/16 = 2</a:t>
            </a:r>
          </a:p>
          <a:p>
            <a:r>
              <a:rPr lang="en-US" baseline="0" dirty="0" smtClean="0"/>
              <a:t>size = 2: (size + 16 + 15)/16 = 33/16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3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E851303-5760-5E4A-99FB-0C39087481F4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5A15-1C2B-D241-B847-078598B3D84C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171F-6E4C-5248-B34C-C3E97D23B20D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A1A3-6548-B84B-87D5-6D3F51DED19C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3321-E3D1-D544-97C1-DCF6342DBA70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8006-D756-374A-B44C-6E176A76D1EE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BB6C-FE78-A843-99B5-A5593904B1B6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6D5227B-8C69-F049-81D8-683402444958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6E79-79F1-044E-BF15-519AA80333F1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7A21-AF85-A74F-950D-2F0E5DC37417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3E6E-2392-614D-A8D1-DF45789A74E2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188A-3465-C742-8B48-0EC082F1ACB9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096B-E8B6-0948-A246-FBB3328310E5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2ED0-8F2E-0D4F-8609-29BA494015F4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5934A909-10B6-5545-85D7-6FF85FA8EFAD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Ding Yuan, ECE454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333" y="1123950"/>
            <a:ext cx="7452255" cy="1924050"/>
          </a:xfrm>
        </p:spPr>
        <p:txBody>
          <a:bodyPr/>
          <a:lstStyle/>
          <a:p>
            <a:r>
              <a:rPr lang="en-US" sz="4000" dirty="0" smtClean="0"/>
              <a:t>ECE 454 </a:t>
            </a:r>
            <a:br>
              <a:rPr lang="en-US" sz="4000" dirty="0" smtClean="0"/>
            </a:br>
            <a:r>
              <a:rPr lang="en-US" sz="4000" dirty="0" smtClean="0"/>
              <a:t>Computer Systems Programming</a:t>
            </a:r>
            <a:br>
              <a:rPr lang="en-US" sz="4000" dirty="0" smtClean="0"/>
            </a:br>
            <a:r>
              <a:rPr lang="en-US" sz="4000" i="1" dirty="0" smtClean="0"/>
              <a:t>HW3 tutorial</a:t>
            </a:r>
            <a:endParaRPr lang="en-US" sz="3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7777"/>
            <a:ext cx="7342188" cy="175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Ding Yuan</a:t>
            </a:r>
          </a:p>
          <a:p>
            <a:r>
              <a:rPr lang="en-US" sz="2800" dirty="0" smtClean="0"/>
              <a:t>ECE Dept., University of Toronto</a:t>
            </a:r>
          </a:p>
          <a:p>
            <a:r>
              <a:rPr lang="en-US" sz="2800" dirty="0" smtClean="0"/>
              <a:t>http://www.eecg.toronto.edu/~yuan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40" y="381000"/>
            <a:ext cx="8290560" cy="634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void *coalesce(void *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size_t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prev_alloc</a:t>
            </a:r>
            <a:r>
              <a:rPr lang="en-US" sz="1400" dirty="0">
                <a:latin typeface="Consolas"/>
                <a:cs typeface="Consolas"/>
              </a:rPr>
              <a:t> = GET_ALLOC(FTRP(PREV_BLKP(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)));</a:t>
            </a:r>
          </a:p>
          <a:p>
            <a:r>
              <a:rPr lang="en-US" sz="1400" dirty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size_t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next_alloc</a:t>
            </a:r>
            <a:r>
              <a:rPr lang="en-US" sz="1400" dirty="0">
                <a:latin typeface="Consolas"/>
                <a:cs typeface="Consolas"/>
              </a:rPr>
              <a:t> = GET_ALLOC(HDRP(NEXT_BLKP(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)));</a:t>
            </a:r>
          </a:p>
          <a:p>
            <a:r>
              <a:rPr lang="en-US" sz="1400" dirty="0">
                <a:latin typeface="Consolas"/>
                <a:cs typeface="Consolas"/>
              </a:rPr>
              <a:t>   </a:t>
            </a:r>
            <a:r>
              <a:rPr lang="en-US" sz="1400" dirty="0" err="1" smtClean="0">
                <a:latin typeface="Consolas"/>
                <a:cs typeface="Consolas"/>
              </a:rPr>
              <a:t>size_t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size = GET_SIZE(HDRP(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if (</a:t>
            </a:r>
            <a:r>
              <a:rPr lang="en-US" sz="1400" dirty="0" err="1">
                <a:latin typeface="Consolas"/>
                <a:cs typeface="Consolas"/>
              </a:rPr>
              <a:t>prev_alloc</a:t>
            </a:r>
            <a:r>
              <a:rPr lang="en-US" sz="1400" dirty="0">
                <a:latin typeface="Consolas"/>
                <a:cs typeface="Consolas"/>
              </a:rPr>
              <a:t> &amp;&amp; </a:t>
            </a:r>
            <a:r>
              <a:rPr lang="en-US" sz="1400" dirty="0" err="1">
                <a:latin typeface="Consolas"/>
                <a:cs typeface="Consolas"/>
              </a:rPr>
              <a:t>next_alloc</a:t>
            </a:r>
            <a:r>
              <a:rPr lang="en-US" sz="1400" dirty="0">
                <a:latin typeface="Consolas"/>
                <a:cs typeface="Consolas"/>
              </a:rPr>
              <a:t>) {       /* Case 1 */</a:t>
            </a:r>
          </a:p>
          <a:p>
            <a:r>
              <a:rPr lang="en-US" sz="1400" dirty="0">
                <a:latin typeface="Consolas"/>
                <a:cs typeface="Consolas"/>
              </a:rPr>
              <a:t>        return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else if (</a:t>
            </a:r>
            <a:r>
              <a:rPr lang="en-US" sz="1400" dirty="0" err="1">
                <a:latin typeface="Consolas"/>
                <a:cs typeface="Consolas"/>
              </a:rPr>
              <a:t>prev_alloc</a:t>
            </a:r>
            <a:r>
              <a:rPr lang="en-US" sz="1400" dirty="0">
                <a:latin typeface="Consolas"/>
                <a:cs typeface="Consolas"/>
              </a:rPr>
              <a:t> &amp;&amp; !</a:t>
            </a:r>
            <a:r>
              <a:rPr lang="en-US" sz="1400" dirty="0" err="1">
                <a:latin typeface="Consolas"/>
                <a:cs typeface="Consolas"/>
              </a:rPr>
              <a:t>next_alloc</a:t>
            </a:r>
            <a:r>
              <a:rPr lang="en-US" sz="1400" dirty="0">
                <a:latin typeface="Consolas"/>
                <a:cs typeface="Consolas"/>
              </a:rPr>
              <a:t>) { /* Case 2 */</a:t>
            </a:r>
          </a:p>
          <a:p>
            <a:r>
              <a:rPr lang="en-US" sz="1400" dirty="0">
                <a:latin typeface="Consolas"/>
                <a:cs typeface="Consolas"/>
              </a:rPr>
              <a:t>        size += GET_SIZE(HDRP(NEXT_BLKP(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)));</a:t>
            </a:r>
          </a:p>
          <a:p>
            <a:r>
              <a:rPr lang="en-US" sz="1400" dirty="0">
                <a:latin typeface="Consolas"/>
                <a:cs typeface="Consolas"/>
              </a:rPr>
              <a:t>        PUT(HDRP(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), PACK(size, 0));</a:t>
            </a:r>
          </a:p>
          <a:p>
            <a:r>
              <a:rPr lang="en-US" sz="1400" dirty="0">
                <a:latin typeface="Consolas"/>
                <a:cs typeface="Consolas"/>
              </a:rPr>
              <a:t>        PUT(FTRP(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), PACK(size, 0));</a:t>
            </a:r>
          </a:p>
          <a:p>
            <a:r>
              <a:rPr lang="en-US" sz="1400" dirty="0">
                <a:latin typeface="Consolas"/>
                <a:cs typeface="Consolas"/>
              </a:rPr>
              <a:t>        return 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else if (!</a:t>
            </a:r>
            <a:r>
              <a:rPr lang="en-US" sz="1400" dirty="0" err="1" smtClean="0">
                <a:latin typeface="Consolas"/>
                <a:cs typeface="Consolas"/>
              </a:rPr>
              <a:t>prev_alloc</a:t>
            </a:r>
            <a:r>
              <a:rPr lang="en-US" sz="1400" dirty="0" smtClean="0">
                <a:latin typeface="Consolas"/>
                <a:cs typeface="Consolas"/>
              </a:rPr>
              <a:t> &amp;&amp; </a:t>
            </a:r>
            <a:r>
              <a:rPr lang="en-US" sz="1400" dirty="0" err="1" smtClean="0">
                <a:latin typeface="Consolas"/>
                <a:cs typeface="Consolas"/>
              </a:rPr>
              <a:t>next_alloc</a:t>
            </a:r>
            <a:r>
              <a:rPr lang="en-US" sz="1400" dirty="0" smtClean="0">
                <a:latin typeface="Consolas"/>
                <a:cs typeface="Consolas"/>
              </a:rPr>
              <a:t>) { /* Case 3 */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.. ..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</a:t>
            </a:r>
          </a:p>
          <a:p>
            <a:endParaRPr lang="en-US" sz="1400" dirty="0" smtClean="0">
              <a:latin typeface="Consolas"/>
              <a:cs typeface="Consolas"/>
            </a:endParaRPr>
          </a:p>
          <a:p>
            <a:r>
              <a:rPr lang="en-US" sz="1400" dirty="0" smtClean="0">
                <a:latin typeface="Consolas"/>
                <a:cs typeface="Consolas"/>
              </a:rPr>
              <a:t>    else {            /* Case 4 */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size += GET_SIZE(HDRP(PREV_BLKP(</a:t>
            </a:r>
            <a:r>
              <a:rPr lang="en-US" sz="1400" dirty="0" err="1" smtClean="0">
                <a:latin typeface="Consolas"/>
                <a:cs typeface="Consolas"/>
              </a:rPr>
              <a:t>bp</a:t>
            </a:r>
            <a:r>
              <a:rPr lang="en-US" sz="1400" dirty="0" smtClean="0">
                <a:latin typeface="Consolas"/>
                <a:cs typeface="Consolas"/>
              </a:rPr>
              <a:t>))) + GET_SIZE(FTRP(NEXT_BLKP(</a:t>
            </a:r>
            <a:r>
              <a:rPr lang="en-US" sz="1400" dirty="0" err="1" smtClean="0">
                <a:latin typeface="Consolas"/>
                <a:cs typeface="Consolas"/>
              </a:rPr>
              <a:t>bp</a:t>
            </a:r>
            <a:r>
              <a:rPr lang="en-US" sz="1400" dirty="0" smtClean="0">
                <a:latin typeface="Consolas"/>
                <a:cs typeface="Consolas"/>
              </a:rPr>
              <a:t>)))  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PUT(HDRP(PREV_BLKP(</a:t>
            </a:r>
            <a:r>
              <a:rPr lang="en-US" sz="1400" dirty="0" err="1" smtClean="0">
                <a:latin typeface="Consolas"/>
                <a:cs typeface="Consolas"/>
              </a:rPr>
              <a:t>bp</a:t>
            </a:r>
            <a:r>
              <a:rPr lang="en-US" sz="1400" dirty="0" smtClean="0">
                <a:latin typeface="Consolas"/>
                <a:cs typeface="Consolas"/>
              </a:rPr>
              <a:t>)), PACK(size,0));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PUT(FTRP(NEXT_BLKP(</a:t>
            </a:r>
            <a:r>
              <a:rPr lang="en-US" sz="1400" dirty="0" err="1" smtClean="0">
                <a:latin typeface="Consolas"/>
                <a:cs typeface="Consolas"/>
              </a:rPr>
              <a:t>bp</a:t>
            </a:r>
            <a:r>
              <a:rPr lang="en-US" sz="1400" dirty="0" smtClean="0">
                <a:latin typeface="Consolas"/>
                <a:cs typeface="Consolas"/>
              </a:rPr>
              <a:t>)), PACK(size,0));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    return (PREV_BLKP(</a:t>
            </a:r>
            <a:r>
              <a:rPr lang="en-US" sz="1400" dirty="0" err="1" smtClean="0">
                <a:latin typeface="Consolas"/>
                <a:cs typeface="Consolas"/>
              </a:rPr>
              <a:t>bp</a:t>
            </a:r>
            <a:r>
              <a:rPr lang="en-US" sz="1400" dirty="0" smtClean="0">
                <a:latin typeface="Consolas"/>
                <a:cs typeface="Consolas"/>
              </a:rPr>
              <a:t>));</a:t>
            </a:r>
          </a:p>
          <a:p>
            <a:r>
              <a:rPr lang="en-US" sz="1400" dirty="0" smtClean="0">
                <a:latin typeface="Consolas"/>
                <a:cs typeface="Consolas"/>
              </a:rPr>
              <a:t>    }</a:t>
            </a:r>
          </a:p>
          <a:p>
            <a:r>
              <a:rPr lang="en-US" sz="1400" dirty="0" smtClean="0">
                <a:latin typeface="Consolas"/>
                <a:cs typeface="Consolas"/>
              </a:rPr>
              <a:t>}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7175499" y="3714031"/>
            <a:ext cx="430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bp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6159500" y="3024702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6464300" y="3024702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6769100" y="3024702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073900" y="3024702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769100" y="287230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6159500" y="287230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7378700" y="287230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7378263" y="3553756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7404100" y="3024702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7708900" y="3024702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8013700" y="3024702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8331200" y="3024702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8026400" y="287230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8636000" y="2859602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5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HW3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917701"/>
            <a:ext cx="7345363" cy="3931920"/>
          </a:xfrm>
        </p:spPr>
        <p:txBody>
          <a:bodyPr/>
          <a:lstStyle/>
          <a:p>
            <a:r>
              <a:rPr lang="en-US" dirty="0" smtClean="0"/>
              <a:t>You are asked to implement a dynamic memory allocator (</a:t>
            </a:r>
            <a:r>
              <a:rPr lang="en-US" dirty="0" err="1" smtClean="0"/>
              <a:t>malloc</a:t>
            </a:r>
            <a:r>
              <a:rPr lang="en-US" dirty="0" smtClean="0"/>
              <a:t> and free)</a:t>
            </a:r>
          </a:p>
          <a:p>
            <a:r>
              <a:rPr lang="en-US" dirty="0" smtClean="0"/>
              <a:t>The initial code provided to you implements “Implicit List”</a:t>
            </a:r>
          </a:p>
          <a:p>
            <a:pPr lvl="1"/>
            <a:r>
              <a:rPr lang="en-US" dirty="0" smtClean="0"/>
              <a:t>Next let’s walk through this implementation</a:t>
            </a:r>
          </a:p>
          <a:p>
            <a:pPr lvl="1"/>
            <a:r>
              <a:rPr lang="en-US" dirty="0" smtClean="0"/>
              <a:t>Requirement: </a:t>
            </a:r>
            <a:r>
              <a:rPr lang="en-US" i="1" dirty="0" smtClean="0">
                <a:solidFill>
                  <a:srgbClr val="FF0000"/>
                </a:solidFill>
              </a:rPr>
              <a:t>double-word alignment</a:t>
            </a:r>
          </a:p>
          <a:p>
            <a:pPr lvl="2"/>
            <a:r>
              <a:rPr lang="en-US" dirty="0" smtClean="0"/>
              <a:t>Since we’re on 64 bit machine, it mans lower 4 bits are 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BB6C-FE78-A843-99B5-A5593904B1B6}" type="datetime1">
              <a:rPr lang="en-CA" smtClean="0"/>
              <a:t>08/10/14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2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it works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BB6C-FE78-A843-99B5-A5593904B1B6}" type="datetime1">
              <a:rPr lang="en-CA" smtClean="0"/>
              <a:t>08/10/14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/>
              <a:t>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528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0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76800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/>
              <a:t>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01073" y="3136900"/>
            <a:ext cx="430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P1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1816100" y="29083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1524000" y="2286000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1828800" y="2286000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18288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12192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24384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2" name="Line 56"/>
          <p:cNvSpPr>
            <a:spLocks noChangeShapeType="1"/>
          </p:cNvSpPr>
          <p:nvPr/>
        </p:nvSpPr>
        <p:spPr bwMode="auto">
          <a:xfrm>
            <a:off x="3060700" y="21336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3" name="Line 56"/>
          <p:cNvSpPr>
            <a:spLocks noChangeShapeType="1"/>
          </p:cNvSpPr>
          <p:nvPr/>
        </p:nvSpPr>
        <p:spPr bwMode="auto">
          <a:xfrm>
            <a:off x="3657600" y="21463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>
            <a:off x="4267200" y="215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>
            <a:off x="4876800" y="215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6" name="Line 56"/>
          <p:cNvSpPr>
            <a:spLocks noChangeShapeType="1"/>
          </p:cNvSpPr>
          <p:nvPr/>
        </p:nvSpPr>
        <p:spPr bwMode="auto">
          <a:xfrm>
            <a:off x="5486400" y="21590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4876800" y="29083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61336" y="3136900"/>
            <a:ext cx="430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P2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36613" y="3729988"/>
            <a:ext cx="7345363" cy="1557021"/>
          </a:xfrm>
        </p:spPr>
        <p:txBody>
          <a:bodyPr/>
          <a:lstStyle/>
          <a:p>
            <a:r>
              <a:rPr lang="en-US" dirty="0" smtClean="0"/>
              <a:t>Each “block” is a word (8 bytes on 64-bit machine)</a:t>
            </a:r>
          </a:p>
          <a:p>
            <a:pPr lvl="1"/>
            <a:r>
              <a:rPr lang="en-US" dirty="0" smtClean="0"/>
              <a:t>P1 and P2 are pointers returned to the caller of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1"/>
            <a:r>
              <a:rPr lang="en-US" dirty="0" smtClean="0"/>
              <a:t>“size” is always a multiple of two words (16)</a:t>
            </a:r>
          </a:p>
          <a:p>
            <a:endParaRPr lang="en-US" dirty="0"/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1612900" y="2044700"/>
            <a:ext cx="1219200" cy="228600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" name="Freeform 40"/>
          <p:cNvSpPr>
            <a:spLocks/>
          </p:cNvSpPr>
          <p:nvPr/>
        </p:nvSpPr>
        <p:spPr bwMode="auto">
          <a:xfrm>
            <a:off x="2857500" y="2044700"/>
            <a:ext cx="1917700" cy="241300"/>
          </a:xfrm>
          <a:custGeom>
            <a:avLst/>
            <a:gdLst>
              <a:gd name="T0" fmla="*/ 0 w 768"/>
              <a:gd name="T1" fmla="*/ 2147483647 h 144"/>
              <a:gd name="T2" fmla="*/ 2147483647 w 768"/>
              <a:gd name="T3" fmla="*/ 0 h 144"/>
              <a:gd name="T4" fmla="*/ 2147483647 w 768"/>
              <a:gd name="T5" fmla="*/ 2147483647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 flipH="1" flipV="1">
            <a:off x="1676400" y="2628900"/>
            <a:ext cx="914400" cy="148588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 flipH="1" flipV="1">
            <a:off x="2832100" y="2628900"/>
            <a:ext cx="1587500" cy="148588"/>
          </a:xfrm>
          <a:custGeom>
            <a:avLst/>
            <a:gdLst>
              <a:gd name="T0" fmla="*/ 0 w 768"/>
              <a:gd name="T1" fmla="*/ 144 h 144"/>
              <a:gd name="T2" fmla="*/ 384 w 768"/>
              <a:gd name="T3" fmla="*/ 0 h 144"/>
              <a:gd name="T4" fmla="*/ 768 w 768"/>
              <a:gd name="T5" fmla="*/ 144 h 144"/>
              <a:gd name="T6" fmla="*/ 0 60000 65536"/>
              <a:gd name="T7" fmla="*/ 0 60000 65536"/>
              <a:gd name="T8" fmla="*/ 0 60000 65536"/>
              <a:gd name="T9" fmla="*/ 0 w 768"/>
              <a:gd name="T10" fmla="*/ 0 h 144"/>
              <a:gd name="T11" fmla="*/ 768 w 76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487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4340" y="812800"/>
            <a:ext cx="7630160" cy="504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define </a:t>
            </a:r>
            <a:r>
              <a:rPr lang="en-US" sz="1400" dirty="0">
                <a:latin typeface="Consolas"/>
                <a:cs typeface="Consolas"/>
              </a:rPr>
              <a:t>WSIZE       </a:t>
            </a:r>
            <a:r>
              <a:rPr lang="en-US" sz="1400" dirty="0" err="1">
                <a:latin typeface="Consolas"/>
                <a:cs typeface="Consolas"/>
              </a:rPr>
              <a:t>sizeof</a:t>
            </a:r>
            <a:r>
              <a:rPr lang="en-US" sz="1400" dirty="0">
                <a:latin typeface="Consolas"/>
                <a:cs typeface="Consolas"/>
              </a:rPr>
              <a:t>(void *) 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* word size (bytes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): </a:t>
            </a:r>
            <a:r>
              <a:rPr lang="en-US" sz="1400" b="1" u="sng" dirty="0" smtClean="0">
                <a:solidFill>
                  <a:srgbClr val="FF0000"/>
                </a:solidFill>
                <a:latin typeface="Consolas"/>
                <a:cs typeface="Consolas"/>
              </a:rPr>
              <a:t>8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on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cs typeface="Consolas"/>
              </a:rPr>
              <a:t>ug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cs typeface="Consolas"/>
              </a:rPr>
              <a:t> machines*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DSIZE       (2 * WSIZE)         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doubleword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size (bytes) */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define </a:t>
            </a:r>
            <a:r>
              <a:rPr lang="en-US" sz="1400" dirty="0">
                <a:latin typeface="Consolas"/>
                <a:cs typeface="Consolas"/>
              </a:rPr>
              <a:t>OVERHEAD    DSIZE     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overhead of header and footer (bytes) *</a:t>
            </a:r>
            <a:r>
              <a:rPr lang="en-US" sz="1400" dirty="0">
                <a:latin typeface="Consolas"/>
                <a:cs typeface="Consolas"/>
              </a:rPr>
              <a:t>/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Pack a size and allocated bit into a word 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PACK(size, </a:t>
            </a:r>
            <a:r>
              <a:rPr lang="en-US" sz="1400" dirty="0" err="1">
                <a:latin typeface="Consolas"/>
                <a:cs typeface="Consolas"/>
              </a:rPr>
              <a:t>alloc</a:t>
            </a:r>
            <a:r>
              <a:rPr lang="en-US" sz="1400" dirty="0">
                <a:latin typeface="Consolas"/>
                <a:cs typeface="Consolas"/>
              </a:rPr>
              <a:t>) ((size) | (</a:t>
            </a:r>
            <a:r>
              <a:rPr lang="en-US" sz="1400" dirty="0" err="1">
                <a:latin typeface="Consolas"/>
                <a:cs typeface="Consolas"/>
              </a:rPr>
              <a:t>alloc</a:t>
            </a:r>
            <a:r>
              <a:rPr lang="en-US" sz="1400" dirty="0">
                <a:latin typeface="Consolas"/>
                <a:cs typeface="Consolas"/>
              </a:rPr>
              <a:t>))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Read and write a word at address p 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</a:t>
            </a:r>
            <a:r>
              <a:rPr lang="en-US" sz="1400" dirty="0">
                <a:latin typeface="Consolas"/>
                <a:cs typeface="Consolas"/>
              </a:rPr>
              <a:t> GET(p)          (*(</a:t>
            </a:r>
            <a:r>
              <a:rPr lang="en-US" sz="1400" dirty="0" err="1">
                <a:latin typeface="Consolas"/>
                <a:cs typeface="Consolas"/>
              </a:rPr>
              <a:t>uintptr_t</a:t>
            </a:r>
            <a:r>
              <a:rPr lang="en-US" sz="1400" dirty="0">
                <a:latin typeface="Consolas"/>
                <a:cs typeface="Consolas"/>
              </a:rPr>
              <a:t> *)(p))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PUT(</a:t>
            </a:r>
            <a:r>
              <a:rPr lang="en-US" sz="1400" dirty="0" err="1">
                <a:latin typeface="Consolas"/>
                <a:cs typeface="Consolas"/>
              </a:rPr>
              <a:t>p,val</a:t>
            </a:r>
            <a:r>
              <a:rPr lang="en-US" sz="1400" dirty="0">
                <a:latin typeface="Consolas"/>
                <a:cs typeface="Consolas"/>
              </a:rPr>
              <a:t>)      (*(</a:t>
            </a:r>
            <a:r>
              <a:rPr lang="en-US" sz="1400" dirty="0" err="1">
                <a:latin typeface="Consolas"/>
                <a:cs typeface="Consolas"/>
              </a:rPr>
              <a:t>uintptr_t</a:t>
            </a:r>
            <a:r>
              <a:rPr lang="en-US" sz="1400" dirty="0">
                <a:latin typeface="Consolas"/>
                <a:cs typeface="Consolas"/>
              </a:rPr>
              <a:t> *)(p) = (</a:t>
            </a:r>
            <a:r>
              <a:rPr lang="en-US" sz="1400" dirty="0" err="1">
                <a:latin typeface="Consolas"/>
                <a:cs typeface="Consolas"/>
              </a:rPr>
              <a:t>val</a:t>
            </a:r>
            <a:r>
              <a:rPr lang="en-US" sz="1400" dirty="0">
                <a:latin typeface="Consolas"/>
                <a:cs typeface="Consolas"/>
              </a:rPr>
              <a:t>))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Read the size and allocated fields from address p 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GET_SIZE(p)     (GET(p) &amp; ~(DSIZE - 1))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GET_ALLOC(p)    (GET(p) &amp; 0x1)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Given block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ptr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, compute address of its header and footer 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       ((char *)(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- WSIZE)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FTRP(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       ((char *)(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+ GET_SIZE(HDRP(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 - DSIZE)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/* Given block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ptr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8000"/>
                </a:solidFill>
                <a:latin typeface="Consolas"/>
                <a:cs typeface="Consolas"/>
              </a:rPr>
              <a:t>, compute address of next and previous blocks 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NEXT_BLKP(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((char *)(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+ GET_SIZE(((char *)(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- WSIZE)))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#define </a:t>
            </a:r>
            <a:r>
              <a:rPr lang="en-US" sz="1400" dirty="0">
                <a:latin typeface="Consolas"/>
                <a:cs typeface="Consolas"/>
              </a:rPr>
              <a:t>PREV_BLKP(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((char *)(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- GET_SIZE(((char *)(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 - DSIZE)))</a:t>
            </a:r>
          </a:p>
          <a:p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66700"/>
            <a:ext cx="755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Basic constants and macros (you might find them useful)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765800" y="3263900"/>
            <a:ext cx="289213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 DSIZE: 16 = 0b00..10000</a:t>
            </a:r>
          </a:p>
          <a:p>
            <a:r>
              <a:rPr lang="en-US" sz="1600" dirty="0" smtClean="0">
                <a:latin typeface="Consolas"/>
                <a:cs typeface="Consolas"/>
              </a:rPr>
              <a:t>DSIZE – 1  = 0b00..01111</a:t>
            </a:r>
          </a:p>
          <a:p>
            <a:r>
              <a:rPr lang="en-US" sz="1600" dirty="0" smtClean="0">
                <a:latin typeface="Consolas"/>
                <a:cs typeface="Consolas"/>
              </a:rPr>
              <a:t>~(DSIZE-1) = 0b11..10000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743636" y="6275089"/>
            <a:ext cx="430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bp</a:t>
            </a:r>
            <a:endParaRPr lang="en-US" sz="1600" dirty="0" smtClean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98700" y="5619035"/>
            <a:ext cx="4876800" cy="711200"/>
            <a:chOff x="2298700" y="5619035"/>
            <a:chExt cx="4876800" cy="71120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17900" y="5771435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4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227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275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4323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419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467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651500" y="5771435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956300" y="5771435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261100" y="5771435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565900" y="5771435"/>
              <a:ext cx="304800" cy="304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/>
                <a:t>4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707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371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/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2298700" y="5771435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/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2603500" y="5771435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2908300" y="5771435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3213100" y="5771435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2908300" y="56190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>
              <a:off x="2298700" y="56190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3517900" y="56190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>
              <a:off x="4140200" y="56190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4737100" y="56317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>
              <a:off x="5346700" y="56444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>
              <a:off x="5956300" y="56444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6565900" y="564443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V="1">
              <a:off x="2907863" y="6084589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 flipV="1">
              <a:off x="2921000" y="6122689"/>
              <a:ext cx="1219200" cy="177800"/>
            </a:xfrm>
            <a:custGeom>
              <a:avLst/>
              <a:gdLst>
                <a:gd name="T0" fmla="*/ 0 w 768"/>
                <a:gd name="T1" fmla="*/ 144 h 144"/>
                <a:gd name="T2" fmla="*/ 384 w 768"/>
                <a:gd name="T3" fmla="*/ 0 h 144"/>
                <a:gd name="T4" fmla="*/ 768 w 768"/>
                <a:gd name="T5" fmla="*/ 144 h 144"/>
                <a:gd name="T6" fmla="*/ 0 60000 65536"/>
                <a:gd name="T7" fmla="*/ 0 60000 65536"/>
                <a:gd name="T8" fmla="*/ 0 60000 65536"/>
                <a:gd name="T9" fmla="*/ 0 w 768"/>
                <a:gd name="T10" fmla="*/ 0 h 144"/>
                <a:gd name="T11" fmla="*/ 768 w 76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910101" y="6122689"/>
            <a:ext cx="2770410" cy="483889"/>
            <a:chOff x="3910101" y="6122689"/>
            <a:chExt cx="2770410" cy="483889"/>
          </a:xfrm>
        </p:grpSpPr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3910101" y="6268024"/>
              <a:ext cx="277041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err="1" smtClean="0">
                  <a:latin typeface="Courier New" pitchFamily="49" charset="0"/>
                </a:rPr>
                <a:t>bp+GET_SIZE</a:t>
              </a:r>
              <a:r>
                <a:rPr lang="en-US" sz="1600" dirty="0" smtClean="0">
                  <a:latin typeface="Courier New" pitchFamily="49" charset="0"/>
                </a:rPr>
                <a:t>(HDRP(</a:t>
              </a:r>
              <a:r>
                <a:rPr lang="en-US" sz="1600" dirty="0" err="1" smtClean="0">
                  <a:latin typeface="Courier New" pitchFamily="49" charset="0"/>
                </a:rPr>
                <a:t>bp</a:t>
              </a:r>
              <a:r>
                <a:rPr lang="en-US" sz="1600" dirty="0" smtClean="0">
                  <a:latin typeface="Courier New" pitchFamily="49" charset="0"/>
                </a:rPr>
                <a:t>))</a:t>
              </a:r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 flipV="1">
              <a:off x="4140199" y="6122689"/>
              <a:ext cx="444500" cy="25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8146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40" y="381000"/>
            <a:ext cx="76301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/**********************************************************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mm_init</a:t>
            </a:r>
            <a:endParaRPr lang="en-US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Initialize the heap, including "allocation" of the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prologue and epilogue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**********************************************************/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mm_init</a:t>
            </a:r>
            <a:r>
              <a:rPr lang="en-US" sz="1400" dirty="0">
                <a:latin typeface="Consolas"/>
                <a:cs typeface="Consolas"/>
              </a:rPr>
              <a:t>(void)</a:t>
            </a:r>
          </a:p>
          <a:p>
            <a:r>
              <a:rPr lang="en-US" sz="1400" dirty="0">
                <a:latin typeface="Consolas"/>
                <a:cs typeface="Consolas"/>
              </a:rPr>
              <a:t> {</a:t>
            </a:r>
          </a:p>
          <a:p>
            <a:r>
              <a:rPr lang="en-US" sz="1400" dirty="0">
                <a:latin typeface="Consolas"/>
                <a:cs typeface="Consolas"/>
              </a:rPr>
              <a:t>   if ((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mem_sbrk</a:t>
            </a:r>
            <a:r>
              <a:rPr lang="en-US" sz="1400" dirty="0">
                <a:latin typeface="Consolas"/>
                <a:cs typeface="Consolas"/>
              </a:rPr>
              <a:t>(4*WSIZE)) == (void *)-1)</a:t>
            </a:r>
          </a:p>
          <a:p>
            <a:r>
              <a:rPr lang="en-US" sz="1400" dirty="0">
                <a:latin typeface="Consolas"/>
                <a:cs typeface="Consolas"/>
              </a:rPr>
              <a:t>         return -1;</a:t>
            </a:r>
          </a:p>
          <a:p>
            <a:r>
              <a:rPr lang="en-US" sz="1400" dirty="0">
                <a:latin typeface="Consolas"/>
                <a:cs typeface="Consolas"/>
              </a:rPr>
              <a:t>     PUT(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, 0);                         // alignment padding</a:t>
            </a:r>
          </a:p>
          <a:p>
            <a:r>
              <a:rPr lang="en-US" sz="1400" dirty="0">
                <a:latin typeface="Consolas"/>
                <a:cs typeface="Consolas"/>
              </a:rPr>
              <a:t>     PUT(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 + (1 * WSIZE), PACK</a:t>
            </a:r>
            <a:r>
              <a:rPr lang="en-US" sz="1400" dirty="0" smtClean="0">
                <a:latin typeface="Consolas"/>
                <a:cs typeface="Consolas"/>
              </a:rPr>
              <a:t>(DWORD, </a:t>
            </a:r>
            <a:r>
              <a:rPr lang="en-US" sz="1400" dirty="0">
                <a:latin typeface="Consolas"/>
                <a:cs typeface="Consolas"/>
              </a:rPr>
              <a:t>1));   // prologue header</a:t>
            </a:r>
          </a:p>
          <a:p>
            <a:r>
              <a:rPr lang="en-US" sz="1400" dirty="0">
                <a:latin typeface="Consolas"/>
                <a:cs typeface="Consolas"/>
              </a:rPr>
              <a:t>     PUT(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 + (2 * WSIZE), PACK</a:t>
            </a:r>
            <a:r>
              <a:rPr lang="en-US" sz="1400" dirty="0" smtClean="0">
                <a:latin typeface="Consolas"/>
                <a:cs typeface="Consolas"/>
              </a:rPr>
              <a:t>(DWORD, </a:t>
            </a:r>
            <a:r>
              <a:rPr lang="en-US" sz="1400" dirty="0">
                <a:latin typeface="Consolas"/>
                <a:cs typeface="Consolas"/>
              </a:rPr>
              <a:t>1));   // prologue footer</a:t>
            </a:r>
          </a:p>
          <a:p>
            <a:r>
              <a:rPr lang="en-US" sz="1400" dirty="0">
                <a:latin typeface="Consolas"/>
                <a:cs typeface="Consolas"/>
              </a:rPr>
              <a:t>     PUT(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 + (3 * WSIZE), PACK(0, 1));    // epilogue header</a:t>
            </a:r>
          </a:p>
          <a:p>
            <a:r>
              <a:rPr lang="en-US" sz="1400" dirty="0">
                <a:latin typeface="Consolas"/>
                <a:cs typeface="Consolas"/>
              </a:rPr>
              <a:t>     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 += DSIZE;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 return 0;</a:t>
            </a:r>
          </a:p>
          <a:p>
            <a:r>
              <a:rPr lang="en-US" sz="1400" dirty="0">
                <a:latin typeface="Consolas"/>
                <a:cs typeface="Consolas"/>
              </a:rPr>
              <a:t> }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673536" y="5784135"/>
            <a:ext cx="141597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heap_listp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774700" y="5060235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1079500" y="5060235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1384300" y="5060235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689100" y="5060235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1384300" y="490783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774700" y="490783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1993900" y="4907835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383863" y="5589289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97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40" y="381000"/>
            <a:ext cx="7630160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/**********************************************************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extend_heap</a:t>
            </a:r>
            <a:endParaRPr lang="en-US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Extend the heap by "words" words, maintaining alignment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requirements of course. Free the former epilogue block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and reallocate its new header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**********************************************************/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void *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extend_heap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words)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char *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size;</a:t>
            </a:r>
          </a:p>
          <a:p>
            <a:endParaRPr lang="en-US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/* Allocate an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even number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of words to maintain alignments 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size = (words % 2) ? (words+1) * WSIZE : words * WSIZE;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if ( 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mem_sbrk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(size)) == (void *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cs typeface="Consolas"/>
              </a:rPr>
              <a:t>) -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1 )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    return NULL;</a:t>
            </a:r>
          </a:p>
          <a:p>
            <a:endParaRPr lang="en-US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/* Initialize free block header/footer and the epilogue header 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PUT(HDRP(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), PACK(size, 0));                // free block header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PUT(FTRP(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), PACK(size, 0));                // free block footer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PUT(HDRP(NEXT_BLKP(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)), PACK(0, 1));        // new epilogue header</a:t>
            </a:r>
          </a:p>
          <a:p>
            <a:endParaRPr lang="en-US" sz="14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/* Coalesce if the previous block was free */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    return coalesce(</a:t>
            </a:r>
            <a:r>
              <a:rPr lang="en-US" sz="1400" dirty="0" err="1">
                <a:solidFill>
                  <a:srgbClr val="000000"/>
                </a:solidFill>
                <a:latin typeface="Consolas"/>
                <a:cs typeface="Consolas"/>
              </a:rPr>
              <a:t>bp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86536" y="5246389"/>
            <a:ext cx="1415973" cy="1214854"/>
            <a:chOff x="3086536" y="5246389"/>
            <a:chExt cx="1415973" cy="1214854"/>
          </a:xfrm>
        </p:grpSpPr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86536" y="6122689"/>
              <a:ext cx="141597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err="1" smtClean="0">
                  <a:latin typeface="Courier New" pitchFamily="49" charset="0"/>
                </a:rPr>
                <a:t>heap_listp</a:t>
              </a:r>
              <a:endParaRPr lang="en-US" sz="1600" dirty="0" smtClean="0">
                <a:latin typeface="Courier New" pitchFamily="49" charset="0"/>
              </a:endParaRP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3187700" y="5398789"/>
              <a:ext cx="304800" cy="3048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 smtClean="0"/>
                <a:t>0</a:t>
              </a:r>
              <a:endParaRPr lang="en-US" sz="1600" dirty="0"/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3492500" y="5398789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3797300" y="5398789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4102100" y="5398789"/>
              <a:ext cx="304800" cy="304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>
              <a:off x="3797300" y="5246389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>
              <a:off x="3187700" y="5246389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4406900" y="5246389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V="1">
              <a:off x="3796863" y="5927843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13413" y="5238867"/>
            <a:ext cx="3184487" cy="1192983"/>
            <a:chOff x="5413413" y="5238867"/>
            <a:chExt cx="3184487" cy="1192983"/>
          </a:xfrm>
        </p:grpSpPr>
        <p:grpSp>
          <p:nvGrpSpPr>
            <p:cNvPr id="3" name="Group 2"/>
            <p:cNvGrpSpPr/>
            <p:nvPr/>
          </p:nvGrpSpPr>
          <p:grpSpPr>
            <a:xfrm>
              <a:off x="6121400" y="5238867"/>
              <a:ext cx="2476500" cy="1192983"/>
              <a:chOff x="6121400" y="5238867"/>
              <a:chExt cx="2476500" cy="1192983"/>
            </a:xfrm>
          </p:grpSpPr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7137399" y="6093296"/>
                <a:ext cx="430927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dirty="0" err="1" smtClean="0">
                    <a:latin typeface="Courier New" pitchFamily="49" charset="0"/>
                  </a:rPr>
                  <a:t>bp</a:t>
                </a:r>
                <a:endParaRPr lang="en-US" sz="1600" dirty="0" smtClean="0">
                  <a:latin typeface="Courier New" pitchFamily="49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6121400" y="5403967"/>
                <a:ext cx="304800" cy="3048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22" name="Rectangle 37"/>
              <p:cNvSpPr>
                <a:spLocks noChangeArrowheads="1"/>
              </p:cNvSpPr>
              <p:nvPr/>
            </p:nvSpPr>
            <p:spPr bwMode="auto">
              <a:xfrm>
                <a:off x="6426200" y="5403967"/>
                <a:ext cx="304800" cy="304800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3" name="Rectangle 38"/>
              <p:cNvSpPr>
                <a:spLocks noChangeArrowheads="1"/>
              </p:cNvSpPr>
              <p:nvPr/>
            </p:nvSpPr>
            <p:spPr bwMode="auto">
              <a:xfrm>
                <a:off x="6731000" y="5403967"/>
                <a:ext cx="304800" cy="304800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7035800" y="5403967"/>
                <a:ext cx="30480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5" name="Line 56"/>
              <p:cNvSpPr>
                <a:spLocks noChangeShapeType="1"/>
              </p:cNvSpPr>
              <p:nvPr/>
            </p:nvSpPr>
            <p:spPr bwMode="auto">
              <a:xfrm>
                <a:off x="6731000" y="5251567"/>
                <a:ext cx="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Line 56"/>
              <p:cNvSpPr>
                <a:spLocks noChangeShapeType="1"/>
              </p:cNvSpPr>
              <p:nvPr/>
            </p:nvSpPr>
            <p:spPr bwMode="auto">
              <a:xfrm>
                <a:off x="6121400" y="5251567"/>
                <a:ext cx="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7340600" y="5251567"/>
                <a:ext cx="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 flipV="1">
                <a:off x="7340163" y="5933021"/>
                <a:ext cx="0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" name="Rectangle 37"/>
              <p:cNvSpPr>
                <a:spLocks noChangeArrowheads="1"/>
              </p:cNvSpPr>
              <p:nvPr/>
            </p:nvSpPr>
            <p:spPr bwMode="auto">
              <a:xfrm>
                <a:off x="7366000" y="5403967"/>
                <a:ext cx="30480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3" name="Rectangle 38"/>
              <p:cNvSpPr>
                <a:spLocks noChangeArrowheads="1"/>
              </p:cNvSpPr>
              <p:nvPr/>
            </p:nvSpPr>
            <p:spPr bwMode="auto">
              <a:xfrm>
                <a:off x="7670800" y="5403967"/>
                <a:ext cx="30480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4" name="Rectangle 39"/>
              <p:cNvSpPr>
                <a:spLocks noChangeArrowheads="1"/>
              </p:cNvSpPr>
              <p:nvPr/>
            </p:nvSpPr>
            <p:spPr bwMode="auto">
              <a:xfrm>
                <a:off x="7975600" y="5403967"/>
                <a:ext cx="30480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15" name="Rectangle 39"/>
              <p:cNvSpPr>
                <a:spLocks noChangeArrowheads="1"/>
              </p:cNvSpPr>
              <p:nvPr/>
            </p:nvSpPr>
            <p:spPr bwMode="auto">
              <a:xfrm>
                <a:off x="8293100" y="5403967"/>
                <a:ext cx="304800" cy="304800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6" name="Line 56"/>
              <p:cNvSpPr>
                <a:spLocks noChangeShapeType="1"/>
              </p:cNvSpPr>
              <p:nvPr/>
            </p:nvSpPr>
            <p:spPr bwMode="auto">
              <a:xfrm>
                <a:off x="7988300" y="5251567"/>
                <a:ext cx="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8597900" y="5238867"/>
                <a:ext cx="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413413" y="6093296"/>
              <a:ext cx="141597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err="1" smtClean="0">
                  <a:latin typeface="Courier New" pitchFamily="49" charset="0"/>
                </a:rPr>
                <a:t>heap_listp</a:t>
              </a:r>
              <a:endParaRPr lang="en-US" sz="1600" dirty="0" smtClean="0">
                <a:latin typeface="Courier New" pitchFamily="49" charset="0"/>
              </a:endParaRPr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6261101" y="5924667"/>
              <a:ext cx="469900" cy="198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73981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" y="241300"/>
            <a:ext cx="7630160" cy="655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*</a:t>
            </a:r>
            <a:r>
              <a:rPr lang="en-US" sz="1400" dirty="0" err="1">
                <a:latin typeface="Consolas"/>
                <a:cs typeface="Consolas"/>
              </a:rPr>
              <a:t>mm_malloc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size)</a:t>
            </a:r>
          </a:p>
          <a:p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; /* adjusted block size */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extendsize</a:t>
            </a:r>
            <a:r>
              <a:rPr lang="en-US" sz="1400" dirty="0">
                <a:latin typeface="Consolas"/>
                <a:cs typeface="Consolas"/>
              </a:rPr>
              <a:t>; /* amount to extend heap if no fit */</a:t>
            </a:r>
          </a:p>
          <a:p>
            <a:r>
              <a:rPr lang="en-US" sz="1400" dirty="0">
                <a:latin typeface="Consolas"/>
                <a:cs typeface="Consolas"/>
              </a:rPr>
              <a:t>    char *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/* Ignore spurious requests */</a:t>
            </a:r>
          </a:p>
          <a:p>
            <a:r>
              <a:rPr lang="en-US" sz="1400" dirty="0">
                <a:latin typeface="Consolas"/>
                <a:cs typeface="Consolas"/>
              </a:rPr>
              <a:t>    if (size == 0)</a:t>
            </a:r>
          </a:p>
          <a:p>
            <a:r>
              <a:rPr lang="en-US" sz="1400" dirty="0">
                <a:latin typeface="Consolas"/>
                <a:cs typeface="Consolas"/>
              </a:rPr>
              <a:t>        return NULL;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/* Adjust block size to include overhead and alignment </a:t>
            </a:r>
            <a:r>
              <a:rPr lang="en-US" sz="1400" dirty="0" err="1">
                <a:latin typeface="Consolas"/>
                <a:cs typeface="Consolas"/>
              </a:rPr>
              <a:t>reqs</a:t>
            </a:r>
            <a:r>
              <a:rPr lang="en-US" sz="1400" dirty="0">
                <a:latin typeface="Consolas"/>
                <a:cs typeface="Consolas"/>
              </a:rPr>
              <a:t>. */</a:t>
            </a:r>
          </a:p>
          <a:p>
            <a:r>
              <a:rPr lang="en-US" sz="1400" dirty="0">
                <a:latin typeface="Consolas"/>
                <a:cs typeface="Consolas"/>
              </a:rPr>
              <a:t>    if (size &lt;= DSIZE)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 = DSIZE + OVERHEAD;</a:t>
            </a:r>
          </a:p>
          <a:p>
            <a:r>
              <a:rPr lang="en-US" sz="1400" dirty="0">
                <a:latin typeface="Consolas"/>
                <a:cs typeface="Consolas"/>
              </a:rPr>
              <a:t>    else</a:t>
            </a:r>
          </a:p>
          <a:p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 = DSIZE * ((size + (OVERHEAD) + (DSIZE-1))/ DSIZE);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/* Search the free list for a fit */</a:t>
            </a:r>
          </a:p>
          <a:p>
            <a:r>
              <a:rPr lang="en-US" sz="1400" dirty="0">
                <a:latin typeface="Consolas"/>
                <a:cs typeface="Consolas"/>
              </a:rPr>
              <a:t>    if ((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find_fit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)) != NULL) {</a:t>
            </a:r>
          </a:p>
          <a:p>
            <a:r>
              <a:rPr lang="en-US" sz="1400" dirty="0">
                <a:latin typeface="Consolas"/>
                <a:cs typeface="Consolas"/>
              </a:rPr>
              <a:t>        place(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        return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smtClean="0">
                <a:latin typeface="Consolas"/>
                <a:cs typeface="Consolas"/>
              </a:rPr>
              <a:t>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  /* No fit found. Get more memory and place the block */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extendsize</a:t>
            </a:r>
            <a:r>
              <a:rPr lang="en-US" sz="1400" dirty="0">
                <a:latin typeface="Consolas"/>
                <a:cs typeface="Consolas"/>
              </a:rPr>
              <a:t> = MAX(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, CHUNKSIZE);</a:t>
            </a:r>
          </a:p>
          <a:p>
            <a:r>
              <a:rPr lang="en-US" sz="1400" dirty="0">
                <a:latin typeface="Consolas"/>
                <a:cs typeface="Consolas"/>
              </a:rPr>
              <a:t>    if ((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extend_heap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extendsize</a:t>
            </a:r>
            <a:r>
              <a:rPr lang="en-US" sz="1400" dirty="0">
                <a:latin typeface="Consolas"/>
                <a:cs typeface="Consolas"/>
              </a:rPr>
              <a:t>/WSIZE)) == NULL)</a:t>
            </a:r>
          </a:p>
          <a:p>
            <a:r>
              <a:rPr lang="en-US" sz="1400" dirty="0">
                <a:latin typeface="Consolas"/>
                <a:cs typeface="Consolas"/>
              </a:rPr>
              <a:t>        return NULL;</a:t>
            </a:r>
          </a:p>
          <a:p>
            <a:r>
              <a:rPr lang="en-US" sz="1400" dirty="0">
                <a:latin typeface="Consolas"/>
                <a:cs typeface="Consolas"/>
              </a:rPr>
              <a:t>    place(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    return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 smtClean="0">
                <a:latin typeface="Consolas"/>
                <a:cs typeface="Consolas"/>
              </a:rPr>
              <a:t>;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8200" y="3496747"/>
            <a:ext cx="4495800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Example: size = 17: </a:t>
            </a:r>
          </a:p>
          <a:p>
            <a:r>
              <a:rPr lang="en-US" sz="1400" dirty="0">
                <a:latin typeface="Consolas"/>
                <a:cs typeface="Consolas"/>
              </a:rPr>
              <a:t>(size + (OVERHEAD) + (DSIZE-1))</a:t>
            </a:r>
            <a:r>
              <a:rPr lang="en-US" sz="1400" dirty="0" smtClean="0">
                <a:latin typeface="Consolas"/>
                <a:cs typeface="Consolas"/>
              </a:rPr>
              <a:t>/DSIZE = (17 + 16 + 15)/16 = 48/16 = 3 -&gt;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asize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= 48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size = 18:</a:t>
            </a:r>
          </a:p>
          <a:p>
            <a:r>
              <a:rPr lang="en-US" sz="1400" dirty="0">
                <a:latin typeface="Consolas"/>
                <a:cs typeface="Consolas"/>
              </a:rPr>
              <a:t>(size + (OVERHEAD) + (DSIZE-1))/</a:t>
            </a:r>
            <a:r>
              <a:rPr lang="en-US" sz="1400" dirty="0" smtClean="0">
                <a:latin typeface="Consolas"/>
                <a:cs typeface="Consolas"/>
              </a:rPr>
              <a:t>DSIZE = (18 </a:t>
            </a:r>
            <a:r>
              <a:rPr lang="en-US" sz="1400" dirty="0">
                <a:latin typeface="Consolas"/>
                <a:cs typeface="Consolas"/>
              </a:rPr>
              <a:t>+ 16 + 15)/16 = </a:t>
            </a:r>
            <a:r>
              <a:rPr lang="en-US" sz="1400" dirty="0" smtClean="0">
                <a:latin typeface="Consolas"/>
                <a:cs typeface="Consolas"/>
              </a:rPr>
              <a:t>49/</a:t>
            </a:r>
            <a:r>
              <a:rPr lang="en-US" sz="1400" dirty="0">
                <a:latin typeface="Consolas"/>
                <a:cs typeface="Consolas"/>
              </a:rPr>
              <a:t>16 = 3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-</a:t>
            </a:r>
            <a:r>
              <a:rPr lang="en-US" sz="1400" dirty="0" smtClean="0">
                <a:latin typeface="Consolas"/>
                <a:cs typeface="Consolas"/>
              </a:rPr>
              <a:t>&gt;</a:t>
            </a:r>
            <a:r>
              <a:rPr lang="en-US" sz="1400" dirty="0" err="1" smtClean="0">
                <a:solidFill>
                  <a:srgbClr val="FF0000"/>
                </a:solidFill>
                <a:latin typeface="Consolas"/>
                <a:cs typeface="Consolas"/>
              </a:rPr>
              <a:t>asize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/>
                <a:cs typeface="Consolas"/>
              </a:rPr>
              <a:t>= </a:t>
            </a:r>
            <a:r>
              <a:rPr lang="en-US" sz="1400" dirty="0" smtClean="0">
                <a:solidFill>
                  <a:srgbClr val="FF0000"/>
                </a:solidFill>
                <a:latin typeface="Consolas"/>
                <a:cs typeface="Consolas"/>
              </a:rPr>
              <a:t>48</a:t>
            </a:r>
            <a:endParaRPr lang="en-US" sz="1400" dirty="0">
              <a:solidFill>
                <a:srgbClr val="FF0000"/>
              </a:solidFill>
              <a:latin typeface="Consolas"/>
              <a:cs typeface="Consolas"/>
            </a:endParaRP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2870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340" y="330200"/>
            <a:ext cx="7630160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/>
                <a:cs typeface="Consolas"/>
              </a:rPr>
              <a:t>void </a:t>
            </a:r>
            <a:r>
              <a:rPr lang="en-US" sz="1400" dirty="0">
                <a:latin typeface="Consolas"/>
                <a:cs typeface="Consolas"/>
              </a:rPr>
              <a:t>* </a:t>
            </a:r>
            <a:r>
              <a:rPr lang="en-US" sz="1400" dirty="0" err="1">
                <a:latin typeface="Consolas"/>
                <a:cs typeface="Consolas"/>
              </a:rPr>
              <a:t>find_fit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   void *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for 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heap_listp</a:t>
            </a:r>
            <a:r>
              <a:rPr lang="en-US" sz="1400" dirty="0">
                <a:latin typeface="Consolas"/>
                <a:cs typeface="Consolas"/>
              </a:rPr>
              <a:t>; GET_SIZE(HDRP(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 &gt; 0;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 = NEXT_BLKP(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</a:t>
            </a:r>
          </a:p>
          <a:p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r>
              <a:rPr lang="en-US" sz="1400" dirty="0">
                <a:latin typeface="Consolas"/>
                <a:cs typeface="Consolas"/>
              </a:rPr>
              <a:t>        if (!GET_ALLOC(HDRP(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 &amp;&amp; (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 &lt;= GET_SIZE(HDRP(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))))</a:t>
            </a:r>
          </a:p>
          <a:p>
            <a:r>
              <a:rPr lang="en-US" sz="1400" dirty="0">
                <a:latin typeface="Consolas"/>
                <a:cs typeface="Consolas"/>
              </a:rPr>
              <a:t>        {</a:t>
            </a:r>
          </a:p>
          <a:p>
            <a:r>
              <a:rPr lang="en-US" sz="1400" dirty="0">
                <a:latin typeface="Consolas"/>
                <a:cs typeface="Consolas"/>
              </a:rPr>
              <a:t>            return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r>
              <a:rPr lang="en-US" sz="1400" dirty="0">
                <a:latin typeface="Consolas"/>
                <a:cs typeface="Consolas"/>
              </a:rPr>
              <a:t>    return NULL;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/**********************************************************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place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Mark the block as allocated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**********************************************************/</a:t>
            </a:r>
          </a:p>
          <a:p>
            <a:r>
              <a:rPr lang="en-US" sz="1400" dirty="0">
                <a:latin typeface="Consolas"/>
                <a:cs typeface="Consolas"/>
              </a:rPr>
              <a:t>void place(void* 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asize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 /* Get the current block size */</a:t>
            </a:r>
          </a:p>
          <a:p>
            <a:r>
              <a:rPr lang="en-US" sz="1400" dirty="0">
                <a:latin typeface="Consolas"/>
                <a:cs typeface="Consolas"/>
              </a:rPr>
              <a:t>  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bsize</a:t>
            </a:r>
            <a:r>
              <a:rPr lang="en-US" sz="1400" dirty="0">
                <a:latin typeface="Consolas"/>
                <a:cs typeface="Consolas"/>
              </a:rPr>
              <a:t> = GET_SIZE(HDRP(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  PUT(HDRP(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), PACK(</a:t>
            </a:r>
            <a:r>
              <a:rPr lang="en-US" sz="1400" dirty="0" err="1">
                <a:latin typeface="Consolas"/>
                <a:cs typeface="Consolas"/>
              </a:rPr>
              <a:t>bsize</a:t>
            </a:r>
            <a:r>
              <a:rPr lang="en-US" sz="1400" dirty="0">
                <a:latin typeface="Consolas"/>
                <a:cs typeface="Consolas"/>
              </a:rPr>
              <a:t>, 1));</a:t>
            </a:r>
          </a:p>
          <a:p>
            <a:r>
              <a:rPr lang="en-US" sz="1400" dirty="0">
                <a:latin typeface="Consolas"/>
                <a:cs typeface="Consolas"/>
              </a:rPr>
              <a:t>  PUT(FTRP(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), PACK(</a:t>
            </a:r>
            <a:r>
              <a:rPr lang="en-US" sz="1400" dirty="0" err="1">
                <a:latin typeface="Consolas"/>
                <a:cs typeface="Consolas"/>
              </a:rPr>
              <a:t>bsize</a:t>
            </a:r>
            <a:r>
              <a:rPr lang="en-US" sz="1400" dirty="0">
                <a:latin typeface="Consolas"/>
                <a:cs typeface="Consolas"/>
              </a:rPr>
              <a:t>, 1));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6680199" y="5204296"/>
            <a:ext cx="430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bp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5664200" y="4514967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5969000" y="4514967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6273800" y="4514967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6578600" y="4514967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6273800" y="436256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56"/>
          <p:cNvSpPr>
            <a:spLocks noChangeShapeType="1"/>
          </p:cNvSpPr>
          <p:nvPr/>
        </p:nvSpPr>
        <p:spPr bwMode="auto">
          <a:xfrm>
            <a:off x="5664200" y="436256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Line 56"/>
          <p:cNvSpPr>
            <a:spLocks noChangeShapeType="1"/>
          </p:cNvSpPr>
          <p:nvPr/>
        </p:nvSpPr>
        <p:spPr bwMode="auto">
          <a:xfrm>
            <a:off x="6883400" y="436256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6882963" y="5044021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6908800" y="4514967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7213600" y="4514967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7518400" y="4514967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7835900" y="4514967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Line 56"/>
          <p:cNvSpPr>
            <a:spLocks noChangeShapeType="1"/>
          </p:cNvSpPr>
          <p:nvPr/>
        </p:nvSpPr>
        <p:spPr bwMode="auto">
          <a:xfrm>
            <a:off x="7531100" y="436256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>
            <a:off x="8140700" y="4349867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111390" y="5195773"/>
            <a:ext cx="141597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heap_listp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298763" y="5044021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347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440" y="723900"/>
            <a:ext cx="763016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/**********************************************************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mm_free</a:t>
            </a:r>
            <a:endParaRPr lang="en-US" sz="1400" dirty="0">
              <a:solidFill>
                <a:srgbClr val="0000FF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 Free the block and coalesce with </a:t>
            </a:r>
            <a:r>
              <a:rPr lang="en-US" sz="1400" dirty="0" err="1">
                <a:solidFill>
                  <a:srgbClr val="0000FF"/>
                </a:solidFill>
                <a:latin typeface="Consolas"/>
                <a:cs typeface="Consolas"/>
              </a:rPr>
              <a:t>neighbouring</a:t>
            </a:r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blocks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cs typeface="Consolas"/>
              </a:rPr>
              <a:t> **********************************************************/</a:t>
            </a:r>
          </a:p>
          <a:p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mm_free</a:t>
            </a:r>
            <a:r>
              <a:rPr lang="en-US" sz="1400" dirty="0">
                <a:latin typeface="Consolas"/>
                <a:cs typeface="Consolas"/>
              </a:rPr>
              <a:t>(void *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r>
              <a:rPr lang="en-US" sz="1400" dirty="0">
                <a:latin typeface="Consolas"/>
                <a:cs typeface="Consolas"/>
              </a:rPr>
              <a:t>    if(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 == NULL){</a:t>
            </a:r>
          </a:p>
          <a:p>
            <a:r>
              <a:rPr lang="en-US" sz="1400" dirty="0">
                <a:latin typeface="Consolas"/>
                <a:cs typeface="Consolas"/>
              </a:rPr>
              <a:t>      return;</a:t>
            </a:r>
          </a:p>
          <a:p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 err="1">
                <a:latin typeface="Consolas"/>
                <a:cs typeface="Consolas"/>
              </a:rPr>
              <a:t>size_t</a:t>
            </a:r>
            <a:r>
              <a:rPr lang="en-US" sz="1400" dirty="0">
                <a:latin typeface="Consolas"/>
                <a:cs typeface="Consolas"/>
              </a:rPr>
              <a:t> size = GET_SIZE(HDRP(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));</a:t>
            </a:r>
          </a:p>
          <a:p>
            <a:r>
              <a:rPr lang="en-US" sz="1400" dirty="0">
                <a:latin typeface="Consolas"/>
                <a:cs typeface="Consolas"/>
              </a:rPr>
              <a:t>    PUT(HDRP(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), PACK(size,0));</a:t>
            </a:r>
          </a:p>
          <a:p>
            <a:r>
              <a:rPr lang="en-US" sz="1400" dirty="0">
                <a:latin typeface="Consolas"/>
                <a:cs typeface="Consolas"/>
              </a:rPr>
              <a:t>    PUT(FTRP(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), PACK(size,0));</a:t>
            </a:r>
          </a:p>
          <a:p>
            <a:r>
              <a:rPr lang="en-US" sz="1400" dirty="0">
                <a:latin typeface="Consolas"/>
                <a:cs typeface="Consolas"/>
              </a:rPr>
              <a:t>    coalesce(</a:t>
            </a:r>
            <a:r>
              <a:rPr lang="en-US" sz="1400" dirty="0" err="1">
                <a:latin typeface="Consolas"/>
                <a:cs typeface="Consolas"/>
              </a:rPr>
              <a:t>bp</a:t>
            </a:r>
            <a:r>
              <a:rPr lang="en-US" sz="1400" dirty="0">
                <a:latin typeface="Consolas"/>
                <a:cs typeface="Consolas"/>
              </a:rPr>
              <a:t>);</a:t>
            </a:r>
          </a:p>
          <a:p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5079999" y="4919480"/>
            <a:ext cx="430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bp</a:t>
            </a: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4064000" y="4230151"/>
            <a:ext cx="304800" cy="30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4368800" y="4230151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4673600" y="4230151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4978400" y="4230151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4673600" y="4077751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4064000" y="4077751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5283200" y="4077751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5282763" y="4759205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5308600" y="4230151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3" name="Rectangle 38"/>
          <p:cNvSpPr>
            <a:spLocks noChangeArrowheads="1"/>
          </p:cNvSpPr>
          <p:nvPr/>
        </p:nvSpPr>
        <p:spPr bwMode="auto">
          <a:xfrm>
            <a:off x="5613400" y="4230151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0</a:t>
            </a: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5918200" y="4230151"/>
            <a:ext cx="304800" cy="304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4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6235700" y="4230151"/>
            <a:ext cx="304800" cy="304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5930900" y="4077751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6540500" y="4065051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20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39349</TotalTime>
  <Words>2283</Words>
  <Application>Microsoft Macintosh PowerPoint</Application>
  <PresentationFormat>On-screen Show (4:3)</PresentationFormat>
  <Paragraphs>265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ECE 454  Computer Systems Programming HW3 tutorial</vt:lpstr>
      <vt:lpstr>HW3 tutorial</vt:lpstr>
      <vt:lpstr>How it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Cristiana Amaza</cp:lastModifiedBy>
  <cp:revision>296</cp:revision>
  <cp:lastPrinted>2013-09-11T16:09:48Z</cp:lastPrinted>
  <dcterms:created xsi:type="dcterms:W3CDTF">2013-01-10T16:28:45Z</dcterms:created>
  <dcterms:modified xsi:type="dcterms:W3CDTF">2014-10-08T22:34:22Z</dcterms:modified>
</cp:coreProperties>
</file>