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8F8F8"/>
    <a:srgbClr val="41E169"/>
    <a:srgbClr val="FF572F"/>
    <a:srgbClr val="1B3FAB"/>
    <a:srgbClr val="90A8EE"/>
    <a:srgbClr val="4169E1"/>
    <a:srgbClr val="FF6A47"/>
    <a:srgbClr val="EDEDE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BB66AD7-EC45-C852-199A-0689443989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261FD6-3EEA-EF14-F0DB-A62897820E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75F8E-B445-4988-9662-78DFBD676B18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0D53BB-E522-0E33-1A09-F0969ABAC6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4ECF6-92D3-DB8D-AC94-0E9121151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15328-8DCB-4A6D-9037-6ADD2B44C0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696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B30EB-0C0C-42EE-A5C6-C8A307E5E9D9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9013-A0D1-4F78-92BC-D8D301DF4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2815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07FC1-43D3-BC0D-F984-3E59178B9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2FA0EB-A425-B928-AE87-DED5DFD8C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6B3C0-88B3-5602-7E13-FA5B10A8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C9DCB-5959-E909-3823-FE09468B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052FF-AE4C-9BEB-B89E-40E5B9BD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B064FC-181D-E74A-BC33-D84265362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0F108F-FFDE-1496-77DB-3BE8108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E1C61-FFF7-192E-7604-800D2943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5B6F1-41D7-934E-44FC-D7DFE4BF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33F923-9463-3156-858F-1006E1069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D3311A-D2D8-D5EA-2832-76EB00C3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A5502-9B5D-D8F5-CD8A-F5DDA69D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EF35F-3C72-EBA8-8872-CD9FD5E1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F37CCF-6CB4-43D9-EAE9-B6255A1A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59E63-B035-6FB0-F722-75B350AC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E2139-97FF-AA5F-36DC-A3CBA23C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4CA84-A9AE-1F64-D1CD-673F6797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5018C-1769-3E7C-A9A2-09178B97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EC322-7032-9C1C-EEA0-C91B746A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BEC4F-080F-40EC-6C1D-16C55A3C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FD23E5-B363-7566-A89A-493D87F4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87724-9C27-29AD-6215-4875DFA1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DBA73-8D92-3504-5199-AD17B8FF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0B5091-512F-4A21-0F2F-D5F6E12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1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FEA7B-489A-E2B3-5093-AF0A401E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EE929-4043-3271-F0E0-C99C29F20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01251D-235F-99A1-65E5-69724AD8E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80C198-3377-FE7C-927C-A950E726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7DC0BF-C83C-72BB-4DD4-561066A3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CAAFE0-256A-2129-4402-7CED1192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1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F0D3D-8CBE-2C88-6F06-FEE883F6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95D639-B2F9-BE57-D0FE-DF2142E0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C8DEB2-7E3F-68C7-0427-9BC5FD2E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44BD50-9378-1230-F4E7-9C05343D7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94377B-A16E-E5A0-8150-A880CE2E7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B970AE-EB44-C987-CA24-B3B19A41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D535AE-6078-3130-AE20-AE62A47B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96437A-1BF0-9CD2-7B8D-AB0F0B79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70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B6D87-7F2E-DAC6-A4A4-1BBF27EB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9D592E-F4A7-B461-8049-E11DFCC1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8D1FE8-3C6C-04CA-8450-3CDE7638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60CBD4-9C4B-E1B8-D6B4-4B2DEF26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924A02-8EA7-B7D6-5346-88D266D5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9D092B-5BD4-CCDE-A90A-4B661FE0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DA3CC-CE57-87D4-C3EB-3C3C566B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4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AFE92-AA42-C24D-EE73-16BD3182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BCF0AC-C5AB-5191-6F10-E50A6594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E7A372-304B-6E5F-6ACD-5A89CA93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8F6FC-BBA2-4C11-35D7-B19D4A8E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EE4A59-BCCB-A2EB-71D4-D8E3DB44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97641-CFC5-129D-0169-4B0EFA34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4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3DA74-D8A2-A144-2EAA-8E414552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AF365B-86CA-EA3C-7D4D-1E3528C4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055843-5ED1-77C6-DFE7-E8A77020F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6C94AA-2D22-DFDC-0B87-5747FD1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B5D8B-5E82-F912-B710-4A0A8D68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52CA90-E096-1F8A-C920-C79FACD7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91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F68DF3-36CC-3B13-FABC-B49FF37B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D50A3-2BEF-AB71-A170-6EB8350E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8B10A-0464-57CB-8D5D-04D117E5A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5646-68EE-4A51-B5EF-596213D072E0}" type="datetimeFigureOut">
              <a:rPr lang="fr-FR" smtClean="0"/>
              <a:t>19/06/2024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980CFC-8F28-5FC9-CDAD-C6C301C3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Arnaud Duigou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9FFA9-35FF-685A-283A-07152277B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E2B3-689B-4E9F-BA22-39C7EC847A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6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3B260AE-D829-751C-86F0-4DA1BA9279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1" b="28328"/>
          <a:stretch/>
        </p:blipFill>
        <p:spPr>
          <a:xfrm>
            <a:off x="11501154" y="6585386"/>
            <a:ext cx="616420" cy="26161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C30043DD-AD88-023D-E5B7-D14058CD172D}"/>
              </a:ext>
            </a:extLst>
          </p:cNvPr>
          <p:cNvGrpSpPr/>
          <p:nvPr/>
        </p:nvGrpSpPr>
        <p:grpSpPr>
          <a:xfrm>
            <a:off x="2521721" y="2597866"/>
            <a:ext cx="2340000" cy="2038399"/>
            <a:chOff x="2521721" y="2597866"/>
            <a:chExt cx="2340000" cy="2038399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8BFA66-31EE-4EBE-728F-72A5BBB26FDB}"/>
                </a:ext>
              </a:extLst>
            </p:cNvPr>
            <p:cNvSpPr/>
            <p:nvPr/>
          </p:nvSpPr>
          <p:spPr>
            <a:xfrm>
              <a:off x="2521721" y="2728265"/>
              <a:ext cx="2340000" cy="1908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90A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BC7D9A-1C47-DA06-D093-716E14ED3547}"/>
                </a:ext>
              </a:extLst>
            </p:cNvPr>
            <p:cNvSpPr/>
            <p:nvPr/>
          </p:nvSpPr>
          <p:spPr>
            <a:xfrm>
              <a:off x="2801184" y="2597866"/>
              <a:ext cx="591038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90A8EE"/>
                  </a:solidFill>
                </a:rPr>
                <a:t>Output</a:t>
              </a:r>
              <a:endParaRPr lang="fr-FR" sz="1600" b="1" dirty="0">
                <a:solidFill>
                  <a:srgbClr val="90A8EE"/>
                </a:solidFill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454113E6-AFC7-1517-54D3-F08FB3F1DDBD}"/>
              </a:ext>
            </a:extLst>
          </p:cNvPr>
          <p:cNvGrpSpPr/>
          <p:nvPr/>
        </p:nvGrpSpPr>
        <p:grpSpPr>
          <a:xfrm>
            <a:off x="2521725" y="540369"/>
            <a:ext cx="2340000" cy="2043897"/>
            <a:chOff x="2521725" y="540369"/>
            <a:chExt cx="2340000" cy="2043897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B16DED31-7635-3C0B-0A96-B1943CC80551}"/>
                </a:ext>
              </a:extLst>
            </p:cNvPr>
            <p:cNvSpPr/>
            <p:nvPr/>
          </p:nvSpPr>
          <p:spPr>
            <a:xfrm>
              <a:off x="2521725" y="676266"/>
              <a:ext cx="2340000" cy="1908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90A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71819D-8F48-F814-42D8-155925FF6F2C}"/>
                </a:ext>
              </a:extLst>
            </p:cNvPr>
            <p:cNvSpPr/>
            <p:nvPr/>
          </p:nvSpPr>
          <p:spPr>
            <a:xfrm>
              <a:off x="2799782" y="540369"/>
              <a:ext cx="484105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err="1">
                  <a:solidFill>
                    <a:srgbClr val="90A8EE"/>
                  </a:solidFill>
                </a:rPr>
                <a:t>Skills</a:t>
              </a:r>
              <a:endParaRPr lang="fr-FR" sz="1400" b="1" dirty="0">
                <a:solidFill>
                  <a:srgbClr val="90A8EE"/>
                </a:solidFill>
              </a:endParaRP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D222632-0137-700A-09BA-13E0D4214436}"/>
              </a:ext>
            </a:extLst>
          </p:cNvPr>
          <p:cNvGrpSpPr/>
          <p:nvPr/>
        </p:nvGrpSpPr>
        <p:grpSpPr>
          <a:xfrm>
            <a:off x="7330271" y="2599062"/>
            <a:ext cx="2340000" cy="2033732"/>
            <a:chOff x="7330271" y="2599062"/>
            <a:chExt cx="2340000" cy="2033732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5BFB364-D9CC-4136-C4B8-CDCD2ABADF5D}"/>
                </a:ext>
              </a:extLst>
            </p:cNvPr>
            <p:cNvSpPr/>
            <p:nvPr/>
          </p:nvSpPr>
          <p:spPr>
            <a:xfrm>
              <a:off x="7330271" y="2724794"/>
              <a:ext cx="2340000" cy="1908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1B3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A80A23-61CC-FD66-C534-A7590A7ED2AB}"/>
                </a:ext>
              </a:extLst>
            </p:cNvPr>
            <p:cNvSpPr/>
            <p:nvPr/>
          </p:nvSpPr>
          <p:spPr>
            <a:xfrm>
              <a:off x="7599091" y="2599062"/>
              <a:ext cx="1111772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1B3FAB"/>
                  </a:solidFill>
                </a:rPr>
                <a:t>Stakeholders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FD85873D-BE63-9226-5C92-7FC799347748}"/>
              </a:ext>
            </a:extLst>
          </p:cNvPr>
          <p:cNvGrpSpPr/>
          <p:nvPr/>
        </p:nvGrpSpPr>
        <p:grpSpPr>
          <a:xfrm>
            <a:off x="9734551" y="540314"/>
            <a:ext cx="2340000" cy="4095956"/>
            <a:chOff x="9734551" y="540314"/>
            <a:chExt cx="2340000" cy="4095956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51EBA37E-CC40-93B5-5E03-0B60912B1E26}"/>
                </a:ext>
              </a:extLst>
            </p:cNvPr>
            <p:cNvSpPr/>
            <p:nvPr/>
          </p:nvSpPr>
          <p:spPr>
            <a:xfrm>
              <a:off x="9734551" y="676270"/>
              <a:ext cx="2340000" cy="3960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1B3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B0FD45-58CD-9F9C-D6B7-5DD39DD5199D}"/>
                </a:ext>
              </a:extLst>
            </p:cNvPr>
            <p:cNvSpPr/>
            <p:nvPr/>
          </p:nvSpPr>
          <p:spPr>
            <a:xfrm>
              <a:off x="10012262" y="540314"/>
              <a:ext cx="922402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err="1">
                  <a:solidFill>
                    <a:srgbClr val="1B3FAB"/>
                  </a:solidFill>
                </a:rPr>
                <a:t>Customers</a:t>
              </a:r>
              <a:endParaRPr lang="fr-FR" sz="1400" b="1" dirty="0">
                <a:solidFill>
                  <a:srgbClr val="1B3FAB"/>
                </a:solidFill>
              </a:endParaRP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71EA48D1-B9BB-A8C4-DB2D-728CAAE205B5}"/>
              </a:ext>
            </a:extLst>
          </p:cNvPr>
          <p:cNvGrpSpPr/>
          <p:nvPr/>
        </p:nvGrpSpPr>
        <p:grpSpPr>
          <a:xfrm>
            <a:off x="6242551" y="4643577"/>
            <a:ext cx="5832000" cy="1857746"/>
            <a:chOff x="6242551" y="4643577"/>
            <a:chExt cx="5832000" cy="1857746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6E1955B8-AB86-64CE-6830-AC039BDDB8D9}"/>
                </a:ext>
              </a:extLst>
            </p:cNvPr>
            <p:cNvSpPr/>
            <p:nvPr/>
          </p:nvSpPr>
          <p:spPr>
            <a:xfrm>
              <a:off x="6242551" y="4773323"/>
              <a:ext cx="5832000" cy="1728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41E1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BEDA07-06BB-4EBC-0692-109BE1C5BEB2}"/>
                </a:ext>
              </a:extLst>
            </p:cNvPr>
            <p:cNvSpPr/>
            <p:nvPr/>
          </p:nvSpPr>
          <p:spPr>
            <a:xfrm>
              <a:off x="6512163" y="4643577"/>
              <a:ext cx="869211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41E169"/>
                  </a:solidFill>
                </a:rPr>
                <a:t>Revenues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138D93E-02D1-4AAD-8156-5076109F8C0C}"/>
              </a:ext>
            </a:extLst>
          </p:cNvPr>
          <p:cNvGrpSpPr/>
          <p:nvPr/>
        </p:nvGrpSpPr>
        <p:grpSpPr>
          <a:xfrm>
            <a:off x="117448" y="4634052"/>
            <a:ext cx="5832000" cy="1854028"/>
            <a:chOff x="117448" y="4634052"/>
            <a:chExt cx="5832000" cy="1854028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7A39BAA6-D4B7-40FD-72F5-468B6F35E7A9}"/>
                </a:ext>
              </a:extLst>
            </p:cNvPr>
            <p:cNvSpPr/>
            <p:nvPr/>
          </p:nvSpPr>
          <p:spPr>
            <a:xfrm>
              <a:off x="117448" y="4760080"/>
              <a:ext cx="5832000" cy="1728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FF57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DD4E4E-9935-A487-152E-642DF7CBEA2B}"/>
                </a:ext>
              </a:extLst>
            </p:cNvPr>
            <p:cNvSpPr/>
            <p:nvPr/>
          </p:nvSpPr>
          <p:spPr>
            <a:xfrm>
              <a:off x="388184" y="4634052"/>
              <a:ext cx="484105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err="1">
                  <a:solidFill>
                    <a:srgbClr val="FF572F"/>
                  </a:solidFill>
                </a:rPr>
                <a:t>Costs</a:t>
              </a:r>
              <a:endParaRPr lang="fr-FR" sz="1400" b="1" dirty="0">
                <a:solidFill>
                  <a:srgbClr val="FF572F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206F0-7AD6-100A-5BE8-A09C4DB144C4}"/>
              </a:ext>
            </a:extLst>
          </p:cNvPr>
          <p:cNvSpPr/>
          <p:nvPr/>
        </p:nvSpPr>
        <p:spPr>
          <a:xfrm>
            <a:off x="206358" y="815402"/>
            <a:ext cx="2162175" cy="3734100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4625" indent="-174625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Sources : </a:t>
            </a:r>
            <a:r>
              <a:rPr lang="en-US" sz="1100" b="1" dirty="0" err="1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Medic'AM</a:t>
            </a: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database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from French health insurance, updated monthly.</a:t>
            </a:r>
          </a:p>
          <a:p>
            <a:pPr marL="273050" lvl="1" indent="-1857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Types: </a:t>
            </a:r>
          </a:p>
          <a:p>
            <a:pPr marL="273050" lvl="1" indent="-1857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History of medication sales</a:t>
            </a:r>
          </a:p>
          <a:p>
            <a:pPr marL="273050" lvl="1" indent="-1857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medication categories</a:t>
            </a:r>
          </a:p>
          <a:p>
            <a:pPr marL="273050" lvl="1" indent="-18573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sales dates and volumes</a:t>
            </a: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The architecture of the solution must be flexible to integrate additional external data (i.e. supply chain events, socio-economic data, climate and epidemiological data, …</a:t>
            </a:r>
            <a:r>
              <a:rPr lang="en-US" sz="1100" dirty="0" err="1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fr-FR" sz="1100" dirty="0">
              <a:solidFill>
                <a:schemeClr val="tx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604434-6FC1-C09A-4E0A-8FDB1EED9795}"/>
              </a:ext>
            </a:extLst>
          </p:cNvPr>
          <p:cNvSpPr/>
          <p:nvPr/>
        </p:nvSpPr>
        <p:spPr>
          <a:xfrm>
            <a:off x="5026191" y="809617"/>
            <a:ext cx="2162175" cy="3734100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goal of this tools is to improve the accuracy of </a:t>
            </a:r>
            <a:r>
              <a:rPr lang="en-US" sz="1100" b="1" dirty="0">
                <a:solidFill>
                  <a:schemeClr val="tx1"/>
                </a:solidFill>
              </a:rPr>
              <a:t>medication consumption predictions </a:t>
            </a:r>
            <a:r>
              <a:rPr lang="en-US" sz="1100" dirty="0">
                <a:solidFill>
                  <a:schemeClr val="tx1"/>
                </a:solidFill>
              </a:rPr>
              <a:t>to </a:t>
            </a:r>
            <a:r>
              <a:rPr lang="en-US" sz="1100" b="1" dirty="0">
                <a:solidFill>
                  <a:schemeClr val="tx1"/>
                </a:solidFill>
              </a:rPr>
              <a:t>optimize inventory and marketing strategies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tool will also provide </a:t>
            </a:r>
            <a:r>
              <a:rPr lang="en-US" sz="1100" b="1" dirty="0">
                <a:solidFill>
                  <a:schemeClr val="tx1"/>
                </a:solidFill>
              </a:rPr>
              <a:t>high-level trend tracking</a:t>
            </a:r>
            <a:r>
              <a:rPr lang="en-US" sz="1100" dirty="0">
                <a:solidFill>
                  <a:schemeClr val="tx1"/>
                </a:solidFill>
              </a:rPr>
              <a:t> and </a:t>
            </a:r>
            <a:r>
              <a:rPr lang="en-US" sz="1100" b="1" dirty="0">
                <a:solidFill>
                  <a:schemeClr val="tx1"/>
                </a:solidFill>
              </a:rPr>
              <a:t>analyze competitor sales trends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 a second version, the tool will provide information about </a:t>
            </a:r>
            <a:r>
              <a:rPr lang="en-US" sz="1100" b="1" dirty="0">
                <a:solidFill>
                  <a:schemeClr val="tx1"/>
                </a:solidFill>
              </a:rPr>
              <a:t>sales  seasonal behavior</a:t>
            </a:r>
            <a:r>
              <a:rPr lang="en-US" sz="1100" dirty="0">
                <a:solidFill>
                  <a:schemeClr val="tx1"/>
                </a:solidFill>
              </a:rPr>
              <a:t> and about feature importance to </a:t>
            </a:r>
            <a:r>
              <a:rPr lang="en-US" sz="1100" b="1" dirty="0">
                <a:solidFill>
                  <a:schemeClr val="tx1"/>
                </a:solidFill>
              </a:rPr>
              <a:t>identify main drivers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BBC449-58B1-3A4D-6090-26FB86E16851}"/>
              </a:ext>
            </a:extLst>
          </p:cNvPr>
          <p:cNvSpPr/>
          <p:nvPr/>
        </p:nvSpPr>
        <p:spPr>
          <a:xfrm>
            <a:off x="9823463" y="809617"/>
            <a:ext cx="2162175" cy="3734100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End Users : 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Marketing teams: To create and adjust marketing campaigns.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Inventory managers: To optimize medication inventory management.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Management: For strategic decision-making based on predictions.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Market analysts: To analyze competitor sales trends.</a:t>
            </a:r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D4E5B5-77AA-7824-3940-486C6DF7C849}"/>
              </a:ext>
            </a:extLst>
          </p:cNvPr>
          <p:cNvSpPr/>
          <p:nvPr/>
        </p:nvSpPr>
        <p:spPr>
          <a:xfrm>
            <a:off x="6301043" y="4893734"/>
            <a:ext cx="5715019" cy="1520406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Sales Increase: 5-10% increase in sales through more effective marketing </a:t>
            </a:r>
            <a:r>
              <a:rPr lang="en-US" sz="1100" dirty="0" err="1">
                <a:solidFill>
                  <a:schemeClr val="tx1"/>
                </a:solidFill>
              </a:rPr>
              <a:t>campaigns.Cost</a:t>
            </a:r>
            <a:r>
              <a:rPr lang="en-US" sz="1100" dirty="0">
                <a:solidFill>
                  <a:schemeClr val="tx1"/>
                </a:solidFill>
              </a:rPr>
              <a:t> Reduction: 10-15% reduction in storage costs through better inventory </a:t>
            </a:r>
            <a:r>
              <a:rPr lang="en-US" sz="1100" dirty="0" err="1">
                <a:solidFill>
                  <a:schemeClr val="tx1"/>
                </a:solidFill>
              </a:rPr>
              <a:t>management.ROI</a:t>
            </a:r>
            <a:r>
              <a:rPr lang="en-US" sz="1100" dirty="0">
                <a:solidFill>
                  <a:schemeClr val="tx1"/>
                </a:solidFill>
              </a:rPr>
              <a:t> Improvement: 10-20% improvement in marketing return on investment.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92331C-8F8B-C91C-EAE7-118E7A7DE677}"/>
              </a:ext>
            </a:extLst>
          </p:cNvPr>
          <p:cNvSpPr/>
          <p:nvPr/>
        </p:nvSpPr>
        <p:spPr>
          <a:xfrm>
            <a:off x="175938" y="4893734"/>
            <a:ext cx="5715019" cy="1520406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Development and Integration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Cloud Infrastructure: 30,000 - 50,000 euros per year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Consultant time to customize the soft to the specific company environment (</a:t>
            </a:r>
            <a:r>
              <a:rPr lang="en-US" sz="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900" dirty="0">
                <a:solidFill>
                  <a:schemeClr val="tx1"/>
                </a:solidFill>
              </a:rPr>
              <a:t>10 days for a standard use, more for specific expectations in URS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“Approval” of the system by an ergonomics expert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Hardware (laptop + webcam, Mobile phone/pad, … </a:t>
            </a:r>
            <a:r>
              <a:rPr lang="en-US" sz="1100" dirty="0" err="1">
                <a:solidFill>
                  <a:schemeClr val="tx1"/>
                </a:solidFill>
              </a:rPr>
              <a:t>etc</a:t>
            </a:r>
            <a:r>
              <a:rPr lang="en-US" sz="1100" dirty="0">
                <a:solidFill>
                  <a:schemeClr val="tx1"/>
                </a:solidFill>
              </a:rPr>
              <a:t> )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Communication &amp; Training 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438E78-E579-48AE-6E10-3C7AA84DCC0C}"/>
              </a:ext>
            </a:extLst>
          </p:cNvPr>
          <p:cNvSpPr/>
          <p:nvPr/>
        </p:nvSpPr>
        <p:spPr>
          <a:xfrm>
            <a:off x="2637353" y="2837069"/>
            <a:ext cx="2176464" cy="1706648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related KPIs : </a:t>
            </a: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Forecast Accuracy 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with 90% of accuracy rates (e.g., RMSE, MAE).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Business related KPIs: </a:t>
            </a: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Inventory reduction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0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-10%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) and </a:t>
            </a: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Marketing campaign ROI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Tool responsiveness: response time</a:t>
            </a:r>
            <a:endParaRPr lang="en-US" sz="1100" dirty="0">
              <a:solidFill>
                <a:schemeClr val="tx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76013D-3FAD-8F5B-92DB-2785D73B97A0}"/>
              </a:ext>
            </a:extLst>
          </p:cNvPr>
          <p:cNvSpPr/>
          <p:nvPr/>
        </p:nvSpPr>
        <p:spPr>
          <a:xfrm>
            <a:off x="7442465" y="2837069"/>
            <a:ext cx="2115622" cy="1706648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Internal : Marketing team, Logistics team, Information Systems Department (ISD), Finance Department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External : External data providers, IT service providers (for model integration)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F0326-B6E7-252D-2228-FAF16D409F55}"/>
              </a:ext>
            </a:extLst>
          </p:cNvPr>
          <p:cNvSpPr/>
          <p:nvPr/>
        </p:nvSpPr>
        <p:spPr>
          <a:xfrm>
            <a:off x="7442460" y="818095"/>
            <a:ext cx="2115622" cy="1706648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Autonomous system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Requirements: python env., open-cv, </a:t>
            </a:r>
            <a:r>
              <a:rPr lang="en-US" sz="1050" dirty="0" err="1">
                <a:solidFill>
                  <a:schemeClr val="tx1"/>
                </a:solidFill>
              </a:rPr>
              <a:t>mediapipe</a:t>
            </a:r>
            <a:r>
              <a:rPr lang="en-US" sz="1050" dirty="0">
                <a:solidFill>
                  <a:schemeClr val="tx1"/>
                </a:solidFill>
              </a:rPr>
              <a:t>, camera.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No needed maintenance if the environment remains stable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BB6D75-8286-E851-0C69-FECB0EC52909}"/>
              </a:ext>
            </a:extLst>
          </p:cNvPr>
          <p:cNvSpPr/>
          <p:nvPr/>
        </p:nvSpPr>
        <p:spPr>
          <a:xfrm>
            <a:off x="2633910" y="809617"/>
            <a:ext cx="2115622" cy="1706648"/>
          </a:xfrm>
          <a:prstGeom prst="rect">
            <a:avLst/>
          </a:prstGeom>
          <a:solidFill>
            <a:srgbClr val="F8F8F8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Engineers</a:t>
            </a:r>
            <a:r>
              <a:rPr lang="en-US" sz="1100" dirty="0">
                <a:solidFill>
                  <a:schemeClr val="tx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t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o manage data extraction, transformation, and loading (ETL) with</a:t>
            </a: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AWS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Snowflake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Data Scientists 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with time-series analysis and predictive modeling skills.</a:t>
            </a:r>
          </a:p>
          <a:p>
            <a:pPr marL="90488" indent="-90488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Marketing Analysts</a:t>
            </a:r>
            <a:r>
              <a:rPr lang="en-US" sz="1100" dirty="0">
                <a:solidFill>
                  <a:schemeClr val="tx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to interpret and validate results and match marketing strategies.</a:t>
            </a:r>
            <a:endParaRPr lang="fr-FR" sz="1100" dirty="0">
              <a:solidFill>
                <a:schemeClr val="tx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50EA7F-4F9E-D3B9-B3A5-E6F6263A6A2F}"/>
              </a:ext>
            </a:extLst>
          </p:cNvPr>
          <p:cNvSpPr txBox="1"/>
          <p:nvPr/>
        </p:nvSpPr>
        <p:spPr>
          <a:xfrm>
            <a:off x="9558082" y="6585386"/>
            <a:ext cx="1987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b="1" dirty="0">
                <a:solidFill>
                  <a:schemeClr val="tx2"/>
                </a:solidFill>
              </a:rPr>
              <a:t>Arnaud Duigou – DATA BOOST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CE174E6-560B-BDF1-F70C-FCBDD6730B92}"/>
              </a:ext>
            </a:extLst>
          </p:cNvPr>
          <p:cNvGrpSpPr/>
          <p:nvPr/>
        </p:nvGrpSpPr>
        <p:grpSpPr>
          <a:xfrm>
            <a:off x="117449" y="542621"/>
            <a:ext cx="2340000" cy="4093644"/>
            <a:chOff x="117449" y="542621"/>
            <a:chExt cx="2340000" cy="4093644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1EE1023-F755-3A9F-FEB5-D8BC9B591C49}"/>
                </a:ext>
              </a:extLst>
            </p:cNvPr>
            <p:cNvSpPr/>
            <p:nvPr/>
          </p:nvSpPr>
          <p:spPr>
            <a:xfrm>
              <a:off x="117449" y="676265"/>
              <a:ext cx="2340000" cy="3960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90A8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F5AA99-1E8A-1136-1377-B34E4562D627}"/>
                </a:ext>
              </a:extLst>
            </p:cNvPr>
            <p:cNvSpPr/>
            <p:nvPr/>
          </p:nvSpPr>
          <p:spPr>
            <a:xfrm>
              <a:off x="388184" y="542621"/>
              <a:ext cx="484105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90A8EE"/>
                  </a:solidFill>
                </a:rPr>
                <a:t>Data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0313727-3C34-BFA3-5718-FD1E63BB1286}"/>
              </a:ext>
            </a:extLst>
          </p:cNvPr>
          <p:cNvGrpSpPr/>
          <p:nvPr/>
        </p:nvGrpSpPr>
        <p:grpSpPr>
          <a:xfrm>
            <a:off x="7330275" y="547630"/>
            <a:ext cx="2340000" cy="2036635"/>
            <a:chOff x="7330275" y="547630"/>
            <a:chExt cx="2340000" cy="2036635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8B7F945-E2F7-98C0-27CE-4AFEC1A441F3}"/>
                </a:ext>
              </a:extLst>
            </p:cNvPr>
            <p:cNvSpPr/>
            <p:nvPr/>
          </p:nvSpPr>
          <p:spPr>
            <a:xfrm>
              <a:off x="7330275" y="676265"/>
              <a:ext cx="2340000" cy="1908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1B3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CA30BB-DA5B-7BA5-C8FA-65DEEF08FA3B}"/>
                </a:ext>
              </a:extLst>
            </p:cNvPr>
            <p:cNvSpPr/>
            <p:nvPr/>
          </p:nvSpPr>
          <p:spPr>
            <a:xfrm>
              <a:off x="7607988" y="547630"/>
              <a:ext cx="922402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 err="1">
                  <a:solidFill>
                    <a:srgbClr val="1B3FAB"/>
                  </a:solidFill>
                </a:rPr>
                <a:t>Integration</a:t>
              </a:r>
              <a:endParaRPr lang="fr-FR" sz="1400" b="1" dirty="0">
                <a:solidFill>
                  <a:srgbClr val="1B3FAB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E1F054C-D397-E8C4-C321-1AD631FC7589}"/>
              </a:ext>
            </a:extLst>
          </p:cNvPr>
          <p:cNvGrpSpPr/>
          <p:nvPr/>
        </p:nvGrpSpPr>
        <p:grpSpPr>
          <a:xfrm>
            <a:off x="4926001" y="538208"/>
            <a:ext cx="2340000" cy="4098059"/>
            <a:chOff x="4926001" y="538208"/>
            <a:chExt cx="2340000" cy="4098059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7F6E859-A8F2-D5EB-128A-2466FB2D6384}"/>
                </a:ext>
              </a:extLst>
            </p:cNvPr>
            <p:cNvSpPr/>
            <p:nvPr/>
          </p:nvSpPr>
          <p:spPr>
            <a:xfrm>
              <a:off x="4926001" y="676267"/>
              <a:ext cx="2340000" cy="3960000"/>
            </a:xfrm>
            <a:prstGeom prst="roundRect">
              <a:avLst>
                <a:gd name="adj" fmla="val 6966"/>
              </a:avLst>
            </a:prstGeom>
            <a:noFill/>
            <a:ln w="28575">
              <a:solidFill>
                <a:srgbClr val="4169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4169E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5AFA5B-1A4D-9705-9937-F52EBCFF0A8F}"/>
                </a:ext>
              </a:extLst>
            </p:cNvPr>
            <p:cNvSpPr/>
            <p:nvPr/>
          </p:nvSpPr>
          <p:spPr>
            <a:xfrm>
              <a:off x="5203711" y="538208"/>
              <a:ext cx="1449752" cy="24765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4169E1"/>
                  </a:solidFill>
                </a:rPr>
                <a:t>Value proposition</a:t>
              </a: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DABE20C6-FB94-5D6F-04CA-7E565B4A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99" y="717067"/>
            <a:ext cx="288000" cy="288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2B82A2-4CFC-DEF4-BBC9-608990436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347" y="2774614"/>
            <a:ext cx="317270" cy="324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C61D0D5-780B-95B3-CF52-5C481BF17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84" y="717067"/>
            <a:ext cx="324000" cy="324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41483B1-B56C-FFC2-7C50-979B0D381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88" y="717067"/>
            <a:ext cx="324000" cy="3240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8727DF3F-F1AA-CD5C-878E-F8AA6BA14B66}"/>
              </a:ext>
            </a:extLst>
          </p:cNvPr>
          <p:cNvSpPr txBox="1"/>
          <p:nvPr/>
        </p:nvSpPr>
        <p:spPr>
          <a:xfrm>
            <a:off x="3471111" y="6140933"/>
            <a:ext cx="23642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572F"/>
                </a:solidFill>
              </a:rPr>
              <a:t>Rough cost estimation </a:t>
            </a:r>
            <a:r>
              <a:rPr lang="en-US" sz="1500" b="1" dirty="0">
                <a:solidFill>
                  <a:srgbClr val="FF572F"/>
                </a:solidFill>
              </a:rPr>
              <a:t>~10-20k€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FAE2E919-7184-00B7-A1DE-B55658807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1" y="4795886"/>
            <a:ext cx="324000" cy="324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D4C3BA5-6B4F-3DA5-D3DA-54D529E63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094" y="4818015"/>
            <a:ext cx="324000" cy="324000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E51F1771-C78D-AFF4-5E28-03F18228EBD7}"/>
              </a:ext>
            </a:extLst>
          </p:cNvPr>
          <p:cNvGrpSpPr/>
          <p:nvPr/>
        </p:nvGrpSpPr>
        <p:grpSpPr>
          <a:xfrm>
            <a:off x="181366" y="35742"/>
            <a:ext cx="11712109" cy="461039"/>
            <a:chOff x="181366" y="35742"/>
            <a:chExt cx="11712109" cy="4610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3A4F45-36AD-F0CF-75AE-E2F33D6DA178}"/>
                </a:ext>
              </a:extLst>
            </p:cNvPr>
            <p:cNvSpPr/>
            <p:nvPr/>
          </p:nvSpPr>
          <p:spPr>
            <a:xfrm>
              <a:off x="4048626" y="110009"/>
              <a:ext cx="7026442" cy="323544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Project : 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EC307561-6742-40E7-5766-1162B991427F}"/>
                </a:ext>
              </a:extLst>
            </p:cNvPr>
            <p:cNvSpPr txBox="1"/>
            <p:nvPr/>
          </p:nvSpPr>
          <p:spPr>
            <a:xfrm>
              <a:off x="570879" y="87115"/>
              <a:ext cx="315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mfortaa bold" panose="00000800000000000000" pitchFamily="2" charset="0"/>
                  <a:ea typeface="MS Gothic" panose="020B0609070205080204" pitchFamily="49" charset="-128"/>
                </a:rPr>
                <a:t>DATA PROJECT CANVAS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A7C4392-98FB-53E9-E91B-469F80D57615}"/>
                </a:ext>
              </a:extLst>
            </p:cNvPr>
            <p:cNvSpPr txBox="1"/>
            <p:nvPr/>
          </p:nvSpPr>
          <p:spPr>
            <a:xfrm>
              <a:off x="4885785" y="71726"/>
              <a:ext cx="6189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Drug Sales </a:t>
              </a:r>
              <a:r>
                <a:rPr lang="fr-F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Forecasting</a:t>
              </a:r>
              <a:r>
                <a: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– French </a:t>
              </a:r>
              <a:r>
                <a:rPr lang="fr-F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Market</a:t>
              </a:r>
              <a:endPara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F3C6B1F-1044-6BDA-2C19-6CB0E126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3475" y="46781"/>
              <a:ext cx="450000" cy="450000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A1730E9-134F-8106-C316-6CA58EDED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41472">
              <a:off x="181366" y="35742"/>
              <a:ext cx="399986" cy="409077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5E4DE778-F16E-2B88-791B-078C5CF716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27" y="717067"/>
            <a:ext cx="324000" cy="32400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3565EB15-DF5F-C0B1-5C2A-05403F0FC2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526" y="2773476"/>
            <a:ext cx="324000" cy="324000"/>
          </a:xfrm>
          <a:prstGeom prst="rect">
            <a:avLst/>
          </a:prstGeom>
        </p:spPr>
      </p:pic>
      <p:sp>
        <p:nvSpPr>
          <p:cNvPr id="66" name="ZoneTexte 65">
            <a:extLst>
              <a:ext uri="{FF2B5EF4-FFF2-40B4-BE49-F238E27FC236}">
                <a16:creationId xmlns:a16="http://schemas.microsoft.com/office/drawing/2014/main" id="{CF368E1E-5BEE-C2FB-5C20-6F8559A2BDF8}"/>
              </a:ext>
            </a:extLst>
          </p:cNvPr>
          <p:cNvSpPr txBox="1"/>
          <p:nvPr/>
        </p:nvSpPr>
        <p:spPr>
          <a:xfrm>
            <a:off x="9314526" y="6147414"/>
            <a:ext cx="25796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rgbClr val="41E169"/>
                </a:solidFill>
              </a:rPr>
              <a:t>Rough savings estimation </a:t>
            </a:r>
            <a:r>
              <a:rPr lang="en-US" sz="1500" b="1" dirty="0">
                <a:solidFill>
                  <a:srgbClr val="41E169"/>
                </a:solidFill>
              </a:rPr>
              <a:t>~30k€/y</a:t>
            </a:r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7B00AD28-D33B-FF8F-AA90-EF193EBA4F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094" y="717064"/>
            <a:ext cx="324000" cy="324000"/>
          </a:xfrm>
          <a:prstGeom prst="rect">
            <a:avLst/>
          </a:prstGeom>
        </p:spPr>
      </p:pic>
      <p:grpSp>
        <p:nvGrpSpPr>
          <p:cNvPr id="73" name="Groupe 72">
            <a:extLst>
              <a:ext uri="{FF2B5EF4-FFF2-40B4-BE49-F238E27FC236}">
                <a16:creationId xmlns:a16="http://schemas.microsoft.com/office/drawing/2014/main" id="{E2E5ACC9-B377-EF31-4EE2-9C43EB62181A}"/>
              </a:ext>
            </a:extLst>
          </p:cNvPr>
          <p:cNvGrpSpPr/>
          <p:nvPr/>
        </p:nvGrpSpPr>
        <p:grpSpPr>
          <a:xfrm>
            <a:off x="175938" y="6600775"/>
            <a:ext cx="4921224" cy="230832"/>
            <a:chOff x="1452873" y="6570269"/>
            <a:chExt cx="4921224" cy="230832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6D0922AD-2AFC-2798-2143-58CF245B007B}"/>
                </a:ext>
              </a:extLst>
            </p:cNvPr>
            <p:cNvSpPr txBox="1"/>
            <p:nvPr/>
          </p:nvSpPr>
          <p:spPr>
            <a:xfrm>
              <a:off x="2115735" y="6570269"/>
              <a:ext cx="425836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i="1" dirty="0">
                  <a:solidFill>
                    <a:schemeClr val="tx2"/>
                  </a:solidFill>
                </a:rPr>
                <a:t>18/06/2024 - </a:t>
              </a:r>
              <a:r>
                <a:rPr lang="fr-FR" sz="9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Project Canvas - </a:t>
              </a:r>
              <a:r>
                <a:rPr lang="en-US" sz="9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Drug Sales Forecasting – French Market</a:t>
              </a:r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75B1C1A0-9A82-D1CD-A652-6E567EEF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73" y="6585928"/>
              <a:ext cx="638448" cy="199515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7AD7034-7F6D-BE2C-48BE-91EAE7ED67BA}"/>
              </a:ext>
            </a:extLst>
          </p:cNvPr>
          <p:cNvGrpSpPr/>
          <p:nvPr/>
        </p:nvGrpSpPr>
        <p:grpSpPr>
          <a:xfrm>
            <a:off x="4459090" y="6554792"/>
            <a:ext cx="5054566" cy="288000"/>
            <a:chOff x="4332626" y="6554792"/>
            <a:chExt cx="5054566" cy="28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073632-752D-FE63-385B-3748B4D9C102}"/>
                </a:ext>
              </a:extLst>
            </p:cNvPr>
            <p:cNvSpPr/>
            <p:nvPr/>
          </p:nvSpPr>
          <p:spPr>
            <a:xfrm>
              <a:off x="4332626" y="6554792"/>
              <a:ext cx="5054566" cy="28800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100" b="1" i="1" dirty="0">
                  <a:solidFill>
                    <a:schemeClr val="tx1"/>
                  </a:solidFill>
                </a:rPr>
                <a:t>This document </a:t>
              </a:r>
              <a:r>
                <a:rPr lang="fr-FR" sz="1100" b="1" i="1" dirty="0" err="1">
                  <a:solidFill>
                    <a:schemeClr val="tx1"/>
                  </a:solidFill>
                </a:rPr>
                <a:t>is</a:t>
              </a:r>
              <a:r>
                <a:rPr lang="fr-FR" sz="1100" b="1" i="1" dirty="0">
                  <a:solidFill>
                    <a:schemeClr val="tx1"/>
                  </a:solidFill>
                </a:rPr>
                <a:t> </a:t>
              </a:r>
              <a:r>
                <a:rPr lang="fr-FR" sz="1100" b="1" i="1" dirty="0" err="1">
                  <a:solidFill>
                    <a:schemeClr val="tx1"/>
                  </a:solidFill>
                </a:rPr>
                <a:t>purely</a:t>
              </a:r>
              <a:r>
                <a:rPr lang="fr-FR" sz="1100" b="1" i="1" dirty="0">
                  <a:solidFill>
                    <a:schemeClr val="tx1"/>
                  </a:solidFill>
                </a:rPr>
                <a:t> </a:t>
              </a:r>
              <a:r>
                <a:rPr lang="fr-FR" sz="1100" b="1" i="1" dirty="0" err="1">
                  <a:solidFill>
                    <a:schemeClr val="tx1"/>
                  </a:solidFill>
                </a:rPr>
                <a:t>inspirational</a:t>
              </a:r>
              <a:r>
                <a:rPr lang="fr-FR" sz="1100" b="1" i="1" dirty="0">
                  <a:solidFill>
                    <a:schemeClr val="tx1"/>
                  </a:solidFill>
                </a:rPr>
                <a:t>. </a:t>
              </a:r>
              <a:r>
                <a:rPr lang="en-US" sz="1100" b="1" i="1" dirty="0">
                  <a:solidFill>
                    <a:schemeClr val="tx1"/>
                  </a:solidFill>
                </a:rPr>
                <a:t>The figures are only illustrative estimates.</a:t>
              </a:r>
              <a:endParaRPr lang="fr-FR" sz="1100" b="1" i="1" dirty="0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Warning - Free signs icons">
              <a:extLst>
                <a:ext uri="{FF2B5EF4-FFF2-40B4-BE49-F238E27FC236}">
                  <a16:creationId xmlns:a16="http://schemas.microsoft.com/office/drawing/2014/main" id="{EF0096A0-4DC2-945D-F3BE-EE6494128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201" y="6597122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3578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462</Words>
  <Application>Microsoft Office PowerPoint</Application>
  <PresentationFormat>Grand écran</PresentationFormat>
  <Paragraphs>56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MS Mincho</vt:lpstr>
      <vt:lpstr>Arial</vt:lpstr>
      <vt:lpstr>Calibri</vt:lpstr>
      <vt:lpstr>Calibri Light</vt:lpstr>
      <vt:lpstr>Comfortaa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DUIGOU</dc:creator>
  <cp:lastModifiedBy>Arnaud Duigou</cp:lastModifiedBy>
  <cp:revision>13</cp:revision>
  <cp:lastPrinted>2022-11-30T15:06:58Z</cp:lastPrinted>
  <dcterms:created xsi:type="dcterms:W3CDTF">2022-11-02T12:56:04Z</dcterms:created>
  <dcterms:modified xsi:type="dcterms:W3CDTF">2024-06-19T08:39:04Z</dcterms:modified>
</cp:coreProperties>
</file>