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59" r:id="rId3"/>
    <p:sldId id="360" r:id="rId4"/>
    <p:sldId id="336" r:id="rId5"/>
    <p:sldId id="378" r:id="rId6"/>
    <p:sldId id="379" r:id="rId7"/>
    <p:sldId id="380" r:id="rId8"/>
    <p:sldId id="381" r:id="rId9"/>
    <p:sldId id="382" r:id="rId10"/>
    <p:sldId id="383" r:id="rId11"/>
    <p:sldId id="384" r:id="rId12"/>
    <p:sldId id="385"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53521" autoAdjust="0"/>
  </p:normalViewPr>
  <p:slideViewPr>
    <p:cSldViewPr>
      <p:cViewPr varScale="1">
        <p:scale>
          <a:sx n="59" d="100"/>
          <a:sy n="59" d="100"/>
        </p:scale>
        <p:origin x="-2394" y="-78"/>
      </p:cViewPr>
      <p:guideLst>
        <p:guide orient="horz" pos="2160"/>
        <p:guide pos="2880"/>
      </p:guideLst>
    </p:cSldViewPr>
  </p:slideViewPr>
  <p:outlineViewPr>
    <p:cViewPr>
      <p:scale>
        <a:sx n="33" d="100"/>
        <a:sy n="33" d="100"/>
      </p:scale>
      <p:origin x="0" y="1820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2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8AF325-14F3-44C1-901E-8D35AFC50D96}" type="datetimeFigureOut">
              <a:rPr lang="fr-CH" smtClean="0"/>
              <a:pPr/>
              <a:t>14.09.2015</a:t>
            </a:fld>
            <a:endParaRPr lang="fr-C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D7D8D-03B4-46C4-B2C2-94C1129DEA70}" type="slidenum">
              <a:rPr lang="fr-CH" smtClean="0"/>
              <a:pPr/>
              <a:t>‹N°›</a:t>
            </a:fld>
            <a:endParaRPr lang="fr-CH"/>
          </a:p>
        </p:txBody>
      </p:sp>
    </p:spTree>
    <p:extLst>
      <p:ext uri="{BB962C8B-B14F-4D97-AF65-F5344CB8AC3E}">
        <p14:creationId xmlns:p14="http://schemas.microsoft.com/office/powerpoint/2010/main" xmlns="" val="395811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Bonjour et bienvenue à cette</a:t>
            </a:r>
            <a:r>
              <a:rPr lang="fr-CH" baseline="0" dirty="0" smtClean="0"/>
              <a:t> introduction aux expressions régulières que l'on appelle aussi expressions rationnelles ou même, </a:t>
            </a:r>
            <a:r>
              <a:rPr lang="fr-CH" baseline="0" dirty="0" err="1" smtClean="0"/>
              <a:t>regex</a:t>
            </a:r>
            <a:r>
              <a:rPr lang="fr-CH" baseline="0" dirty="0" smtClean="0"/>
              <a:t> ou `</a:t>
            </a:r>
            <a:r>
              <a:rPr lang="fr-CH" baseline="0" dirty="0" err="1" smtClean="0"/>
              <a:t>regex</a:t>
            </a:r>
            <a:r>
              <a:rPr lang="fr-CH" baseline="0" dirty="0" smtClean="0"/>
              <a:t>` en anglais. </a:t>
            </a:r>
          </a:p>
          <a:p>
            <a:endParaRPr lang="fr-CH" baseline="0" dirty="0" smtClean="0"/>
          </a:p>
          <a:p>
            <a:r>
              <a:rPr lang="fr-CH" baseline="0" dirty="0" smtClean="0"/>
              <a:t>Le cours a une durée de 2h et mon objectif et de vous offrir une bonne connaissances des bases afin que vous puissiez comprendre par vous-même des expressions régulières mais aussi en écrire et en utiliser. </a:t>
            </a:r>
          </a:p>
          <a:p>
            <a:endParaRPr lang="fr-CH" baseline="0" dirty="0" smtClean="0"/>
          </a:p>
          <a:p>
            <a:r>
              <a:rPr lang="fr-CH" baseline="0" dirty="0" smtClean="0"/>
              <a:t>Je me suis aperçu qu'en 2h, je ne peux survoler qu'une infime partie de toute la puissance qu'elles offrent. Aussi, j'ai renommé ce cours `Introduction aux expressions régulières` et ai retiré plusieurs chapitres que je pourrais traiter en un deuxième temps et avec ceux qui souhaitent approfondir leurs connaissances. </a:t>
            </a:r>
          </a:p>
          <a:p>
            <a:endParaRPr lang="fr-CH" baseline="0" dirty="0" smtClean="0"/>
          </a:p>
          <a:p>
            <a:r>
              <a:rPr lang="fr-CH" baseline="0" dirty="0" smtClean="0"/>
              <a:t>Afin de marquer des ruptures durant le cours, j'ai prévu de courtes sessions d'exercices afin que vous puissiez, à votre rythme, apprivoiser cet outil. A la fin du cours, je vous remettrai également une série d'exercices à faire avec un ordinateur. </a:t>
            </a:r>
          </a:p>
          <a:p>
            <a:endParaRPr lang="fr-CH" baseline="0" dirty="0" smtClean="0"/>
          </a:p>
          <a:p>
            <a:r>
              <a:rPr lang="fr-CH" baseline="0" dirty="0" smtClean="0"/>
              <a:t>N'hésitez pas à m'interrompre à n'importe quel moment si une notion n'est pas clair.</a:t>
            </a:r>
          </a:p>
          <a:p>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1</a:t>
            </a:fld>
            <a:endParaRPr lang="fr-CH"/>
          </a:p>
        </p:txBody>
      </p:sp>
    </p:spTree>
    <p:extLst>
      <p:ext uri="{BB962C8B-B14F-4D97-AF65-F5344CB8AC3E}">
        <p14:creationId xmlns:p14="http://schemas.microsoft.com/office/powerpoint/2010/main" xmlns="" val="220618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L'éditeur </a:t>
            </a:r>
            <a:r>
              <a:rPr lang="fr-CH" baseline="0" dirty="0" smtClean="0"/>
              <a:t>QED originellement écrit par Butler </a:t>
            </a:r>
            <a:r>
              <a:rPr lang="fr-CH" baseline="0" dirty="0" err="1" smtClean="0"/>
              <a:t>Lampson</a:t>
            </a:r>
            <a:r>
              <a:rPr lang="fr-CH" baseline="0" dirty="0" smtClean="0"/>
              <a:t> et L. Peter Deutsch fut écrit pour un SDS-940 en 1965. QED pour Quick Editor était conçu pour être utilisé avec un téléscripteur. C'est Ken Thompson qui, plus tard, écrit une version pour CTSS. Cette version fut notable pour être la première introduction des expressions régulières dans un éditeur de texte. </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3</a:t>
            </a:fld>
            <a:endParaRPr lang="fr-CH"/>
          </a:p>
        </p:txBody>
      </p:sp>
    </p:spTree>
    <p:extLst>
      <p:ext uri="{BB962C8B-B14F-4D97-AF65-F5344CB8AC3E}">
        <p14:creationId xmlns:p14="http://schemas.microsoft.com/office/powerpoint/2010/main" xmlns="" val="22636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ED</a:t>
            </a:r>
            <a:r>
              <a:rPr lang="fr-CH" baseline="0" dirty="0" smtClean="0"/>
              <a:t> est assez primitif. A son exécution, rien ne se passe et l'éditeur attends une commande. Ici `a` pour append permet de passer en mode d'insertion. A la fin de la saisie, on sort du mode insertion à l'aide de la commande `.`. `i` pour insérer une ligne au dessus du curseur. </a:t>
            </a:r>
          </a:p>
          <a:p>
            <a:endParaRPr lang="fr-CH" baseline="0" dirty="0" smtClean="0"/>
          </a:p>
          <a:p>
            <a:r>
              <a:rPr lang="fr-CH" baseline="0" dirty="0" smtClean="0"/>
              <a:t>On remarque qu'une ligne a été oubliée. Après la saisie à nouveau `.` pour repasser en mode de commande. `2,3j` permet de joindre les lignes 2 et 3. On remarque qu'un retour a la ligne en trop fut inséré lors de la première saisie. </a:t>
            </a:r>
          </a:p>
          <a:p>
            <a:endParaRPr lang="fr-CH" baseline="0" dirty="0" smtClean="0"/>
          </a:p>
          <a:p>
            <a:r>
              <a:rPr lang="fr-CH" baseline="0" dirty="0" smtClean="0"/>
              <a:t>La commande `,p` permet d'imprimer le contenu du tampon. Cette fois-ci le paragraphe est dans le bon ordre et il n'y manque aucune ligne. Néanmoins, une faute d'orthographe doit être corrigée. Il s'agit des hommes d'équipage et non des homes d'équipage. </a:t>
            </a:r>
          </a:p>
          <a:p>
            <a:endParaRPr lang="fr-CH" baseline="0" dirty="0" smtClean="0"/>
          </a:p>
          <a:p>
            <a:r>
              <a:rPr lang="fr-CH" baseline="0" dirty="0" smtClean="0"/>
              <a:t>Une expression régulière nous sera utile ici. `%s/homes/hommes/g`. Le pourcent pour appliquer la substitution a l'entier du tampon et s pour marquer une substitution. </a:t>
            </a:r>
          </a:p>
          <a:p>
            <a:endParaRPr lang="fr-CH" baseline="0" dirty="0" smtClean="0"/>
          </a:p>
          <a:p>
            <a:r>
              <a:rPr lang="fr-CH" baseline="0" dirty="0" smtClean="0"/>
              <a:t>Après exécution, on peut sauver le fichier avec `w` suivi du nom de fichier. ED indique que 164 octets ont été écrits. </a:t>
            </a:r>
          </a:p>
          <a:p>
            <a:endParaRPr lang="fr-CH" baseline="0" dirty="0" smtClean="0"/>
          </a:p>
          <a:p>
            <a:r>
              <a:rPr lang="fr-CH" baseline="0" dirty="0" smtClean="0"/>
              <a:t>Enfin `q` pour quitter ED. </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4</a:t>
            </a:fld>
            <a:endParaRPr lang="fr-CH"/>
          </a:p>
        </p:txBody>
      </p:sp>
    </p:spTree>
    <p:extLst>
      <p:ext uri="{BB962C8B-B14F-4D97-AF65-F5344CB8AC3E}">
        <p14:creationId xmlns:p14="http://schemas.microsoft.com/office/powerpoint/2010/main" xmlns="" val="22636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Dans</a:t>
            </a:r>
            <a:r>
              <a:rPr lang="fr-CH" baseline="0" dirty="0" smtClean="0"/>
              <a:t> le survol historique, je vous ai brièvement parlé de la hiérarchie de Chomsky et du domaine des langages formels et des automates finis. Tous le monde ici connaît les machines d'états. Ces machines que vous connaissez s'appellent des automates à états déterministes. </a:t>
            </a:r>
          </a:p>
          <a:p>
            <a:endParaRPr lang="fr-CH" baseline="0" dirty="0" smtClean="0"/>
          </a:p>
          <a:p>
            <a:r>
              <a:rPr lang="fr-CH" baseline="0" dirty="0" smtClean="0"/>
              <a:t>Un de ces automates se caractérise par une suite d'états, ici deux états un état d'entrée et un état de sortie symbolisé par le double cercle ainsi que par des transitions conditionnelles. Ici deux conditions permettent de voyager de l'état d'entrée à l'état de sortie: A et B. </a:t>
            </a:r>
          </a:p>
          <a:p>
            <a:endParaRPr lang="fr-CH" baseline="0" dirty="0" smtClean="0"/>
          </a:p>
          <a:p>
            <a:r>
              <a:rPr lang="fr-CH" baseline="0" dirty="0" smtClean="0"/>
              <a:t>Imaginons par exemple que l'atteinte de la sortie conduit au match d'une expression régulière. Cet automate pourrait donc décrire l'alternation entre A et B. Si A et B sont des caractères, l'expressions correspondante est </a:t>
            </a:r>
          </a:p>
          <a:p>
            <a:r>
              <a:rPr lang="fr-CH" baseline="0" dirty="0" smtClean="0"/>
              <a:t>/A|B/</a:t>
            </a:r>
          </a:p>
          <a:p>
            <a:endParaRPr lang="fr-CH" baseline="0" dirty="0" smtClean="0"/>
          </a:p>
          <a:p>
            <a:r>
              <a:rPr lang="fr-CH" baseline="0" dirty="0" smtClean="0"/>
              <a:t>Un autre automate possible serait celui-ci qui décrit une suite de deux caractère. Pour attendre l'état de sortie, il faut passer par A et B. L'expressions régulière correspondante est celle-ci: </a:t>
            </a:r>
          </a:p>
          <a:p>
            <a:r>
              <a:rPr lang="fr-CH" baseline="0" dirty="0" smtClean="0"/>
              <a:t>/AB/</a:t>
            </a:r>
          </a:p>
          <a:p>
            <a:endParaRPr lang="fr-CH" baseline="0" dirty="0" smtClean="0"/>
          </a:p>
          <a:p>
            <a:r>
              <a:rPr lang="fr-CH" baseline="0" dirty="0" smtClean="0"/>
              <a:t>Une construction intéressante est celle-ci. Elle comporte deux état d'acceptation et un état initial qui lui-même est un état d'acceptation. Cette description n'est autre que l'étoile de Kleene décrite par</a:t>
            </a:r>
          </a:p>
          <a:p>
            <a:r>
              <a:rPr lang="fr-CH" baseline="0" dirty="0" smtClean="0"/>
              <a:t>/A*/</a:t>
            </a:r>
          </a:p>
          <a:p>
            <a:endParaRPr lang="fr-CH" baseline="0" dirty="0" smtClean="0"/>
          </a:p>
          <a:p>
            <a:r>
              <a:rPr lang="fr-CH" baseline="0" dirty="0" smtClean="0"/>
              <a:t>Pour un ordinateur il n'est pas facile de traduire une expression régulière quelconque en un automate fini la raison peut être expliquée par la représentation de l'étoile de Kleene. Admettons que l'on souhaite une expression régulière qui soit la concaténation de ces trois expressions: /(A|B)ABA*/ Il faudrait alors redéfinit lesquels sont les états d'entrée et lesquels sont les états de sortie. Il faudrait établir des règles et malheureusement ces règles ne sont pas évidentes à définir. </a:t>
            </a:r>
          </a:p>
          <a:p>
            <a:endParaRPr lang="fr-CH" baseline="0" dirty="0" smtClean="0"/>
          </a:p>
          <a:p>
            <a:r>
              <a:rPr lang="fr-CH" baseline="0" dirty="0" smtClean="0"/>
              <a:t>La solution à ce problème sont les automates non déterministes.</a:t>
            </a:r>
          </a:p>
        </p:txBody>
      </p:sp>
      <p:sp>
        <p:nvSpPr>
          <p:cNvPr id="4" name="Slide Number Placeholder 3"/>
          <p:cNvSpPr>
            <a:spLocks noGrp="1"/>
          </p:cNvSpPr>
          <p:nvPr>
            <p:ph type="sldNum" sz="quarter" idx="10"/>
          </p:nvPr>
        </p:nvSpPr>
        <p:spPr/>
        <p:txBody>
          <a:bodyPr/>
          <a:lstStyle/>
          <a:p>
            <a:fld id="{28ED7D8D-03B4-46C4-B2C2-94C1129DEA70}" type="slidenum">
              <a:rPr lang="fr-CH" smtClean="0"/>
              <a:pPr/>
              <a:t>6</a:t>
            </a:fld>
            <a:endParaRPr lang="fr-CH"/>
          </a:p>
        </p:txBody>
      </p:sp>
    </p:spTree>
    <p:extLst>
      <p:ext uri="{BB962C8B-B14F-4D97-AF65-F5344CB8AC3E}">
        <p14:creationId xmlns:p14="http://schemas.microsoft.com/office/powerpoint/2010/main" xmlns="" val="314348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Un automate non déterministe est un automate qui contient plusieurs transitions sensibles à la même condition. Voyons par exemple cette implémentation. </a:t>
            </a:r>
          </a:p>
          <a:p>
            <a:endParaRPr lang="fr-CH" baseline="0" dirty="0" smtClean="0"/>
          </a:p>
          <a:p>
            <a:r>
              <a:rPr lang="fr-CH" baseline="0" dirty="0" smtClean="0"/>
              <a:t>Comme auparavant nous avons un état d'entrée et un état d'acceptation. En suivant le résonnement précédent nous pouvons écrire cette expression régulière. </a:t>
            </a:r>
          </a:p>
          <a:p>
            <a:endParaRPr lang="fr-CH" baseline="0" dirty="0" smtClean="0"/>
          </a:p>
          <a:p>
            <a:r>
              <a:rPr lang="fr-CH" baseline="0" dirty="0" smtClean="0"/>
              <a:t>Les transitions epsilon sont caractéristiques des NFA. Elle représentent des transitions nulles. Puisqu'elles ne représentent aucun caractère, on peut alors les supprimer de l'expression régulière. </a:t>
            </a:r>
          </a:p>
          <a:p>
            <a:endParaRPr lang="fr-CH" baseline="0" dirty="0" smtClean="0"/>
          </a:p>
          <a:p>
            <a:r>
              <a:rPr lang="fr-CH" baseline="0" dirty="0" smtClean="0"/>
              <a:t>Ainsi nous obtenons ceci qui peut être simplifié en cela: l'étoile de Kleene. </a:t>
            </a:r>
          </a:p>
          <a:p>
            <a:endParaRPr lang="fr-CH" baseline="0" dirty="0" smtClean="0"/>
          </a:p>
          <a:p>
            <a:r>
              <a:rPr lang="fr-CH" baseline="0" dirty="0" smtClean="0"/>
              <a:t>Ou est donc l'avantage ? C'est celui de ne plus avoir deux états d'acceptation mais un seul situé à l'extrémité de l'expression. A l'autre extrémité: l'état initial. </a:t>
            </a:r>
          </a:p>
          <a:p>
            <a:endParaRPr lang="fr-CH" baseline="0" dirty="0" smtClean="0"/>
          </a:p>
          <a:p>
            <a:r>
              <a:rPr lang="fr-CH" baseline="0" dirty="0" smtClean="0"/>
              <a:t>Vous ne voyez pas l'avantage ? Maintenant on peut facilement chaîner des éléments de base pour construire un automate plus complexe. </a:t>
            </a:r>
          </a:p>
          <a:p>
            <a:endParaRPr lang="fr-CH" baseline="0" dirty="0" smtClean="0"/>
          </a:p>
          <a:p>
            <a:r>
              <a:rPr lang="fr-CH" baseline="0" dirty="0" smtClean="0"/>
              <a:t>Prenons un exemple…</a:t>
            </a:r>
          </a:p>
        </p:txBody>
      </p:sp>
      <p:sp>
        <p:nvSpPr>
          <p:cNvPr id="4" name="Slide Number Placeholder 3"/>
          <p:cNvSpPr>
            <a:spLocks noGrp="1"/>
          </p:cNvSpPr>
          <p:nvPr>
            <p:ph type="sldNum" sz="quarter" idx="10"/>
          </p:nvPr>
        </p:nvSpPr>
        <p:spPr/>
        <p:txBody>
          <a:bodyPr/>
          <a:lstStyle/>
          <a:p>
            <a:fld id="{28ED7D8D-03B4-46C4-B2C2-94C1129DEA70}" type="slidenum">
              <a:rPr lang="fr-CH" smtClean="0"/>
              <a:pPr/>
              <a:t>7</a:t>
            </a:fld>
            <a:endParaRPr lang="fr-CH"/>
          </a:p>
        </p:txBody>
      </p:sp>
    </p:spTree>
    <p:extLst>
      <p:ext uri="{BB962C8B-B14F-4D97-AF65-F5344CB8AC3E}">
        <p14:creationId xmlns:p14="http://schemas.microsoft.com/office/powerpoint/2010/main" xmlns="" val="3143481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Supposons l'expressions régulière suivante</a:t>
            </a:r>
          </a:p>
          <a:p>
            <a:endParaRPr lang="fr-CH" baseline="0" dirty="0" smtClean="0"/>
          </a:p>
          <a:p>
            <a:r>
              <a:rPr lang="fr-CH" baseline="0" dirty="0" smtClean="0"/>
              <a:t>On peut la décomposer assez facilement en deux éléments: z et x(</a:t>
            </a:r>
            <a:r>
              <a:rPr lang="fr-CH" baseline="0" dirty="0" err="1" smtClean="0"/>
              <a:t>x|y</a:t>
            </a:r>
            <a:r>
              <a:rPr lang="fr-CH" baseline="0" dirty="0" smtClean="0"/>
              <a:t>)*. </a:t>
            </a:r>
          </a:p>
          <a:p>
            <a:endParaRPr lang="fr-CH" baseline="0" dirty="0" smtClean="0"/>
          </a:p>
          <a:p>
            <a:r>
              <a:rPr lang="fr-CH" baseline="0" dirty="0" smtClean="0"/>
              <a:t>La branche du haut peut être également décomposée en deux éléments x et (</a:t>
            </a:r>
            <a:r>
              <a:rPr lang="fr-CH" baseline="0" dirty="0" err="1" smtClean="0"/>
              <a:t>x|y</a:t>
            </a:r>
            <a:r>
              <a:rPr lang="fr-CH" baseline="0" dirty="0" smtClean="0"/>
              <a:t>)*</a:t>
            </a:r>
          </a:p>
          <a:p>
            <a:endParaRPr lang="fr-CH" baseline="0" dirty="0" smtClean="0"/>
          </a:p>
          <a:p>
            <a:r>
              <a:rPr lang="fr-CH" baseline="0" dirty="0" smtClean="0"/>
              <a:t>Ce dernier élément peut être décomposé en une étoile de Kleene dont nous venons de voir le pattern au slide précédent. </a:t>
            </a:r>
          </a:p>
          <a:p>
            <a:endParaRPr lang="fr-CH" baseline="0" dirty="0" smtClean="0"/>
          </a:p>
          <a:p>
            <a:r>
              <a:rPr lang="fr-CH" baseline="0" dirty="0" smtClean="0"/>
              <a:t>Ainsi de suite et nous décomposons cette expression régulière en un automate non déterministe de 5 états</a:t>
            </a:r>
          </a:p>
          <a:p>
            <a:endParaRPr lang="fr-CH" baseline="0" dirty="0" smtClean="0"/>
          </a:p>
          <a:p>
            <a:r>
              <a:rPr lang="fr-CH" baseline="0" dirty="0" smtClean="0"/>
              <a:t>Le problème c'est que s'il est très facile de construire un tel automate, il ne peut pas être utilisé tel quel. En général on doit le convertir un une machine d'état déterministe.</a:t>
            </a:r>
          </a:p>
          <a:p>
            <a:endParaRPr lang="fr-CH" baseline="0" dirty="0" smtClean="0"/>
          </a:p>
          <a:p>
            <a:r>
              <a:rPr lang="fr-CH" baseline="0" dirty="0" smtClean="0"/>
              <a:t>Voyons voir comment faire. </a:t>
            </a:r>
          </a:p>
        </p:txBody>
      </p:sp>
      <p:sp>
        <p:nvSpPr>
          <p:cNvPr id="4" name="Slide Number Placeholder 3"/>
          <p:cNvSpPr>
            <a:spLocks noGrp="1"/>
          </p:cNvSpPr>
          <p:nvPr>
            <p:ph type="sldNum" sz="quarter" idx="10"/>
          </p:nvPr>
        </p:nvSpPr>
        <p:spPr/>
        <p:txBody>
          <a:bodyPr/>
          <a:lstStyle/>
          <a:p>
            <a:fld id="{28ED7D8D-03B4-46C4-B2C2-94C1129DEA70}" type="slidenum">
              <a:rPr lang="fr-CH" smtClean="0"/>
              <a:pPr/>
              <a:t>8</a:t>
            </a:fld>
            <a:endParaRPr lang="fr-CH"/>
          </a:p>
        </p:txBody>
      </p:sp>
    </p:spTree>
    <p:extLst>
      <p:ext uri="{BB962C8B-B14F-4D97-AF65-F5344CB8AC3E}">
        <p14:creationId xmlns:p14="http://schemas.microsoft.com/office/powerpoint/2010/main" xmlns="" val="314348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9</a:t>
            </a:fld>
            <a:endParaRPr lang="fr-CH"/>
          </a:p>
        </p:txBody>
      </p:sp>
    </p:spTree>
    <p:extLst>
      <p:ext uri="{BB962C8B-B14F-4D97-AF65-F5344CB8AC3E}">
        <p14:creationId xmlns:p14="http://schemas.microsoft.com/office/powerpoint/2010/main" xmlns="" val="314348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Vous me direz, au final à quoi tout ceci peut servir ? </a:t>
            </a:r>
          </a:p>
          <a:p>
            <a:endParaRPr lang="fr-CH" baseline="0" dirty="0" smtClean="0"/>
          </a:p>
          <a:p>
            <a:r>
              <a:rPr lang="fr-CH" baseline="0" dirty="0" smtClean="0"/>
              <a:t>Et bien, concrètement, pour votre vie de tous les jours, franchement pas à grand-chose. En revanche nous avons démystifié un peu ensemble comment fonctionne l'intérieur d'une expressions régulière. </a:t>
            </a:r>
          </a:p>
        </p:txBody>
      </p:sp>
      <p:sp>
        <p:nvSpPr>
          <p:cNvPr id="4" name="Slide Number Placeholder 3"/>
          <p:cNvSpPr>
            <a:spLocks noGrp="1"/>
          </p:cNvSpPr>
          <p:nvPr>
            <p:ph type="sldNum" sz="quarter" idx="10"/>
          </p:nvPr>
        </p:nvSpPr>
        <p:spPr/>
        <p:txBody>
          <a:bodyPr/>
          <a:lstStyle/>
          <a:p>
            <a:fld id="{28ED7D8D-03B4-46C4-B2C2-94C1129DEA70}" type="slidenum">
              <a:rPr lang="fr-CH" smtClean="0"/>
              <a:pPr/>
              <a:t>10</a:t>
            </a:fld>
            <a:endParaRPr lang="fr-CH"/>
          </a:p>
        </p:txBody>
      </p:sp>
    </p:spTree>
    <p:extLst>
      <p:ext uri="{BB962C8B-B14F-4D97-AF65-F5344CB8AC3E}">
        <p14:creationId xmlns:p14="http://schemas.microsoft.com/office/powerpoint/2010/main" xmlns="" val="3143481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Vous me direz, au final à quoi tout ceci peut servir ? </a:t>
            </a:r>
          </a:p>
          <a:p>
            <a:endParaRPr lang="fr-CH" baseline="0" dirty="0" smtClean="0"/>
          </a:p>
          <a:p>
            <a:r>
              <a:rPr lang="fr-CH" baseline="0" dirty="0" smtClean="0"/>
              <a:t>Et bien, concrètement, pour votre vie de tous les jours, franchement pas à grand-chose. En revanche nous avons démystifié un peu ensemble comment fonctionne l'intérieur d'une expressions régulière. </a:t>
            </a:r>
          </a:p>
          <a:p>
            <a:endParaRPr lang="fr-CH" baseline="0" dirty="0" smtClean="0"/>
          </a:p>
          <a:p>
            <a:r>
              <a:rPr lang="fr-CH" baseline="0" dirty="0" smtClean="0"/>
              <a:t>Cette conversion, on peut l'obtenir online à l'aide ce </a:t>
            </a:r>
            <a:r>
              <a:rPr lang="fr-CH" baseline="0" dirty="0" err="1" smtClean="0"/>
              <a:t>ce</a:t>
            </a:r>
            <a:r>
              <a:rPr lang="fr-CH" baseline="0" dirty="0" smtClean="0"/>
              <a:t> site par exemple: </a:t>
            </a:r>
          </a:p>
          <a:p>
            <a:endParaRPr lang="fr-CH" baseline="0" dirty="0" smtClean="0"/>
          </a:p>
          <a:p>
            <a:r>
              <a:rPr lang="fr-CH" baseline="0" dirty="0" smtClean="0"/>
              <a:t>http://hackingoff.com/compilers/regular-expression-to-nfa-dfa</a:t>
            </a:r>
          </a:p>
          <a:p>
            <a:endParaRPr lang="fr-CH" baseline="0" dirty="0" smtClean="0"/>
          </a:p>
          <a:p>
            <a:r>
              <a:rPr lang="fr-CH" baseline="0" dirty="0" smtClean="0"/>
              <a:t>Cette petite entrevue des DFA et des NFA nous amène à regex101</a:t>
            </a:r>
          </a:p>
          <a:p>
            <a:r>
              <a:rPr lang="fr-CH" baseline="0" dirty="0" smtClean="0"/>
              <a:t>https://regex101.com/r/cA2vN3/1</a:t>
            </a:r>
          </a:p>
          <a:p>
            <a:endParaRPr lang="fr-CH" baseline="0" dirty="0" smtClean="0"/>
          </a:p>
          <a:p>
            <a:r>
              <a:rPr lang="fr-CH" baseline="0" dirty="0" smtClean="0"/>
              <a:t>Voyons le debugger de regex101. </a:t>
            </a:r>
          </a:p>
        </p:txBody>
      </p:sp>
      <p:sp>
        <p:nvSpPr>
          <p:cNvPr id="4" name="Slide Number Placeholder 3"/>
          <p:cNvSpPr>
            <a:spLocks noGrp="1"/>
          </p:cNvSpPr>
          <p:nvPr>
            <p:ph type="sldNum" sz="quarter" idx="10"/>
          </p:nvPr>
        </p:nvSpPr>
        <p:spPr/>
        <p:txBody>
          <a:bodyPr/>
          <a:lstStyle/>
          <a:p>
            <a:fld id="{28ED7D8D-03B4-46C4-B2C2-94C1129DEA70}" type="slidenum">
              <a:rPr lang="fr-CH" smtClean="0"/>
              <a:pPr/>
              <a:t>11</a:t>
            </a:fld>
            <a:endParaRPr lang="fr-CH"/>
          </a:p>
        </p:txBody>
      </p:sp>
    </p:spTree>
    <p:extLst>
      <p:ext uri="{BB962C8B-B14F-4D97-AF65-F5344CB8AC3E}">
        <p14:creationId xmlns:p14="http://schemas.microsoft.com/office/powerpoint/2010/main" xmlns="" val="314348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F6C5C5BB-D715-47F3-AB45-3F453F1508C5}" type="datetime1">
              <a:rPr lang="fr-CH" smtClean="0"/>
              <a:pPr/>
              <a:t>14.09.2015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171984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98557AE5-6BF5-47B3-9191-32D26A59AE50}" type="datetime1">
              <a:rPr lang="fr-CH" smtClean="0"/>
              <a:pPr/>
              <a:t>14.09.2015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139106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37BD245-9B10-4A40-B066-FA15880673A7}" type="datetime1">
              <a:rPr lang="fr-CH" smtClean="0"/>
              <a:pPr/>
              <a:t>14.09.2015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169584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90FD30B-E5E9-4614-9429-46534AB4F49E}" type="datetime1">
              <a:rPr lang="fr-CH" smtClean="0"/>
              <a:pPr/>
              <a:t>14.09.2015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236322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D1BBC-71EB-4E5E-AC49-CF5F69235F88}" type="datetime1">
              <a:rPr lang="fr-CH" smtClean="0"/>
              <a:pPr/>
              <a:t>14.09.2015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133032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8894BF7A-E056-4905-80DE-104BA7416DB0}" type="datetime1">
              <a:rPr lang="fr-CH" smtClean="0"/>
              <a:pPr/>
              <a:t>14.09.2015</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411770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EC49DF9F-4C68-4C24-AF81-8196B49FC042}" type="datetime1">
              <a:rPr lang="fr-CH" smtClean="0"/>
              <a:pPr/>
              <a:t>14.09.2015</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148793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EAE51288-A2D1-45B3-B769-0DA5ACCCFA01}" type="datetime1">
              <a:rPr lang="fr-CH" smtClean="0"/>
              <a:pPr/>
              <a:t>14.09.2015</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381271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2CF60-130F-4CFF-BC4A-4FC0577AC38E}" type="datetime1">
              <a:rPr lang="fr-CH" smtClean="0"/>
              <a:pPr/>
              <a:t>14.09.2015</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401372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44C4-7703-4389-B256-9F799162206A}" type="datetime1">
              <a:rPr lang="fr-CH" smtClean="0"/>
              <a:pPr/>
              <a:t>14.09.2015</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7398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DDFF2-877F-44FC-A5C3-7EB03E55335B}" type="datetime1">
              <a:rPr lang="fr-CH" smtClean="0"/>
              <a:pPr/>
              <a:t>14.09.2015</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394309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2D8A8-09B6-4CC1-A270-E26564546E7B}" type="datetime1">
              <a:rPr lang="fr-CH" smtClean="0"/>
              <a:pPr/>
              <a:t>14.09.2015</a:t>
            </a:fld>
            <a:endParaRPr lang="fr-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23F09-0379-4BC7-B45F-9108CD96B3CD}" type="slidenum">
              <a:rPr lang="fr-CH" smtClean="0"/>
              <a:pPr/>
              <a:t>‹N°›</a:t>
            </a:fld>
            <a:endParaRPr lang="fr-CH"/>
          </a:p>
        </p:txBody>
      </p:sp>
    </p:spTree>
    <p:extLst>
      <p:ext uri="{BB962C8B-B14F-4D97-AF65-F5344CB8AC3E}">
        <p14:creationId xmlns:p14="http://schemas.microsoft.com/office/powerpoint/2010/main" xmlns="" val="74369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H" dirty="0" smtClean="0"/>
              <a:t>Expressions Régulières</a:t>
            </a:r>
            <a:br>
              <a:rPr lang="fr-CH" dirty="0" smtClean="0"/>
            </a:br>
            <a:r>
              <a:rPr lang="fr-CH" sz="2800" dirty="0" smtClean="0"/>
              <a:t>(suite)</a:t>
            </a:r>
            <a:endParaRPr lang="fr-CH" sz="2800" dirty="0"/>
          </a:p>
        </p:txBody>
      </p:sp>
      <p:sp>
        <p:nvSpPr>
          <p:cNvPr id="3" name="Subtitle 2"/>
          <p:cNvSpPr>
            <a:spLocks noGrp="1"/>
          </p:cNvSpPr>
          <p:nvPr>
            <p:ph type="subTitle" idx="1"/>
          </p:nvPr>
        </p:nvSpPr>
        <p:spPr/>
        <p:txBody>
          <a:bodyPr/>
          <a:lstStyle/>
          <a:p>
            <a:endParaRPr lang="en-US" dirty="0"/>
          </a:p>
          <a:p>
            <a:r>
              <a:rPr lang="en-US" sz="1600" dirty="0" smtClean="0"/>
              <a:t>Yves </a:t>
            </a:r>
            <a:r>
              <a:rPr lang="en-US" sz="1600" dirty="0" err="1" smtClean="0"/>
              <a:t>Chevallier</a:t>
            </a:r>
            <a:endParaRPr lang="en-US" sz="1600" dirty="0" smtClean="0"/>
          </a:p>
          <a:p>
            <a:r>
              <a:rPr lang="en-US" sz="1600" dirty="0" smtClean="0"/>
              <a:t>2015-09-05</a:t>
            </a:r>
            <a:endParaRPr lang="fr-CH" sz="1600" dirty="0"/>
          </a:p>
        </p:txBody>
      </p:sp>
      <p:sp>
        <p:nvSpPr>
          <p:cNvPr id="4" name="Slide Number Placeholder 3"/>
          <p:cNvSpPr>
            <a:spLocks noGrp="1"/>
          </p:cNvSpPr>
          <p:nvPr>
            <p:ph type="sldNum" sz="quarter" idx="12"/>
          </p:nvPr>
        </p:nvSpPr>
        <p:spPr/>
        <p:txBody>
          <a:bodyPr/>
          <a:lstStyle/>
          <a:p>
            <a:fld id="{F6A23F09-0379-4BC7-B45F-9108CD96B3CD}" type="slidenum">
              <a:rPr lang="fr-CH" smtClean="0"/>
              <a:pPr/>
              <a:t>1</a:t>
            </a:fld>
            <a:endParaRPr lang="fr-CH"/>
          </a:p>
        </p:txBody>
      </p:sp>
    </p:spTree>
    <p:extLst>
      <p:ext uri="{BB962C8B-B14F-4D97-AF65-F5344CB8AC3E}">
        <p14:creationId xmlns:p14="http://schemas.microsoft.com/office/powerpoint/2010/main" xmlns="" val="2242550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A23F09-0379-4BC7-B45F-9108CD96B3CD}" type="slidenum">
              <a:rPr lang="fr-CH" smtClean="0"/>
              <a:pPr/>
              <a:t>10</a:t>
            </a:fld>
            <a:endParaRPr lang="fr-CH"/>
          </a:p>
        </p:txBody>
      </p:sp>
      <p:sp>
        <p:nvSpPr>
          <p:cNvPr id="9" name="Title 3"/>
          <p:cNvSpPr txBox="1">
            <a:spLocks/>
          </p:cNvSpPr>
          <p:nvPr/>
        </p:nvSpPr>
        <p:spPr>
          <a:xfrm>
            <a:off x="457200" y="274638"/>
            <a:ext cx="8229600" cy="1143000"/>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H" sz="3600" dirty="0" smtClean="0"/>
              <a:t>La mécanique des </a:t>
            </a:r>
            <a:r>
              <a:rPr lang="fr-CH" sz="3600" dirty="0" err="1" smtClean="0"/>
              <a:t>regex</a:t>
            </a:r>
            <a:r>
              <a:rPr lang="fr-CH" sz="1800" dirty="0" smtClean="0"/>
              <a:t/>
            </a:r>
            <a:br>
              <a:rPr lang="fr-CH" sz="1800" dirty="0" smtClean="0"/>
            </a:br>
            <a:r>
              <a:rPr lang="fr-CH" sz="1800" dirty="0" smtClean="0"/>
              <a:t>Conversion de NDA a DFA</a:t>
            </a:r>
            <a:endParaRPr lang="fr-CH" sz="1800" dirty="0"/>
          </a:p>
        </p:txBody>
      </p:sp>
      <p:cxnSp>
        <p:nvCxnSpPr>
          <p:cNvPr id="10" name="Straight Connector 9"/>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pic>
        <p:nvPicPr>
          <p:cNvPr id="1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85329" y="1881264"/>
            <a:ext cx="2832149" cy="1052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13" name="Table 12"/>
          <p:cNvGraphicFramePr>
            <a:graphicFrameLocks noGrp="1"/>
          </p:cNvGraphicFramePr>
          <p:nvPr>
            <p:extLst>
              <p:ext uri="{D42A27DB-BD31-4B8C-83A1-F6EECF244321}">
                <p14:modId xmlns:p14="http://schemas.microsoft.com/office/powerpoint/2010/main" xmlns="" val="3637620265"/>
              </p:ext>
            </p:extLst>
          </p:nvPr>
        </p:nvGraphicFramePr>
        <p:xfrm>
          <a:off x="563320" y="1417638"/>
          <a:ext cx="5080000" cy="2225040"/>
        </p:xfrm>
        <a:graphic>
          <a:graphicData uri="http://schemas.openxmlformats.org/drawingml/2006/table">
            <a:tbl>
              <a:tblPr firstRow="1" bandRow="1">
                <a:tableStyleId>{5940675A-B579-460E-94D1-54222C63F5DA}</a:tableStyleId>
              </a:tblPr>
              <a:tblGrid>
                <a:gridCol w="1016000"/>
                <a:gridCol w="1016000"/>
                <a:gridCol w="1016000"/>
                <a:gridCol w="1016000"/>
                <a:gridCol w="1016000"/>
              </a:tblGrid>
              <a:tr h="370840">
                <a:tc>
                  <a:txBody>
                    <a:bodyPr/>
                    <a:lstStyle/>
                    <a:p>
                      <a:pPr algn="ctr"/>
                      <a:endParaRPr lang="fr-CH" dirty="0"/>
                    </a:p>
                  </a:txBody>
                  <a:tcPr anchor="ctr"/>
                </a:tc>
                <a:tc>
                  <a:txBody>
                    <a:bodyPr/>
                    <a:lstStyle/>
                    <a:p>
                      <a:pPr algn="ctr"/>
                      <a:r>
                        <a:rPr lang="fr-CH" b="1" dirty="0" smtClean="0"/>
                        <a:t>x</a:t>
                      </a:r>
                      <a:endParaRPr lang="fr-CH" b="1" dirty="0"/>
                    </a:p>
                  </a:txBody>
                  <a:tcPr anchor="ctr"/>
                </a:tc>
                <a:tc>
                  <a:txBody>
                    <a:bodyPr/>
                    <a:lstStyle/>
                    <a:p>
                      <a:pPr algn="ctr"/>
                      <a:r>
                        <a:rPr lang="fr-CH" b="1" dirty="0" smtClean="0"/>
                        <a:t>y</a:t>
                      </a:r>
                      <a:endParaRPr lang="fr-CH" b="1" dirty="0"/>
                    </a:p>
                  </a:txBody>
                  <a:tcPr anchor="ctr"/>
                </a:tc>
                <a:tc>
                  <a:txBody>
                    <a:bodyPr/>
                    <a:lstStyle/>
                    <a:p>
                      <a:pPr algn="ctr"/>
                      <a:r>
                        <a:rPr lang="fr-CH" b="1" dirty="0" smtClean="0"/>
                        <a:t>z</a:t>
                      </a:r>
                      <a:endParaRPr lang="fr-CH" b="1" dirty="0"/>
                    </a:p>
                  </a:txBody>
                  <a:tcPr anchor="ctr"/>
                </a:tc>
                <a:tc>
                  <a:txBody>
                    <a:bodyPr/>
                    <a:lstStyle/>
                    <a:p>
                      <a:pPr algn="ctr"/>
                      <a:r>
                        <a:rPr lang="fr-CH" b="1" dirty="0" smtClean="0"/>
                        <a:t>e</a:t>
                      </a:r>
                      <a:endParaRPr lang="fr-CH" b="1" dirty="0"/>
                    </a:p>
                  </a:txBody>
                  <a:tcPr anchor="ctr"/>
                </a:tc>
              </a:tr>
              <a:tr h="370840">
                <a:tc>
                  <a:txBody>
                    <a:bodyPr/>
                    <a:lstStyle/>
                    <a:p>
                      <a:pPr algn="ctr"/>
                      <a:r>
                        <a:rPr lang="fr-CH" b="1" dirty="0" smtClean="0"/>
                        <a:t>&gt;1</a:t>
                      </a:r>
                      <a:endParaRPr lang="fr-CH" b="1" dirty="0"/>
                    </a:p>
                  </a:txBody>
                  <a:tcPr anchor="ctr"/>
                </a:tc>
                <a:tc>
                  <a:txBody>
                    <a:bodyPr/>
                    <a:lstStyle/>
                    <a:p>
                      <a:pPr algn="ctr"/>
                      <a:r>
                        <a:rPr lang="fr-CH" dirty="0" smtClean="0"/>
                        <a:t>2</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5</a:t>
                      </a:r>
                      <a:endParaRPr lang="fr-CH" dirty="0"/>
                    </a:p>
                  </a:txBody>
                  <a:tcPr anchor="ctr"/>
                </a:tc>
                <a:tc>
                  <a:txBody>
                    <a:bodyPr/>
                    <a:lstStyle/>
                    <a:p>
                      <a:pPr algn="ctr"/>
                      <a:r>
                        <a:rPr lang="fr-CH" dirty="0" smtClean="0"/>
                        <a:t>1</a:t>
                      </a:r>
                      <a:endParaRPr lang="fr-CH" dirty="0"/>
                    </a:p>
                  </a:txBody>
                  <a:tcPr anchor="ctr"/>
                </a:tc>
              </a:tr>
              <a:tr h="370840">
                <a:tc>
                  <a:txBody>
                    <a:bodyPr/>
                    <a:lstStyle/>
                    <a:p>
                      <a:pPr algn="ctr"/>
                      <a:r>
                        <a:rPr lang="fr-CH" b="1" dirty="0" smtClean="0"/>
                        <a:t>2</a:t>
                      </a:r>
                      <a:endParaRPr lang="fr-CH" b="1"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2,3,5</a:t>
                      </a:r>
                      <a:endParaRPr lang="fr-CH" dirty="0"/>
                    </a:p>
                  </a:txBody>
                  <a:tcPr anchor="ctr"/>
                </a:tc>
              </a:tr>
              <a:tr h="370840">
                <a:tc>
                  <a:txBody>
                    <a:bodyPr/>
                    <a:lstStyle/>
                    <a:p>
                      <a:pPr algn="ctr"/>
                      <a:r>
                        <a:rPr lang="fr-CH" b="1" dirty="0" smtClean="0"/>
                        <a:t>3</a:t>
                      </a:r>
                      <a:endParaRPr lang="fr-CH" b="1" dirty="0"/>
                    </a:p>
                  </a:txBody>
                  <a:tcPr anchor="ctr"/>
                </a:tc>
                <a:tc>
                  <a:txBody>
                    <a:bodyPr/>
                    <a:lstStyle/>
                    <a:p>
                      <a:pPr algn="ctr"/>
                      <a:r>
                        <a:rPr lang="fr-CH" dirty="0" smtClean="0"/>
                        <a:t>4</a:t>
                      </a:r>
                      <a:endParaRPr lang="fr-CH" dirty="0"/>
                    </a:p>
                  </a:txBody>
                  <a:tcPr anchor="ctr"/>
                </a:tc>
                <a:tc>
                  <a:txBody>
                    <a:bodyPr/>
                    <a:lstStyle/>
                    <a:p>
                      <a:pPr algn="ctr"/>
                      <a:r>
                        <a:rPr lang="fr-CH" dirty="0" smtClean="0"/>
                        <a:t>4</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3</a:t>
                      </a:r>
                      <a:endParaRPr lang="fr-CH" dirty="0"/>
                    </a:p>
                  </a:txBody>
                  <a:tcPr anchor="ctr"/>
                </a:tc>
              </a:tr>
              <a:tr h="370840">
                <a:tc>
                  <a:txBody>
                    <a:bodyPr/>
                    <a:lstStyle/>
                    <a:p>
                      <a:pPr algn="ctr"/>
                      <a:r>
                        <a:rPr lang="fr-CH" b="1" dirty="0" smtClean="0"/>
                        <a:t>4</a:t>
                      </a:r>
                      <a:endParaRPr lang="fr-CH" b="1"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4,5,3</a:t>
                      </a:r>
                      <a:endParaRPr lang="fr-CH" dirty="0"/>
                    </a:p>
                  </a:txBody>
                  <a:tcPr anchor="ctr"/>
                </a:tc>
              </a:tr>
              <a:tr h="370840">
                <a:tc>
                  <a:txBody>
                    <a:bodyPr/>
                    <a:lstStyle/>
                    <a:p>
                      <a:pPr algn="ctr"/>
                      <a:r>
                        <a:rPr lang="fr-CH" b="1" dirty="0" smtClean="0"/>
                        <a:t>(5)</a:t>
                      </a:r>
                      <a:endParaRPr lang="fr-CH" b="1"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5</a:t>
                      </a:r>
                      <a:endParaRPr lang="fr-CH"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4094014225"/>
              </p:ext>
            </p:extLst>
          </p:nvPr>
        </p:nvGraphicFramePr>
        <p:xfrm>
          <a:off x="565728" y="4267200"/>
          <a:ext cx="4064000" cy="1854200"/>
        </p:xfrm>
        <a:graphic>
          <a:graphicData uri="http://schemas.openxmlformats.org/drawingml/2006/table">
            <a:tbl>
              <a:tblPr firstRow="1" bandRow="1">
                <a:tableStyleId>{5940675A-B579-460E-94D1-54222C63F5DA}</a:tableStyleId>
              </a:tblPr>
              <a:tblGrid>
                <a:gridCol w="1016000"/>
                <a:gridCol w="1016000"/>
                <a:gridCol w="1016000"/>
                <a:gridCol w="1016000"/>
              </a:tblGrid>
              <a:tr h="370840">
                <a:tc>
                  <a:txBody>
                    <a:bodyPr/>
                    <a:lstStyle/>
                    <a:p>
                      <a:pPr algn="ctr"/>
                      <a:endParaRPr lang="fr-CH" b="1" dirty="0"/>
                    </a:p>
                  </a:txBody>
                  <a:tcPr anchor="ctr"/>
                </a:tc>
                <a:tc>
                  <a:txBody>
                    <a:bodyPr/>
                    <a:lstStyle/>
                    <a:p>
                      <a:pPr algn="ctr"/>
                      <a:r>
                        <a:rPr lang="fr-CH" b="1" dirty="0" err="1" smtClean="0"/>
                        <a:t>xe</a:t>
                      </a:r>
                      <a:r>
                        <a:rPr lang="fr-CH" b="1" dirty="0" smtClean="0"/>
                        <a:t>*</a:t>
                      </a:r>
                      <a:endParaRPr lang="fr-CH" b="1" dirty="0"/>
                    </a:p>
                  </a:txBody>
                  <a:tcPr anchor="ctr"/>
                </a:tc>
                <a:tc>
                  <a:txBody>
                    <a:bodyPr/>
                    <a:lstStyle/>
                    <a:p>
                      <a:pPr algn="ctr"/>
                      <a:r>
                        <a:rPr lang="fr-CH" b="1" dirty="0" err="1" smtClean="0"/>
                        <a:t>ye</a:t>
                      </a:r>
                      <a:r>
                        <a:rPr lang="fr-CH" b="1" dirty="0" smtClean="0"/>
                        <a:t>*</a:t>
                      </a:r>
                      <a:endParaRPr lang="fr-CH" b="1" dirty="0"/>
                    </a:p>
                  </a:txBody>
                  <a:tcPr anchor="ctr"/>
                </a:tc>
                <a:tc>
                  <a:txBody>
                    <a:bodyPr/>
                    <a:lstStyle/>
                    <a:p>
                      <a:pPr algn="ctr"/>
                      <a:r>
                        <a:rPr lang="fr-CH" b="1" dirty="0" err="1" smtClean="0"/>
                        <a:t>ze</a:t>
                      </a:r>
                      <a:r>
                        <a:rPr lang="fr-CH" b="1" dirty="0" smtClean="0"/>
                        <a:t>*</a:t>
                      </a:r>
                      <a:endParaRPr lang="fr-CH" b="1" dirty="0"/>
                    </a:p>
                  </a:txBody>
                  <a:tcPr anchor="ctr"/>
                </a:tc>
              </a:tr>
              <a:tr h="370840">
                <a:tc>
                  <a:txBody>
                    <a:bodyPr/>
                    <a:lstStyle/>
                    <a:p>
                      <a:pPr algn="ctr"/>
                      <a:r>
                        <a:rPr lang="fr-CH" b="1" dirty="0" smtClean="0"/>
                        <a:t>&gt;1</a:t>
                      </a:r>
                      <a:endParaRPr lang="fr-CH" b="1" dirty="0"/>
                    </a:p>
                  </a:txBody>
                  <a:tcPr anchor="ctr"/>
                </a:tc>
                <a:tc>
                  <a:txBody>
                    <a:bodyPr/>
                    <a:lstStyle/>
                    <a:p>
                      <a:pPr algn="ctr"/>
                      <a:r>
                        <a:rPr lang="fr-CH" dirty="0" smtClean="0"/>
                        <a:t>2,3,5</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5</a:t>
                      </a:r>
                      <a:endParaRPr lang="fr-CH" dirty="0"/>
                    </a:p>
                  </a:txBody>
                  <a:tcPr anchor="ctr"/>
                </a:tc>
              </a:tr>
              <a:tr h="370840">
                <a:tc>
                  <a:txBody>
                    <a:bodyPr/>
                    <a:lstStyle/>
                    <a:p>
                      <a:pPr algn="ctr"/>
                      <a:r>
                        <a:rPr lang="fr-CH" b="1" dirty="0" smtClean="0"/>
                        <a:t>2,3,(5)</a:t>
                      </a:r>
                      <a:endParaRPr lang="fr-CH" b="1" dirty="0"/>
                    </a:p>
                  </a:txBody>
                  <a:tcPr anchor="ctr"/>
                </a:tc>
                <a:tc>
                  <a:txBody>
                    <a:bodyPr/>
                    <a:lstStyle/>
                    <a:p>
                      <a:pPr algn="ctr"/>
                      <a:r>
                        <a:rPr lang="fr-CH" dirty="0" smtClean="0"/>
                        <a:t>4,5,3</a:t>
                      </a:r>
                      <a:endParaRPr lang="fr-CH" dirty="0"/>
                    </a:p>
                  </a:txBody>
                  <a:tcPr anchor="ctr"/>
                </a:tc>
                <a:tc>
                  <a:txBody>
                    <a:bodyPr/>
                    <a:lstStyle/>
                    <a:p>
                      <a:pPr algn="ctr"/>
                      <a:r>
                        <a:rPr lang="fr-CH" dirty="0" smtClean="0"/>
                        <a:t>4,5,3</a:t>
                      </a:r>
                      <a:endParaRPr lang="fr-CH" dirty="0"/>
                    </a:p>
                  </a:txBody>
                  <a:tcPr anchor="ctr"/>
                </a:tc>
                <a:tc>
                  <a:txBody>
                    <a:bodyPr/>
                    <a:lstStyle/>
                    <a:p>
                      <a:pPr algn="ctr"/>
                      <a:r>
                        <a:rPr lang="fr-CH" dirty="0" smtClean="0"/>
                        <a:t>-</a:t>
                      </a:r>
                      <a:endParaRPr lang="fr-CH" dirty="0"/>
                    </a:p>
                  </a:txBody>
                  <a:tcPr anchor="ctr"/>
                </a:tc>
              </a:tr>
              <a:tr h="370840">
                <a:tc>
                  <a:txBody>
                    <a:bodyPr/>
                    <a:lstStyle/>
                    <a:p>
                      <a:pPr algn="ctr"/>
                      <a:r>
                        <a:rPr lang="fr-CH" b="1" dirty="0" smtClean="0"/>
                        <a:t>(5)</a:t>
                      </a:r>
                      <a:endParaRPr lang="fr-CH" b="1"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r>
              <a:tr h="370840">
                <a:tc>
                  <a:txBody>
                    <a:bodyPr/>
                    <a:lstStyle/>
                    <a:p>
                      <a:pPr algn="ctr"/>
                      <a:r>
                        <a:rPr lang="fr-CH" b="1" dirty="0" smtClean="0"/>
                        <a:t>4,(5),3</a:t>
                      </a:r>
                      <a:endParaRPr lang="fr-CH" b="1" dirty="0"/>
                    </a:p>
                  </a:txBody>
                  <a:tcPr anchor="ctr"/>
                </a:tc>
                <a:tc>
                  <a:txBody>
                    <a:bodyPr/>
                    <a:lstStyle/>
                    <a:p>
                      <a:pPr algn="ctr"/>
                      <a:r>
                        <a:rPr lang="fr-CH" dirty="0" smtClean="0"/>
                        <a:t>4,5,3</a:t>
                      </a:r>
                      <a:endParaRPr lang="fr-CH" dirty="0"/>
                    </a:p>
                  </a:txBody>
                  <a:tcPr anchor="ctr"/>
                </a:tc>
                <a:tc>
                  <a:txBody>
                    <a:bodyPr/>
                    <a:lstStyle/>
                    <a:p>
                      <a:pPr algn="ctr"/>
                      <a:r>
                        <a:rPr lang="fr-CH" dirty="0" smtClean="0"/>
                        <a:t>4,5,3</a:t>
                      </a:r>
                      <a:endParaRPr lang="fr-CH" dirty="0"/>
                    </a:p>
                  </a:txBody>
                  <a:tcPr anchor="ctr"/>
                </a:tc>
                <a:tc>
                  <a:txBody>
                    <a:bodyPr/>
                    <a:lstStyle/>
                    <a:p>
                      <a:pPr algn="ctr"/>
                      <a:r>
                        <a:rPr lang="fr-CH" dirty="0" smtClean="0"/>
                        <a:t>-</a:t>
                      </a:r>
                      <a:endParaRPr lang="fr-CH" dirty="0"/>
                    </a:p>
                  </a:txBody>
                  <a:tcPr anchor="ctr"/>
                </a:tc>
              </a:tr>
            </a:tbl>
          </a:graphicData>
        </a:graphic>
      </p:graphicFrame>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00600" y="4114800"/>
            <a:ext cx="4117189" cy="1792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859656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A23F09-0379-4BC7-B45F-9108CD96B3CD}" type="slidenum">
              <a:rPr lang="fr-CH" smtClean="0"/>
              <a:pPr/>
              <a:t>11</a:t>
            </a:fld>
            <a:endParaRPr lang="fr-CH"/>
          </a:p>
        </p:txBody>
      </p:sp>
      <p:sp>
        <p:nvSpPr>
          <p:cNvPr id="9" name="Title 3"/>
          <p:cNvSpPr txBox="1">
            <a:spLocks/>
          </p:cNvSpPr>
          <p:nvPr/>
        </p:nvSpPr>
        <p:spPr>
          <a:xfrm>
            <a:off x="457200" y="274638"/>
            <a:ext cx="8229600" cy="1143000"/>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H" sz="3600" dirty="0" smtClean="0"/>
              <a:t>La mécanique des </a:t>
            </a:r>
            <a:r>
              <a:rPr lang="fr-CH" sz="3600" dirty="0" err="1" smtClean="0"/>
              <a:t>regex</a:t>
            </a:r>
            <a:r>
              <a:rPr lang="fr-CH" sz="1800" dirty="0" smtClean="0"/>
              <a:t/>
            </a:r>
            <a:br>
              <a:rPr lang="fr-CH" sz="1800" dirty="0" smtClean="0"/>
            </a:br>
            <a:r>
              <a:rPr lang="fr-CH" sz="1800" dirty="0" smtClean="0"/>
              <a:t>Conversion de NDA a DFA</a:t>
            </a:r>
            <a:endParaRPr lang="fr-CH" sz="1800" dirty="0"/>
          </a:p>
        </p:txBody>
      </p:sp>
      <p:cxnSp>
        <p:nvCxnSpPr>
          <p:cNvPr id="10" name="Straight Connector 9"/>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TextBox 1"/>
          <p:cNvSpPr txBox="1"/>
          <p:nvPr/>
        </p:nvSpPr>
        <p:spPr>
          <a:xfrm>
            <a:off x="304801" y="1642753"/>
            <a:ext cx="8839200" cy="5078313"/>
          </a:xfrm>
          <a:prstGeom prst="rect">
            <a:avLst/>
          </a:prstGeom>
          <a:noFill/>
        </p:spPr>
        <p:txBody>
          <a:bodyPr wrap="square" rtlCol="0">
            <a:spAutoFit/>
          </a:bodyPr>
          <a:lstStyle/>
          <a:p>
            <a:pPr marL="342900" indent="-342900">
              <a:lnSpc>
                <a:spcPct val="200000"/>
              </a:lnSpc>
              <a:buClr>
                <a:schemeClr val="accent6">
                  <a:lumMod val="75000"/>
                </a:schemeClr>
              </a:buClr>
              <a:buFont typeface="+mj-lt"/>
              <a:buAutoNum type="arabicPeriod"/>
            </a:pPr>
            <a:r>
              <a:rPr lang="fr-CH" dirty="0" smtClean="0"/>
              <a:t>Conversion de la </a:t>
            </a:r>
            <a:r>
              <a:rPr lang="fr-CH" dirty="0" err="1" smtClean="0"/>
              <a:t>regex</a:t>
            </a:r>
            <a:r>
              <a:rPr lang="fr-CH" dirty="0" smtClean="0"/>
              <a:t> en un NFA</a:t>
            </a:r>
          </a:p>
          <a:p>
            <a:pPr marL="342900" indent="-342900">
              <a:lnSpc>
                <a:spcPct val="200000"/>
              </a:lnSpc>
              <a:buClr>
                <a:schemeClr val="accent6">
                  <a:lumMod val="75000"/>
                </a:schemeClr>
              </a:buClr>
              <a:buFont typeface="+mj-lt"/>
              <a:buAutoNum type="arabicPeriod"/>
            </a:pPr>
            <a:r>
              <a:rPr lang="fr-CH" dirty="0" smtClean="0"/>
              <a:t>Conversion de NFA en DFA à l'aide de l'algorithme de Thompson-</a:t>
            </a:r>
            <a:r>
              <a:rPr lang="fr-CH" dirty="0" err="1" smtClean="0"/>
              <a:t>McNaughton</a:t>
            </a:r>
            <a:r>
              <a:rPr lang="fr-CH" dirty="0" smtClean="0"/>
              <a:t>-</a:t>
            </a:r>
            <a:r>
              <a:rPr lang="fr-CH" dirty="0" err="1" smtClean="0"/>
              <a:t>Yamada</a:t>
            </a:r>
            <a:endParaRPr lang="fr-CH" dirty="0" smtClean="0"/>
          </a:p>
          <a:p>
            <a:pPr marL="342900" indent="-342900">
              <a:lnSpc>
                <a:spcPct val="200000"/>
              </a:lnSpc>
              <a:buClr>
                <a:schemeClr val="accent6">
                  <a:lumMod val="75000"/>
                </a:schemeClr>
              </a:buClr>
              <a:buFont typeface="+mj-lt"/>
              <a:buAutoNum type="arabicPeriod"/>
            </a:pPr>
            <a:r>
              <a:rPr lang="fr-CH" dirty="0" smtClean="0"/>
              <a:t>Optimisation du DFA</a:t>
            </a:r>
          </a:p>
          <a:p>
            <a:pPr marL="342900" indent="-342900">
              <a:lnSpc>
                <a:spcPct val="200000"/>
              </a:lnSpc>
              <a:buClr>
                <a:schemeClr val="accent6">
                  <a:lumMod val="75000"/>
                </a:schemeClr>
              </a:buClr>
              <a:buFont typeface="+mj-lt"/>
              <a:buAutoNum type="arabicPeriod"/>
            </a:pPr>
            <a:r>
              <a:rPr lang="fr-CH" dirty="0" smtClean="0"/>
              <a:t>Conversion en un programme exécutable</a:t>
            </a:r>
          </a:p>
          <a:p>
            <a:pPr marL="342900" indent="-342900">
              <a:lnSpc>
                <a:spcPct val="200000"/>
              </a:lnSpc>
              <a:buClr>
                <a:schemeClr val="accent6">
                  <a:lumMod val="75000"/>
                </a:schemeClr>
              </a:buClr>
              <a:buFont typeface="+mj-lt"/>
              <a:buAutoNum type="arabicPeriod"/>
            </a:pPr>
            <a:endParaRPr lang="fr-CH" dirty="0"/>
          </a:p>
          <a:p>
            <a:pPr marL="342900" indent="-342900">
              <a:lnSpc>
                <a:spcPct val="200000"/>
              </a:lnSpc>
              <a:buClr>
                <a:schemeClr val="accent6">
                  <a:lumMod val="75000"/>
                </a:schemeClr>
              </a:buClr>
              <a:buFont typeface="+mj-lt"/>
              <a:buAutoNum type="arabicPeriod"/>
            </a:pPr>
            <a:endParaRPr lang="fr-CH" dirty="0" smtClean="0"/>
          </a:p>
          <a:p>
            <a:pPr marL="342900" indent="-342900">
              <a:lnSpc>
                <a:spcPct val="200000"/>
              </a:lnSpc>
              <a:buClr>
                <a:schemeClr val="accent6">
                  <a:lumMod val="75000"/>
                </a:schemeClr>
              </a:buClr>
              <a:buFont typeface="Arial" panose="020B0604020202020204" pitchFamily="34" charset="0"/>
              <a:buChar char="•"/>
            </a:pPr>
            <a:r>
              <a:rPr lang="fr-CH" dirty="0" smtClean="0"/>
              <a:t>Ce travail est appelé compilation d'une expression régulière</a:t>
            </a:r>
          </a:p>
          <a:p>
            <a:pPr marL="342900" indent="-342900">
              <a:lnSpc>
                <a:spcPct val="200000"/>
              </a:lnSpc>
              <a:buClr>
                <a:schemeClr val="accent6">
                  <a:lumMod val="75000"/>
                </a:schemeClr>
              </a:buClr>
              <a:buFont typeface="Arial" panose="020B0604020202020204" pitchFamily="34" charset="0"/>
              <a:buChar char="•"/>
            </a:pPr>
            <a:r>
              <a:rPr lang="fr-CH" dirty="0" smtClean="0"/>
              <a:t>Une </a:t>
            </a:r>
            <a:r>
              <a:rPr lang="fr-CH" dirty="0" err="1" smtClean="0"/>
              <a:t>regex</a:t>
            </a:r>
            <a:r>
              <a:rPr lang="fr-CH" dirty="0" smtClean="0"/>
              <a:t> est toujours compilée avant d'être exécutée</a:t>
            </a:r>
            <a:endParaRPr lang="fr-CH" dirty="0"/>
          </a:p>
          <a:p>
            <a:pPr marL="285750" indent="-285750">
              <a:lnSpc>
                <a:spcPct val="200000"/>
              </a:lnSpc>
              <a:buFont typeface="Arial" panose="020B0604020202020204" pitchFamily="34" charset="0"/>
              <a:buChar char="•"/>
            </a:pPr>
            <a:endParaRPr lang="fr-CH" dirty="0"/>
          </a:p>
        </p:txBody>
      </p:sp>
    </p:spTree>
    <p:extLst>
      <p:ext uri="{BB962C8B-B14F-4D97-AF65-F5344CB8AC3E}">
        <p14:creationId xmlns:p14="http://schemas.microsoft.com/office/powerpoint/2010/main" xmlns="" val="11876655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CH" dirty="0" smtClean="0"/>
              <a:t>Back-</a:t>
            </a:r>
            <a:r>
              <a:rPr lang="fr-CH" dirty="0" err="1" smtClean="0"/>
              <a:t>tracking</a:t>
            </a:r>
            <a:endParaRPr lang="fr-CH" dirty="0"/>
          </a:p>
        </p:txBody>
      </p:sp>
      <p:sp>
        <p:nvSpPr>
          <p:cNvPr id="5" name="Content Placeholder 4"/>
          <p:cNvSpPr>
            <a:spLocks noGrp="1"/>
          </p:cNvSpPr>
          <p:nvPr>
            <p:ph idx="1"/>
          </p:nvPr>
        </p:nvSpPr>
        <p:spPr>
          <a:xfrm>
            <a:off x="457200" y="1600200"/>
            <a:ext cx="8229600" cy="4525963"/>
          </a:xfrm>
        </p:spPr>
        <p:txBody>
          <a:bodyPr anchor="t">
            <a:normAutofit fontScale="92500" lnSpcReduction="20000"/>
          </a:bodyPr>
          <a:lstStyle/>
          <a:p>
            <a:pPr marL="0" indent="0">
              <a:buNone/>
            </a:pPr>
            <a:endParaRPr lang="fr-CH" dirty="0" smtClean="0"/>
          </a:p>
          <a:p>
            <a:pPr marL="0" indent="0" algn="ctr">
              <a:buNone/>
            </a:pPr>
            <a:r>
              <a:rPr lang="fr-CH" sz="4000" dirty="0" smtClean="0"/>
              <a:t>/</a:t>
            </a:r>
            <a:r>
              <a:rPr lang="fr-CH" dirty="0" smtClean="0">
                <a:solidFill>
                  <a:schemeClr val="accent6">
                    <a:lumMod val="75000"/>
                  </a:schemeClr>
                </a:solidFill>
              </a:rPr>
              <a:t>\d+99</a:t>
            </a:r>
            <a:r>
              <a:rPr lang="fr-CH" sz="4000" dirty="0" smtClean="0"/>
              <a:t>/</a:t>
            </a:r>
            <a:endParaRPr lang="fr-CH" dirty="0"/>
          </a:p>
          <a:p>
            <a:pPr marL="514350" indent="-514350">
              <a:buAutoNum type="arabicPeriod"/>
            </a:pPr>
            <a:r>
              <a:rPr lang="fr-CH" dirty="0" smtClean="0"/>
              <a:t> </a:t>
            </a:r>
            <a:r>
              <a:rPr lang="fr-CH" dirty="0" smtClean="0">
                <a:solidFill>
                  <a:schemeClr val="accent6">
                    <a:lumMod val="75000"/>
                  </a:schemeClr>
                </a:solidFill>
              </a:rPr>
              <a:t>1</a:t>
            </a:r>
            <a:r>
              <a:rPr lang="fr-CH" dirty="0" smtClean="0"/>
              <a:t>9999	/</a:t>
            </a:r>
            <a:r>
              <a:rPr lang="fr-CH" dirty="0" smtClean="0">
                <a:solidFill>
                  <a:schemeClr val="accent6">
                    <a:lumMod val="75000"/>
                  </a:schemeClr>
                </a:solidFill>
              </a:rPr>
              <a:t>\d</a:t>
            </a:r>
            <a:r>
              <a:rPr lang="fr-CH" dirty="0" smtClean="0"/>
              <a:t>+99/	Capture 1</a:t>
            </a:r>
          </a:p>
          <a:p>
            <a:pPr marL="514350" indent="-514350">
              <a:buAutoNum type="arabicPeriod"/>
            </a:pPr>
            <a:r>
              <a:rPr lang="fr-CH" dirty="0" smtClean="0"/>
              <a:t> </a:t>
            </a:r>
            <a:r>
              <a:rPr lang="fr-CH" dirty="0" smtClean="0">
                <a:solidFill>
                  <a:schemeClr val="accent6">
                    <a:lumMod val="75000"/>
                  </a:schemeClr>
                </a:solidFill>
              </a:rPr>
              <a:t>19</a:t>
            </a:r>
            <a:r>
              <a:rPr lang="fr-CH" dirty="0" smtClean="0"/>
              <a:t>999	/</a:t>
            </a:r>
            <a:r>
              <a:rPr lang="fr-CH" dirty="0" smtClean="0">
                <a:solidFill>
                  <a:schemeClr val="accent6">
                    <a:lumMod val="75000"/>
                  </a:schemeClr>
                </a:solidFill>
              </a:rPr>
              <a:t>\</a:t>
            </a:r>
            <a:r>
              <a:rPr lang="fr-CH" dirty="0">
                <a:solidFill>
                  <a:schemeClr val="accent6">
                    <a:lumMod val="75000"/>
                  </a:schemeClr>
                </a:solidFill>
              </a:rPr>
              <a:t>d+</a:t>
            </a:r>
            <a:r>
              <a:rPr lang="fr-CH" dirty="0"/>
              <a:t>99</a:t>
            </a:r>
            <a:r>
              <a:rPr lang="fr-CH" dirty="0" smtClean="0"/>
              <a:t>/     	Capture 9</a:t>
            </a:r>
          </a:p>
          <a:p>
            <a:pPr marL="514350" indent="-514350">
              <a:buAutoNum type="arabicPeriod"/>
            </a:pPr>
            <a:r>
              <a:rPr lang="fr-CH" dirty="0" smtClean="0"/>
              <a:t> </a:t>
            </a:r>
            <a:r>
              <a:rPr lang="fr-CH" dirty="0" smtClean="0">
                <a:solidFill>
                  <a:schemeClr val="accent6">
                    <a:lumMod val="75000"/>
                  </a:schemeClr>
                </a:solidFill>
              </a:rPr>
              <a:t>199</a:t>
            </a:r>
            <a:r>
              <a:rPr lang="fr-CH" dirty="0" smtClean="0"/>
              <a:t>99	/</a:t>
            </a:r>
            <a:r>
              <a:rPr lang="fr-CH" dirty="0" smtClean="0">
                <a:solidFill>
                  <a:schemeClr val="accent6">
                    <a:lumMod val="75000"/>
                  </a:schemeClr>
                </a:solidFill>
              </a:rPr>
              <a:t>\</a:t>
            </a:r>
            <a:r>
              <a:rPr lang="fr-CH" dirty="0">
                <a:solidFill>
                  <a:schemeClr val="accent6">
                    <a:lumMod val="75000"/>
                  </a:schemeClr>
                </a:solidFill>
              </a:rPr>
              <a:t>d+</a:t>
            </a:r>
            <a:r>
              <a:rPr lang="fr-CH" dirty="0"/>
              <a:t>99</a:t>
            </a:r>
            <a:r>
              <a:rPr lang="fr-CH" dirty="0" smtClean="0"/>
              <a:t>/	Capture 9</a:t>
            </a:r>
          </a:p>
          <a:p>
            <a:pPr marL="514350" indent="-514350">
              <a:buAutoNum type="arabicPeriod"/>
            </a:pPr>
            <a:r>
              <a:rPr lang="fr-CH" dirty="0" smtClean="0"/>
              <a:t> </a:t>
            </a:r>
            <a:r>
              <a:rPr lang="fr-CH" dirty="0" smtClean="0">
                <a:solidFill>
                  <a:schemeClr val="accent6">
                    <a:lumMod val="75000"/>
                  </a:schemeClr>
                </a:solidFill>
              </a:rPr>
              <a:t>1999</a:t>
            </a:r>
            <a:r>
              <a:rPr lang="fr-CH" dirty="0" smtClean="0"/>
              <a:t>9	/</a:t>
            </a:r>
            <a:r>
              <a:rPr lang="fr-CH" dirty="0" smtClean="0">
                <a:solidFill>
                  <a:schemeClr val="accent6">
                    <a:lumMod val="75000"/>
                  </a:schemeClr>
                </a:solidFill>
              </a:rPr>
              <a:t>\</a:t>
            </a:r>
            <a:r>
              <a:rPr lang="fr-CH" dirty="0">
                <a:solidFill>
                  <a:schemeClr val="accent6">
                    <a:lumMod val="75000"/>
                  </a:schemeClr>
                </a:solidFill>
              </a:rPr>
              <a:t>d+</a:t>
            </a:r>
            <a:r>
              <a:rPr lang="fr-CH" dirty="0"/>
              <a:t>99</a:t>
            </a:r>
            <a:r>
              <a:rPr lang="fr-CH" dirty="0" smtClean="0"/>
              <a:t>/ 	Capture 9</a:t>
            </a:r>
          </a:p>
          <a:p>
            <a:pPr marL="514350" indent="-514350">
              <a:buAutoNum type="arabicPeriod"/>
            </a:pPr>
            <a:r>
              <a:rPr lang="fr-CH" dirty="0" smtClean="0"/>
              <a:t> </a:t>
            </a:r>
            <a:r>
              <a:rPr lang="fr-CH" dirty="0" smtClean="0">
                <a:solidFill>
                  <a:schemeClr val="accent6">
                    <a:lumMod val="75000"/>
                  </a:schemeClr>
                </a:solidFill>
              </a:rPr>
              <a:t>19999</a:t>
            </a:r>
            <a:r>
              <a:rPr lang="fr-CH" dirty="0" smtClean="0"/>
              <a:t> 	/</a:t>
            </a:r>
            <a:r>
              <a:rPr lang="fr-CH" dirty="0" smtClean="0">
                <a:solidFill>
                  <a:schemeClr val="accent6">
                    <a:lumMod val="75000"/>
                  </a:schemeClr>
                </a:solidFill>
              </a:rPr>
              <a:t>\</a:t>
            </a:r>
            <a:r>
              <a:rPr lang="fr-CH" dirty="0">
                <a:solidFill>
                  <a:schemeClr val="accent6">
                    <a:lumMod val="75000"/>
                  </a:schemeClr>
                </a:solidFill>
              </a:rPr>
              <a:t>d+</a:t>
            </a:r>
            <a:r>
              <a:rPr lang="fr-CH" dirty="0"/>
              <a:t>99</a:t>
            </a:r>
            <a:r>
              <a:rPr lang="fr-CH" dirty="0" smtClean="0"/>
              <a:t>/	Capture 9</a:t>
            </a:r>
            <a:endParaRPr lang="fr-CH" dirty="0" smtClean="0">
              <a:solidFill>
                <a:schemeClr val="accent6">
                  <a:lumMod val="75000"/>
                </a:schemeClr>
              </a:solidFill>
            </a:endParaRPr>
          </a:p>
          <a:p>
            <a:pPr marL="514350" indent="-514350">
              <a:buAutoNum type="arabicPeriod"/>
            </a:pPr>
            <a:r>
              <a:rPr lang="fr-CH" dirty="0" smtClean="0"/>
              <a:t> </a:t>
            </a:r>
            <a:r>
              <a:rPr lang="fr-CH" dirty="0" smtClean="0">
                <a:solidFill>
                  <a:schemeClr val="accent6">
                    <a:lumMod val="75000"/>
                  </a:schemeClr>
                </a:solidFill>
              </a:rPr>
              <a:t>1999</a:t>
            </a:r>
            <a:r>
              <a:rPr lang="fr-CH" dirty="0" smtClean="0">
                <a:solidFill>
                  <a:schemeClr val="tx2">
                    <a:lumMod val="60000"/>
                    <a:lumOff val="40000"/>
                  </a:schemeClr>
                </a:solidFill>
              </a:rPr>
              <a:t>9</a:t>
            </a:r>
            <a:r>
              <a:rPr lang="fr-CH" dirty="0" smtClean="0"/>
              <a:t>	/</a:t>
            </a:r>
            <a:r>
              <a:rPr lang="fr-CH" dirty="0" smtClean="0">
                <a:solidFill>
                  <a:schemeClr val="accent6">
                    <a:lumMod val="75000"/>
                  </a:schemeClr>
                </a:solidFill>
              </a:rPr>
              <a:t>\</a:t>
            </a:r>
            <a:r>
              <a:rPr lang="fr-CH" dirty="0">
                <a:solidFill>
                  <a:schemeClr val="accent6">
                    <a:lumMod val="75000"/>
                  </a:schemeClr>
                </a:solidFill>
              </a:rPr>
              <a:t>d+</a:t>
            </a:r>
            <a:r>
              <a:rPr lang="fr-CH" dirty="0">
                <a:solidFill>
                  <a:schemeClr val="tx2">
                    <a:lumMod val="60000"/>
                    <a:lumOff val="40000"/>
                  </a:schemeClr>
                </a:solidFill>
              </a:rPr>
              <a:t>9</a:t>
            </a:r>
            <a:r>
              <a:rPr lang="fr-CH" dirty="0"/>
              <a:t>9</a:t>
            </a:r>
            <a:r>
              <a:rPr lang="fr-CH" dirty="0" smtClean="0"/>
              <a:t>/	Abandonne 9 et capture 9</a:t>
            </a:r>
          </a:p>
          <a:p>
            <a:pPr marL="514350" indent="-514350">
              <a:buAutoNum type="arabicPeriod"/>
            </a:pPr>
            <a:r>
              <a:rPr lang="fr-CH" dirty="0" smtClean="0"/>
              <a:t> </a:t>
            </a:r>
            <a:r>
              <a:rPr lang="fr-CH" dirty="0" smtClean="0">
                <a:solidFill>
                  <a:schemeClr val="accent6">
                    <a:lumMod val="75000"/>
                  </a:schemeClr>
                </a:solidFill>
              </a:rPr>
              <a:t>199</a:t>
            </a:r>
            <a:r>
              <a:rPr lang="fr-CH" dirty="0" smtClean="0">
                <a:solidFill>
                  <a:schemeClr val="tx2">
                    <a:lumMod val="60000"/>
                    <a:lumOff val="40000"/>
                  </a:schemeClr>
                </a:solidFill>
              </a:rPr>
              <a:t>99	</a:t>
            </a:r>
            <a:r>
              <a:rPr lang="fr-CH" dirty="0" smtClean="0"/>
              <a:t>/</a:t>
            </a:r>
            <a:r>
              <a:rPr lang="fr-CH" dirty="0" smtClean="0">
                <a:solidFill>
                  <a:schemeClr val="accent6">
                    <a:lumMod val="75000"/>
                  </a:schemeClr>
                </a:solidFill>
              </a:rPr>
              <a:t>\</a:t>
            </a:r>
            <a:r>
              <a:rPr lang="fr-CH" dirty="0">
                <a:solidFill>
                  <a:schemeClr val="accent6">
                    <a:lumMod val="75000"/>
                  </a:schemeClr>
                </a:solidFill>
              </a:rPr>
              <a:t>d+</a:t>
            </a:r>
            <a:r>
              <a:rPr lang="fr-CH" dirty="0">
                <a:solidFill>
                  <a:schemeClr val="tx2">
                    <a:lumMod val="60000"/>
                    <a:lumOff val="40000"/>
                  </a:schemeClr>
                </a:solidFill>
              </a:rPr>
              <a:t>99</a:t>
            </a:r>
            <a:r>
              <a:rPr lang="fr-CH" dirty="0" smtClean="0"/>
              <a:t>/	Abandonne 9 et capture 9</a:t>
            </a:r>
            <a:endParaRPr lang="fr-CH" dirty="0" smtClean="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F6A23F09-0379-4BC7-B45F-9108CD96B3CD}" type="slidenum">
              <a:rPr lang="fr-CH" smtClean="0"/>
              <a:pPr/>
              <a:t>12</a:t>
            </a:fld>
            <a:endParaRPr lang="fr-CH"/>
          </a:p>
        </p:txBody>
      </p:sp>
    </p:spTree>
    <p:extLst>
      <p:ext uri="{BB962C8B-B14F-4D97-AF65-F5344CB8AC3E}">
        <p14:creationId xmlns:p14="http://schemas.microsoft.com/office/powerpoint/2010/main" xmlns="" val="22599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H" dirty="0" smtClean="0"/>
              <a:t>Extras… pour les curieux</a:t>
            </a:r>
            <a:endParaRPr lang="fr-CH" dirty="0"/>
          </a:p>
        </p:txBody>
      </p:sp>
      <p:sp>
        <p:nvSpPr>
          <p:cNvPr id="5" name="Text Placeholder 4"/>
          <p:cNvSpPr>
            <a:spLocks noGrp="1"/>
          </p:cNvSpPr>
          <p:nvPr>
            <p:ph type="body" idx="1"/>
          </p:nvPr>
        </p:nvSpPr>
        <p:spPr/>
        <p:txBody>
          <a:bodyPr/>
          <a:lstStyle/>
          <a:p>
            <a:r>
              <a:rPr lang="fr-CH" dirty="0" smtClean="0"/>
              <a:t>Tableau </a:t>
            </a:r>
            <a:r>
              <a:rPr lang="fr-CH" dirty="0"/>
              <a:t>X</a:t>
            </a:r>
          </a:p>
        </p:txBody>
      </p:sp>
      <p:sp>
        <p:nvSpPr>
          <p:cNvPr id="2" name="Slide Number Placeholder 1"/>
          <p:cNvSpPr>
            <a:spLocks noGrp="1"/>
          </p:cNvSpPr>
          <p:nvPr>
            <p:ph type="sldNum" sz="quarter" idx="12"/>
          </p:nvPr>
        </p:nvSpPr>
        <p:spPr/>
        <p:txBody>
          <a:bodyPr/>
          <a:lstStyle/>
          <a:p>
            <a:fld id="{F6A23F09-0379-4BC7-B45F-9108CD96B3CD}" type="slidenum">
              <a:rPr lang="fr-CH" smtClean="0"/>
              <a:pPr/>
              <a:t>2</a:t>
            </a:fld>
            <a:endParaRPr lang="fr-CH"/>
          </a:p>
        </p:txBody>
      </p:sp>
    </p:spTree>
    <p:extLst>
      <p:ext uri="{BB962C8B-B14F-4D97-AF65-F5344CB8AC3E}">
        <p14:creationId xmlns:p14="http://schemas.microsoft.com/office/powerpoint/2010/main" xmlns="" val="2930157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6A23F09-0379-4BC7-B45F-9108CD96B3CD}" type="slidenum">
              <a:rPr lang="fr-CH" smtClean="0"/>
              <a:pPr/>
              <a:t>3</a:t>
            </a:fld>
            <a:endParaRPr lang="fr-CH"/>
          </a:p>
        </p:txBody>
      </p:sp>
      <p:sp>
        <p:nvSpPr>
          <p:cNvPr id="6" name="Title 3"/>
          <p:cNvSpPr txBox="1">
            <a:spLocks/>
          </p:cNvSpPr>
          <p:nvPr/>
        </p:nvSpPr>
        <p:spPr>
          <a:xfrm>
            <a:off x="457200" y="274638"/>
            <a:ext cx="8229600" cy="1143000"/>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H" sz="3600" dirty="0" smtClean="0"/>
              <a:t>Extras</a:t>
            </a:r>
            <a:r>
              <a:rPr lang="fr-CH" sz="1800" dirty="0" smtClean="0"/>
              <a:t/>
            </a:r>
            <a:br>
              <a:rPr lang="fr-CH" sz="1800" dirty="0" smtClean="0"/>
            </a:br>
            <a:r>
              <a:rPr lang="fr-CH" sz="1800" dirty="0" smtClean="0"/>
              <a:t>QED et ED</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pic>
        <p:nvPicPr>
          <p:cNvPr id="7170" name="Picture 2" descr="http://s7.computerhistory.org/is/image/CHM/102649032p-03-01?$re-zoome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1600" y="1600200"/>
            <a:ext cx="6096000" cy="4572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2667000" y="5638800"/>
            <a:ext cx="3048000" cy="369332"/>
          </a:xfrm>
          <a:prstGeom prst="rect">
            <a:avLst/>
          </a:prstGeom>
          <a:noFill/>
        </p:spPr>
        <p:txBody>
          <a:bodyPr wrap="square" rtlCol="0">
            <a:spAutoFit/>
          </a:bodyPr>
          <a:lstStyle/>
          <a:p>
            <a:pPr algn="ctr"/>
            <a:r>
              <a:rPr lang="fr-CH" dirty="0" smtClean="0"/>
              <a:t>SDS-940 (1966)</a:t>
            </a:r>
            <a:endParaRPr lang="fr-CH" dirty="0"/>
          </a:p>
        </p:txBody>
      </p:sp>
    </p:spTree>
    <p:extLst>
      <p:ext uri="{BB962C8B-B14F-4D97-AF65-F5344CB8AC3E}">
        <p14:creationId xmlns:p14="http://schemas.microsoft.com/office/powerpoint/2010/main" xmlns="" val="320692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6A23F09-0379-4BC7-B45F-9108CD96B3CD}" type="slidenum">
              <a:rPr lang="fr-CH" smtClean="0"/>
              <a:pPr/>
              <a:t>4</a:t>
            </a:fld>
            <a:endParaRPr lang="fr-CH"/>
          </a:p>
        </p:txBody>
      </p:sp>
      <p:sp>
        <p:nvSpPr>
          <p:cNvPr id="4" name="Rectangle 3"/>
          <p:cNvSpPr/>
          <p:nvPr/>
        </p:nvSpPr>
        <p:spPr>
          <a:xfrm>
            <a:off x="762000" y="1607288"/>
            <a:ext cx="7239000" cy="44958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t"/>
          <a:lstStyle/>
          <a:p>
            <a:r>
              <a:rPr lang="fr-CH" sz="1400" dirty="0" smtClean="0">
                <a:latin typeface="Consolas" panose="020B0609020204030204" pitchFamily="49" charset="0"/>
                <a:cs typeface="Consolas" panose="020B0609020204030204" pitchFamily="49" charset="0"/>
              </a:rPr>
              <a:t>$ </a:t>
            </a:r>
            <a:r>
              <a:rPr lang="fr-CH" sz="1400" dirty="0" err="1" smtClean="0">
                <a:latin typeface="Consolas" panose="020B0609020204030204" pitchFamily="49" charset="0"/>
                <a:cs typeface="Consolas" panose="020B0609020204030204" pitchFamily="49" charset="0"/>
              </a:rPr>
              <a:t>ed</a:t>
            </a:r>
            <a:endParaRPr lang="fr-CH" sz="1400" dirty="0" smtClean="0">
              <a:latin typeface="Consolas" panose="020B0609020204030204" pitchFamily="49" charset="0"/>
              <a:cs typeface="Consolas" panose="020B0609020204030204" pitchFamily="49" charset="0"/>
            </a:endParaRPr>
          </a:p>
          <a:p>
            <a:r>
              <a:rPr lang="fr-CH" sz="1400" dirty="0" smtClean="0">
                <a:latin typeface="Consolas" panose="020B0609020204030204" pitchFamily="49" charset="0"/>
                <a:cs typeface="Consolas" panose="020B0609020204030204" pitchFamily="49" charset="0"/>
              </a:rPr>
              <a:t>a</a:t>
            </a:r>
          </a:p>
          <a:p>
            <a:r>
              <a:rPr lang="fr-CH" sz="1400" dirty="0">
                <a:latin typeface="Consolas" panose="020B0609020204030204" pitchFamily="49" charset="0"/>
                <a:cs typeface="Consolas" panose="020B0609020204030204" pitchFamily="49" charset="0"/>
              </a:rPr>
              <a:t>Souvent, pour s'amuser, les </a:t>
            </a:r>
            <a:r>
              <a:rPr lang="fr-CH" sz="1400" dirty="0" smtClean="0">
                <a:latin typeface="Consolas" panose="020B0609020204030204" pitchFamily="49" charset="0"/>
                <a:cs typeface="Consolas" panose="020B0609020204030204" pitchFamily="49" charset="0"/>
              </a:rPr>
              <a:t>homes </a:t>
            </a:r>
            <a:r>
              <a:rPr lang="fr-CH" sz="1400" dirty="0">
                <a:latin typeface="Consolas" panose="020B0609020204030204" pitchFamily="49" charset="0"/>
                <a:cs typeface="Consolas" panose="020B0609020204030204" pitchFamily="49" charset="0"/>
              </a:rPr>
              <a:t>d'équipage</a:t>
            </a:r>
          </a:p>
          <a:p>
            <a:r>
              <a:rPr lang="fr-CH" sz="1400" dirty="0">
                <a:latin typeface="Consolas" panose="020B0609020204030204" pitchFamily="49" charset="0"/>
                <a:cs typeface="Consolas" panose="020B0609020204030204" pitchFamily="49" charset="0"/>
              </a:rPr>
              <a:t>Prennent des albatros, </a:t>
            </a:r>
            <a:endParaRPr lang="fr-CH" sz="1400" dirty="0" smtClean="0">
              <a:latin typeface="Consolas" panose="020B0609020204030204" pitchFamily="49" charset="0"/>
              <a:cs typeface="Consolas" panose="020B0609020204030204" pitchFamily="49" charset="0"/>
            </a:endParaRPr>
          </a:p>
          <a:p>
            <a:r>
              <a:rPr lang="fr-CH" sz="1400" dirty="0" smtClean="0">
                <a:latin typeface="Consolas" panose="020B0609020204030204" pitchFamily="49" charset="0"/>
                <a:cs typeface="Consolas" panose="020B0609020204030204" pitchFamily="49" charset="0"/>
              </a:rPr>
              <a:t>vastes </a:t>
            </a:r>
            <a:r>
              <a:rPr lang="fr-CH" sz="1400" dirty="0">
                <a:latin typeface="Consolas" panose="020B0609020204030204" pitchFamily="49" charset="0"/>
                <a:cs typeface="Consolas" panose="020B0609020204030204" pitchFamily="49" charset="0"/>
              </a:rPr>
              <a:t>oiseaux des mers,</a:t>
            </a:r>
          </a:p>
          <a:p>
            <a:r>
              <a:rPr lang="fr-CH" sz="1400" dirty="0" smtClean="0">
                <a:latin typeface="Consolas" panose="020B0609020204030204" pitchFamily="49" charset="0"/>
                <a:cs typeface="Consolas" panose="020B0609020204030204" pitchFamily="49" charset="0"/>
              </a:rPr>
              <a:t>Le </a:t>
            </a:r>
            <a:r>
              <a:rPr lang="fr-CH" sz="1400" dirty="0">
                <a:latin typeface="Consolas" panose="020B0609020204030204" pitchFamily="49" charset="0"/>
                <a:cs typeface="Consolas" panose="020B0609020204030204" pitchFamily="49" charset="0"/>
              </a:rPr>
              <a:t>navire glissant sur les gouffres amers</a:t>
            </a:r>
            <a:r>
              <a:rPr lang="fr-CH" sz="1400" dirty="0" smtClean="0">
                <a:latin typeface="Consolas" panose="020B0609020204030204" pitchFamily="49" charset="0"/>
                <a:cs typeface="Consolas" panose="020B0609020204030204" pitchFamily="49" charset="0"/>
              </a:rPr>
              <a:t>.</a:t>
            </a:r>
          </a:p>
          <a:p>
            <a:r>
              <a:rPr lang="fr-CH" sz="1400" dirty="0" smtClean="0">
                <a:latin typeface="Consolas" panose="020B0609020204030204" pitchFamily="49" charset="0"/>
                <a:cs typeface="Consolas" panose="020B0609020204030204" pitchFamily="49" charset="0"/>
              </a:rPr>
              <a:t>.</a:t>
            </a:r>
          </a:p>
          <a:p>
            <a:r>
              <a:rPr lang="fr-CH" sz="1400" dirty="0" smtClean="0">
                <a:latin typeface="Consolas" panose="020B0609020204030204" pitchFamily="49" charset="0"/>
                <a:cs typeface="Consolas" panose="020B0609020204030204" pitchFamily="49" charset="0"/>
              </a:rPr>
              <a:t>i</a:t>
            </a:r>
          </a:p>
          <a:p>
            <a:r>
              <a:rPr lang="fr-CH" sz="1400" dirty="0">
                <a:latin typeface="Consolas" panose="020B0609020204030204" pitchFamily="49" charset="0"/>
                <a:cs typeface="Consolas" panose="020B0609020204030204" pitchFamily="49" charset="0"/>
              </a:rPr>
              <a:t>Qui suivent, indolents compagnons de voyage,</a:t>
            </a:r>
          </a:p>
          <a:p>
            <a:r>
              <a:rPr lang="fr-CH" sz="1400" dirty="0" smtClean="0">
                <a:latin typeface="Consolas" panose="020B0609020204030204" pitchFamily="49" charset="0"/>
                <a:cs typeface="Consolas" panose="020B0609020204030204" pitchFamily="49" charset="0"/>
              </a:rPr>
              <a:t>.</a:t>
            </a:r>
          </a:p>
          <a:p>
            <a:r>
              <a:rPr lang="fr-CH" sz="1400" dirty="0" smtClean="0">
                <a:latin typeface="Consolas" panose="020B0609020204030204" pitchFamily="49" charset="0"/>
                <a:cs typeface="Consolas" panose="020B0609020204030204" pitchFamily="49" charset="0"/>
              </a:rPr>
              <a:t>2,3j</a:t>
            </a:r>
          </a:p>
          <a:p>
            <a:r>
              <a:rPr lang="fr-CH" sz="1400" dirty="0" smtClean="0">
                <a:latin typeface="Consolas" panose="020B0609020204030204" pitchFamily="49" charset="0"/>
                <a:cs typeface="Consolas" panose="020B0609020204030204" pitchFamily="49" charset="0"/>
              </a:rPr>
              <a:t>,p</a:t>
            </a:r>
          </a:p>
          <a:p>
            <a:r>
              <a:rPr lang="fr-CH" sz="1400" dirty="0">
                <a:latin typeface="Consolas" panose="020B0609020204030204" pitchFamily="49" charset="0"/>
                <a:cs typeface="Consolas" panose="020B0609020204030204" pitchFamily="49" charset="0"/>
              </a:rPr>
              <a:t>Souvent, pour s'amuser, les </a:t>
            </a:r>
            <a:r>
              <a:rPr lang="fr-CH" sz="1400" dirty="0" smtClean="0">
                <a:latin typeface="Consolas" panose="020B0609020204030204" pitchFamily="49" charset="0"/>
                <a:cs typeface="Consolas" panose="020B0609020204030204" pitchFamily="49" charset="0"/>
              </a:rPr>
              <a:t>homes </a:t>
            </a:r>
            <a:r>
              <a:rPr lang="fr-CH" sz="1400" dirty="0">
                <a:latin typeface="Consolas" panose="020B0609020204030204" pitchFamily="49" charset="0"/>
                <a:cs typeface="Consolas" panose="020B0609020204030204" pitchFamily="49" charset="0"/>
              </a:rPr>
              <a:t>d'équipage</a:t>
            </a:r>
          </a:p>
          <a:p>
            <a:r>
              <a:rPr lang="fr-CH" sz="1400" dirty="0">
                <a:latin typeface="Consolas" panose="020B0609020204030204" pitchFamily="49" charset="0"/>
                <a:cs typeface="Consolas" panose="020B0609020204030204" pitchFamily="49" charset="0"/>
              </a:rPr>
              <a:t>Prennent des </a:t>
            </a:r>
            <a:r>
              <a:rPr lang="fr-CH" sz="1400" dirty="0" smtClean="0">
                <a:latin typeface="Consolas" panose="020B0609020204030204" pitchFamily="49" charset="0"/>
                <a:cs typeface="Consolas" panose="020B0609020204030204" pitchFamily="49" charset="0"/>
              </a:rPr>
              <a:t>albatros, vastes </a:t>
            </a:r>
            <a:r>
              <a:rPr lang="fr-CH" sz="1400" dirty="0">
                <a:latin typeface="Consolas" panose="020B0609020204030204" pitchFamily="49" charset="0"/>
                <a:cs typeface="Consolas" panose="020B0609020204030204" pitchFamily="49" charset="0"/>
              </a:rPr>
              <a:t>oiseaux des mers</a:t>
            </a:r>
            <a:r>
              <a:rPr lang="fr-CH" sz="1400" dirty="0" smtClean="0">
                <a:latin typeface="Consolas" panose="020B0609020204030204" pitchFamily="49" charset="0"/>
                <a:cs typeface="Consolas" panose="020B0609020204030204" pitchFamily="49" charset="0"/>
              </a:rPr>
              <a:t>,</a:t>
            </a:r>
          </a:p>
          <a:p>
            <a:r>
              <a:rPr lang="fr-CH" sz="1400" dirty="0">
                <a:latin typeface="Consolas" panose="020B0609020204030204" pitchFamily="49" charset="0"/>
                <a:cs typeface="Consolas" panose="020B0609020204030204" pitchFamily="49" charset="0"/>
              </a:rPr>
              <a:t>Qui suivent, indolents compagnons de voyage</a:t>
            </a:r>
            <a:r>
              <a:rPr lang="fr-CH" sz="1400" dirty="0" smtClean="0">
                <a:latin typeface="Consolas" panose="020B0609020204030204" pitchFamily="49" charset="0"/>
                <a:cs typeface="Consolas" panose="020B0609020204030204" pitchFamily="49" charset="0"/>
              </a:rPr>
              <a:t>,</a:t>
            </a:r>
            <a:endParaRPr lang="fr-CH" sz="1400" dirty="0">
              <a:latin typeface="Consolas" panose="020B0609020204030204" pitchFamily="49" charset="0"/>
              <a:cs typeface="Consolas" panose="020B0609020204030204" pitchFamily="49" charset="0"/>
            </a:endParaRPr>
          </a:p>
          <a:p>
            <a:r>
              <a:rPr lang="fr-CH" sz="1400" dirty="0">
                <a:latin typeface="Consolas" panose="020B0609020204030204" pitchFamily="49" charset="0"/>
                <a:cs typeface="Consolas" panose="020B0609020204030204" pitchFamily="49" charset="0"/>
              </a:rPr>
              <a:t>Le navire glissant sur les gouffres amers</a:t>
            </a:r>
            <a:r>
              <a:rPr lang="fr-CH" sz="1400" dirty="0" smtClean="0">
                <a:latin typeface="Consolas" panose="020B0609020204030204" pitchFamily="49" charset="0"/>
                <a:cs typeface="Consolas" panose="020B0609020204030204" pitchFamily="49" charset="0"/>
              </a:rPr>
              <a:t>.</a:t>
            </a:r>
          </a:p>
          <a:p>
            <a:r>
              <a:rPr lang="fr-CH" sz="1400" dirty="0" smtClean="0">
                <a:latin typeface="Consolas" panose="020B0609020204030204" pitchFamily="49" charset="0"/>
                <a:cs typeface="Consolas" panose="020B0609020204030204" pitchFamily="49" charset="0"/>
              </a:rPr>
              <a:t>%s/homes/hommes/g</a:t>
            </a:r>
          </a:p>
          <a:p>
            <a:r>
              <a:rPr lang="fr-CH" sz="1400" dirty="0" smtClean="0">
                <a:latin typeface="Consolas" panose="020B0609020204030204" pitchFamily="49" charset="0"/>
                <a:cs typeface="Consolas" panose="020B0609020204030204" pitchFamily="49" charset="0"/>
              </a:rPr>
              <a:t>w albatros.txt</a:t>
            </a:r>
          </a:p>
          <a:p>
            <a:r>
              <a:rPr lang="fr-CH" sz="1400" dirty="0" smtClean="0">
                <a:latin typeface="Consolas" panose="020B0609020204030204" pitchFamily="49" charset="0"/>
                <a:cs typeface="Consolas" panose="020B0609020204030204" pitchFamily="49" charset="0"/>
              </a:rPr>
              <a:t>164</a:t>
            </a:r>
          </a:p>
          <a:p>
            <a:r>
              <a:rPr lang="fr-CH" sz="1400" dirty="0">
                <a:latin typeface="Consolas" panose="020B0609020204030204" pitchFamily="49" charset="0"/>
                <a:cs typeface="Consolas" panose="020B0609020204030204" pitchFamily="49" charset="0"/>
              </a:rPr>
              <a:t>q</a:t>
            </a:r>
          </a:p>
          <a:p>
            <a:endParaRPr lang="fr-CH" dirty="0">
              <a:latin typeface="Consolas" panose="020B0609020204030204" pitchFamily="49" charset="0"/>
              <a:cs typeface="Consolas" panose="020B0609020204030204" pitchFamily="49" charset="0"/>
            </a:endParaRPr>
          </a:p>
        </p:txBody>
      </p:sp>
      <p:sp>
        <p:nvSpPr>
          <p:cNvPr id="6" name="Title 3"/>
          <p:cNvSpPr txBox="1">
            <a:spLocks/>
          </p:cNvSpPr>
          <p:nvPr/>
        </p:nvSpPr>
        <p:spPr>
          <a:xfrm>
            <a:off x="457200" y="274638"/>
            <a:ext cx="8229600" cy="1143000"/>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H" sz="3600" dirty="0" smtClean="0"/>
              <a:t>Extras</a:t>
            </a:r>
            <a:r>
              <a:rPr lang="fr-CH" sz="1800" dirty="0" smtClean="0"/>
              <a:t/>
            </a:r>
            <a:br>
              <a:rPr lang="fr-CH" sz="1800" dirty="0" smtClean="0"/>
            </a:br>
            <a:r>
              <a:rPr lang="fr-CH" sz="1800" dirty="0" smtClean="0"/>
              <a:t>QED et ED</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xmlns="" val="856312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H" dirty="0" smtClean="0"/>
              <a:t>DFA et NFA</a:t>
            </a:r>
            <a:endParaRPr lang="fr-CH" dirty="0"/>
          </a:p>
        </p:txBody>
      </p:sp>
      <p:sp>
        <p:nvSpPr>
          <p:cNvPr id="5" name="Text Placeholder 4"/>
          <p:cNvSpPr>
            <a:spLocks noGrp="1"/>
          </p:cNvSpPr>
          <p:nvPr>
            <p:ph type="body" idx="1"/>
          </p:nvPr>
        </p:nvSpPr>
        <p:spPr/>
        <p:txBody>
          <a:bodyPr/>
          <a:lstStyle/>
          <a:p>
            <a:r>
              <a:rPr lang="fr-CH" dirty="0" smtClean="0"/>
              <a:t>Tableau XX</a:t>
            </a:r>
            <a:endParaRPr lang="fr-CH"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5</a:t>
            </a:fld>
            <a:endParaRPr lang="fr-CH"/>
          </a:p>
        </p:txBody>
      </p:sp>
    </p:spTree>
    <p:extLst>
      <p:ext uri="{BB962C8B-B14F-4D97-AF65-F5344CB8AC3E}">
        <p14:creationId xmlns:p14="http://schemas.microsoft.com/office/powerpoint/2010/main" xmlns="" val="3514255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A23F09-0379-4BC7-B45F-9108CD96B3CD}" type="slidenum">
              <a:rPr lang="fr-CH" smtClean="0"/>
              <a:pPr/>
              <a:t>6</a:t>
            </a:fld>
            <a:endParaRPr lang="fr-CH"/>
          </a:p>
        </p:txBody>
      </p:sp>
      <p:sp>
        <p:nvSpPr>
          <p:cNvPr id="9" name="Title 3"/>
          <p:cNvSpPr txBox="1">
            <a:spLocks/>
          </p:cNvSpPr>
          <p:nvPr/>
        </p:nvSpPr>
        <p:spPr>
          <a:xfrm>
            <a:off x="457200" y="274638"/>
            <a:ext cx="8229600" cy="1143000"/>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H" sz="3600" dirty="0" smtClean="0"/>
              <a:t>La mécanique des </a:t>
            </a:r>
            <a:r>
              <a:rPr lang="fr-CH" sz="3600" dirty="0" err="1" smtClean="0"/>
              <a:t>regex</a:t>
            </a:r>
            <a:r>
              <a:rPr lang="fr-CH" sz="1800" dirty="0" smtClean="0"/>
              <a:t/>
            </a:r>
            <a:br>
              <a:rPr lang="fr-CH" sz="1800" dirty="0" smtClean="0"/>
            </a:br>
            <a:r>
              <a:rPr lang="fr-CH" sz="1800" dirty="0" smtClean="0"/>
              <a:t>Automates déterministes (DFA)</a:t>
            </a:r>
            <a:endParaRPr lang="fr-CH" sz="1800" dirty="0"/>
          </a:p>
        </p:txBody>
      </p:sp>
      <p:cxnSp>
        <p:nvCxnSpPr>
          <p:cNvPr id="10" name="Straight Connector 9"/>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609600" y="2173069"/>
            <a:ext cx="1109599" cy="646331"/>
          </a:xfrm>
          <a:prstGeom prst="rect">
            <a:avLst/>
          </a:prstGeom>
        </p:spPr>
        <p:txBody>
          <a:bodyPr wrap="none">
            <a:spAutoFit/>
          </a:bodyPr>
          <a:lstStyle/>
          <a:p>
            <a:r>
              <a:rPr lang="fr-CH" sz="3600" dirty="0" smtClean="0"/>
              <a:t>/</a:t>
            </a:r>
            <a:r>
              <a:rPr lang="fr-CH" sz="2800" dirty="0" smtClean="0">
                <a:solidFill>
                  <a:schemeClr val="accent6">
                    <a:lumMod val="75000"/>
                  </a:schemeClr>
                </a:solidFill>
              </a:rPr>
              <a:t>A|B</a:t>
            </a:r>
            <a:r>
              <a:rPr lang="fr-CH" sz="3600" dirty="0" smtClean="0"/>
              <a:t>/</a:t>
            </a:r>
            <a:endParaRPr lang="fr-CH" sz="36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19576" y="1524000"/>
            <a:ext cx="4528927" cy="17285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64429" y="3250048"/>
            <a:ext cx="5022171" cy="11905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Rectangle 13"/>
          <p:cNvSpPr/>
          <p:nvPr/>
        </p:nvSpPr>
        <p:spPr>
          <a:xfrm>
            <a:off x="685800" y="3544669"/>
            <a:ext cx="944489" cy="646331"/>
          </a:xfrm>
          <a:prstGeom prst="rect">
            <a:avLst/>
          </a:prstGeom>
        </p:spPr>
        <p:txBody>
          <a:bodyPr wrap="none">
            <a:spAutoFit/>
          </a:bodyPr>
          <a:lstStyle/>
          <a:p>
            <a:r>
              <a:rPr lang="fr-CH" sz="3600" dirty="0" smtClean="0"/>
              <a:t>/</a:t>
            </a:r>
            <a:r>
              <a:rPr lang="fr-CH" sz="2800" dirty="0" smtClean="0">
                <a:solidFill>
                  <a:schemeClr val="accent6">
                    <a:lumMod val="75000"/>
                  </a:schemeClr>
                </a:solidFill>
              </a:rPr>
              <a:t>AB</a:t>
            </a:r>
            <a:r>
              <a:rPr lang="fr-CH" sz="3600" dirty="0" smtClean="0"/>
              <a:t>/</a:t>
            </a:r>
            <a:endParaRPr lang="fr-CH" sz="3600" dirty="0"/>
          </a:p>
        </p:txBody>
      </p:sp>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16829" y="4321633"/>
            <a:ext cx="3345771" cy="18505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6" name="Rectangle 15"/>
          <p:cNvSpPr/>
          <p:nvPr/>
        </p:nvSpPr>
        <p:spPr>
          <a:xfrm>
            <a:off x="655711" y="5246916"/>
            <a:ext cx="944489" cy="646331"/>
          </a:xfrm>
          <a:prstGeom prst="rect">
            <a:avLst/>
          </a:prstGeom>
        </p:spPr>
        <p:txBody>
          <a:bodyPr wrap="none">
            <a:spAutoFit/>
          </a:bodyPr>
          <a:lstStyle/>
          <a:p>
            <a:r>
              <a:rPr lang="fr-CH" sz="3600" dirty="0" smtClean="0"/>
              <a:t>/</a:t>
            </a:r>
            <a:r>
              <a:rPr lang="fr-CH" sz="2800" dirty="0" smtClean="0">
                <a:solidFill>
                  <a:schemeClr val="accent6">
                    <a:lumMod val="75000"/>
                  </a:schemeClr>
                </a:solidFill>
              </a:rPr>
              <a:t>A*</a:t>
            </a:r>
            <a:r>
              <a:rPr lang="fr-CH" sz="3600" dirty="0" smtClean="0"/>
              <a:t>/</a:t>
            </a:r>
            <a:endParaRPr lang="fr-CH" sz="3600" dirty="0"/>
          </a:p>
        </p:txBody>
      </p:sp>
      <p:sp>
        <p:nvSpPr>
          <p:cNvPr id="17" name="Rectangle 16"/>
          <p:cNvSpPr/>
          <p:nvPr/>
        </p:nvSpPr>
        <p:spPr>
          <a:xfrm>
            <a:off x="6705600" y="5602069"/>
            <a:ext cx="2115964" cy="646331"/>
          </a:xfrm>
          <a:prstGeom prst="rect">
            <a:avLst/>
          </a:prstGeom>
        </p:spPr>
        <p:txBody>
          <a:bodyPr wrap="none">
            <a:spAutoFit/>
          </a:bodyPr>
          <a:lstStyle/>
          <a:p>
            <a:r>
              <a:rPr lang="fr-CH" sz="3600" dirty="0" smtClean="0"/>
              <a:t>/</a:t>
            </a:r>
            <a:r>
              <a:rPr lang="fr-CH" sz="2800" dirty="0" smtClean="0">
                <a:solidFill>
                  <a:schemeClr val="accent6">
                    <a:lumMod val="75000"/>
                  </a:schemeClr>
                </a:solidFill>
              </a:rPr>
              <a:t>(A|B)ABA*</a:t>
            </a:r>
            <a:r>
              <a:rPr lang="fr-CH" sz="3600" dirty="0" smtClean="0"/>
              <a:t>/</a:t>
            </a:r>
            <a:endParaRPr lang="fr-CH" sz="3600" dirty="0"/>
          </a:p>
        </p:txBody>
      </p:sp>
    </p:spTree>
    <p:extLst>
      <p:ext uri="{BB962C8B-B14F-4D97-AF65-F5344CB8AC3E}">
        <p14:creationId xmlns:p14="http://schemas.microsoft.com/office/powerpoint/2010/main" xmlns="" val="221880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fade">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500"/>
                                        <p:tgtEl>
                                          <p:spTgt spid="10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A23F09-0379-4BC7-B45F-9108CD96B3CD}" type="slidenum">
              <a:rPr lang="fr-CH" smtClean="0"/>
              <a:pPr/>
              <a:t>7</a:t>
            </a:fld>
            <a:endParaRPr lang="fr-CH"/>
          </a:p>
        </p:txBody>
      </p:sp>
      <p:sp>
        <p:nvSpPr>
          <p:cNvPr id="9" name="Title 3"/>
          <p:cNvSpPr txBox="1">
            <a:spLocks/>
          </p:cNvSpPr>
          <p:nvPr/>
        </p:nvSpPr>
        <p:spPr>
          <a:xfrm>
            <a:off x="457200" y="274638"/>
            <a:ext cx="8229600" cy="1143000"/>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H" sz="3600" dirty="0" smtClean="0"/>
              <a:t>La mécanique des </a:t>
            </a:r>
            <a:r>
              <a:rPr lang="fr-CH" sz="3600" dirty="0" err="1" smtClean="0"/>
              <a:t>regex</a:t>
            </a:r>
            <a:r>
              <a:rPr lang="fr-CH" sz="1800" dirty="0" smtClean="0"/>
              <a:t/>
            </a:r>
            <a:br>
              <a:rPr lang="fr-CH" sz="1800" dirty="0" smtClean="0"/>
            </a:br>
            <a:r>
              <a:rPr lang="fr-CH" sz="1800" dirty="0" smtClean="0"/>
              <a:t>Automates non déterministes (NFA)</a:t>
            </a:r>
            <a:endParaRPr lang="fr-CH" sz="1800" dirty="0"/>
          </a:p>
        </p:txBody>
      </p:sp>
      <p:cxnSp>
        <p:nvCxnSpPr>
          <p:cNvPr id="10" name="Straight Connector 9"/>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3136349" y="4923750"/>
            <a:ext cx="2871299" cy="646331"/>
          </a:xfrm>
          <a:prstGeom prst="rect">
            <a:avLst/>
          </a:prstGeom>
        </p:spPr>
        <p:txBody>
          <a:bodyPr wrap="none">
            <a:spAutoFit/>
          </a:bodyPr>
          <a:lstStyle/>
          <a:p>
            <a:r>
              <a:rPr lang="fr-CH" sz="3600" dirty="0" smtClean="0"/>
              <a:t>/</a:t>
            </a:r>
            <a:r>
              <a:rPr lang="fr-CH" sz="2800" dirty="0" smtClean="0">
                <a:solidFill>
                  <a:schemeClr val="accent6">
                    <a:lumMod val="75000"/>
                  </a:schemeClr>
                </a:solidFill>
              </a:rPr>
              <a:t>Ɛ|ƐAƐ|Ɛ?(ƐAƐ)+</a:t>
            </a:r>
            <a:r>
              <a:rPr lang="fr-CH" sz="3600" dirty="0" smtClean="0"/>
              <a:t>/</a:t>
            </a:r>
            <a:endParaRPr lang="fr-CH" sz="36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6787" y="2438400"/>
            <a:ext cx="7210425" cy="23248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Rectangle 12"/>
          <p:cNvSpPr/>
          <p:nvPr/>
        </p:nvSpPr>
        <p:spPr>
          <a:xfrm>
            <a:off x="1667302" y="5791199"/>
            <a:ext cx="1467068" cy="646331"/>
          </a:xfrm>
          <a:prstGeom prst="rect">
            <a:avLst/>
          </a:prstGeom>
        </p:spPr>
        <p:txBody>
          <a:bodyPr wrap="none">
            <a:spAutoFit/>
          </a:bodyPr>
          <a:lstStyle/>
          <a:p>
            <a:r>
              <a:rPr lang="fr-CH" sz="3600" dirty="0" smtClean="0"/>
              <a:t>/</a:t>
            </a:r>
            <a:r>
              <a:rPr lang="fr-CH" sz="2800" dirty="0" smtClean="0">
                <a:solidFill>
                  <a:schemeClr val="accent6">
                    <a:lumMod val="75000"/>
                  </a:schemeClr>
                </a:solidFill>
              </a:rPr>
              <a:t>|A|A+</a:t>
            </a:r>
            <a:r>
              <a:rPr lang="fr-CH" sz="3600" dirty="0" smtClean="0"/>
              <a:t>/</a:t>
            </a:r>
            <a:endParaRPr lang="fr-CH" sz="3600" dirty="0"/>
          </a:p>
        </p:txBody>
      </p:sp>
      <p:sp>
        <p:nvSpPr>
          <p:cNvPr id="15" name="Rectangle 14"/>
          <p:cNvSpPr/>
          <p:nvPr/>
        </p:nvSpPr>
        <p:spPr>
          <a:xfrm>
            <a:off x="5995773" y="5791198"/>
            <a:ext cx="928459" cy="646331"/>
          </a:xfrm>
          <a:prstGeom prst="rect">
            <a:avLst/>
          </a:prstGeom>
        </p:spPr>
        <p:txBody>
          <a:bodyPr wrap="none">
            <a:spAutoFit/>
          </a:bodyPr>
          <a:lstStyle/>
          <a:p>
            <a:r>
              <a:rPr lang="fr-CH" sz="3600" dirty="0" smtClean="0"/>
              <a:t>/</a:t>
            </a:r>
            <a:r>
              <a:rPr lang="fr-CH" sz="2800" dirty="0" smtClean="0">
                <a:solidFill>
                  <a:schemeClr val="accent6">
                    <a:lumMod val="75000"/>
                  </a:schemeClr>
                </a:solidFill>
              </a:rPr>
              <a:t>A*</a:t>
            </a:r>
            <a:r>
              <a:rPr lang="fr-CH" sz="3600" dirty="0" smtClean="0"/>
              <a:t>/</a:t>
            </a:r>
            <a:endParaRPr lang="fr-CH" sz="3600" dirty="0"/>
          </a:p>
        </p:txBody>
      </p:sp>
    </p:spTree>
    <p:extLst>
      <p:ext uri="{BB962C8B-B14F-4D97-AF65-F5344CB8AC3E}">
        <p14:creationId xmlns:p14="http://schemas.microsoft.com/office/powerpoint/2010/main" xmlns="" val="26523755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9189" y="2423424"/>
            <a:ext cx="7156406" cy="2660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38202" y="2752880"/>
            <a:ext cx="7156405" cy="23341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38200" y="2743200"/>
            <a:ext cx="7156407" cy="2355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6A23F09-0379-4BC7-B45F-9108CD96B3CD}" type="slidenum">
              <a:rPr lang="fr-CH" smtClean="0"/>
              <a:pPr/>
              <a:t>8</a:t>
            </a:fld>
            <a:endParaRPr lang="fr-CH"/>
          </a:p>
        </p:txBody>
      </p:sp>
      <p:sp>
        <p:nvSpPr>
          <p:cNvPr id="9" name="Title 3"/>
          <p:cNvSpPr txBox="1">
            <a:spLocks/>
          </p:cNvSpPr>
          <p:nvPr/>
        </p:nvSpPr>
        <p:spPr>
          <a:xfrm>
            <a:off x="457200" y="274638"/>
            <a:ext cx="8229600" cy="1143000"/>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H" sz="3600" dirty="0" smtClean="0"/>
              <a:t>La mécanique des </a:t>
            </a:r>
            <a:r>
              <a:rPr lang="fr-CH" sz="3600" dirty="0" err="1" smtClean="0"/>
              <a:t>regex</a:t>
            </a:r>
            <a:r>
              <a:rPr lang="fr-CH" sz="1800" dirty="0" smtClean="0"/>
              <a:t/>
            </a:r>
            <a:br>
              <a:rPr lang="fr-CH" sz="1800" dirty="0" smtClean="0"/>
            </a:br>
            <a:r>
              <a:rPr lang="fr-CH" sz="1800" dirty="0" smtClean="0"/>
              <a:t>Automates non déterministes (NFA)</a:t>
            </a:r>
            <a:endParaRPr lang="fr-CH" sz="1800" dirty="0"/>
          </a:p>
        </p:txBody>
      </p:sp>
      <p:cxnSp>
        <p:nvCxnSpPr>
          <p:cNvPr id="10" name="Straight Connector 9"/>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11" name="Rectangle 10"/>
          <p:cNvSpPr/>
          <p:nvPr/>
        </p:nvSpPr>
        <p:spPr>
          <a:xfrm>
            <a:off x="3605528" y="1600200"/>
            <a:ext cx="1882247" cy="646331"/>
          </a:xfrm>
          <a:prstGeom prst="rect">
            <a:avLst/>
          </a:prstGeom>
        </p:spPr>
        <p:txBody>
          <a:bodyPr wrap="none">
            <a:spAutoFit/>
          </a:bodyPr>
          <a:lstStyle/>
          <a:p>
            <a:r>
              <a:rPr lang="fr-CH" sz="3600" dirty="0" smtClean="0"/>
              <a:t>/</a:t>
            </a:r>
            <a:r>
              <a:rPr lang="fr-CH" sz="2800" dirty="0" err="1" smtClean="0">
                <a:solidFill>
                  <a:schemeClr val="accent6">
                    <a:lumMod val="75000"/>
                  </a:schemeClr>
                </a:solidFill>
              </a:rPr>
              <a:t>z|x</a:t>
            </a:r>
            <a:r>
              <a:rPr lang="fr-CH" sz="2800" dirty="0" smtClean="0">
                <a:solidFill>
                  <a:schemeClr val="accent6">
                    <a:lumMod val="75000"/>
                  </a:schemeClr>
                </a:solidFill>
              </a:rPr>
              <a:t>(</a:t>
            </a:r>
            <a:r>
              <a:rPr lang="fr-CH" sz="2800" dirty="0" err="1" smtClean="0">
                <a:solidFill>
                  <a:schemeClr val="accent6">
                    <a:lumMod val="75000"/>
                  </a:schemeClr>
                </a:solidFill>
              </a:rPr>
              <a:t>x|y</a:t>
            </a:r>
            <a:r>
              <a:rPr lang="fr-CH" sz="2800" dirty="0" smtClean="0">
                <a:solidFill>
                  <a:schemeClr val="accent6">
                    <a:lumMod val="75000"/>
                  </a:schemeClr>
                </a:solidFill>
              </a:rPr>
              <a:t>)*</a:t>
            </a:r>
            <a:r>
              <a:rPr lang="fr-CH" sz="3600" dirty="0" smtClean="0"/>
              <a:t>/</a:t>
            </a:r>
            <a:endParaRPr lang="fr-CH" sz="3600" dirty="0"/>
          </a:p>
        </p:txBody>
      </p:sp>
      <p:pic>
        <p:nvPicPr>
          <p:cNvPr id="3075"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44137" y="2416788"/>
            <a:ext cx="7156405" cy="2682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39189" y="2434386"/>
            <a:ext cx="7156406" cy="2660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754427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9"/>
                                        </p:tgtEl>
                                        <p:attrNameLst>
                                          <p:attrName>style.visibility</p:attrName>
                                        </p:attrNameLst>
                                      </p:cBhvr>
                                      <p:to>
                                        <p:strVal val="visible"/>
                                      </p:to>
                                    </p:set>
                                    <p:animEffect transition="in" filter="fade">
                                      <p:cBhvr>
                                        <p:cTn id="7" dur="500"/>
                                        <p:tgtEl>
                                          <p:spTgt spid="30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fade">
                                      <p:cBhvr>
                                        <p:cTn id="12" dur="500"/>
                                        <p:tgtEl>
                                          <p:spTgt spid="3078"/>
                                        </p:tgtEl>
                                      </p:cBhvr>
                                    </p:animEffect>
                                  </p:childTnLst>
                                </p:cTn>
                              </p:par>
                              <p:par>
                                <p:cTn id="13" presetID="10" presetClass="exit" presetSubtype="0" fill="hold" nodeType="withEffect">
                                  <p:stCondLst>
                                    <p:cond delay="0"/>
                                  </p:stCondLst>
                                  <p:childTnLst>
                                    <p:animEffect transition="out" filter="fade">
                                      <p:cBhvr>
                                        <p:cTn id="14" dur="500"/>
                                        <p:tgtEl>
                                          <p:spTgt spid="3079"/>
                                        </p:tgtEl>
                                      </p:cBhvr>
                                    </p:animEffect>
                                    <p:set>
                                      <p:cBhvr>
                                        <p:cTn id="15" dur="1" fill="hold">
                                          <p:stCondLst>
                                            <p:cond delay="499"/>
                                          </p:stCondLst>
                                        </p:cTn>
                                        <p:tgtEl>
                                          <p:spTgt spid="307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7"/>
                                        </p:tgtEl>
                                        <p:attrNameLst>
                                          <p:attrName>style.visibility</p:attrName>
                                        </p:attrNameLst>
                                      </p:cBhvr>
                                      <p:to>
                                        <p:strVal val="visible"/>
                                      </p:to>
                                    </p:set>
                                    <p:animEffect transition="in" filter="fade">
                                      <p:cBhvr>
                                        <p:cTn id="20" dur="500"/>
                                        <p:tgtEl>
                                          <p:spTgt spid="3077"/>
                                        </p:tgtEl>
                                      </p:cBhvr>
                                    </p:animEffect>
                                  </p:childTnLst>
                                </p:cTn>
                              </p:par>
                              <p:par>
                                <p:cTn id="21" presetID="10" presetClass="exit" presetSubtype="0" fill="hold" nodeType="withEffect">
                                  <p:stCondLst>
                                    <p:cond delay="0"/>
                                  </p:stCondLst>
                                  <p:childTnLst>
                                    <p:animEffect transition="out" filter="fade">
                                      <p:cBhvr>
                                        <p:cTn id="22" dur="500"/>
                                        <p:tgtEl>
                                          <p:spTgt spid="3078"/>
                                        </p:tgtEl>
                                      </p:cBhvr>
                                    </p:animEffect>
                                    <p:set>
                                      <p:cBhvr>
                                        <p:cTn id="23" dur="1" fill="hold">
                                          <p:stCondLst>
                                            <p:cond delay="499"/>
                                          </p:stCondLst>
                                        </p:cTn>
                                        <p:tgtEl>
                                          <p:spTgt spid="307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75"/>
                                        </p:tgtEl>
                                        <p:attrNameLst>
                                          <p:attrName>style.visibility</p:attrName>
                                        </p:attrNameLst>
                                      </p:cBhvr>
                                      <p:to>
                                        <p:strVal val="visible"/>
                                      </p:to>
                                    </p:set>
                                    <p:animEffect transition="in" filter="fade">
                                      <p:cBhvr>
                                        <p:cTn id="28" dur="500"/>
                                        <p:tgtEl>
                                          <p:spTgt spid="3075"/>
                                        </p:tgtEl>
                                      </p:cBhvr>
                                    </p:animEffect>
                                  </p:childTnLst>
                                </p:cTn>
                              </p:par>
                              <p:par>
                                <p:cTn id="29" presetID="10" presetClass="exit" presetSubtype="0" fill="hold" nodeType="withEffect">
                                  <p:stCondLst>
                                    <p:cond delay="0"/>
                                  </p:stCondLst>
                                  <p:childTnLst>
                                    <p:animEffect transition="out" filter="fade">
                                      <p:cBhvr>
                                        <p:cTn id="30" dur="500"/>
                                        <p:tgtEl>
                                          <p:spTgt spid="3077"/>
                                        </p:tgtEl>
                                      </p:cBhvr>
                                    </p:animEffect>
                                    <p:set>
                                      <p:cBhvr>
                                        <p:cTn id="31" dur="1" fill="hold">
                                          <p:stCondLst>
                                            <p:cond delay="499"/>
                                          </p:stCondLst>
                                        </p:cTn>
                                        <p:tgtEl>
                                          <p:spTgt spid="307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76"/>
                                        </p:tgtEl>
                                        <p:attrNameLst>
                                          <p:attrName>style.visibility</p:attrName>
                                        </p:attrNameLst>
                                      </p:cBhvr>
                                      <p:to>
                                        <p:strVal val="visible"/>
                                      </p:to>
                                    </p:set>
                                    <p:animEffect transition="in" filter="fade">
                                      <p:cBhvr>
                                        <p:cTn id="36" dur="500"/>
                                        <p:tgtEl>
                                          <p:spTgt spid="3076"/>
                                        </p:tgtEl>
                                      </p:cBhvr>
                                    </p:animEffect>
                                  </p:childTnLst>
                                </p:cTn>
                              </p:par>
                              <p:par>
                                <p:cTn id="37" presetID="10" presetClass="exit" presetSubtype="0" fill="hold" nodeType="withEffect">
                                  <p:stCondLst>
                                    <p:cond delay="0"/>
                                  </p:stCondLst>
                                  <p:childTnLst>
                                    <p:animEffect transition="out" filter="fade">
                                      <p:cBhvr>
                                        <p:cTn id="38" dur="500"/>
                                        <p:tgtEl>
                                          <p:spTgt spid="3075"/>
                                        </p:tgtEl>
                                      </p:cBhvr>
                                    </p:animEffect>
                                    <p:set>
                                      <p:cBhvr>
                                        <p:cTn id="39" dur="1" fill="hold">
                                          <p:stCondLst>
                                            <p:cond delay="499"/>
                                          </p:stCondLst>
                                        </p:cTn>
                                        <p:tgtEl>
                                          <p:spTgt spid="30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A23F09-0379-4BC7-B45F-9108CD96B3CD}" type="slidenum">
              <a:rPr lang="fr-CH" smtClean="0"/>
              <a:pPr/>
              <a:t>9</a:t>
            </a:fld>
            <a:endParaRPr lang="fr-CH"/>
          </a:p>
        </p:txBody>
      </p:sp>
      <p:sp>
        <p:nvSpPr>
          <p:cNvPr id="9" name="Title 3"/>
          <p:cNvSpPr txBox="1">
            <a:spLocks/>
          </p:cNvSpPr>
          <p:nvPr/>
        </p:nvSpPr>
        <p:spPr>
          <a:xfrm>
            <a:off x="457200" y="274638"/>
            <a:ext cx="8229600" cy="1143000"/>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H" sz="3600" dirty="0" smtClean="0"/>
              <a:t>La mécanique des </a:t>
            </a:r>
            <a:r>
              <a:rPr lang="fr-CH" sz="3600" dirty="0" err="1" smtClean="0"/>
              <a:t>regex</a:t>
            </a:r>
            <a:r>
              <a:rPr lang="fr-CH" sz="1800" dirty="0" smtClean="0"/>
              <a:t/>
            </a:r>
            <a:br>
              <a:rPr lang="fr-CH" sz="1800" dirty="0" smtClean="0"/>
            </a:br>
            <a:r>
              <a:rPr lang="fr-CH" sz="1800" dirty="0" smtClean="0"/>
              <a:t>Conversion de NDA a DFA</a:t>
            </a:r>
            <a:endParaRPr lang="fr-CH" sz="1800" dirty="0"/>
          </a:p>
        </p:txBody>
      </p:sp>
      <p:cxnSp>
        <p:nvCxnSpPr>
          <p:cNvPr id="10" name="Straight Connector 9"/>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pic>
        <p:nvPicPr>
          <p:cNvPr id="1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45243" y="1417638"/>
            <a:ext cx="5028211" cy="1869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13" name="Table 12"/>
          <p:cNvGraphicFramePr>
            <a:graphicFrameLocks noGrp="1"/>
          </p:cNvGraphicFramePr>
          <p:nvPr>
            <p:extLst>
              <p:ext uri="{D42A27DB-BD31-4B8C-83A1-F6EECF244321}">
                <p14:modId xmlns:p14="http://schemas.microsoft.com/office/powerpoint/2010/main" xmlns="" val="1514033851"/>
              </p:ext>
            </p:extLst>
          </p:nvPr>
        </p:nvGraphicFramePr>
        <p:xfrm>
          <a:off x="1905000" y="3962400"/>
          <a:ext cx="5080000" cy="2225040"/>
        </p:xfrm>
        <a:graphic>
          <a:graphicData uri="http://schemas.openxmlformats.org/drawingml/2006/table">
            <a:tbl>
              <a:tblPr firstRow="1" bandRow="1">
                <a:tableStyleId>{5940675A-B579-460E-94D1-54222C63F5DA}</a:tableStyleId>
              </a:tblPr>
              <a:tblGrid>
                <a:gridCol w="1016000"/>
                <a:gridCol w="1016000"/>
                <a:gridCol w="1016000"/>
                <a:gridCol w="1016000"/>
                <a:gridCol w="1016000"/>
              </a:tblGrid>
              <a:tr h="370840">
                <a:tc>
                  <a:txBody>
                    <a:bodyPr/>
                    <a:lstStyle/>
                    <a:p>
                      <a:pPr algn="ctr"/>
                      <a:endParaRPr lang="fr-CH" dirty="0"/>
                    </a:p>
                  </a:txBody>
                  <a:tcPr anchor="ctr"/>
                </a:tc>
                <a:tc>
                  <a:txBody>
                    <a:bodyPr/>
                    <a:lstStyle/>
                    <a:p>
                      <a:pPr algn="ctr"/>
                      <a:r>
                        <a:rPr lang="fr-CH" b="1" dirty="0" smtClean="0"/>
                        <a:t>x</a:t>
                      </a:r>
                      <a:endParaRPr lang="fr-CH" b="1" dirty="0"/>
                    </a:p>
                  </a:txBody>
                  <a:tcPr anchor="ctr"/>
                </a:tc>
                <a:tc>
                  <a:txBody>
                    <a:bodyPr/>
                    <a:lstStyle/>
                    <a:p>
                      <a:pPr algn="ctr"/>
                      <a:r>
                        <a:rPr lang="fr-CH" b="1" dirty="0" smtClean="0"/>
                        <a:t>y</a:t>
                      </a:r>
                      <a:endParaRPr lang="fr-CH" b="1" dirty="0"/>
                    </a:p>
                  </a:txBody>
                  <a:tcPr anchor="ctr"/>
                </a:tc>
                <a:tc>
                  <a:txBody>
                    <a:bodyPr/>
                    <a:lstStyle/>
                    <a:p>
                      <a:pPr algn="ctr"/>
                      <a:r>
                        <a:rPr lang="fr-CH" b="1" dirty="0" smtClean="0"/>
                        <a:t>z</a:t>
                      </a:r>
                      <a:endParaRPr lang="fr-CH" b="1" dirty="0"/>
                    </a:p>
                  </a:txBody>
                  <a:tcPr anchor="ctr"/>
                </a:tc>
                <a:tc>
                  <a:txBody>
                    <a:bodyPr/>
                    <a:lstStyle/>
                    <a:p>
                      <a:pPr algn="ctr"/>
                      <a:r>
                        <a:rPr lang="fr-CH" b="1" dirty="0" smtClean="0"/>
                        <a:t>e</a:t>
                      </a:r>
                      <a:endParaRPr lang="fr-CH" b="1" dirty="0"/>
                    </a:p>
                  </a:txBody>
                  <a:tcPr anchor="ctr"/>
                </a:tc>
              </a:tr>
              <a:tr h="370840">
                <a:tc>
                  <a:txBody>
                    <a:bodyPr/>
                    <a:lstStyle/>
                    <a:p>
                      <a:pPr algn="ctr"/>
                      <a:r>
                        <a:rPr lang="fr-CH" b="1" dirty="0" smtClean="0"/>
                        <a:t>1</a:t>
                      </a:r>
                      <a:endParaRPr lang="fr-CH" b="1" dirty="0"/>
                    </a:p>
                  </a:txBody>
                  <a:tcPr anchor="ctr"/>
                </a:tc>
                <a:tc>
                  <a:txBody>
                    <a:bodyPr/>
                    <a:lstStyle/>
                    <a:p>
                      <a:pPr algn="ctr"/>
                      <a:r>
                        <a:rPr lang="fr-CH" dirty="0" smtClean="0"/>
                        <a:t>2</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5</a:t>
                      </a:r>
                      <a:endParaRPr lang="fr-CH" dirty="0"/>
                    </a:p>
                  </a:txBody>
                  <a:tcPr anchor="ctr"/>
                </a:tc>
                <a:tc>
                  <a:txBody>
                    <a:bodyPr/>
                    <a:lstStyle/>
                    <a:p>
                      <a:pPr algn="ctr"/>
                      <a:r>
                        <a:rPr lang="fr-CH" dirty="0" smtClean="0"/>
                        <a:t>1</a:t>
                      </a:r>
                      <a:endParaRPr lang="fr-CH" dirty="0"/>
                    </a:p>
                  </a:txBody>
                  <a:tcPr anchor="ctr"/>
                </a:tc>
              </a:tr>
              <a:tr h="370840">
                <a:tc>
                  <a:txBody>
                    <a:bodyPr/>
                    <a:lstStyle/>
                    <a:p>
                      <a:pPr algn="ctr"/>
                      <a:r>
                        <a:rPr lang="fr-CH" b="1" dirty="0" smtClean="0"/>
                        <a:t>2</a:t>
                      </a:r>
                      <a:endParaRPr lang="fr-CH" b="1"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2,3,5</a:t>
                      </a:r>
                      <a:endParaRPr lang="fr-CH" dirty="0"/>
                    </a:p>
                  </a:txBody>
                  <a:tcPr anchor="ctr"/>
                </a:tc>
              </a:tr>
              <a:tr h="370840">
                <a:tc>
                  <a:txBody>
                    <a:bodyPr/>
                    <a:lstStyle/>
                    <a:p>
                      <a:pPr algn="ctr"/>
                      <a:r>
                        <a:rPr lang="fr-CH" b="1" dirty="0" smtClean="0"/>
                        <a:t>3</a:t>
                      </a:r>
                      <a:endParaRPr lang="fr-CH" b="1" dirty="0"/>
                    </a:p>
                  </a:txBody>
                  <a:tcPr anchor="ctr"/>
                </a:tc>
                <a:tc>
                  <a:txBody>
                    <a:bodyPr/>
                    <a:lstStyle/>
                    <a:p>
                      <a:pPr algn="ctr"/>
                      <a:r>
                        <a:rPr lang="fr-CH" dirty="0" smtClean="0"/>
                        <a:t>4</a:t>
                      </a:r>
                      <a:endParaRPr lang="fr-CH" dirty="0"/>
                    </a:p>
                  </a:txBody>
                  <a:tcPr anchor="ctr"/>
                </a:tc>
                <a:tc>
                  <a:txBody>
                    <a:bodyPr/>
                    <a:lstStyle/>
                    <a:p>
                      <a:pPr algn="ctr"/>
                      <a:r>
                        <a:rPr lang="fr-CH" dirty="0" smtClean="0"/>
                        <a:t>4</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3</a:t>
                      </a:r>
                      <a:endParaRPr lang="fr-CH" dirty="0"/>
                    </a:p>
                  </a:txBody>
                  <a:tcPr anchor="ctr"/>
                </a:tc>
              </a:tr>
              <a:tr h="370840">
                <a:tc>
                  <a:txBody>
                    <a:bodyPr/>
                    <a:lstStyle/>
                    <a:p>
                      <a:pPr algn="ctr"/>
                      <a:r>
                        <a:rPr lang="fr-CH" b="1" dirty="0" smtClean="0"/>
                        <a:t>4</a:t>
                      </a:r>
                      <a:endParaRPr lang="fr-CH" b="1"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4,5,3</a:t>
                      </a:r>
                      <a:endParaRPr lang="fr-CH" dirty="0"/>
                    </a:p>
                  </a:txBody>
                  <a:tcPr anchor="ctr"/>
                </a:tc>
              </a:tr>
              <a:tr h="370840">
                <a:tc>
                  <a:txBody>
                    <a:bodyPr/>
                    <a:lstStyle/>
                    <a:p>
                      <a:pPr algn="ctr"/>
                      <a:r>
                        <a:rPr lang="fr-CH" b="1" dirty="0" smtClean="0"/>
                        <a:t>5</a:t>
                      </a:r>
                      <a:endParaRPr lang="fr-CH" b="1"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a:t>
                      </a:r>
                      <a:endParaRPr lang="fr-CH" dirty="0"/>
                    </a:p>
                  </a:txBody>
                  <a:tcPr anchor="ctr"/>
                </a:tc>
                <a:tc>
                  <a:txBody>
                    <a:bodyPr/>
                    <a:lstStyle/>
                    <a:p>
                      <a:pPr algn="ctr"/>
                      <a:r>
                        <a:rPr lang="fr-CH" dirty="0" smtClean="0"/>
                        <a:t>5</a:t>
                      </a:r>
                      <a:endParaRPr lang="fr-CH" dirty="0"/>
                    </a:p>
                  </a:txBody>
                  <a:tcPr anchor="ctr"/>
                </a:tc>
              </a:tr>
            </a:tbl>
          </a:graphicData>
        </a:graphic>
      </p:graphicFrame>
    </p:spTree>
    <p:extLst>
      <p:ext uri="{BB962C8B-B14F-4D97-AF65-F5344CB8AC3E}">
        <p14:creationId xmlns:p14="http://schemas.microsoft.com/office/powerpoint/2010/main" xmlns="" val="38995625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94109092680B4988D574933206768D" ma:contentTypeVersion="0" ma:contentTypeDescription="Create a new document." ma:contentTypeScope="" ma:versionID="943c167bece1c63f4bb00304f9a673a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3E24D8-C9B0-4A42-90CA-2CA910D4264E}"/>
</file>

<file path=customXml/itemProps2.xml><?xml version="1.0" encoding="utf-8"?>
<ds:datastoreItem xmlns:ds="http://schemas.openxmlformats.org/officeDocument/2006/customXml" ds:itemID="{FFFE66CE-543B-48AF-B886-6E9490E4DDEE}"/>
</file>

<file path=docProps/app.xml><?xml version="1.0" encoding="utf-8"?>
<Properties xmlns="http://schemas.openxmlformats.org/officeDocument/2006/extended-properties" xmlns:vt="http://schemas.openxmlformats.org/officeDocument/2006/docPropsVTypes">
  <TotalTime>0</TotalTime>
  <Words>1479</Words>
  <Application>Microsoft Office PowerPoint</Application>
  <PresentationFormat>Affichage à l'écran (4:3)</PresentationFormat>
  <Paragraphs>239</Paragraphs>
  <Slides>12</Slides>
  <Notes>9</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Office Theme</vt:lpstr>
      <vt:lpstr>Expressions Régulières (suite)</vt:lpstr>
      <vt:lpstr>Extras… pour les curieux</vt:lpstr>
      <vt:lpstr>Diapositive 3</vt:lpstr>
      <vt:lpstr>Diapositive 4</vt:lpstr>
      <vt:lpstr>DFA et NFA</vt:lpstr>
      <vt:lpstr>Diapositive 6</vt:lpstr>
      <vt:lpstr>Diapositive 7</vt:lpstr>
      <vt:lpstr>Diapositive 8</vt:lpstr>
      <vt:lpstr>Diapositive 9</vt:lpstr>
      <vt:lpstr>Diapositive 10</vt:lpstr>
      <vt:lpstr>Diapositive 11</vt:lpstr>
      <vt:lpstr>Back-tracking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Expressions Régulières</dc:title>
  <dc:creator>canard</dc:creator>
  <cp:lastModifiedBy>ch52198</cp:lastModifiedBy>
  <cp:revision>172</cp:revision>
  <dcterms:created xsi:type="dcterms:W3CDTF">2015-08-26T17:11:57Z</dcterms:created>
  <dcterms:modified xsi:type="dcterms:W3CDTF">2015-09-14T14:47:57Z</dcterms:modified>
</cp:coreProperties>
</file>