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1.xml" ContentType="application/vnd.openxmlformats-officedocument.presentationml.slide+xml"/>
  <Override PartName="/ppt/slides/slide47.xml" ContentType="application/vnd.openxmlformats-officedocument.presentationml.slide+xml"/>
  <Override PartName="/ppt/slides/slide49.xml" ContentType="application/vnd.openxmlformats-officedocument.presentationml.slide+xml"/>
  <Override PartName="/ppt/slides/slide5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9.xml" ContentType="application/vnd.openxmlformats-officedocument.presentationml.slideLayout+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8.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68" r:id="rId4"/>
    <p:sldId id="322" r:id="rId5"/>
    <p:sldId id="392" r:id="rId6"/>
    <p:sldId id="331" r:id="rId7"/>
    <p:sldId id="330" r:id="rId8"/>
    <p:sldId id="332" r:id="rId9"/>
    <p:sldId id="274" r:id="rId10"/>
    <p:sldId id="303" r:id="rId11"/>
    <p:sldId id="335" r:id="rId12"/>
    <p:sldId id="337" r:id="rId13"/>
    <p:sldId id="338" r:id="rId14"/>
    <p:sldId id="334" r:id="rId15"/>
    <p:sldId id="339" r:id="rId16"/>
    <p:sldId id="340" r:id="rId17"/>
    <p:sldId id="275" r:id="rId18"/>
    <p:sldId id="284" r:id="rId19"/>
    <p:sldId id="343" r:id="rId20"/>
    <p:sldId id="386" r:id="rId21"/>
    <p:sldId id="346" r:id="rId22"/>
    <p:sldId id="342" r:id="rId23"/>
    <p:sldId id="341" r:id="rId24"/>
    <p:sldId id="344" r:id="rId25"/>
    <p:sldId id="345" r:id="rId26"/>
    <p:sldId id="347" r:id="rId27"/>
    <p:sldId id="350" r:id="rId28"/>
    <p:sldId id="348" r:id="rId29"/>
    <p:sldId id="351" r:id="rId30"/>
    <p:sldId id="352" r:id="rId31"/>
    <p:sldId id="311" r:id="rId32"/>
    <p:sldId id="356" r:id="rId33"/>
    <p:sldId id="357" r:id="rId34"/>
    <p:sldId id="393" r:id="rId35"/>
    <p:sldId id="353" r:id="rId36"/>
    <p:sldId id="394" r:id="rId37"/>
    <p:sldId id="362" r:id="rId38"/>
    <p:sldId id="363" r:id="rId39"/>
    <p:sldId id="364" r:id="rId40"/>
    <p:sldId id="365" r:id="rId41"/>
    <p:sldId id="387" r:id="rId42"/>
    <p:sldId id="369" r:id="rId43"/>
    <p:sldId id="370" r:id="rId44"/>
    <p:sldId id="368" r:id="rId45"/>
    <p:sldId id="355" r:id="rId46"/>
    <p:sldId id="377" r:id="rId47"/>
    <p:sldId id="308" r:id="rId48"/>
    <p:sldId id="309" r:id="rId49"/>
    <p:sldId id="389" r:id="rId50"/>
    <p:sldId id="310" r:id="rId51"/>
    <p:sldId id="313" r:id="rId52"/>
    <p:sldId id="299" r:id="rId53"/>
    <p:sldId id="395" r:id="rId54"/>
    <p:sldId id="290" r:id="rId55"/>
    <p:sldId id="354" r:id="rId56"/>
    <p:sldId id="320" r:id="rId57"/>
    <p:sldId id="358" r:id="rId5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53521" autoAdjust="0"/>
  </p:normalViewPr>
  <p:slideViewPr>
    <p:cSldViewPr>
      <p:cViewPr varScale="1">
        <p:scale>
          <a:sx n="70" d="100"/>
          <a:sy n="70" d="100"/>
        </p:scale>
        <p:origin x="-1680" y="-90"/>
      </p:cViewPr>
      <p:guideLst>
        <p:guide orient="horz" pos="3504"/>
        <p:guide pos="2880"/>
      </p:guideLst>
    </p:cSldViewPr>
  </p:slideViewPr>
  <p:outlineViewPr>
    <p:cViewPr>
      <p:scale>
        <a:sx n="33" d="100"/>
        <a:sy n="33" d="100"/>
      </p:scale>
      <p:origin x="0" y="182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8AF325-14F3-44C1-901E-8D35AFC50D96}" type="datetimeFigureOut">
              <a:rPr lang="fr-CH" smtClean="0"/>
              <a:pPr/>
              <a:t>15.09.2015</a:t>
            </a:fld>
            <a:endParaRPr lang="fr-C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D7D8D-03B4-46C4-B2C2-94C1129DEA70}" type="slidenum">
              <a:rPr lang="fr-CH" smtClean="0"/>
              <a:pPr/>
              <a:t>‹#›</a:t>
            </a:fld>
            <a:endParaRPr lang="fr-CH"/>
          </a:p>
        </p:txBody>
      </p:sp>
    </p:spTree>
    <p:extLst>
      <p:ext uri="{BB962C8B-B14F-4D97-AF65-F5344CB8AC3E}">
        <p14:creationId xmlns:p14="http://schemas.microsoft.com/office/powerpoint/2010/main" val="395811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Bonjour et bienvenue à cette</a:t>
            </a:r>
            <a:r>
              <a:rPr lang="fr-CH" baseline="0" dirty="0" smtClean="0"/>
              <a:t> introduction aux expressions régulières que l'on appelle aussi </a:t>
            </a:r>
            <a:r>
              <a:rPr lang="fr-CH" b="1" baseline="0" dirty="0" smtClean="0"/>
              <a:t>expressions rationnelles</a:t>
            </a:r>
            <a:r>
              <a:rPr lang="fr-CH" baseline="0" dirty="0" smtClean="0"/>
              <a:t> ou même, </a:t>
            </a:r>
            <a:r>
              <a:rPr lang="fr-CH" b="1" baseline="0" dirty="0" err="1" smtClean="0"/>
              <a:t>regex</a:t>
            </a:r>
            <a:r>
              <a:rPr lang="fr-CH" baseline="0" dirty="0" smtClean="0"/>
              <a:t>. En anglais la prononciation doit rimer avec </a:t>
            </a:r>
            <a:r>
              <a:rPr lang="fr-CH" baseline="0" dirty="0" err="1" smtClean="0"/>
              <a:t>FedEx</a:t>
            </a:r>
            <a:r>
              <a:rPr lang="fr-CH" baseline="0" dirty="0" smtClean="0"/>
              <a:t> avec un </a:t>
            </a:r>
            <a:r>
              <a:rPr lang="fr-CH" i="1" baseline="0" dirty="0" smtClean="0"/>
              <a:t>hard g </a:t>
            </a:r>
            <a:r>
              <a:rPr lang="fr-CH" i="0" baseline="0" dirty="0" smtClean="0"/>
              <a:t>comme </a:t>
            </a:r>
            <a:r>
              <a:rPr lang="fr-CH" i="1" baseline="0" dirty="0" err="1" smtClean="0"/>
              <a:t>regular</a:t>
            </a:r>
            <a:r>
              <a:rPr lang="fr-CH" i="1" baseline="0" dirty="0" smtClean="0"/>
              <a:t>.</a:t>
            </a:r>
            <a:r>
              <a:rPr lang="fr-CH" baseline="0" dirty="0" smtClean="0"/>
              <a:t> </a:t>
            </a:r>
          </a:p>
          <a:p>
            <a:endParaRPr lang="fr-CH" baseline="0" dirty="0" smtClean="0"/>
          </a:p>
          <a:p>
            <a:r>
              <a:rPr lang="fr-CH" baseline="0" dirty="0" smtClean="0"/>
              <a:t>Le cours a une durée de 2h et mon objectif et de vous offrir une bonne connaissances des bases afin que vous puissiez comprendre par vous-même des expressions régulières mais aussi en écrire et en utiliser. </a:t>
            </a:r>
          </a:p>
          <a:p>
            <a:endParaRPr lang="fr-CH" baseline="0" dirty="0" smtClean="0"/>
          </a:p>
          <a:p>
            <a:r>
              <a:rPr lang="fr-CH" baseline="0" dirty="0" smtClean="0"/>
              <a:t>Je me suis aperçu qu'en 2h, je ne peux malheureusement survoler qu'une infime partie de toute la puissance que cet outil peut offrir. Aussi, ai-je renommé ce cours </a:t>
            </a:r>
            <a:r>
              <a:rPr lang="fr-CH" b="1" baseline="0" dirty="0" smtClean="0"/>
              <a:t>Introduction aux expressions régulières</a:t>
            </a:r>
            <a:r>
              <a:rPr lang="fr-CH" b="0" baseline="0" dirty="0" smtClean="0"/>
              <a:t>.</a:t>
            </a:r>
            <a:r>
              <a:rPr lang="fr-CH" baseline="0" dirty="0" smtClean="0"/>
              <a:t> J'ai par conséquent retiré plusieurs chapitres que je pourrais traiter dans un deuxième temps et avec ceux qui souhaitent approfondir leurs connaissances. </a:t>
            </a:r>
          </a:p>
          <a:p>
            <a:endParaRPr lang="fr-CH" baseline="0" dirty="0" smtClean="0"/>
          </a:p>
          <a:p>
            <a:r>
              <a:rPr lang="fr-CH" baseline="0" dirty="0" smtClean="0"/>
              <a:t>Afin de marquer des ruptures durant le cours, j'ai prévu de courts exercices afin que vous puissiez plus aisément apprivoiser les notions que nous verrons. </a:t>
            </a:r>
          </a:p>
          <a:p>
            <a:endParaRPr lang="fr-CH" baseline="0" dirty="0" smtClean="0"/>
          </a:p>
          <a:p>
            <a:r>
              <a:rPr lang="fr-CH" baseline="0" dirty="0" smtClean="0"/>
              <a:t>A la fin de la série d'exercice, une série à faire sur ordinateur. </a:t>
            </a:r>
          </a:p>
          <a:p>
            <a:endParaRPr lang="fr-CH" baseline="0" dirty="0" smtClean="0"/>
          </a:p>
          <a:p>
            <a:r>
              <a:rPr lang="fr-CH" baseline="0" dirty="0" smtClean="0"/>
              <a:t>N'hésitez pas à m'interrompre à n'importe quel moment si vous avez des </a:t>
            </a:r>
            <a:r>
              <a:rPr lang="fr-CH" b="1" baseline="0" dirty="0" smtClean="0"/>
              <a:t>questions</a:t>
            </a:r>
            <a:r>
              <a:rPr lang="fr-CH" baseline="0" dirty="0" smtClean="0"/>
              <a:t>.</a:t>
            </a:r>
          </a:p>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a:t>
            </a:fld>
            <a:endParaRPr lang="fr-CH"/>
          </a:p>
        </p:txBody>
      </p:sp>
    </p:spTree>
    <p:extLst>
      <p:ext uri="{BB962C8B-B14F-4D97-AF65-F5344CB8AC3E}">
        <p14:creationId xmlns:p14="http://schemas.microsoft.com/office/powerpoint/2010/main" val="220618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En 1943, </a:t>
            </a:r>
            <a:r>
              <a:rPr lang="fr-CH" b="1" dirty="0" smtClean="0"/>
              <a:t>Warren</a:t>
            </a:r>
            <a:r>
              <a:rPr lang="fr-CH" b="1" baseline="0" dirty="0" smtClean="0"/>
              <a:t> </a:t>
            </a:r>
            <a:r>
              <a:rPr lang="fr-CH" b="1" dirty="0" err="1" smtClean="0"/>
              <a:t>McCulloch</a:t>
            </a:r>
            <a:r>
              <a:rPr lang="fr-CH" dirty="0" smtClean="0"/>
              <a:t> publia avec le scientifique </a:t>
            </a:r>
            <a:r>
              <a:rPr lang="fr-CH" b="1" dirty="0" smtClean="0"/>
              <a:t>Walter </a:t>
            </a:r>
            <a:r>
              <a:rPr lang="fr-CH" b="1" dirty="0" err="1" smtClean="0"/>
              <a:t>Pitts</a:t>
            </a:r>
            <a:r>
              <a:rPr lang="fr-CH" dirty="0" smtClean="0"/>
              <a:t>, Mathématicien</a:t>
            </a:r>
            <a:r>
              <a:rPr lang="fr-CH" baseline="0" dirty="0" smtClean="0"/>
              <a:t> et Psychologue, un papier expliquant des modèles pour décrire le système nerveux humain. </a:t>
            </a:r>
          </a:p>
          <a:p>
            <a:r>
              <a:rPr lang="fr-CH" baseline="0" dirty="0" smtClean="0"/>
              <a:t>Ils ont par ailleurs tenté d'expliquer comment un ordinateur pourrait être construit pour réagir de façon plus humaine. </a:t>
            </a:r>
          </a:p>
          <a:p>
            <a:endParaRPr lang="fr-CH" baseline="0" dirty="0" smtClean="0"/>
          </a:p>
          <a:p>
            <a:r>
              <a:rPr lang="fr-CH" baseline="0" dirty="0" smtClean="0"/>
              <a:t>En 1956, 13 ans plus tard, </a:t>
            </a:r>
            <a:r>
              <a:rPr lang="fr-CH" b="1" baseline="0" dirty="0" smtClean="0"/>
              <a:t>Stephen Kleene</a:t>
            </a:r>
            <a:r>
              <a:rPr lang="fr-CH" baseline="0" dirty="0" smtClean="0"/>
              <a:t> repris ces modèles neuronaux et les décrit à l'aide d'une algèbre nommée "</a:t>
            </a:r>
            <a:r>
              <a:rPr lang="fr-CH" b="1" baseline="0" dirty="0" smtClean="0"/>
              <a:t>ensemble réguliers</a:t>
            </a:r>
            <a:r>
              <a:rPr lang="fr-CH" baseline="0" dirty="0" smtClean="0"/>
              <a:t>". </a:t>
            </a:r>
          </a:p>
          <a:p>
            <a:r>
              <a:rPr lang="fr-CH" baseline="0" dirty="0" smtClean="0"/>
              <a:t>Il élabora une notation suffisamment simple pour décrire ces ensembles. Il nomma cette notation les "expressions régulières". </a:t>
            </a:r>
          </a:p>
          <a:p>
            <a:r>
              <a:rPr lang="fr-CH" baseline="0" dirty="0" smtClean="0"/>
              <a:t>Kleene est considéré comme le père des expressions régulières. </a:t>
            </a:r>
          </a:p>
          <a:p>
            <a:endParaRPr lang="fr-CH" baseline="0" dirty="0" smtClean="0"/>
          </a:p>
          <a:p>
            <a:r>
              <a:rPr lang="fr-CH" baseline="0" dirty="0" smtClean="0"/>
              <a:t>C'est d'ailleurs cette même année que </a:t>
            </a:r>
            <a:r>
              <a:rPr lang="fr-CH" b="1" baseline="0" dirty="0" err="1" smtClean="0"/>
              <a:t>Noam</a:t>
            </a:r>
            <a:r>
              <a:rPr lang="fr-CH" b="1" baseline="0" dirty="0" smtClean="0"/>
              <a:t> Chomsky</a:t>
            </a:r>
            <a:r>
              <a:rPr lang="fr-CH" baseline="0" dirty="0" smtClean="0"/>
              <a:t> établi sa classification des langages formels que nous avons brièvement vu auparavant. </a:t>
            </a:r>
          </a:p>
          <a:p>
            <a:endParaRPr lang="fr-CH" baseline="0" dirty="0" smtClean="0"/>
          </a:p>
          <a:p>
            <a:r>
              <a:rPr lang="fr-CH" dirty="0" smtClean="0"/>
              <a:t>A ce point de l'histoire, les expressions régulières ne font toujours</a:t>
            </a:r>
            <a:r>
              <a:rPr lang="fr-CH" baseline="0" dirty="0" smtClean="0"/>
              <a:t> pas partie du monde des ordinateurs. </a:t>
            </a:r>
          </a:p>
          <a:p>
            <a:endParaRPr lang="fr-CH" baseline="0" dirty="0" smtClean="0"/>
          </a:p>
          <a:p>
            <a:r>
              <a:rPr lang="fr-CH" baseline="0" dirty="0" smtClean="0"/>
              <a:t>Il va falloir attendre 1968 que </a:t>
            </a:r>
            <a:r>
              <a:rPr lang="fr-CH" b="1" baseline="0" dirty="0" smtClean="0"/>
              <a:t>Ken Thompson</a:t>
            </a:r>
            <a:r>
              <a:rPr lang="fr-CH" baseline="0" dirty="0" smtClean="0"/>
              <a:t>, un véritable pionnier de l'informatique et développeur d'UNIX, implémenta les expressions régulières de Kleene à l'intérieur d'un éditeur de texte nommé </a:t>
            </a:r>
            <a:r>
              <a:rPr lang="fr-CH" b="1" baseline="0" dirty="0" smtClean="0"/>
              <a:t>ED</a:t>
            </a:r>
            <a:r>
              <a:rPr lang="fr-CH" baseline="0" dirty="0" smtClean="0"/>
              <a:t>. </a:t>
            </a:r>
          </a:p>
          <a:p>
            <a:endParaRPr lang="fr-CH" baseline="0" dirty="0" smtClean="0"/>
          </a:p>
          <a:p>
            <a:r>
              <a:rPr lang="fr-CH" b="1" baseline="0" dirty="0" smtClean="0"/>
              <a:t>ED</a:t>
            </a:r>
            <a:r>
              <a:rPr lang="fr-CH" baseline="0" dirty="0" smtClean="0"/>
              <a:t> est par ailleurs toujours installé dans la plupart des distributions Linux/Unix. </a:t>
            </a:r>
          </a:p>
          <a:p>
            <a:endParaRPr lang="fr-CH" baseline="0" dirty="0" smtClean="0"/>
          </a:p>
          <a:p>
            <a:r>
              <a:rPr lang="fr-CH" baseline="0" dirty="0" smtClean="0"/>
              <a:t>47 ans plus tard, vous le trouvez toujours dans votre installation de </a:t>
            </a:r>
            <a:r>
              <a:rPr lang="fr-CH" b="1" baseline="0" dirty="0" err="1" smtClean="0"/>
              <a:t>Cygwin</a:t>
            </a:r>
            <a:r>
              <a:rPr lang="fr-CH" baseline="0" dirty="0" smtClean="0"/>
              <a:t>. </a:t>
            </a:r>
          </a:p>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10</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A cette époque si vous étiez un utilisateur de </a:t>
            </a:r>
            <a:r>
              <a:rPr lang="fr-CH" b="1" baseline="0" dirty="0" err="1" smtClean="0"/>
              <a:t>ed</a:t>
            </a:r>
            <a:r>
              <a:rPr lang="fr-CH" baseline="0" dirty="0" smtClean="0"/>
              <a:t> et que vous vouliez rechercher du texte, vous auriez certainement utilisé les expressions régulières. </a:t>
            </a:r>
          </a:p>
          <a:p>
            <a:r>
              <a:rPr lang="fr-CH" baseline="0" dirty="0" smtClean="0"/>
              <a:t>N'oublions pas qu'à l'époque, il n'y avait pas d'écran mais des téléscripteurs également appelé </a:t>
            </a:r>
            <a:r>
              <a:rPr lang="fr-CH" b="1" baseline="0" dirty="0" smtClean="0"/>
              <a:t>TTY</a:t>
            </a:r>
            <a:r>
              <a:rPr lang="fr-CH" baseline="0" dirty="0" smtClean="0"/>
              <a:t>. Pour rechercher du texte impossible de scroller, une solution plus précise et plus directe était indispensable. </a:t>
            </a:r>
          </a:p>
          <a:p>
            <a:endParaRPr lang="fr-CH" baseline="0" dirty="0" smtClean="0"/>
          </a:p>
          <a:p>
            <a:r>
              <a:rPr lang="fr-CH" baseline="0" dirty="0" smtClean="0"/>
              <a:t>Dans </a:t>
            </a:r>
            <a:r>
              <a:rPr lang="fr-CH" b="1" baseline="0" dirty="0" err="1" smtClean="0"/>
              <a:t>ed</a:t>
            </a:r>
            <a:r>
              <a:rPr lang="fr-CH" b="0" baseline="0" dirty="0" smtClean="0"/>
              <a:t>, vous</a:t>
            </a:r>
            <a:r>
              <a:rPr lang="fr-CH" baseline="0" dirty="0" smtClean="0"/>
              <a:t> auriez par exemple tapé </a:t>
            </a:r>
            <a:r>
              <a:rPr lang="fr-CH" b="1" baseline="0" dirty="0" smtClean="0"/>
              <a:t>g/</a:t>
            </a:r>
            <a:r>
              <a:rPr lang="fr-CH" baseline="0" dirty="0" smtClean="0"/>
              <a:t> suivi de votre expression en finissant par </a:t>
            </a:r>
            <a:r>
              <a:rPr lang="fr-CH" b="1" baseline="0" dirty="0" smtClean="0"/>
              <a:t>/p</a:t>
            </a:r>
          </a:p>
          <a:p>
            <a:endParaRPr lang="fr-CH" b="1" baseline="0" dirty="0" smtClean="0"/>
          </a:p>
          <a:p>
            <a:r>
              <a:rPr lang="fr-CH" baseline="0" dirty="0" smtClean="0"/>
              <a:t>Les lettres </a:t>
            </a:r>
            <a:r>
              <a:rPr lang="fr-CH" b="1" baseline="0" dirty="0" smtClean="0"/>
              <a:t>g</a:t>
            </a:r>
            <a:r>
              <a:rPr lang="fr-CH" b="0" baseline="0" dirty="0" smtClean="0"/>
              <a:t> et </a:t>
            </a:r>
            <a:r>
              <a:rPr lang="fr-CH" b="1" baseline="0" dirty="0" smtClean="0"/>
              <a:t>p</a:t>
            </a:r>
            <a:r>
              <a:rPr lang="fr-CH" b="0" baseline="0" dirty="0" smtClean="0"/>
              <a:t> sont des modificateurs</a:t>
            </a:r>
            <a:r>
              <a:rPr lang="fr-CH" baseline="0" dirty="0" smtClean="0"/>
              <a:t>. La première indique que l'expression s'appliquer de façon globale, à tout le texte sélectionné et tandis que la seconde signifie </a:t>
            </a:r>
            <a:r>
              <a:rPr lang="fr-CH" b="1" baseline="0" dirty="0" err="1" smtClean="0"/>
              <a:t>print</a:t>
            </a:r>
            <a:r>
              <a:rPr lang="fr-CH" baseline="0" dirty="0" smtClean="0"/>
              <a:t> et permet de rediriger le résultat sur la sortie standard. </a:t>
            </a:r>
          </a:p>
          <a:p>
            <a:endParaRPr lang="fr-CH" baseline="0" dirty="0" smtClean="0"/>
          </a:p>
          <a:p>
            <a:r>
              <a:rPr lang="fr-CH" baseline="0" dirty="0" smtClean="0"/>
              <a:t>Cette syntaxe</a:t>
            </a:r>
            <a:r>
              <a:rPr lang="fr-CH" u="none" baseline="0" dirty="0" smtClean="0"/>
              <a:t> </a:t>
            </a:r>
            <a:r>
              <a:rPr lang="fr-CH" b="1" u="none" baseline="0" dirty="0" smtClean="0"/>
              <a:t>g</a:t>
            </a:r>
            <a:r>
              <a:rPr lang="fr-CH" u="none" baseline="0" dirty="0" smtClean="0"/>
              <a:t>/</a:t>
            </a:r>
            <a:r>
              <a:rPr lang="fr-CH" b="1" u="none" baseline="0" dirty="0" err="1" smtClean="0"/>
              <a:t>r</a:t>
            </a:r>
            <a:r>
              <a:rPr lang="fr-CH" baseline="0" dirty="0" err="1" smtClean="0"/>
              <a:t>egular</a:t>
            </a:r>
            <a:r>
              <a:rPr lang="fr-CH" baseline="0" dirty="0" smtClean="0"/>
              <a:t> </a:t>
            </a:r>
            <a:r>
              <a:rPr lang="fr-CH" b="1" baseline="0" dirty="0" smtClean="0"/>
              <a:t>e</a:t>
            </a:r>
            <a:r>
              <a:rPr lang="fr-CH" baseline="0" dirty="0" smtClean="0"/>
              <a:t>xpression/</a:t>
            </a:r>
            <a:r>
              <a:rPr lang="fr-CH" b="1" baseline="0" dirty="0" smtClean="0"/>
              <a:t>p</a:t>
            </a:r>
            <a:r>
              <a:rPr lang="fr-CH" baseline="0" dirty="0" smtClean="0"/>
              <a:t> devenue si courante qu'elle fut abrégée </a:t>
            </a:r>
            <a:r>
              <a:rPr lang="fr-CH" baseline="0" dirty="0" err="1" smtClean="0"/>
              <a:t>grep</a:t>
            </a:r>
            <a:r>
              <a:rPr lang="fr-CH" baseline="0" dirty="0" smtClean="0"/>
              <a:t>. </a:t>
            </a:r>
          </a:p>
          <a:p>
            <a:endParaRPr lang="fr-CH" baseline="0" dirty="0" smtClean="0"/>
          </a:p>
          <a:p>
            <a:r>
              <a:rPr lang="fr-CH" b="1" baseline="0" dirty="0" err="1" smtClean="0"/>
              <a:t>Grep</a:t>
            </a:r>
            <a:r>
              <a:rPr lang="fr-CH" baseline="0" dirty="0" smtClean="0"/>
              <a:t> est devenu si populaire qu'il devenu un programme à part entière. </a:t>
            </a:r>
          </a:p>
          <a:p>
            <a:endParaRPr lang="fr-CH" baseline="0" dirty="0" smtClean="0"/>
          </a:p>
          <a:p>
            <a:r>
              <a:rPr lang="fr-CH" baseline="0" dirty="0" smtClean="0"/>
              <a:t>La gratuité du système Unix l'a rendu très attractif aux universités. De nombreuses sociétés adoptèrent Unix pour sa fiabilité et ses performances. </a:t>
            </a:r>
          </a:p>
          <a:p>
            <a:endParaRPr lang="fr-CH" baseline="0" dirty="0" smtClean="0"/>
          </a:p>
          <a:p>
            <a:r>
              <a:rPr lang="fr-CH" baseline="0" dirty="0" smtClean="0"/>
              <a:t>A ce moment, </a:t>
            </a:r>
            <a:r>
              <a:rPr lang="fr-CH" b="1" baseline="0" dirty="0" err="1" smtClean="0"/>
              <a:t>grep</a:t>
            </a:r>
            <a:r>
              <a:rPr lang="fr-CH" baseline="0" dirty="0" smtClean="0"/>
              <a:t> évolua aussi</a:t>
            </a:r>
          </a:p>
        </p:txBody>
      </p:sp>
      <p:sp>
        <p:nvSpPr>
          <p:cNvPr id="4" name="Slide Number Placeholder 3"/>
          <p:cNvSpPr>
            <a:spLocks noGrp="1"/>
          </p:cNvSpPr>
          <p:nvPr>
            <p:ph type="sldNum" sz="quarter" idx="10"/>
          </p:nvPr>
        </p:nvSpPr>
        <p:spPr/>
        <p:txBody>
          <a:bodyPr/>
          <a:lstStyle/>
          <a:p>
            <a:fld id="{28ED7D8D-03B4-46C4-B2C2-94C1129DEA70}" type="slidenum">
              <a:rPr lang="fr-CH" smtClean="0"/>
              <a:pPr/>
              <a:t>11</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Il existe un problème inévitable lorsque l'on parle d'évolution: c'est la </a:t>
            </a:r>
            <a:r>
              <a:rPr lang="fr-CH" b="1" baseline="0" dirty="0" smtClean="0"/>
              <a:t>multiplication de variantes</a:t>
            </a:r>
            <a:r>
              <a:rPr lang="fr-CH" baseline="0" dirty="0" smtClean="0"/>
              <a:t> et les </a:t>
            </a:r>
            <a:r>
              <a:rPr lang="fr-CH" b="1" baseline="0" dirty="0" smtClean="0"/>
              <a:t>ruptures de compatibilités</a:t>
            </a:r>
            <a:r>
              <a:rPr lang="fr-CH" baseline="0" dirty="0" smtClean="0"/>
              <a:t>. </a:t>
            </a:r>
          </a:p>
          <a:p>
            <a:endParaRPr lang="fr-CH" baseline="0" dirty="0" smtClean="0"/>
          </a:p>
          <a:p>
            <a:r>
              <a:rPr lang="fr-CH" baseline="0" dirty="0" smtClean="0"/>
              <a:t>Les expressions régulières sont un ensemble de symboles qui définissent de manière </a:t>
            </a:r>
            <a:r>
              <a:rPr lang="fr-CH" b="1" baseline="0" dirty="0" smtClean="0"/>
              <a:t>univoque</a:t>
            </a:r>
            <a:r>
              <a:rPr lang="fr-CH" baseline="0" dirty="0" smtClean="0"/>
              <a:t> quelque chose qui </a:t>
            </a:r>
            <a:r>
              <a:rPr lang="fr-CH" b="1" i="1" baseline="0" dirty="0" smtClean="0"/>
              <a:t>match</a:t>
            </a:r>
            <a:r>
              <a:rPr lang="fr-CH" i="0" baseline="0" dirty="0" smtClean="0"/>
              <a:t> ou qui ne </a:t>
            </a:r>
            <a:r>
              <a:rPr lang="fr-CH" b="1" i="1" baseline="0" dirty="0" smtClean="0"/>
              <a:t>match </a:t>
            </a:r>
            <a:r>
              <a:rPr lang="fr-CH" b="1" i="0" baseline="0" dirty="0" smtClean="0"/>
              <a:t>pas</a:t>
            </a:r>
            <a:r>
              <a:rPr lang="fr-CH" i="0" baseline="0" dirty="0" smtClean="0"/>
              <a:t> une expression. </a:t>
            </a:r>
          </a:p>
          <a:p>
            <a:endParaRPr lang="fr-CH" i="0" baseline="0" dirty="0" smtClean="0"/>
          </a:p>
          <a:p>
            <a:r>
              <a:rPr lang="fr-CH" i="0" baseline="0" dirty="0" smtClean="0"/>
              <a:t>Changeons la syntaxe de ces symboles et c'est le chaos. Imagions un caractère qui n'exprimant aucun sens particulier dans une version de </a:t>
            </a:r>
            <a:r>
              <a:rPr lang="fr-CH" i="0" baseline="0" dirty="0" err="1" smtClean="0"/>
              <a:t>grep</a:t>
            </a:r>
            <a:r>
              <a:rPr lang="fr-CH" i="0" baseline="0" dirty="0" smtClean="0"/>
              <a:t> et que soudainement, suite à une mise à jour imprévue, ce caractère est interprété de différemment par le programme. </a:t>
            </a:r>
          </a:p>
          <a:p>
            <a:endParaRPr lang="fr-CH" i="0" baseline="0" dirty="0" smtClean="0"/>
          </a:p>
          <a:p>
            <a:r>
              <a:rPr lang="fr-CH" i="0" baseline="0" dirty="0" smtClean="0"/>
              <a:t>Le problème de cette évolution fut temporairement résolu avec </a:t>
            </a:r>
            <a:r>
              <a:rPr lang="fr-CH" b="1" i="0" baseline="0" dirty="0" err="1" smtClean="0"/>
              <a:t>egrep</a:t>
            </a:r>
            <a:r>
              <a:rPr lang="fr-CH" i="0" baseline="0" dirty="0" smtClean="0"/>
              <a:t>, un autre programme. Aujourd'hui </a:t>
            </a:r>
            <a:r>
              <a:rPr lang="fr-CH" b="1" i="0" baseline="0" dirty="0" err="1" smtClean="0"/>
              <a:t>egrep</a:t>
            </a:r>
            <a:r>
              <a:rPr lang="fr-CH" i="0" baseline="0" dirty="0" smtClean="0"/>
              <a:t> fait partie intégrante de </a:t>
            </a:r>
            <a:r>
              <a:rPr lang="fr-CH" b="1" i="0" baseline="0" dirty="0" err="1" smtClean="0"/>
              <a:t>grep</a:t>
            </a:r>
            <a:r>
              <a:rPr lang="fr-CH" i="0" baseline="0" dirty="0" smtClean="0"/>
              <a:t> et peut être invoqué avec </a:t>
            </a:r>
            <a:r>
              <a:rPr lang="fr-CH" b="1" i="0" baseline="0" dirty="0" err="1" smtClean="0"/>
              <a:t>grep</a:t>
            </a:r>
            <a:r>
              <a:rPr lang="fr-CH" b="1" i="0" baseline="0" dirty="0" smtClean="0"/>
              <a:t> -e</a:t>
            </a:r>
            <a:r>
              <a:rPr lang="fr-CH" i="0" baseline="0" dirty="0" smtClean="0"/>
              <a:t>. </a:t>
            </a:r>
          </a:p>
          <a:p>
            <a:endParaRPr lang="fr-CH" i="0" baseline="0" dirty="0" smtClean="0"/>
          </a:p>
          <a:p>
            <a:r>
              <a:rPr lang="fr-CH" i="0" baseline="0" dirty="0" smtClean="0"/>
              <a:t>--&gt;</a:t>
            </a:r>
          </a:p>
          <a:p>
            <a:r>
              <a:rPr lang="fr-CH" i="0" baseline="0" dirty="0" smtClean="0"/>
              <a:t>Pour illustrer cet exemple, créons un fichier </a:t>
            </a:r>
            <a:r>
              <a:rPr lang="fr-CH" b="1" i="0" baseline="0" dirty="0" smtClean="0"/>
              <a:t>foo.txt</a:t>
            </a:r>
            <a:r>
              <a:rPr lang="fr-CH" i="0" baseline="0" dirty="0" smtClean="0"/>
              <a:t> contenant "</a:t>
            </a:r>
            <a:r>
              <a:rPr lang="fr-CH" i="0" baseline="0" dirty="0" err="1" smtClean="0"/>
              <a:t>barb</a:t>
            </a:r>
            <a:r>
              <a:rPr lang="fr-CH" i="0" baseline="0" dirty="0" smtClean="0"/>
              <a:t>(a) est une fonction et bar(b) une autre". </a:t>
            </a:r>
          </a:p>
          <a:p>
            <a:r>
              <a:rPr lang="fr-CH" i="0" baseline="0" dirty="0" smtClean="0"/>
              <a:t>--&gt;</a:t>
            </a:r>
          </a:p>
          <a:p>
            <a:r>
              <a:rPr lang="fr-CH" i="0" baseline="0" dirty="0" smtClean="0"/>
              <a:t>Vérifions que ce fichier contienne bien cette phrase.</a:t>
            </a:r>
          </a:p>
          <a:p>
            <a:r>
              <a:rPr lang="fr-CH" i="0" baseline="0" dirty="0" smtClean="0"/>
              <a:t>--&gt;</a:t>
            </a:r>
          </a:p>
          <a:p>
            <a:r>
              <a:rPr lang="fr-CH" i="0" baseline="0" dirty="0" smtClean="0"/>
              <a:t>Avec </a:t>
            </a:r>
            <a:r>
              <a:rPr lang="fr-CH" i="0" baseline="0" dirty="0" err="1" smtClean="0"/>
              <a:t>grep</a:t>
            </a:r>
            <a:r>
              <a:rPr lang="fr-CH" i="0" baseline="0" dirty="0" smtClean="0"/>
              <a:t> pour chercher bar(b), nous suffit d'invoquer </a:t>
            </a:r>
            <a:r>
              <a:rPr lang="fr-CH" i="0" baseline="0" dirty="0" err="1" smtClean="0"/>
              <a:t>grep</a:t>
            </a:r>
            <a:r>
              <a:rPr lang="fr-CH" i="0" baseline="0" dirty="0" smtClean="0"/>
              <a:t> avec le texte à rechercher. Le résultat est celui attendu. </a:t>
            </a:r>
          </a:p>
          <a:p>
            <a:r>
              <a:rPr lang="fr-CH" i="0" baseline="0" dirty="0" smtClean="0"/>
              <a:t>--&gt;</a:t>
            </a:r>
          </a:p>
          <a:p>
            <a:r>
              <a:rPr lang="fr-CH" i="0" baseline="0" dirty="0" smtClean="0"/>
              <a:t>Avec </a:t>
            </a:r>
            <a:r>
              <a:rPr lang="fr-CH" i="0" baseline="0" dirty="0" err="1" smtClean="0"/>
              <a:t>egrep</a:t>
            </a:r>
            <a:r>
              <a:rPr lang="fr-CH" i="0" baseline="0" dirty="0" smtClean="0"/>
              <a:t> ce n'est plus la même affaire. bar(b) match </a:t>
            </a:r>
            <a:r>
              <a:rPr lang="fr-CH" i="0" baseline="0" dirty="0" err="1" smtClean="0"/>
              <a:t>barb</a:t>
            </a:r>
            <a:r>
              <a:rPr lang="fr-CH" i="0" baseline="0" dirty="0" smtClean="0"/>
              <a:t>. Il semblerait que les parenthèses n'aient plus d'effet. </a:t>
            </a:r>
          </a:p>
          <a:p>
            <a:r>
              <a:rPr lang="fr-CH" i="0" baseline="0" dirty="0" smtClean="0"/>
              <a:t>--&gt;</a:t>
            </a:r>
          </a:p>
          <a:p>
            <a:r>
              <a:rPr lang="fr-CH" i="0" baseline="0" dirty="0" smtClean="0"/>
              <a:t>Ce que nous devons retenir de ce slide c'est que l'expression régulière </a:t>
            </a:r>
            <a:r>
              <a:rPr lang="fr-CH" b="1" i="0" baseline="0" dirty="0" smtClean="0"/>
              <a:t>bar(b)</a:t>
            </a:r>
            <a:r>
              <a:rPr lang="fr-CH" b="0" i="0" baseline="0" dirty="0" smtClean="0"/>
              <a:t> </a:t>
            </a:r>
            <a:r>
              <a:rPr lang="fr-CH" b="0" i="1" baseline="0" dirty="0" smtClean="0"/>
              <a:t>match</a:t>
            </a:r>
            <a:r>
              <a:rPr lang="fr-CH" b="0" i="0" baseline="0" dirty="0" smtClean="0"/>
              <a:t> la chaîne de caractère </a:t>
            </a:r>
            <a:r>
              <a:rPr lang="fr-CH" b="1" i="0" baseline="0" dirty="0" smtClean="0"/>
              <a:t>bar(b)</a:t>
            </a:r>
            <a:r>
              <a:rPr lang="fr-CH" b="0" i="1" baseline="0" dirty="0" smtClean="0"/>
              <a:t>.</a:t>
            </a:r>
            <a:endParaRPr lang="fr-CH" i="1" baseline="0" dirty="0" smtClean="0"/>
          </a:p>
          <a:p>
            <a:endParaRPr lang="fr-CH"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12</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En 1986, les principaux acteurs du marché se réunirent pour discuter d'un standard. </a:t>
            </a:r>
          </a:p>
          <a:p>
            <a:r>
              <a:rPr lang="fr-CH" i="0" baseline="0" dirty="0" smtClean="0"/>
              <a:t>Ils le nommèrent </a:t>
            </a:r>
            <a:r>
              <a:rPr lang="fr-CH" b="1" i="0" baseline="0" dirty="0" smtClean="0"/>
              <a:t>POSIX</a:t>
            </a:r>
            <a:r>
              <a:rPr lang="fr-CH" i="0" baseline="0" dirty="0" smtClean="0"/>
              <a:t> pour Portable Operating System Interface. Le X tout simplement parce que UNIX. </a:t>
            </a:r>
          </a:p>
          <a:p>
            <a:endParaRPr lang="fr-CH" i="0" baseline="0" dirty="0" smtClean="0"/>
          </a:p>
          <a:p>
            <a:r>
              <a:rPr lang="fr-CH" i="0" baseline="0" dirty="0" smtClean="0"/>
              <a:t>Le standard POSIX permis alors d'assurer la compatibilité entre différentes systèmes d'exploitations. L'une des premières tâches de POSIX fut de décrire deux standards pour les expressions régulières. </a:t>
            </a:r>
          </a:p>
          <a:p>
            <a:r>
              <a:rPr lang="fr-CH" i="0" baseline="0" dirty="0" smtClean="0"/>
              <a:t>--&gt;</a:t>
            </a:r>
          </a:p>
          <a:p>
            <a:r>
              <a:rPr lang="fr-CH" i="0" baseline="0" dirty="0" smtClean="0"/>
              <a:t>Les </a:t>
            </a:r>
            <a:r>
              <a:rPr lang="fr-CH" b="1" i="0" baseline="0" dirty="0" smtClean="0"/>
              <a:t>BRE</a:t>
            </a:r>
            <a:r>
              <a:rPr lang="fr-CH" i="0" baseline="0" dirty="0" smtClean="0"/>
              <a:t> pour Basic Regular Expressions et les </a:t>
            </a:r>
            <a:r>
              <a:rPr lang="fr-CH" b="1" i="0" baseline="0" dirty="0" smtClean="0"/>
              <a:t>ERE</a:t>
            </a:r>
            <a:r>
              <a:rPr lang="fr-CH" i="0" baseline="0" dirty="0" smtClean="0"/>
              <a:t> pour Extended Regular Expressions. </a:t>
            </a:r>
          </a:p>
          <a:p>
            <a:endParaRPr lang="fr-CH" i="0" baseline="0" dirty="0" smtClean="0"/>
          </a:p>
          <a:p>
            <a:r>
              <a:rPr lang="fr-CH" i="0" baseline="0" dirty="0" smtClean="0"/>
              <a:t>Les programmes qui exploitèrent les expressions régulières pouvaient choisir l'une ou l'autre de ces deux implémentations. </a:t>
            </a:r>
          </a:p>
          <a:p>
            <a:endParaRPr lang="fr-CH" i="0" baseline="0" dirty="0" smtClean="0"/>
          </a:p>
          <a:p>
            <a:r>
              <a:rPr lang="fr-CH" i="0" baseline="0" dirty="0" smtClean="0"/>
              <a:t>Revenons si vous le voulez bien au cours de l'histoire</a:t>
            </a:r>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13</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Ken Thompson qui intégra les expressions régulières dans l'informatique fut à la base de </a:t>
            </a:r>
            <a:r>
              <a:rPr lang="fr-CH" b="1" baseline="0" dirty="0" smtClean="0"/>
              <a:t>BRE</a:t>
            </a:r>
            <a:r>
              <a:rPr lang="fr-CH" b="0" i="1" baseline="0" dirty="0" smtClean="0"/>
              <a:t>. </a:t>
            </a:r>
          </a:p>
          <a:p>
            <a:endParaRPr lang="fr-CH" b="1" baseline="0" dirty="0" smtClean="0"/>
          </a:p>
          <a:p>
            <a:r>
              <a:rPr lang="fr-CH" baseline="0" dirty="0" smtClean="0"/>
              <a:t>En 1986 peu de temps après la standardisation POSIX de ERE et BRE, l'informaticien </a:t>
            </a:r>
            <a:r>
              <a:rPr lang="fr-CH" b="1" baseline="0" dirty="0" smtClean="0"/>
              <a:t>Henry Spencer</a:t>
            </a:r>
            <a:r>
              <a:rPr lang="fr-CH" baseline="0" dirty="0" smtClean="0"/>
              <a:t>, libéra une bibliothèque </a:t>
            </a:r>
            <a:r>
              <a:rPr lang="fr-CH" i="1" baseline="0" dirty="0" err="1" smtClean="0"/>
              <a:t>regex</a:t>
            </a:r>
            <a:r>
              <a:rPr lang="fr-CH" baseline="0" dirty="0" smtClean="0"/>
              <a:t> écrite en C. </a:t>
            </a:r>
          </a:p>
          <a:p>
            <a:r>
              <a:rPr lang="fr-CH" baseline="0" dirty="0" smtClean="0"/>
              <a:t>Elle avait pour but d'offrir l'unicité dans les expressions régulières. </a:t>
            </a:r>
          </a:p>
          <a:p>
            <a:endParaRPr lang="fr-CH" baseline="0" dirty="0" smtClean="0"/>
          </a:p>
          <a:p>
            <a:r>
              <a:rPr lang="fr-CH" b="1" baseline="0" dirty="0" smtClean="0"/>
              <a:t>Larry Wall</a:t>
            </a:r>
            <a:r>
              <a:rPr lang="fr-CH" baseline="0" dirty="0" smtClean="0"/>
              <a:t> en 1987 utilisa cette bibliothèque dans son propre langage de programmation, </a:t>
            </a:r>
            <a:r>
              <a:rPr lang="fr-CH" b="1" baseline="0" dirty="0" smtClean="0"/>
              <a:t>Perl</a:t>
            </a:r>
            <a:r>
              <a:rPr lang="fr-CH" baseline="0" dirty="0" smtClean="0"/>
              <a:t>. </a:t>
            </a:r>
          </a:p>
          <a:p>
            <a:r>
              <a:rPr lang="fr-CH" baseline="0" dirty="0" smtClean="0"/>
              <a:t>Avec les années il contribua de façon significative à cette implémentation en ajoutant de nombreuses fonctionnalités aux </a:t>
            </a:r>
            <a:r>
              <a:rPr lang="fr-CH" b="1" baseline="0" dirty="0" smtClean="0"/>
              <a:t>ERE</a:t>
            </a:r>
            <a:r>
              <a:rPr lang="fr-CH" baseline="0" dirty="0" smtClean="0"/>
              <a:t> qu'il trouvait trop primitif. </a:t>
            </a:r>
          </a:p>
          <a:p>
            <a:endParaRPr lang="fr-CH" baseline="0" dirty="0" smtClean="0"/>
          </a:p>
          <a:p>
            <a:r>
              <a:rPr lang="fr-CH" baseline="0" dirty="0" smtClean="0"/>
              <a:t>Ses idées, remarquables, séduiront et de nombreuses implémentations apparurent. </a:t>
            </a:r>
          </a:p>
          <a:p>
            <a:endParaRPr lang="fr-CH" baseline="0" dirty="0" smtClean="0"/>
          </a:p>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14</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Perl évoluant sans cesse, il fut nécessaire d'établir un standard plus conservatif assurant une compatibilité descendante avec Perl. </a:t>
            </a:r>
          </a:p>
          <a:p>
            <a:endParaRPr lang="fr-CH" baseline="0" dirty="0" smtClean="0"/>
          </a:p>
          <a:p>
            <a:r>
              <a:rPr lang="fr-CH" baseline="0" dirty="0" smtClean="0"/>
              <a:t>C'est donc dix ans plus tard, en 1997, que </a:t>
            </a:r>
            <a:r>
              <a:rPr lang="fr-CH" b="1" baseline="0" dirty="0" smtClean="0"/>
              <a:t>Philip </a:t>
            </a:r>
            <a:r>
              <a:rPr lang="fr-CH" b="1" baseline="0" dirty="0" err="1" smtClean="0"/>
              <a:t>Hazel</a:t>
            </a:r>
            <a:r>
              <a:rPr lang="fr-CH" baseline="0" dirty="0" smtClean="0"/>
              <a:t> écrit une bibliothèque en C qu'il nomma PCRE pour Perl Compatible Regular Expression. </a:t>
            </a:r>
          </a:p>
          <a:p>
            <a:endParaRPr lang="fr-CH" baseline="0" dirty="0" smtClean="0"/>
          </a:p>
          <a:p>
            <a:r>
              <a:rPr lang="fr-CH" baseline="0" dirty="0" smtClean="0"/>
              <a:t>Ce standard eu un grand impact et fut adopté par de nombreux programmes et langages de programmation on y retrouve PHP, Apache MySQL Ruby Python Java ou .NET. </a:t>
            </a:r>
          </a:p>
          <a:p>
            <a:endParaRPr lang="fr-CH" baseline="0" dirty="0" smtClean="0"/>
          </a:p>
          <a:p>
            <a:r>
              <a:rPr lang="fr-CH" baseline="0" dirty="0" smtClean="0"/>
              <a:t>Ce qu'il faut retenir c'est que la bibliothèque </a:t>
            </a:r>
            <a:r>
              <a:rPr lang="fr-CH" b="1" baseline="0" dirty="0" smtClean="0"/>
              <a:t>PCRE</a:t>
            </a:r>
            <a:r>
              <a:rPr lang="fr-CH" baseline="0" dirty="0" smtClean="0"/>
              <a:t> est toujours activement maintenue aujourd'hui et il en existe une implémentation disponible dans pratiquement tous les langages de programmation. </a:t>
            </a:r>
          </a:p>
          <a:p>
            <a:endParaRPr lang="fr-CH" baseline="0" dirty="0" smtClean="0"/>
          </a:p>
          <a:p>
            <a:r>
              <a:rPr lang="fr-CH" baseline="0" dirty="0" smtClean="0"/>
              <a:t>Malheureusement tout le monde ne respecte pas fidèlement le standard PCRE et il existe de légères variantes ou certaines fonctionnalités sont manquantes. </a:t>
            </a:r>
          </a:p>
          <a:p>
            <a:endParaRPr lang="fr-CH" baseline="0" dirty="0" smtClean="0"/>
          </a:p>
          <a:p>
            <a:r>
              <a:rPr lang="fr-CH" baseline="0" dirty="0" smtClean="0"/>
              <a:t>A ce jour, l'implémentation la plus performante et la plus puissante reste </a:t>
            </a:r>
            <a:r>
              <a:rPr lang="fr-CH" b="1" baseline="0" dirty="0" smtClean="0"/>
              <a:t>Perl</a:t>
            </a:r>
            <a:r>
              <a:rPr lang="fr-CH" baseline="0" dirty="0" smtClean="0"/>
              <a:t>, toujours activement maintenu par </a:t>
            </a:r>
            <a:r>
              <a:rPr lang="fr-CH" b="1" baseline="0" dirty="0" smtClean="0"/>
              <a:t>Larry Wall</a:t>
            </a:r>
            <a:r>
              <a:rPr lang="fr-CH" baseline="0" dirty="0" smtClean="0"/>
              <a:t>. PCRE s'inspire toujours des évolutions régulières de Perl pour maintenir le standard. </a:t>
            </a:r>
          </a:p>
          <a:p>
            <a:endParaRPr lang="fr-CH" baseline="0" dirty="0" smtClean="0"/>
          </a:p>
          <a:p>
            <a:r>
              <a:rPr lang="fr-CH" baseline="0" dirty="0" smtClean="0"/>
              <a:t>C'est ce standard PCRE que je traiterai en priorité durant ce cours. </a:t>
            </a:r>
          </a:p>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15</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Résumons,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Cette introduction nous a amené à comprendre l'existence de nombreuses implémentations d'expressions régulières.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Elles sont la suite logique d'évènements qui ont commencés dans les années 1930.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Depuis 1968, 47 ans plus tard, la compatibilité reste assurée grâce au standard POSIX.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Malgré cela on y retrouve aujourd'hui de nombreuses implémentations bâtarde nommées </a:t>
            </a:r>
            <a:r>
              <a:rPr lang="fr-CH" i="1" baseline="0" dirty="0" err="1" smtClean="0"/>
              <a:t>engines</a:t>
            </a:r>
            <a:r>
              <a:rPr lang="fr-CH" baseline="0" dirty="0" smtClean="0"/>
              <a:t> ou </a:t>
            </a:r>
            <a:r>
              <a:rPr lang="fr-CH" i="1" baseline="0" dirty="0" err="1" smtClean="0"/>
              <a:t>flavors</a:t>
            </a:r>
            <a:r>
              <a:rPr lang="fr-CH" baseline="0" dirty="0" smtClean="0"/>
              <a:t>. On situe mieux la place importante qu'occupe Perl et pourquoi des programmes comme </a:t>
            </a:r>
            <a:r>
              <a:rPr lang="fr-CH" baseline="0" dirty="0" err="1" smtClean="0"/>
              <a:t>grep</a:t>
            </a:r>
            <a:r>
              <a:rPr lang="fr-CH" baseline="0" dirty="0" smtClean="0"/>
              <a:t> ou </a:t>
            </a:r>
            <a:r>
              <a:rPr lang="fr-CH" baseline="0" dirty="0" err="1" smtClean="0"/>
              <a:t>ed</a:t>
            </a:r>
            <a:r>
              <a:rPr lang="fr-CH" baseline="0" dirty="0" smtClean="0"/>
              <a:t> sont des références malgré leurs fonctionnalités primitives.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Comme évoqué nous nous focaliserons essentiellement sur PCRE. Sa connaissance vous permettra aisément de comprendre les variantes et de vous y adapter si nécessaire.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16</a:t>
            </a:fld>
            <a:endParaRPr lang="fr-CH"/>
          </a:p>
        </p:txBody>
      </p:sp>
    </p:spTree>
    <p:extLst>
      <p:ext uri="{BB962C8B-B14F-4D97-AF65-F5344CB8AC3E}">
        <p14:creationId xmlns:p14="http://schemas.microsoft.com/office/powerpoint/2010/main" val="4222599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Abordons a présent les bases des expressions</a:t>
            </a:r>
            <a:r>
              <a:rPr lang="fr-CH" baseline="0" dirty="0" smtClean="0"/>
              <a:t> rationnelles. </a:t>
            </a:r>
          </a:p>
          <a:p>
            <a:endParaRPr lang="fr-CH" baseline="0" dirty="0" smtClean="0"/>
          </a:p>
          <a:p>
            <a:r>
              <a:rPr lang="fr-CH" baseline="0" dirty="0" smtClean="0"/>
              <a:t>Avant tout de chose nous devons établir une </a:t>
            </a:r>
            <a:r>
              <a:rPr lang="fr-CH" b="1" baseline="0" dirty="0" smtClean="0"/>
              <a:t>convention d'écriture</a:t>
            </a:r>
            <a:r>
              <a:rPr lang="fr-CH" baseline="0" dirty="0" smtClean="0"/>
              <a:t> afin de ne pas confondre une expression régulière avec une chaîne de caractère.</a:t>
            </a:r>
          </a:p>
        </p:txBody>
      </p:sp>
      <p:sp>
        <p:nvSpPr>
          <p:cNvPr id="4" name="Slide Number Placeholder 3"/>
          <p:cNvSpPr>
            <a:spLocks noGrp="1"/>
          </p:cNvSpPr>
          <p:nvPr>
            <p:ph type="sldNum" sz="quarter" idx="10"/>
          </p:nvPr>
        </p:nvSpPr>
        <p:spPr/>
        <p:txBody>
          <a:bodyPr/>
          <a:lstStyle/>
          <a:p>
            <a:fld id="{28ED7D8D-03B4-46C4-B2C2-94C1129DEA70}" type="slidenum">
              <a:rPr lang="fr-CH" smtClean="0"/>
              <a:pPr/>
              <a:t>17</a:t>
            </a:fld>
            <a:endParaRPr lang="fr-CH"/>
          </a:p>
        </p:txBody>
      </p:sp>
    </p:spTree>
    <p:extLst>
      <p:ext uri="{BB962C8B-B14F-4D97-AF65-F5344CB8AC3E}">
        <p14:creationId xmlns:p14="http://schemas.microsoft.com/office/powerpoint/2010/main" val="2375542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La notation encore</a:t>
            </a:r>
            <a:r>
              <a:rPr lang="fr-CH" baseline="0" dirty="0" smtClean="0"/>
              <a:t> la plus courante aujourd'hui est celle que nous avions vu un peu plus haut avec </a:t>
            </a:r>
            <a:r>
              <a:rPr lang="fr-CH" b="1" baseline="0" dirty="0" err="1" smtClean="0"/>
              <a:t>ed</a:t>
            </a:r>
            <a:r>
              <a:rPr lang="fr-CH" b="0" baseline="0" dirty="0" smtClean="0"/>
              <a:t>. </a:t>
            </a:r>
          </a:p>
          <a:p>
            <a:endParaRPr lang="fr-CH" b="0" baseline="0" dirty="0" smtClean="0"/>
          </a:p>
          <a:p>
            <a:r>
              <a:rPr lang="fr-CH" b="0" baseline="0" dirty="0" smtClean="0"/>
              <a:t>Une expressions régulière se compose de </a:t>
            </a:r>
            <a:r>
              <a:rPr lang="fr-CH" b="1" baseline="0" dirty="0" smtClean="0"/>
              <a:t>3 parties</a:t>
            </a:r>
            <a:r>
              <a:rPr lang="fr-CH" b="0" baseline="0" dirty="0" smtClean="0"/>
              <a:t>:</a:t>
            </a:r>
          </a:p>
          <a:p>
            <a:endParaRPr lang="fr-CH" b="0" baseline="0" dirty="0" smtClean="0"/>
          </a:p>
          <a:p>
            <a:r>
              <a:rPr lang="fr-CH" b="0" baseline="0" dirty="0" smtClean="0"/>
              <a:t>--&gt;</a:t>
            </a:r>
          </a:p>
          <a:p>
            <a:r>
              <a:rPr lang="fr-CH" b="0" baseline="0" dirty="0" smtClean="0"/>
              <a:t>un mode de fonctionnement (recherche, remplacement, conversion) ainsi qu'un ou plusieurs modificateurs. </a:t>
            </a:r>
          </a:p>
          <a:p>
            <a:endParaRPr lang="fr-CH" sz="1200" b="0" kern="1200" baseline="0" dirty="0" smtClean="0">
              <a:solidFill>
                <a:schemeClr val="tx1"/>
              </a:solidFill>
              <a:latin typeface="Consolas" panose="020B0609020204030204" pitchFamily="49" charset="0"/>
              <a:ea typeface="+mn-ea"/>
              <a:cs typeface="Consolas" panose="020B0609020204030204" pitchFamily="49" charset="0"/>
            </a:endParaRPr>
          </a:p>
          <a:p>
            <a:r>
              <a:rPr lang="fr-CH" sz="1200" b="0" kern="1200" baseline="0" dirty="0" smtClean="0">
                <a:solidFill>
                  <a:schemeClr val="tx1"/>
                </a:solidFill>
                <a:latin typeface="Consolas" panose="020B0609020204030204" pitchFamily="49" charset="0"/>
                <a:ea typeface="+mn-ea"/>
                <a:cs typeface="Consolas" panose="020B0609020204030204" pitchFamily="49" charset="0"/>
              </a:rPr>
              <a:t>Pour l'heure, nous ne nous intéresserons qu'à des expressions régulières simples et pour ce faire, nous ne conserverons de cette notation que les barres obliques initiales et finales. </a:t>
            </a:r>
          </a:p>
          <a:p>
            <a:endParaRPr lang="fr-CH" sz="1200" b="0" kern="1200" baseline="0" dirty="0" smtClean="0">
              <a:solidFill>
                <a:schemeClr val="tx1"/>
              </a:solidFill>
              <a:latin typeface="Consolas" panose="020B0609020204030204" pitchFamily="49" charset="0"/>
              <a:ea typeface="+mn-ea"/>
              <a:cs typeface="Consolas" panose="020B0609020204030204" pitchFamily="49" charset="0"/>
            </a:endParaRPr>
          </a:p>
          <a:p>
            <a:r>
              <a:rPr lang="fr-CH" sz="1200" b="0" kern="1200" baseline="0" dirty="0" smtClean="0">
                <a:solidFill>
                  <a:schemeClr val="tx1"/>
                </a:solidFill>
                <a:latin typeface="Consolas" panose="020B0609020204030204" pitchFamily="49" charset="0"/>
                <a:ea typeface="+mn-ea"/>
                <a:cs typeface="Consolas" panose="020B0609020204030204" pitchFamily="49" charset="0"/>
              </a:rPr>
              <a:t>--&gt;</a:t>
            </a:r>
          </a:p>
          <a:p>
            <a:r>
              <a:rPr lang="fr-CH" sz="1200" b="0" kern="1200" baseline="0" dirty="0" smtClean="0">
                <a:solidFill>
                  <a:schemeClr val="tx1"/>
                </a:solidFill>
                <a:latin typeface="Consolas" panose="020B0609020204030204" pitchFamily="49" charset="0"/>
                <a:ea typeface="+mn-ea"/>
                <a:cs typeface="Consolas" panose="020B0609020204030204" pitchFamily="49" charset="0"/>
              </a:rPr>
              <a:t>Ce que nous retiendrons c'est que le </a:t>
            </a:r>
            <a:r>
              <a:rPr lang="fr-CH" sz="1200" b="1" kern="1200" baseline="0" dirty="0" smtClean="0">
                <a:solidFill>
                  <a:schemeClr val="tx1"/>
                </a:solidFill>
                <a:latin typeface="Consolas" panose="020B0609020204030204" pitchFamily="49" charset="0"/>
                <a:ea typeface="+mn-ea"/>
                <a:cs typeface="Consolas" panose="020B0609020204030204" pitchFamily="49" charset="0"/>
              </a:rPr>
              <a:t>m</a:t>
            </a:r>
            <a:r>
              <a:rPr lang="fr-CH" sz="1200" b="0" kern="1200" baseline="0" dirty="0" smtClean="0">
                <a:solidFill>
                  <a:schemeClr val="tx1"/>
                </a:solidFill>
                <a:latin typeface="Consolas" panose="020B0609020204030204" pitchFamily="49" charset="0"/>
                <a:ea typeface="+mn-ea"/>
                <a:cs typeface="Consolas" panose="020B0609020204030204" pitchFamily="49" charset="0"/>
              </a:rPr>
              <a:t> est le mode par défaut même en l'absence de </a:t>
            </a:r>
            <a:r>
              <a:rPr lang="fr-CH" sz="1200" b="1" kern="1200" baseline="0" dirty="0" smtClean="0">
                <a:solidFill>
                  <a:schemeClr val="tx1"/>
                </a:solidFill>
                <a:latin typeface="Consolas" panose="020B0609020204030204" pitchFamily="49" charset="0"/>
                <a:ea typeface="+mn-ea"/>
                <a:cs typeface="Consolas" panose="020B0609020204030204" pitchFamily="49" charset="0"/>
              </a:rPr>
              <a:t>m</a:t>
            </a:r>
            <a:r>
              <a:rPr lang="fr-CH" sz="1200" b="0" kern="1200" baseline="0" dirty="0" smtClean="0">
                <a:solidFill>
                  <a:schemeClr val="tx1"/>
                </a:solidFill>
                <a:latin typeface="Consolas" panose="020B0609020204030204" pitchFamily="49" charset="0"/>
                <a:ea typeface="+mn-ea"/>
                <a:cs typeface="Consolas" panose="020B0609020204030204" pitchFamily="49" charset="0"/>
              </a:rPr>
              <a:t>.</a:t>
            </a:r>
            <a:endParaRPr lang="fr-CH" sz="1200" b="1" kern="1200" dirty="0" smtClean="0">
              <a:solidFill>
                <a:schemeClr val="tx1"/>
              </a:solidFill>
              <a:latin typeface="Consolas" panose="020B0609020204030204" pitchFamily="49" charset="0"/>
              <a:ea typeface="+mn-ea"/>
              <a:cs typeface="Consolas" panose="020B0609020204030204" pitchFamily="49" charset="0"/>
            </a:endParaRPr>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18</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Sachant ceci, nous pouvons maintenant écrire notre première expression régulière. </a:t>
            </a:r>
          </a:p>
          <a:p>
            <a:endParaRPr lang="fr-CH" baseline="0" dirty="0" smtClean="0"/>
          </a:p>
          <a:p>
            <a:r>
              <a:rPr lang="fr-CH" baseline="0" dirty="0" smtClean="0"/>
              <a:t>L'expression </a:t>
            </a:r>
            <a:r>
              <a:rPr lang="fr-CH" b="1" baseline="0" dirty="0" smtClean="0"/>
              <a:t>/chat/</a:t>
            </a:r>
            <a:r>
              <a:rPr lang="fr-CH" baseline="0" dirty="0" smtClean="0"/>
              <a:t> match donc toutes les occurrences de chat et même si ces dernières sont localisées à l'intérieur d'un mot. </a:t>
            </a:r>
          </a:p>
          <a:p>
            <a:endParaRPr lang="fr-CH" baseline="0" dirty="0" smtClean="0"/>
          </a:p>
          <a:p>
            <a:r>
              <a:rPr lang="fr-CH" baseline="0" dirty="0" smtClean="0"/>
              <a:t>--&gt;</a:t>
            </a:r>
          </a:p>
          <a:p>
            <a:r>
              <a:rPr lang="fr-CH" baseline="0" dirty="0" smtClean="0"/>
              <a:t>Retenons qu'un espace est considéré comme un caractère</a:t>
            </a:r>
          </a:p>
          <a:p>
            <a:endParaRPr lang="fr-CH" baseline="0" dirty="0" smtClean="0"/>
          </a:p>
          <a:p>
            <a:r>
              <a:rPr lang="fr-CH" baseline="0" dirty="0" smtClean="0"/>
              <a:t>--&gt;</a:t>
            </a:r>
          </a:p>
          <a:p>
            <a:r>
              <a:rPr lang="fr-CH" baseline="0" dirty="0" smtClean="0"/>
              <a:t>Une expression régulière est sensible à la casse</a:t>
            </a:r>
            <a:endParaRPr lang="fr-CH" dirty="0" smtClean="0"/>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19</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a:t>
            </a:fld>
            <a:endParaRPr lang="fr-CH"/>
          </a:p>
        </p:txBody>
      </p:sp>
    </p:spTree>
    <p:extLst>
      <p:ext uri="{BB962C8B-B14F-4D97-AF65-F5344CB8AC3E}">
        <p14:creationId xmlns:p14="http://schemas.microsoft.com/office/powerpoint/2010/main" val="342241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Les outils</a:t>
            </a:r>
            <a:r>
              <a:rPr lang="fr-CH" baseline="0" dirty="0" smtClean="0"/>
              <a:t> disponibles sont nombreux je vous recommande néanmoins deux outils: </a:t>
            </a:r>
          </a:p>
          <a:p>
            <a:endParaRPr lang="fr-CH" baseline="0" dirty="0" smtClean="0"/>
          </a:p>
          <a:p>
            <a:pPr marL="171450" indent="-171450">
              <a:buFontTx/>
              <a:buChar char="-"/>
            </a:pPr>
            <a:r>
              <a:rPr lang="fr-CH" baseline="0" dirty="0" smtClean="0"/>
              <a:t>Notepad++</a:t>
            </a:r>
          </a:p>
          <a:p>
            <a:pPr marL="171450" indent="-171450">
              <a:buFontTx/>
              <a:buChar char="-"/>
            </a:pPr>
            <a:endParaRPr lang="fr-CH" baseline="0" dirty="0" smtClean="0"/>
          </a:p>
          <a:p>
            <a:pPr marL="171450" indent="-171450">
              <a:buFontTx/>
              <a:buChar char="-"/>
            </a:pPr>
            <a:r>
              <a:rPr lang="fr-CH" baseline="0" dirty="0" smtClean="0"/>
              <a:t>Regex101</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20</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Notepad++</a:t>
            </a:r>
            <a:r>
              <a:rPr lang="fr-CH" baseline="0" dirty="0" smtClean="0"/>
              <a:t> vous le connaissez, </a:t>
            </a:r>
            <a:r>
              <a:rPr lang="fr-CH" dirty="0" smtClean="0"/>
              <a:t>parlons plutôt </a:t>
            </a:r>
            <a:r>
              <a:rPr lang="fr-CH" baseline="0" dirty="0" smtClean="0"/>
              <a:t>d'un outil qui nous sera utile pour la suite: </a:t>
            </a:r>
            <a:r>
              <a:rPr lang="fr-CH" b="1" baseline="0" dirty="0" smtClean="0"/>
              <a:t>regex101</a:t>
            </a:r>
            <a:r>
              <a:rPr lang="fr-CH" baseline="0" dirty="0" smtClean="0"/>
              <a:t>. </a:t>
            </a:r>
          </a:p>
          <a:p>
            <a:endParaRPr lang="fr-CH" baseline="0" dirty="0" smtClean="0"/>
          </a:p>
          <a:p>
            <a:r>
              <a:rPr lang="fr-CH" baseline="0" dirty="0" smtClean="0"/>
              <a:t>Il s'agit d'un site internet offrant l'interprétation en temps réel d'expressions régulières.  </a:t>
            </a:r>
          </a:p>
          <a:p>
            <a:endParaRPr lang="fr-CH" baseline="0" dirty="0" smtClean="0"/>
          </a:p>
          <a:p>
            <a:r>
              <a:rPr lang="fr-CH" baseline="0" dirty="0" smtClean="0"/>
              <a:t>Il s'agit pour l'heure du meilleur outil disponible et offre le support de trois implémentations:</a:t>
            </a:r>
          </a:p>
          <a:p>
            <a:endParaRPr lang="fr-CH" baseline="0" dirty="0" smtClean="0"/>
          </a:p>
          <a:p>
            <a:pPr marL="171450" indent="-171450">
              <a:buFontTx/>
              <a:buChar char="-"/>
            </a:pPr>
            <a:r>
              <a:rPr lang="fr-CH" baseline="0" dirty="0" smtClean="0"/>
              <a:t>PCRE</a:t>
            </a:r>
          </a:p>
          <a:p>
            <a:pPr marL="171450" indent="-171450">
              <a:buFontTx/>
              <a:buChar char="-"/>
            </a:pPr>
            <a:r>
              <a:rPr lang="fr-CH" baseline="0" dirty="0" smtClean="0"/>
              <a:t>JavaScript</a:t>
            </a:r>
          </a:p>
          <a:p>
            <a:pPr marL="171450" indent="-171450">
              <a:buFontTx/>
              <a:buChar char="-"/>
            </a:pPr>
            <a:r>
              <a:rPr lang="fr-CH" baseline="0" dirty="0" smtClean="0"/>
              <a:t>Python</a:t>
            </a:r>
          </a:p>
          <a:p>
            <a:pPr marL="171450" indent="-171450">
              <a:buFontTx/>
              <a:buChar char="-"/>
            </a:pPr>
            <a:endParaRPr lang="fr-CH" baseline="0" dirty="0" smtClean="0"/>
          </a:p>
          <a:p>
            <a:pPr marL="0" indent="0">
              <a:buFontTx/>
              <a:buNone/>
            </a:pPr>
            <a:r>
              <a:rPr lang="fr-CH" dirty="0" smtClean="0"/>
              <a:t>Rassurez-vous,</a:t>
            </a:r>
            <a:r>
              <a:rPr lang="fr-CH" baseline="0" dirty="0" smtClean="0"/>
              <a:t> aucune données personnelle n'est envoyée sur internet tant que la session n'est pas explicitement sauvée. L'application est téléchargée depuis internet mais s'exécute localement au sein du navigateur. </a:t>
            </a:r>
          </a:p>
          <a:p>
            <a:pPr marL="0" indent="0">
              <a:buFontTx/>
              <a:buNone/>
            </a:pPr>
            <a:endParaRPr lang="fr-CH" baseline="0" dirty="0" smtClean="0"/>
          </a:p>
          <a:p>
            <a:pPr marL="0" indent="0">
              <a:buFontTx/>
              <a:buNone/>
            </a:pPr>
            <a:r>
              <a:rPr lang="fr-CH" baseline="0" dirty="0" smtClean="0"/>
              <a:t>Une </a:t>
            </a:r>
            <a:r>
              <a:rPr lang="fr-CH" baseline="0" dirty="0" err="1" smtClean="0"/>
              <a:t>regex</a:t>
            </a:r>
            <a:r>
              <a:rPr lang="fr-CH" baseline="0" dirty="0" smtClean="0"/>
              <a:t> peut être sauvée et accédée plus tard à l'aide d'une adresse unique. C'est très pratique pour des expressions régulières compliquées pour lesquelles des tests unitaires ont été implémentés. Insérer l'URL de l'expression à côté du code l'utilisant est sans doute une bonne pratique. </a:t>
            </a:r>
          </a:p>
          <a:p>
            <a:pPr marL="0" indent="0">
              <a:buFontTx/>
              <a:buNone/>
            </a:pPr>
            <a:endParaRPr lang="fr-CH" baseline="0" dirty="0" smtClean="0"/>
          </a:p>
          <a:p>
            <a:pPr marL="0" indent="0">
              <a:buFontTx/>
              <a:buNone/>
            </a:pPr>
            <a:r>
              <a:rPr lang="fr-CH" baseline="0" dirty="0" smtClean="0"/>
              <a:t>L'exemple du chat que nous avons vu dans la diapositive précédente est accessible depuis cette adresse: </a:t>
            </a:r>
          </a:p>
          <a:p>
            <a:pPr marL="0" indent="0">
              <a:buFontTx/>
              <a:buNone/>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https://regex101.com/r/qE3fM5/2</a:t>
            </a:r>
          </a:p>
          <a:p>
            <a:pPr marL="0" marR="0" indent="0" algn="l" defTabSz="914400" rtl="0" eaLnBrk="1" fontAlgn="auto" latinLnBrk="0" hangingPunct="1">
              <a:lnSpc>
                <a:spcPct val="100000"/>
              </a:lnSpc>
              <a:spcBef>
                <a:spcPts val="0"/>
              </a:spcBef>
              <a:spcAft>
                <a:spcPts val="0"/>
              </a:spcAft>
              <a:buClrTx/>
              <a:buSzTx/>
              <a:buFontTx/>
              <a:buNone/>
              <a:tabLst/>
              <a:defRPr/>
            </a:pPr>
            <a:endParaRPr lang="fr-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CH" dirty="0" smtClean="0"/>
              <a:t>On y</a:t>
            </a:r>
            <a:r>
              <a:rPr lang="fr-CH" baseline="0" dirty="0" smtClean="0"/>
              <a:t> retrouve les deux </a:t>
            </a:r>
            <a:r>
              <a:rPr lang="fr-CH" b="1" baseline="0" dirty="0" smtClean="0"/>
              <a:t>slashs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CH" dirty="0" smtClean="0"/>
              <a:t>On y observe</a:t>
            </a:r>
            <a:r>
              <a:rPr lang="fr-CH" baseline="0" dirty="0" smtClean="0"/>
              <a:t> qu'il a fallu 56 étapes pour trouver les 6 occurrences de chat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CH" baseline="0" dirty="0" smtClean="0"/>
              <a:t>En modifiant l'expression, on modifie en temps réel les résultats.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CH" baseline="0" dirty="0" smtClean="0"/>
              <a:t>Notons l'alternance de couleurs qui indique que chaque match est indépendant du précédant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CH" baseline="0" dirty="0" smtClean="0"/>
              <a:t>L'exemple </a:t>
            </a:r>
            <a:r>
              <a:rPr lang="fr-CH" b="1" baseline="0" dirty="0" err="1" smtClean="0"/>
              <a:t>aaaaaaa</a:t>
            </a:r>
            <a:r>
              <a:rPr lang="fr-CH" baseline="0" dirty="0" smtClean="0"/>
              <a:t> avec l'expression </a:t>
            </a:r>
            <a:r>
              <a:rPr lang="fr-CH" b="1" baseline="0" dirty="0" smtClean="0"/>
              <a:t>/a/</a:t>
            </a:r>
            <a:r>
              <a:rPr lang="fr-CH" baseline="0" dirty="0" smtClean="0"/>
              <a:t> ou </a:t>
            </a:r>
            <a:r>
              <a:rPr lang="fr-CH" b="1" baseline="0" dirty="0" smtClean="0"/>
              <a:t>/</a:t>
            </a:r>
            <a:r>
              <a:rPr lang="fr-CH" b="1" baseline="0" dirty="0" err="1" smtClean="0"/>
              <a:t>aa</a:t>
            </a:r>
            <a:r>
              <a:rPr lang="fr-CH" b="1" baseline="0" dirty="0" smtClean="0"/>
              <a:t>/</a:t>
            </a:r>
            <a:r>
              <a:rPr lang="fr-CH" baseline="0" dirty="0" smtClean="0"/>
              <a:t> change l'alternance des couleurs</a:t>
            </a:r>
            <a:endParaRPr lang="fr-CH"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CH" baseline="0" dirty="0" smtClean="0"/>
              <a:t>-  Après chaque match, l'expression régulière est réévaluée a partir de la </a:t>
            </a:r>
            <a:r>
              <a:rPr lang="fr-CH" b="1" baseline="0" dirty="0" smtClean="0"/>
              <a:t>position</a:t>
            </a:r>
            <a:r>
              <a:rPr lang="fr-CH" baseline="0" dirty="0" smtClean="0"/>
              <a:t> dans la chaîne qui suit la dernière capture.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baseline="0" dirty="0" smtClean="0"/>
              <a:t>-  Nous remarquons ici que l'option g est activée. Elle représente le mode global sans ce mode, seuls les deux premiers caractères de la chaîne seront capturés. </a:t>
            </a:r>
          </a:p>
          <a:p>
            <a:pPr marL="0" indent="0">
              <a:buFontTx/>
              <a:buNone/>
            </a:pPr>
            <a:endParaRPr lang="fr-CH" baseline="0" dirty="0" smtClean="0"/>
          </a:p>
          <a:p>
            <a:pPr marL="0" indent="0">
              <a:buFontTx/>
              <a:buNone/>
            </a:pPr>
            <a:endParaRPr lang="fr-CH" baseline="0" dirty="0" smtClean="0"/>
          </a:p>
          <a:p>
            <a:pPr marL="0" indent="0">
              <a:buFontTx/>
              <a:buNone/>
            </a:pPr>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21</a:t>
            </a:fld>
            <a:endParaRPr lang="fr-CH"/>
          </a:p>
        </p:txBody>
      </p:sp>
    </p:spTree>
    <p:extLst>
      <p:ext uri="{BB962C8B-B14F-4D97-AF65-F5344CB8AC3E}">
        <p14:creationId xmlns:p14="http://schemas.microsoft.com/office/powerpoint/2010/main" val="2417794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Il existe des caractères </a:t>
            </a:r>
            <a:r>
              <a:rPr lang="fr-CH" b="1" baseline="0" dirty="0" smtClean="0"/>
              <a:t>imprimables</a:t>
            </a:r>
            <a:r>
              <a:rPr lang="fr-CH" baseline="0" dirty="0" smtClean="0"/>
              <a:t> et </a:t>
            </a:r>
            <a:r>
              <a:rPr lang="fr-CH" b="1" baseline="0" dirty="0" smtClean="0"/>
              <a:t>non imprimables</a:t>
            </a:r>
            <a:r>
              <a:rPr lang="fr-CH"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Ceux que nous avons utilisés dans l'exemple du chat sont tous imprimables. Toutefois, il arrive que nous voulions se référer à des caractères qui ne peuvent pas être saisi. Nous utiliserons la conventions suivante:</a:t>
            </a:r>
            <a:endParaRPr lang="fr-CH" dirty="0" smtClean="0"/>
          </a:p>
          <a:p>
            <a:endParaRPr lang="fr-CH" dirty="0" smtClean="0"/>
          </a:p>
          <a:p>
            <a:r>
              <a:rPr lang="fr-CH" dirty="0" smtClean="0"/>
              <a:t>Le caractère d'échappement, </a:t>
            </a:r>
            <a:r>
              <a:rPr lang="fr-CH" b="1" dirty="0" err="1" smtClean="0"/>
              <a:t>b</a:t>
            </a:r>
            <a:r>
              <a:rPr lang="fr-CH" b="1" i="1" baseline="0" dirty="0" err="1" smtClean="0"/>
              <a:t>ackslash</a:t>
            </a:r>
            <a:r>
              <a:rPr lang="fr-CH" baseline="0" dirty="0" smtClean="0"/>
              <a:t> joue le rôle de modificateur pour la lettre qui le suit directement. Dans certain cas il se peut que plusieurs lettres soient affectées par le modificateur. </a:t>
            </a:r>
          </a:p>
          <a:p>
            <a:endParaRPr lang="fr-CH" baseline="0" dirty="0" smtClean="0"/>
          </a:p>
          <a:p>
            <a:r>
              <a:rPr lang="fr-CH" baseline="0" dirty="0" smtClean="0"/>
              <a:t>Ces conventions ne sont pas propres aux expressions régulières, elles ont été adoptées et sont utilisées par de nombreux systèmes. Néanmoins, cette écriture, vous le devinez, fut inspirée par les expressions régulières et l'éditeur `</a:t>
            </a:r>
            <a:r>
              <a:rPr lang="fr-CH" b="1" baseline="0" dirty="0" err="1" smtClean="0"/>
              <a:t>ed</a:t>
            </a:r>
            <a:r>
              <a:rPr lang="fr-CH" baseline="0" dirty="0" smtClean="0"/>
              <a:t>`</a:t>
            </a:r>
          </a:p>
          <a:p>
            <a:endParaRPr lang="fr-CH" baseline="0" dirty="0" smtClean="0"/>
          </a:p>
          <a:p>
            <a:r>
              <a:rPr lang="fr-CH" baseline="0" dirty="0" smtClean="0"/>
              <a:t>Parmi ces exemples, le </a:t>
            </a:r>
            <a:r>
              <a:rPr lang="fr-CH" b="1" baseline="0" dirty="0" smtClean="0"/>
              <a:t>\x</a:t>
            </a:r>
            <a:r>
              <a:rPr lang="fr-CH" baseline="0" dirty="0" smtClean="0"/>
              <a:t> et le </a:t>
            </a:r>
            <a:r>
              <a:rPr lang="fr-CH" b="1" baseline="0" dirty="0" smtClean="0"/>
              <a:t>\u</a:t>
            </a:r>
            <a:r>
              <a:rPr lang="fr-CH" baseline="0" dirty="0" smtClean="0"/>
              <a:t> sont un peu particuliers et méritent un peu plus d'attentions. Il vous permettent de représenter n'importe quel caractère ASCII ou Unicode en utilisant leur valeur hexadécimale. Le site internet </a:t>
            </a:r>
            <a:r>
              <a:rPr lang="fr-CH" dirty="0" smtClean="0"/>
              <a:t>http://unicode-table.com/fr/ est très</a:t>
            </a:r>
            <a:r>
              <a:rPr lang="fr-CH" baseline="0" dirty="0" smtClean="0"/>
              <a:t> pratique pour rechercher un caractère </a:t>
            </a:r>
            <a:r>
              <a:rPr lang="fr-CH" baseline="0" dirty="0" err="1" smtClean="0"/>
              <a:t>unicode</a:t>
            </a:r>
            <a:r>
              <a:rPr lang="fr-CH" baseline="0" dirty="0" smtClean="0"/>
              <a:t> particulier. </a:t>
            </a:r>
          </a:p>
          <a:p>
            <a:endParaRPr lang="fr-CH" baseline="0" dirty="0" smtClean="0"/>
          </a:p>
          <a:p>
            <a:r>
              <a:rPr lang="fr-CH" baseline="0" dirty="0" smtClean="0"/>
              <a:t>Enfin, notons que cette convention d'écriture ne s'applique pas dans tous les cas. Le programme derrière doit interpréter ces caractères. </a:t>
            </a:r>
          </a:p>
          <a:p>
            <a:endParaRPr lang="fr-CH" baseline="0" dirty="0" smtClean="0"/>
          </a:p>
          <a:p>
            <a:r>
              <a:rPr lang="fr-CH" baseline="0" dirty="0" smtClean="0"/>
              <a:t>La commande </a:t>
            </a:r>
            <a:r>
              <a:rPr lang="fr-CH" b="1" baseline="0" dirty="0" err="1" smtClean="0"/>
              <a:t>echo</a:t>
            </a:r>
            <a:r>
              <a:rPr lang="fr-CH" baseline="0" dirty="0" smtClean="0"/>
              <a:t> par exemple, permet d'afficher un message sur la sortie standard, la sortie standard c'est l'imprimante matricielle si nous sommes bloqué dans les années 60. A défaut, c'est l'écran. L'option </a:t>
            </a:r>
            <a:r>
              <a:rPr lang="fr-CH" b="1" baseline="0" dirty="0" smtClean="0"/>
              <a:t>-e</a:t>
            </a:r>
            <a:r>
              <a:rPr lang="fr-CH" baseline="0" dirty="0" smtClean="0"/>
              <a:t> permet d'interpréter les échappements. </a:t>
            </a:r>
          </a:p>
          <a:p>
            <a:endParaRPr lang="fr-CH" baseline="0" dirty="0" smtClean="0"/>
          </a:p>
          <a:p>
            <a:r>
              <a:rPr lang="fr-CH" baseline="0" dirty="0" smtClean="0"/>
              <a:t>Essayons cet exemple en vrai:</a:t>
            </a:r>
          </a:p>
          <a:p>
            <a:endParaRPr lang="fr-CH" baseline="0" dirty="0" smtClean="0"/>
          </a:p>
          <a:p>
            <a:pPr lvl="1"/>
            <a:r>
              <a:rPr lang="en-US" sz="1600" dirty="0" smtClean="0"/>
              <a:t>$ </a:t>
            </a:r>
            <a:r>
              <a:rPr lang="fr-CH" sz="1600" dirty="0" err="1" smtClean="0">
                <a:latin typeface="Consolas" panose="020B0609020204030204" pitchFamily="49" charset="0"/>
                <a:cs typeface="Consolas" panose="020B0609020204030204" pitchFamily="49" charset="0"/>
              </a:rPr>
              <a:t>echo</a:t>
            </a:r>
            <a:r>
              <a:rPr lang="fr-CH" sz="1600" dirty="0" smtClean="0">
                <a:latin typeface="Consolas" panose="020B0609020204030204" pitchFamily="49" charset="0"/>
                <a:cs typeface="Consolas" panose="020B0609020204030204" pitchFamily="49" charset="0"/>
              </a:rPr>
              <a:t> "</a:t>
            </a:r>
            <a:r>
              <a:rPr lang="fr-CH" sz="1600" dirty="0" smtClean="0">
                <a:solidFill>
                  <a:schemeClr val="accent6">
                    <a:lumMod val="75000"/>
                  </a:schemeClr>
                </a:solidFill>
                <a:latin typeface="Consolas" panose="020B0609020204030204" pitchFamily="49" charset="0"/>
                <a:cs typeface="Consolas" panose="020B0609020204030204" pitchFamily="49" charset="0"/>
              </a:rPr>
              <a:t>Liste d'achats:</a:t>
            </a:r>
            <a:r>
              <a:rPr lang="fr-CH" sz="1600" dirty="0" smtClean="0">
                <a:solidFill>
                  <a:schemeClr val="accent5">
                    <a:lumMod val="75000"/>
                  </a:schemeClr>
                </a:solidFill>
                <a:latin typeface="Consolas" panose="020B0609020204030204" pitchFamily="49" charset="0"/>
                <a:cs typeface="Consolas" panose="020B0609020204030204" pitchFamily="49" charset="0"/>
              </a:rPr>
              <a:t>\n\n\</a:t>
            </a:r>
            <a:r>
              <a:rPr lang="fr-CH" sz="1600" dirty="0" err="1" smtClean="0">
                <a:solidFill>
                  <a:schemeClr val="accent5">
                    <a:lumMod val="75000"/>
                  </a:schemeClr>
                </a:solidFill>
                <a:latin typeface="Consolas" panose="020B0609020204030204" pitchFamily="49" charset="0"/>
                <a:cs typeface="Consolas" panose="020B0609020204030204" pitchFamily="49" charset="0"/>
              </a:rPr>
              <a:t>t</a:t>
            </a:r>
            <a:r>
              <a:rPr lang="fr-CH" sz="1600" dirty="0" err="1" smtClean="0">
                <a:solidFill>
                  <a:schemeClr val="accent6">
                    <a:lumMod val="75000"/>
                  </a:schemeClr>
                </a:solidFill>
                <a:latin typeface="Consolas" panose="020B0609020204030204" pitchFamily="49" charset="0"/>
                <a:cs typeface="Consolas" panose="020B0609020204030204" pitchFamily="49" charset="0"/>
              </a:rPr>
              <a:t>-lait</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-pain</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\u0153</a:t>
            </a:r>
            <a:r>
              <a:rPr lang="fr-CH" sz="1600" dirty="0" smtClean="0">
                <a:solidFill>
                  <a:schemeClr val="accent6">
                    <a:lumMod val="75000"/>
                  </a:schemeClr>
                </a:solidFill>
                <a:latin typeface="Consolas" panose="020B0609020204030204" pitchFamily="49" charset="0"/>
                <a:cs typeface="Consolas" panose="020B0609020204030204" pitchFamily="49" charset="0"/>
              </a:rPr>
              <a:t>ufs</a:t>
            </a:r>
            <a:r>
              <a:rPr lang="fr-CH" sz="1600" dirty="0" smtClean="0">
                <a:solidFill>
                  <a:schemeClr val="accent5">
                    <a:lumMod val="75000"/>
                  </a:schemeClr>
                </a:solidFill>
                <a:latin typeface="Consolas" panose="020B0609020204030204" pitchFamily="49" charset="0"/>
                <a:cs typeface="Consolas" panose="020B0609020204030204" pitchFamily="49" charset="0"/>
              </a:rPr>
              <a:t>\f</a:t>
            </a:r>
            <a:r>
              <a:rPr lang="fr-CH" sz="1600" dirty="0" smtClean="0">
                <a:latin typeface="Consolas" panose="020B0609020204030204" pitchFamily="49" charset="0"/>
                <a:cs typeface="Consolas" panose="020B0609020204030204" pitchFamily="49" charset="0"/>
              </a:rPr>
              <a:t>"</a:t>
            </a:r>
          </a:p>
          <a:p>
            <a:pPr lvl="1"/>
            <a:r>
              <a:rPr lang="en-US" sz="1600" dirty="0" smtClean="0"/>
              <a:t>$ </a:t>
            </a:r>
            <a:r>
              <a:rPr lang="fr-CH" sz="1600" dirty="0" err="1" smtClean="0">
                <a:latin typeface="Consolas" panose="020B0609020204030204" pitchFamily="49" charset="0"/>
                <a:cs typeface="Consolas" panose="020B0609020204030204" pitchFamily="49" charset="0"/>
              </a:rPr>
              <a:t>echo</a:t>
            </a:r>
            <a:r>
              <a:rPr lang="fr-CH" sz="1600" dirty="0" smtClean="0">
                <a:latin typeface="Consolas" panose="020B0609020204030204" pitchFamily="49" charset="0"/>
                <a:cs typeface="Consolas" panose="020B0609020204030204" pitchFamily="49" charset="0"/>
              </a:rPr>
              <a:t> -e "</a:t>
            </a:r>
            <a:r>
              <a:rPr lang="fr-CH" sz="1600" dirty="0" smtClean="0">
                <a:solidFill>
                  <a:schemeClr val="accent6">
                    <a:lumMod val="75000"/>
                  </a:schemeClr>
                </a:solidFill>
                <a:latin typeface="Consolas" panose="020B0609020204030204" pitchFamily="49" charset="0"/>
                <a:cs typeface="Consolas" panose="020B0609020204030204" pitchFamily="49" charset="0"/>
              </a:rPr>
              <a:t>Liste d'achats:</a:t>
            </a:r>
            <a:r>
              <a:rPr lang="fr-CH" sz="1600" dirty="0" smtClean="0">
                <a:solidFill>
                  <a:schemeClr val="accent5">
                    <a:lumMod val="75000"/>
                  </a:schemeClr>
                </a:solidFill>
                <a:latin typeface="Consolas" panose="020B0609020204030204" pitchFamily="49" charset="0"/>
                <a:cs typeface="Consolas" panose="020B0609020204030204" pitchFamily="49" charset="0"/>
              </a:rPr>
              <a:t>\n\n\</a:t>
            </a:r>
            <a:r>
              <a:rPr lang="fr-CH" sz="1600" dirty="0" err="1" smtClean="0">
                <a:solidFill>
                  <a:schemeClr val="accent5">
                    <a:lumMod val="75000"/>
                  </a:schemeClr>
                </a:solidFill>
                <a:latin typeface="Consolas" panose="020B0609020204030204" pitchFamily="49" charset="0"/>
                <a:cs typeface="Consolas" panose="020B0609020204030204" pitchFamily="49" charset="0"/>
              </a:rPr>
              <a:t>t</a:t>
            </a:r>
            <a:r>
              <a:rPr lang="fr-CH" sz="1600" dirty="0" err="1" smtClean="0">
                <a:solidFill>
                  <a:schemeClr val="accent6">
                    <a:lumMod val="75000"/>
                  </a:schemeClr>
                </a:solidFill>
                <a:latin typeface="Consolas" panose="020B0609020204030204" pitchFamily="49" charset="0"/>
                <a:cs typeface="Consolas" panose="020B0609020204030204" pitchFamily="49" charset="0"/>
              </a:rPr>
              <a:t>-lait</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-pain</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\u0153</a:t>
            </a:r>
            <a:r>
              <a:rPr lang="fr-CH" sz="1600" dirty="0" smtClean="0">
                <a:solidFill>
                  <a:schemeClr val="accent6">
                    <a:lumMod val="75000"/>
                  </a:schemeClr>
                </a:solidFill>
                <a:latin typeface="Consolas" panose="020B0609020204030204" pitchFamily="49" charset="0"/>
                <a:cs typeface="Consolas" panose="020B0609020204030204" pitchFamily="49" charset="0"/>
              </a:rPr>
              <a:t>ufs</a:t>
            </a:r>
            <a:r>
              <a:rPr lang="fr-CH" sz="1600" dirty="0" smtClean="0">
                <a:solidFill>
                  <a:schemeClr val="accent5">
                    <a:lumMod val="75000"/>
                  </a:schemeClr>
                </a:solidFill>
                <a:latin typeface="Consolas" panose="020B0609020204030204" pitchFamily="49" charset="0"/>
                <a:cs typeface="Consolas" panose="020B0609020204030204" pitchFamily="49" charset="0"/>
              </a:rPr>
              <a:t>\f</a:t>
            </a:r>
            <a:r>
              <a:rPr lang="fr-CH" sz="1600" dirty="0" smtClean="0">
                <a:latin typeface="Consolas" panose="020B0609020204030204" pitchFamily="49" charset="0"/>
                <a:cs typeface="Consolas" panose="020B0609020204030204" pitchFamily="49" charset="0"/>
              </a:rPr>
              <a:t>"</a:t>
            </a:r>
            <a:endParaRPr lang="en-US" sz="1600" dirty="0" smtClean="0">
              <a:solidFill>
                <a:schemeClr val="accent5">
                  <a:lumMod val="75000"/>
                </a:schemeClr>
              </a:solidFill>
            </a:endParaRPr>
          </a:p>
          <a:p>
            <a:endParaRPr lang="fr-CH" baseline="0" dirty="0" smtClean="0"/>
          </a:p>
          <a:p>
            <a:endParaRPr lang="fr-CH" baseline="0" dirty="0" smtClean="0"/>
          </a:p>
          <a:p>
            <a:endParaRPr lang="fr-CH" baseline="0" dirty="0" smtClean="0"/>
          </a:p>
          <a:p>
            <a:endParaRPr lang="fr-CH" sz="1200" kern="1200" dirty="0" smtClean="0">
              <a:solidFill>
                <a:schemeClr val="tx1"/>
              </a:solidFill>
              <a:latin typeface="Consolas" panose="020B0609020204030204" pitchFamily="49" charset="0"/>
              <a:ea typeface="+mn-ea"/>
              <a:cs typeface="Consolas" panose="020B0609020204030204" pitchFamily="49" charset="0"/>
            </a:endParaRPr>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22</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smtClean="0"/>
          </a:p>
          <a:p>
            <a:r>
              <a:rPr lang="fr-CH" dirty="0" smtClean="0"/>
              <a:t>Tous </a:t>
            </a:r>
            <a:r>
              <a:rPr lang="fr-CH" baseline="0" dirty="0" smtClean="0"/>
              <a:t>l</a:t>
            </a:r>
            <a:r>
              <a:rPr lang="fr-CH" dirty="0" smtClean="0"/>
              <a:t>es</a:t>
            </a:r>
            <a:r>
              <a:rPr lang="fr-CH" baseline="0" dirty="0" smtClean="0"/>
              <a:t> caractères qui n'ont pas de sens particulier pour les expressions régulières sont appelés </a:t>
            </a:r>
            <a:r>
              <a:rPr lang="fr-CH" b="1" baseline="0" dirty="0" smtClean="0"/>
              <a:t>caractères littéraux</a:t>
            </a:r>
            <a:r>
              <a:rPr lang="fr-CH" baseline="0" dirty="0" smtClean="0"/>
              <a:t>. </a:t>
            </a:r>
          </a:p>
          <a:p>
            <a:r>
              <a:rPr lang="fr-CH" baseline="0" dirty="0" smtClean="0"/>
              <a:t>--&gt;</a:t>
            </a:r>
          </a:p>
          <a:p>
            <a:r>
              <a:rPr lang="fr-CH" baseline="0" dirty="0" smtClean="0"/>
              <a:t>Le </a:t>
            </a:r>
            <a:r>
              <a:rPr lang="fr-CH" baseline="0" dirty="0" err="1" smtClean="0"/>
              <a:t>backslash</a:t>
            </a:r>
            <a:r>
              <a:rPr lang="fr-CH" baseline="0" dirty="0" smtClean="0"/>
              <a:t> est donc un caractère littéral</a:t>
            </a:r>
          </a:p>
          <a:p>
            <a:r>
              <a:rPr lang="fr-CH" baseline="0" dirty="0" smtClean="0"/>
              <a:t>--&gt; </a:t>
            </a:r>
          </a:p>
          <a:p>
            <a:r>
              <a:rPr lang="fr-CH" baseline="0" dirty="0" smtClean="0"/>
              <a:t>Cas spécial pour slash, il ne doit pas être confondu avec un </a:t>
            </a:r>
            <a:r>
              <a:rPr lang="fr-CH" b="1" baseline="0" dirty="0" smtClean="0"/>
              <a:t>délimiteur</a:t>
            </a:r>
          </a:p>
          <a:p>
            <a:r>
              <a:rPr lang="fr-CH" baseline="0" dirty="0" smtClean="0"/>
              <a:t>--&gt;</a:t>
            </a:r>
          </a:p>
          <a:p>
            <a:r>
              <a:rPr lang="fr-CH" baseline="0" dirty="0" smtClean="0"/>
              <a:t>Une espace est un caractère littéral</a:t>
            </a:r>
          </a:p>
          <a:p>
            <a:r>
              <a:rPr lang="fr-CH" baseline="0" dirty="0" smtClean="0"/>
              <a:t>--&gt;</a:t>
            </a:r>
          </a:p>
          <a:p>
            <a:r>
              <a:rPr lang="fr-CH" baseline="0" dirty="0" smtClean="0"/>
              <a:t>Enfin, il faut se veiller à l'implémentation. Des variations apparaissent entre BRE, ERE ou PCRE.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23</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--&gt;</a:t>
            </a:r>
          </a:p>
          <a:p>
            <a:r>
              <a:rPr lang="fr-CH" dirty="0" smtClean="0"/>
              <a:t>Tout</a:t>
            </a:r>
            <a:r>
              <a:rPr lang="fr-CH" baseline="0" dirty="0" smtClean="0"/>
              <a:t> ce qui n'est pas un caractère littéral est un </a:t>
            </a:r>
            <a:r>
              <a:rPr lang="fr-CH" b="1" baseline="0" dirty="0" smtClean="0"/>
              <a:t>méta-caractère</a:t>
            </a:r>
            <a:r>
              <a:rPr lang="fr-CH" baseline="0" dirty="0" smtClean="0"/>
              <a:t>, ils possèdent une significations particulière tout comme le </a:t>
            </a:r>
            <a:r>
              <a:rPr lang="fr-CH" b="1" baseline="0" dirty="0" smtClean="0"/>
              <a:t>\ </a:t>
            </a:r>
            <a:r>
              <a:rPr lang="fr-CH" b="0" baseline="0" dirty="0" smtClean="0"/>
              <a:t>qui permet de produire des caractères non-imprimables. </a:t>
            </a:r>
          </a:p>
          <a:p>
            <a:endParaRPr lang="fr-CH" b="0" baseline="0" dirty="0" smtClean="0"/>
          </a:p>
          <a:p>
            <a:r>
              <a:rPr lang="fr-CH" b="0" baseline="0" dirty="0" smtClean="0"/>
              <a:t>--&gt;</a:t>
            </a:r>
          </a:p>
          <a:p>
            <a:r>
              <a:rPr lang="fr-CH" baseline="0" dirty="0" smtClean="0"/>
              <a:t>Ces caractères agissent comme des opérateurs mathématiques permettent </a:t>
            </a:r>
          </a:p>
          <a:p>
            <a:r>
              <a:rPr lang="fr-CH" baseline="0" dirty="0" smtClean="0"/>
              <a:t>--&gt;</a:t>
            </a:r>
          </a:p>
          <a:p>
            <a:r>
              <a:rPr lang="fr-CH" baseline="0" dirty="0" smtClean="0"/>
              <a:t>de transformer des caractères ordinaires en puissantes expressions. </a:t>
            </a:r>
          </a:p>
          <a:p>
            <a:r>
              <a:rPr lang="fr-CH" baseline="0" dirty="0" smtClean="0"/>
              <a:t>--&gt;</a:t>
            </a:r>
          </a:p>
          <a:p>
            <a:r>
              <a:rPr lang="fr-CH" baseline="0" dirty="0" smtClean="0"/>
              <a:t>Au final, il n'y a que peu de caractères à apprendre, ils sont au nombre de 18 et nous allons tous les voir d'ici à la fin du cours. Voici la liste:</a:t>
            </a:r>
          </a:p>
          <a:p>
            <a:r>
              <a:rPr lang="fr-CH" baseline="0" dirty="0" smtClean="0"/>
              <a:t>\ . * + - {} [] ^$ | ? () : ! =</a:t>
            </a:r>
          </a:p>
          <a:p>
            <a:endParaRPr lang="fr-CH" baseline="0" dirty="0" smtClean="0"/>
          </a:p>
          <a:p>
            <a:r>
              <a:rPr lang="fr-CH" baseline="0" dirty="0" smtClean="0"/>
              <a:t>La plus grande difficulté avec ces caractères c'est que leur sens dépend du contexte, c’est-à-dire que selon leur position dans une expression régulière, leur fonction peut-être différente. Le circonflexe n'aura donc pas la même signification dans /[^a]/, qui veux dire tout caractère qui n'est pas la lettre a, de /^a/ qui match un a placé en début de ligne. </a:t>
            </a:r>
          </a:p>
          <a:p>
            <a:endParaRPr lang="fr-CH" baseline="0" dirty="0" smtClean="0"/>
          </a:p>
          <a:p>
            <a:r>
              <a:rPr lang="fr-CH" dirty="0" smtClean="0"/>
              <a:t>Malheureusement c'est aussi ces </a:t>
            </a:r>
            <a:r>
              <a:rPr lang="fr-CH" dirty="0" err="1" smtClean="0"/>
              <a:t>meta</a:t>
            </a:r>
            <a:r>
              <a:rPr lang="fr-CH" dirty="0" smtClean="0"/>
              <a:t>-caractères dont le sens peut</a:t>
            </a:r>
            <a:r>
              <a:rPr lang="fr-CH" baseline="0" dirty="0" smtClean="0"/>
              <a:t> varier sensiblement selon les différentes implémentation ou </a:t>
            </a:r>
            <a:r>
              <a:rPr lang="fr-CH" i="1" baseline="0" dirty="0" err="1" smtClean="0"/>
              <a:t>engines</a:t>
            </a:r>
            <a:r>
              <a:rPr lang="fr-CH" i="0" baseline="0" dirty="0" smtClean="0"/>
              <a:t>. </a:t>
            </a:r>
          </a:p>
          <a:p>
            <a:endParaRPr lang="fr-CH" i="0" baseline="0" dirty="0" smtClean="0"/>
          </a:p>
          <a:p>
            <a:r>
              <a:rPr lang="fr-CH" i="0" baseline="0" dirty="0" smtClean="0"/>
              <a:t>Enfin, un méta-caractère devra être échappé pour prendre son sens littéral. L'accolade n'aura un sens d'accolade que si elle est précédée de </a:t>
            </a:r>
            <a:r>
              <a:rPr lang="fr-CH" i="1" baseline="0" dirty="0" err="1" smtClean="0"/>
              <a:t>backslash</a:t>
            </a:r>
            <a:r>
              <a:rPr lang="fr-CH" i="0" baseline="0" dirty="0" smtClean="0"/>
              <a:t>.</a:t>
            </a:r>
          </a:p>
          <a:p>
            <a:endParaRPr lang="fr-CH" i="0" baseline="0" dirty="0" smtClean="0"/>
          </a:p>
          <a:p>
            <a:r>
              <a:rPr lang="fr-CH" i="0" baseline="0" dirty="0" smtClean="0"/>
              <a:t>A partir de maintenant, je vous propose de suivre notre progression sur la </a:t>
            </a:r>
            <a:r>
              <a:rPr lang="fr-CH" b="1" i="0" baseline="0" dirty="0" smtClean="0"/>
              <a:t>droite de l'écran</a:t>
            </a:r>
            <a:r>
              <a:rPr lang="fr-CH" i="0" baseline="0" dirty="0" smtClean="0"/>
              <a:t>. Voici les 15 méta-caractères que nous allons voir dans les dans ce chapitre. Le premier, vous le connaissez déjà.</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24</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baseline="0" dirty="0" smtClean="0"/>
              <a:t>Le joker. </a:t>
            </a:r>
          </a:p>
          <a:p>
            <a:endParaRPr lang="fr-CH" baseline="0" dirty="0" smtClean="0"/>
          </a:p>
          <a:p>
            <a:r>
              <a:rPr lang="fr-CH" baseline="0" dirty="0" smtClean="0"/>
              <a:t>Plusieurs d'entres-vous sont connaissent à </a:t>
            </a:r>
            <a:r>
              <a:rPr lang="fr-CH" b="1" baseline="0" dirty="0" smtClean="0"/>
              <a:t>l'astérisque</a:t>
            </a:r>
            <a:r>
              <a:rPr lang="fr-CH" baseline="0" dirty="0" smtClean="0"/>
              <a:t> qui remplace n'importe quel chaîne de caractère et le </a:t>
            </a:r>
            <a:r>
              <a:rPr lang="fr-CH" b="1" baseline="0" dirty="0" smtClean="0"/>
              <a:t>point d'interrogation</a:t>
            </a:r>
            <a:r>
              <a:rPr lang="fr-CH" baseline="0" dirty="0" smtClean="0"/>
              <a:t> qui ne remplace qu'un seul caractère. </a:t>
            </a:r>
          </a:p>
          <a:p>
            <a:r>
              <a:rPr lang="fr-CH" baseline="0" dirty="0" smtClean="0"/>
              <a:t>Dans une </a:t>
            </a:r>
            <a:r>
              <a:rPr lang="fr-CH" baseline="0" dirty="0" err="1" smtClean="0"/>
              <a:t>regex</a:t>
            </a:r>
            <a:r>
              <a:rPr lang="fr-CH" baseline="0" dirty="0" smtClean="0"/>
              <a:t>, c'est le joker qui endosse ce rôle-ci. </a:t>
            </a:r>
          </a:p>
          <a:p>
            <a:r>
              <a:rPr lang="fr-CH" baseline="0" dirty="0" smtClean="0"/>
              <a:t>--&gt;</a:t>
            </a:r>
          </a:p>
          <a:p>
            <a:r>
              <a:rPr lang="fr-CH" baseline="0" dirty="0" smtClean="0"/>
              <a:t>Il remplace n'importe quel caractère excepté une nouvelle ligne. </a:t>
            </a:r>
          </a:p>
          <a:p>
            <a:endParaRPr lang="fr-CH" baseline="0" dirty="0" smtClean="0"/>
          </a:p>
          <a:p>
            <a:r>
              <a:rPr lang="fr-CH" baseline="0" dirty="0" smtClean="0"/>
              <a:t>Pourquoi pas la nouvelle ligne \n, parce qu'à l'origine les outils UNIX n'opéraient que sur des lignes entières. </a:t>
            </a:r>
          </a:p>
          <a:p>
            <a:endParaRPr lang="fr-CH" baseline="0" dirty="0" smtClean="0"/>
          </a:p>
          <a:p>
            <a:r>
              <a:rPr lang="fr-CH" baseline="0" dirty="0" smtClean="0"/>
              <a:t>L'outil </a:t>
            </a:r>
            <a:r>
              <a:rPr lang="fr-CH" baseline="0" dirty="0" err="1" smtClean="0"/>
              <a:t>grep</a:t>
            </a:r>
            <a:r>
              <a:rPr lang="fr-CH" baseline="0" dirty="0" smtClean="0"/>
              <a:t> que nous avons évoqué précédemment présente aujourd'hui toujours cette caractéristique. Pour faire des recherches sur plusieurs lignes, il faut utiliser d'autres outils. </a:t>
            </a:r>
          </a:p>
          <a:p>
            <a:endParaRPr lang="fr-CH" baseline="0" dirty="0" smtClean="0"/>
          </a:p>
          <a:p>
            <a:r>
              <a:rPr lang="fr-CH" baseline="0" dirty="0" smtClean="0"/>
              <a:t>Prenons comme exemple cette expression régulière-ci </a:t>
            </a:r>
            <a:r>
              <a:rPr lang="fr-CH" b="1" baseline="0" dirty="0" smtClean="0"/>
              <a:t>/</a:t>
            </a:r>
            <a:r>
              <a:rPr lang="fr-CH" b="1" baseline="0" dirty="0" err="1" smtClean="0"/>
              <a:t>ro.e</a:t>
            </a:r>
            <a:r>
              <a:rPr lang="fr-CH" b="1" baseline="0" dirty="0" smtClean="0"/>
              <a:t>/</a:t>
            </a:r>
            <a:r>
              <a:rPr lang="fr-CH" baseline="0" dirty="0" smtClean="0"/>
              <a:t>. Elle match les mots rose, robe, roue et `</a:t>
            </a:r>
            <a:r>
              <a:rPr lang="fr-CH" baseline="0" dirty="0" err="1" smtClean="0"/>
              <a:t>rone</a:t>
            </a:r>
            <a:r>
              <a:rPr lang="fr-CH" baseline="0" dirty="0" smtClean="0"/>
              <a:t>` dans synchrone. Rouge n'est pas capturé car le joker ne peut remplacer qu'un seule caractère à la fois. </a:t>
            </a:r>
          </a:p>
          <a:p>
            <a:endParaRPr lang="fr-CH" baseline="0" dirty="0" smtClean="0"/>
          </a:p>
          <a:p>
            <a:r>
              <a:rPr lang="fr-CH" baseline="0" dirty="0" smtClean="0"/>
              <a:t>Le joker est le plus courant </a:t>
            </a:r>
            <a:r>
              <a:rPr lang="fr-CH" baseline="0" dirty="0" err="1" smtClean="0"/>
              <a:t>meta</a:t>
            </a:r>
            <a:r>
              <a:rPr lang="fr-CH" baseline="0" dirty="0" smtClean="0"/>
              <a:t>-caractère, c'est aussi celui qui est la source du plus grand nombre d'erreurs. J'en veux pour preuve, l'exemple suivant:</a:t>
            </a:r>
          </a:p>
          <a:p>
            <a:endParaRPr lang="fr-CH" baseline="0" dirty="0" smtClean="0"/>
          </a:p>
          <a:p>
            <a:r>
              <a:rPr lang="fr-CH" baseline="0" dirty="0" smtClean="0"/>
              <a:t>L'expression </a:t>
            </a:r>
            <a:r>
              <a:rPr lang="fr-CH" b="1" baseline="0" dirty="0" smtClean="0"/>
              <a:t>/3.14/</a:t>
            </a:r>
            <a:r>
              <a:rPr lang="fr-CH" baseline="0" dirty="0" smtClean="0"/>
              <a:t> match bien entendu </a:t>
            </a:r>
            <a:r>
              <a:rPr lang="fr-CH" b="1" baseline="0" dirty="0" smtClean="0"/>
              <a:t>3.14</a:t>
            </a:r>
            <a:r>
              <a:rPr lang="fr-CH" baseline="0" dirty="0" smtClean="0"/>
              <a:t> mais aussi </a:t>
            </a:r>
            <a:r>
              <a:rPr lang="fr-CH" b="1" baseline="0" dirty="0" smtClean="0"/>
              <a:t>3214</a:t>
            </a:r>
            <a:r>
              <a:rPr lang="fr-CH" baseline="0" dirty="0" smtClean="0"/>
              <a:t> ou </a:t>
            </a:r>
            <a:r>
              <a:rPr lang="fr-CH" b="1" baseline="0" dirty="0" smtClean="0"/>
              <a:t>3-14</a:t>
            </a:r>
            <a:r>
              <a:rPr lang="fr-CH" baseline="0" dirty="0" smtClean="0"/>
              <a:t>. </a:t>
            </a:r>
          </a:p>
          <a:p>
            <a:endParaRPr lang="fr-CH" baseline="0" dirty="0" smtClean="0"/>
          </a:p>
          <a:p>
            <a:r>
              <a:rPr lang="fr-CH" baseline="0" dirty="0" smtClean="0"/>
              <a:t>Allons jouer un peu avec </a:t>
            </a:r>
            <a:r>
              <a:rPr lang="fr-CH" baseline="0" dirty="0" err="1" smtClean="0"/>
              <a:t>notepad</a:t>
            </a:r>
            <a:r>
              <a:rPr lang="fr-CH" baseline="0" dirty="0" smtClean="0"/>
              <a:t>++. </a:t>
            </a:r>
          </a:p>
          <a:p>
            <a:r>
              <a:rPr lang="fr-CH" baseline="0" dirty="0" smtClean="0"/>
              <a:t>----</a:t>
            </a:r>
          </a:p>
          <a:p>
            <a:endParaRPr lang="fr-CH" baseline="0" dirty="0" smtClean="0"/>
          </a:p>
          <a:p>
            <a:r>
              <a:rPr lang="fr-CH" b="1" baseline="0" dirty="0" smtClean="0"/>
              <a:t>/.</a:t>
            </a:r>
            <a:r>
              <a:rPr lang="fr-CH" b="1" baseline="0" dirty="0" err="1" smtClean="0"/>
              <a:t>a.b.c</a:t>
            </a:r>
            <a:r>
              <a:rPr lang="fr-CH" b="1" baseline="0" dirty="0" smtClean="0"/>
              <a:t>/</a:t>
            </a:r>
            <a:r>
              <a:rPr lang="fr-CH" baseline="0" dirty="0" smtClean="0"/>
              <a:t> https://regex101.com/r/xP0pK6/1</a:t>
            </a:r>
          </a:p>
          <a:p>
            <a:endParaRPr lang="fr-CH" baseline="0" dirty="0" smtClean="0"/>
          </a:p>
          <a:p>
            <a:pPr marL="171450" indent="-171450">
              <a:buFontTx/>
              <a:buChar char="-"/>
            </a:pPr>
            <a:r>
              <a:rPr lang="fr-CH" baseline="0" dirty="0" smtClean="0"/>
              <a:t>/./ matchera tous les caractère. </a:t>
            </a:r>
          </a:p>
          <a:p>
            <a:pPr marL="171450" lvl="0" indent="-171450">
              <a:buFontTx/>
              <a:buChar char="-"/>
            </a:pPr>
            <a:r>
              <a:rPr lang="fr-CH" baseline="0" dirty="0" smtClean="0"/>
              <a:t>/../ matchera donc une paire de caractère. Cela peut être utile en programmation pour itérer par pas de 2 caractères. </a:t>
            </a:r>
          </a:p>
          <a:p>
            <a:pPr marL="171450" lvl="0" indent="-171450">
              <a:buFontTx/>
              <a:buChar char="-"/>
            </a:pPr>
            <a:r>
              <a:rPr lang="fr-CH" baseline="0" dirty="0" smtClean="0"/>
              <a:t>Si je souhaite </a:t>
            </a:r>
            <a:r>
              <a:rPr lang="fr-CH" b="1" baseline="0" dirty="0" smtClean="0"/>
              <a:t>remplacer</a:t>
            </a:r>
            <a:r>
              <a:rPr lang="fr-CH" baseline="0" dirty="0" smtClean="0"/>
              <a:t> chaque </a:t>
            </a:r>
            <a:r>
              <a:rPr lang="fr-CH" b="1" baseline="0" dirty="0" smtClean="0"/>
              <a:t>/</a:t>
            </a:r>
            <a:r>
              <a:rPr lang="fr-CH" b="1" baseline="0" dirty="0" err="1" smtClean="0"/>
              <a:t>a..a</a:t>
            </a:r>
            <a:r>
              <a:rPr lang="fr-CH" b="1" baseline="0" dirty="0" smtClean="0"/>
              <a:t>/</a:t>
            </a:r>
            <a:r>
              <a:rPr lang="fr-CH" baseline="0" dirty="0" smtClean="0"/>
              <a:t> par é je vais procéder comme suit.</a:t>
            </a:r>
          </a:p>
          <a:p>
            <a:pPr marL="0" lvl="0" indent="0">
              <a:buFontTx/>
              <a:buNone/>
            </a:pPr>
            <a:endParaRPr lang="fr-CH" baseline="0" dirty="0" smtClean="0"/>
          </a:p>
          <a:p>
            <a:pPr marL="0" lvl="0" indent="0">
              <a:buFontTx/>
              <a:buNone/>
            </a:pPr>
            <a:r>
              <a:rPr lang="fr-CH" baseline="0" dirty="0" smtClean="0"/>
              <a:t>alibi</a:t>
            </a:r>
          </a:p>
          <a:p>
            <a:pPr marL="0" lvl="0" indent="0">
              <a:buFontTx/>
              <a:buNone/>
            </a:pPr>
            <a:r>
              <a:rPr lang="fr-CH" baseline="0" dirty="0" smtClean="0"/>
              <a:t>alambics</a:t>
            </a:r>
          </a:p>
          <a:p>
            <a:pPr marL="0" lvl="0" indent="0">
              <a:buFontTx/>
              <a:buNone/>
            </a:pPr>
            <a:r>
              <a:rPr lang="fr-CH" baseline="0" dirty="0" smtClean="0"/>
              <a:t>antichambres</a:t>
            </a:r>
          </a:p>
          <a:p>
            <a:pPr marL="0" lvl="0" indent="0">
              <a:buFontTx/>
              <a:buNone/>
            </a:pPr>
            <a:r>
              <a:rPr lang="fr-CH" baseline="0" dirty="0" smtClean="0"/>
              <a:t>barbacane</a:t>
            </a:r>
          </a:p>
          <a:p>
            <a:pPr marL="0" lvl="0" indent="0">
              <a:buFontTx/>
              <a:buNone/>
            </a:pPr>
            <a:r>
              <a:rPr lang="fr-CH" baseline="0" dirty="0" smtClean="0"/>
              <a:t>barbecue</a:t>
            </a:r>
          </a:p>
          <a:p>
            <a:pPr marL="0" lvl="0" indent="0">
              <a:buFontTx/>
              <a:buNone/>
            </a:pPr>
            <a:r>
              <a:rPr lang="fr-CH" baseline="0" dirty="0" smtClean="0"/>
              <a:t>barbiche</a:t>
            </a:r>
          </a:p>
          <a:p>
            <a:pPr marL="0" lvl="0" indent="0">
              <a:buFontTx/>
              <a:buNone/>
            </a:pPr>
            <a:r>
              <a:rPr lang="fr-CH" baseline="0" dirty="0" smtClean="0"/>
              <a:t>bicarbonate</a:t>
            </a:r>
          </a:p>
          <a:p>
            <a:pPr marL="0" lvl="0" indent="0">
              <a:buFontTx/>
              <a:buNone/>
            </a:pPr>
            <a:r>
              <a:rPr lang="fr-CH" baseline="0" dirty="0" smtClean="0"/>
              <a:t>calambacs</a:t>
            </a:r>
          </a:p>
          <a:p>
            <a:pPr marL="0" lvl="0" indent="0">
              <a:buFontTx/>
              <a:buNone/>
            </a:pPr>
            <a:r>
              <a:rPr lang="fr-CH" baseline="0" dirty="0" smtClean="0"/>
              <a:t>dithyrambique</a:t>
            </a:r>
          </a:p>
          <a:p>
            <a:pPr marL="0" lvl="0" indent="0">
              <a:buFontTx/>
              <a:buNone/>
            </a:pPr>
            <a:r>
              <a:rPr lang="fr-CH" baseline="0" dirty="0" smtClean="0"/>
              <a:t>noctambule</a:t>
            </a:r>
          </a:p>
          <a:p>
            <a:pPr marL="0" lvl="0" indent="0">
              <a:buFontTx/>
              <a:buNone/>
            </a:pPr>
            <a:r>
              <a:rPr lang="fr-CH" baseline="0" dirty="0" smtClean="0"/>
              <a:t>sarbacane</a:t>
            </a:r>
          </a:p>
          <a:p>
            <a:pPr marL="0" lvl="0" indent="0">
              <a:buFontTx/>
              <a:buNone/>
            </a:pPr>
            <a:r>
              <a:rPr lang="fr-CH" baseline="0" dirty="0" smtClean="0"/>
              <a:t>zodiacal</a:t>
            </a:r>
          </a:p>
          <a:p>
            <a:endParaRPr lang="fr-CH" dirty="0" smtClean="0"/>
          </a:p>
          <a:p>
            <a:r>
              <a:rPr lang="fr-CH" dirty="0" smtClean="0"/>
              <a:t>----</a:t>
            </a:r>
          </a:p>
          <a:p>
            <a:r>
              <a:rPr lang="fr-CH" dirty="0" smtClean="0"/>
              <a:t>EXERCICE</a:t>
            </a:r>
            <a:r>
              <a:rPr lang="fr-CH" baseline="0" dirty="0" smtClean="0"/>
              <a:t> 1a et 1b</a:t>
            </a:r>
          </a:p>
          <a:p>
            <a:r>
              <a:rPr lang="fr-CH" baseline="0" dirty="0" smtClean="0"/>
              <a:t>Solution: https://regex101.com/r/wO3iP4/1</a:t>
            </a:r>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25</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Il est parfois utile de capturer</a:t>
            </a:r>
            <a:r>
              <a:rPr lang="fr-CH" baseline="0" dirty="0" smtClean="0"/>
              <a:t> n'importe quel caractère appartenant à un set de caractères comme toutes les voyelles ou tous les caractères hexadécimaux. </a:t>
            </a:r>
          </a:p>
          <a:p>
            <a:endParaRPr lang="fr-CH" baseline="0" dirty="0" smtClean="0"/>
          </a:p>
          <a:p>
            <a:r>
              <a:rPr lang="fr-CH" baseline="0" dirty="0" smtClean="0"/>
              <a:t>Un ensemble est défini à l'intérieur de parenthèses carrées. L'expression </a:t>
            </a:r>
            <a:r>
              <a:rPr lang="fr-CH" b="1" baseline="0" dirty="0" smtClean="0"/>
              <a:t>/c[</a:t>
            </a:r>
            <a:r>
              <a:rPr lang="fr-CH" b="1" baseline="0" dirty="0" err="1" smtClean="0"/>
              <a:t>aeiouy</a:t>
            </a:r>
            <a:r>
              <a:rPr lang="fr-CH" b="1" baseline="0" dirty="0" smtClean="0"/>
              <a:t>].ale/</a:t>
            </a:r>
            <a:r>
              <a:rPr lang="fr-CH" b="0" baseline="0" dirty="0" smtClean="0"/>
              <a:t>, capture les mots dont la seconde lettre est une voyelle. La troisième lettre peut être n'importe quel caractère littéral. </a:t>
            </a:r>
          </a:p>
          <a:p>
            <a:endParaRPr lang="fr-CH" b="0" baseline="0" dirty="0" smtClean="0"/>
          </a:p>
          <a:p>
            <a:r>
              <a:rPr lang="fr-CH" baseline="0" dirty="0" smtClean="0"/>
              <a:t>Nous avons vu que nous devons échapper le point pour qu'il perde son pouvoir de joker. Nous avons vu aussi que les méta-caractères peuvent perdre leur particularité selon le contexte. A l'intérieur d'un ensemble, le joker redevient un simple point.</a:t>
            </a:r>
          </a:p>
          <a:p>
            <a:endParaRPr lang="fr-CH" baseline="0" dirty="0" smtClean="0"/>
          </a:p>
          <a:p>
            <a:r>
              <a:rPr lang="fr-CH" baseline="0" dirty="0" smtClean="0"/>
              <a:t>Imaginons que nous souhaitions capturer un nombre hexadécimal de deux chiffres dont le premier doit être compris entre A et F. L'expression régulière correspondante peut s'écrire au moyen de deux ensembles:</a:t>
            </a:r>
          </a:p>
          <a:p>
            <a:endParaRPr lang="fr-CH" baseline="0" dirty="0" smtClean="0"/>
          </a:p>
          <a:p>
            <a:r>
              <a:rPr lang="fr-CH" baseline="0" dirty="0" smtClean="0"/>
              <a:t>/0x[</a:t>
            </a:r>
            <a:r>
              <a:rPr lang="fr-CH" baseline="0" dirty="0" err="1" smtClean="0"/>
              <a:t>abcdef</a:t>
            </a:r>
            <a:r>
              <a:rPr lang="fr-CH" baseline="0" dirty="0" smtClean="0"/>
              <a:t>][0123456789abcdef]/</a:t>
            </a:r>
          </a:p>
          <a:p>
            <a:endParaRPr lang="fr-CH" baseline="0" dirty="0" smtClean="0"/>
          </a:p>
          <a:p>
            <a:r>
              <a:rPr lang="fr-CH" baseline="0" dirty="0" smtClean="0"/>
              <a:t>Une fonctionnalité bien pratique dans les ensembles, c'est l'intervalle. En plaçant un tiret entre deux caractères, nous indiquons que tous les caractères situé à l'intérieur de cet intervalle sont valables. Attention ce n'est valable que dans un ensemble. </a:t>
            </a:r>
          </a:p>
          <a:p>
            <a:endParaRPr lang="fr-CH" baseline="0" dirty="0" smtClean="0"/>
          </a:p>
          <a:p>
            <a:r>
              <a:rPr lang="fr-CH" baseline="0" dirty="0" smtClean="0"/>
              <a:t>Pour le coup, notre </a:t>
            </a:r>
            <a:r>
              <a:rPr lang="fr-CH" baseline="0" dirty="0" err="1" smtClean="0"/>
              <a:t>regex</a:t>
            </a:r>
            <a:r>
              <a:rPr lang="fr-CH" baseline="0" dirty="0" smtClean="0"/>
              <a:t> pourrait être simplifier comme suit: </a:t>
            </a:r>
          </a:p>
          <a:p>
            <a:endParaRPr lang="fr-CH" baseline="0" dirty="0" smtClean="0"/>
          </a:p>
          <a:p>
            <a:r>
              <a:rPr lang="fr-CH" baseline="0" dirty="0" smtClean="0"/>
              <a:t>/0x[a-f][0-9a-f]</a:t>
            </a:r>
          </a:p>
          <a:p>
            <a:endParaRPr lang="fr-CH" baseline="0" dirty="0" smtClean="0"/>
          </a:p>
          <a:p>
            <a:r>
              <a:rPr lang="fr-CH" baseline="0" dirty="0" smtClean="0"/>
              <a:t>Allons sur regex101 et sélectionnons les non voyelles dans l'</a:t>
            </a:r>
            <a:r>
              <a:rPr lang="fr-CH" b="1" baseline="0" dirty="0" smtClean="0"/>
              <a:t>Ophélie de Rimbaud</a:t>
            </a:r>
            <a:r>
              <a:rPr lang="fr-CH" baseline="0" dirty="0" smtClean="0"/>
              <a:t>. Ceci est possible à l'aide des intervalles:</a:t>
            </a:r>
          </a:p>
          <a:p>
            <a:endParaRPr lang="fr-CH" baseline="0" dirty="0" smtClean="0"/>
          </a:p>
          <a:p>
            <a:r>
              <a:rPr lang="fr-CH" baseline="0" dirty="0" smtClean="0"/>
              <a:t>https://regex101.com/r/uX3xZ6/4</a:t>
            </a:r>
          </a:p>
          <a:p>
            <a:endParaRPr lang="fr-CH" baseline="0" dirty="0" smtClean="0"/>
          </a:p>
          <a:p>
            <a:r>
              <a:rPr lang="fr-CH" dirty="0" smtClean="0"/>
              <a:t>/[b-</a:t>
            </a:r>
            <a:r>
              <a:rPr lang="fr-CH" dirty="0" err="1" smtClean="0"/>
              <a:t>df</a:t>
            </a:r>
            <a:r>
              <a:rPr lang="fr-CH" dirty="0" smtClean="0"/>
              <a:t>-</a:t>
            </a:r>
            <a:r>
              <a:rPr lang="fr-CH" dirty="0" err="1" smtClean="0"/>
              <a:t>hj</a:t>
            </a:r>
            <a:r>
              <a:rPr lang="fr-CH" dirty="0" smtClean="0"/>
              <a:t>-</a:t>
            </a:r>
            <a:r>
              <a:rPr lang="fr-CH" dirty="0" err="1" smtClean="0"/>
              <a:t>np</a:t>
            </a:r>
            <a:r>
              <a:rPr lang="fr-CH" dirty="0" smtClean="0"/>
              <a:t>-tv-</a:t>
            </a:r>
            <a:r>
              <a:rPr lang="fr-CH" dirty="0" err="1" smtClean="0"/>
              <a:t>xz</a:t>
            </a:r>
            <a:r>
              <a:rPr lang="fr-CH" dirty="0" smtClean="0"/>
              <a:t>]/</a:t>
            </a:r>
          </a:p>
          <a:p>
            <a:endParaRPr lang="fr-CH" dirty="0" smtClean="0"/>
          </a:p>
          <a:p>
            <a:pPr marL="171450" indent="-171450">
              <a:buFontTx/>
              <a:buChar char="-"/>
            </a:pPr>
            <a:r>
              <a:rPr lang="fr-CH" dirty="0" smtClean="0"/>
              <a:t>On remarque deux choses</a:t>
            </a:r>
          </a:p>
          <a:p>
            <a:pPr marL="628650" lvl="1" indent="-171450">
              <a:buFontTx/>
              <a:buChar char="-"/>
            </a:pPr>
            <a:r>
              <a:rPr lang="fr-CH" dirty="0" smtClean="0"/>
              <a:t>La première est que plusieurs</a:t>
            </a:r>
            <a:r>
              <a:rPr lang="fr-CH" baseline="0" dirty="0" smtClean="0"/>
              <a:t> intervalles peuvent apparaître dans un ensemble</a:t>
            </a:r>
          </a:p>
          <a:p>
            <a:pPr marL="628650" lvl="1" indent="-171450">
              <a:buFontTx/>
              <a:buChar char="-"/>
            </a:pPr>
            <a:r>
              <a:rPr lang="fr-CH" baseline="0" dirty="0" smtClean="0"/>
              <a:t>La seconde est que les majuscules et la ponctuation ne sont pas sélectionnés.</a:t>
            </a:r>
          </a:p>
          <a:p>
            <a:pPr marL="171450" lvl="0" indent="-171450">
              <a:buFontTx/>
              <a:buChar char="-"/>
            </a:pPr>
            <a:r>
              <a:rPr lang="fr-CH" baseline="0" dirty="0" smtClean="0"/>
              <a:t>Il est temps de découvrir quelque chose de pratique c'est le circonflexe. Son comportement dans un intervalle est différent d'en dehors, nous verrons son réel pouvoir plus tard. </a:t>
            </a:r>
          </a:p>
          <a:p>
            <a:pPr marL="0" lvl="0" indent="0">
              <a:buFontTx/>
              <a:buNone/>
            </a:pPr>
            <a:endParaRPr lang="fr-CH" baseline="0" dirty="0" smtClean="0"/>
          </a:p>
          <a:p>
            <a:pPr marL="171450" lvl="0" indent="-171450">
              <a:buFontTx/>
              <a:buChar char="-"/>
            </a:pPr>
            <a:r>
              <a:rPr lang="fr-CH" baseline="0" dirty="0" smtClean="0"/>
              <a:t>Ici, écrire 5 intervalles pour sélectionner les non voyelles n'est pas très bon. Nous avons meilleur temps d'exprimer l'intervalle de cette manière: </a:t>
            </a:r>
          </a:p>
          <a:p>
            <a:pPr marL="171450" lvl="0" indent="-171450">
              <a:buFontTx/>
              <a:buChar char="-"/>
            </a:pPr>
            <a:r>
              <a:rPr lang="fr-CH" baseline="0" dirty="0" smtClean="0"/>
              <a:t>/[^</a:t>
            </a:r>
            <a:r>
              <a:rPr lang="fr-CH" baseline="0" dirty="0" err="1" smtClean="0"/>
              <a:t>aeiouy</a:t>
            </a:r>
            <a:r>
              <a:rPr lang="fr-CH" baseline="0" dirty="0" smtClean="0"/>
              <a:t>]/  https://regex101.com/r/uX3xZ6/3</a:t>
            </a:r>
          </a:p>
          <a:p>
            <a:pPr marL="0" lvl="0" indent="0">
              <a:buFontTx/>
              <a:buNone/>
            </a:pPr>
            <a:endParaRPr lang="fr-CH" baseline="0" dirty="0" smtClean="0"/>
          </a:p>
          <a:p>
            <a:pPr marL="0" lvl="0" indent="0">
              <a:buFontTx/>
              <a:buNone/>
            </a:pPr>
            <a:r>
              <a:rPr lang="fr-CH" baseline="0" dirty="0" smtClean="0"/>
              <a:t>On y constate un problème, le caractère E est une voyelle mais n'est pas sélectionné. Rappelons nous qu'une expression régulière est sensible à la casse. Comme ceci c'est mieux.</a:t>
            </a:r>
          </a:p>
          <a:p>
            <a:pPr marL="0" lvl="0" indent="0">
              <a:buFontTx/>
              <a:buNone/>
            </a:pPr>
            <a:r>
              <a:rPr lang="fr-CH" baseline="0" dirty="0" smtClean="0"/>
              <a:t>- https://regex101.com/r/uX3xZ6/5</a:t>
            </a:r>
          </a:p>
          <a:p>
            <a:pPr marL="0" lvl="0" indent="0">
              <a:buFontTx/>
              <a:buNone/>
            </a:pPr>
            <a:endParaRPr lang="fr-CH" baseline="0" dirty="0" smtClean="0"/>
          </a:p>
          <a:p>
            <a:pPr marL="0" lvl="0" indent="0">
              <a:buFontTx/>
              <a:buNone/>
            </a:pPr>
            <a:r>
              <a:rPr lang="fr-CH" baseline="0" dirty="0" smtClean="0"/>
              <a:t>Un dernier point. Admettons que nous voulions pas sélectionner les voyelles et non plus le tiret. Si je l'ajoute au milieu de mon ensemble, il sera considéré comme un intervalle. </a:t>
            </a:r>
          </a:p>
          <a:p>
            <a:pPr marL="0" lvl="0" indent="0">
              <a:buFontTx/>
              <a:buNone/>
            </a:pPr>
            <a:endParaRPr lang="fr-CH" baseline="0" dirty="0" smtClean="0"/>
          </a:p>
          <a:p>
            <a:pPr marL="0" lvl="0" indent="0">
              <a:buFontTx/>
              <a:buNone/>
            </a:pPr>
            <a:r>
              <a:rPr lang="fr-CH" baseline="0" dirty="0" smtClean="0"/>
              <a:t>Par convention on ajoute le </a:t>
            </a:r>
            <a:r>
              <a:rPr lang="fr-CH" b="1" baseline="0" dirty="0" smtClean="0"/>
              <a:t>tiret</a:t>
            </a:r>
            <a:r>
              <a:rPr lang="fr-CH" baseline="0" dirty="0" smtClean="0"/>
              <a:t>, qui est un cas particulier à la fin de l'ensemble. Comme ceci. On peut le mettre aussi au début mais c'est moins habituel. </a:t>
            </a:r>
            <a:endParaRPr lang="fr-CH" baseline="0" dirty="0"/>
          </a:p>
          <a:p>
            <a:pPr marL="0" lvl="0" indent="0">
              <a:buFontTx/>
              <a:buNone/>
            </a:pPr>
            <a:endParaRPr lang="fr-CH" baseline="0" dirty="0"/>
          </a:p>
          <a:p>
            <a:pPr marL="0" lvl="0" indent="0">
              <a:buFontTx/>
              <a:buNone/>
            </a:pPr>
            <a:r>
              <a:rPr lang="fr-CH" baseline="0" dirty="0" smtClean="0"/>
              <a:t>EXERCICE 2a et 2b</a:t>
            </a:r>
          </a:p>
          <a:p>
            <a:pPr marL="0" lvl="0" indent="0">
              <a:buFontTx/>
              <a:buNone/>
            </a:pPr>
            <a:r>
              <a:rPr lang="fr-CH" baseline="0" dirty="0" smtClean="0"/>
              <a:t>https://regex101.com/r/qP6yJ8/2</a:t>
            </a:r>
          </a:p>
          <a:p>
            <a:pPr marL="0" lvl="0" indent="0">
              <a:buFontTx/>
              <a:buNone/>
            </a:pPr>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26</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Notons</a:t>
            </a:r>
            <a:r>
              <a:rPr lang="fr-CH" baseline="0" dirty="0" smtClean="0"/>
              <a:t> certains détails des ensembles. </a:t>
            </a:r>
            <a:endParaRPr lang="fr-CH" dirty="0" smtClean="0"/>
          </a:p>
          <a:p>
            <a:endParaRPr lang="fr-CH" baseline="0" dirty="0" smtClean="0"/>
          </a:p>
          <a:p>
            <a:pPr marL="171450" indent="-171450">
              <a:buFontTx/>
              <a:buChar char="-"/>
            </a:pPr>
            <a:r>
              <a:rPr lang="fr-CH" baseline="0" dirty="0" smtClean="0"/>
              <a:t>Plusieurs intervalles possibles</a:t>
            </a:r>
          </a:p>
          <a:p>
            <a:pPr marL="171450" indent="-171450">
              <a:buFontTx/>
              <a:buChar char="-"/>
            </a:pPr>
            <a:r>
              <a:rPr lang="fr-CH" baseline="0" dirty="0" smtClean="0"/>
              <a:t>Inversion d'un match avec ^</a:t>
            </a:r>
          </a:p>
          <a:p>
            <a:pPr marL="171450" indent="-171450">
              <a:buFontTx/>
              <a:buChar char="-"/>
            </a:pPr>
            <a:r>
              <a:rPr lang="fr-CH" baseline="0" dirty="0" smtClean="0"/>
              <a:t>Le tiret littéral devra être placé à la fin de l'ensemble ou échappé.</a:t>
            </a:r>
          </a:p>
          <a:p>
            <a:pPr marL="0" lvl="0" indent="0">
              <a:buFontTx/>
              <a:buNone/>
            </a:pPr>
            <a:endParaRPr lang="fr-CH" baseline="0" dirty="0" smtClean="0"/>
          </a:p>
          <a:p>
            <a:pPr marL="628650" lvl="1" indent="-171450">
              <a:buFontTx/>
              <a:buChar char="-"/>
            </a:pP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27</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Précédemment nous avions écrit une </a:t>
            </a:r>
            <a:r>
              <a:rPr lang="fr-CH" i="0" baseline="0" dirty="0" err="1" smtClean="0"/>
              <a:t>regex</a:t>
            </a:r>
            <a:r>
              <a:rPr lang="fr-CH" i="0" baseline="0" dirty="0" smtClean="0"/>
              <a:t> pour capturer un nombre hexadécimal à deux caractère. Quelle expression régulière faudrait-il écrire pour capturer n'importe quel nombre hexadécimal peu importe sa longueur. L'opérateur astérisque est un quantificateur, il indique que l'élément qui le précède peut se répéter une infinité de fois.</a:t>
            </a:r>
          </a:p>
          <a:p>
            <a:endParaRPr lang="fr-CH" i="0" baseline="0" dirty="0" smtClean="0"/>
          </a:p>
          <a:p>
            <a:r>
              <a:rPr lang="fr-CH" i="0" baseline="0" dirty="0" smtClean="0"/>
              <a:t>Comme l'intervalle peut aussi être répétée 0 fois, il est nécessaire ici de répéter le motif au moins une fois de façon à autoriser au minimum un nombre d'un chiffre. </a:t>
            </a:r>
          </a:p>
          <a:p>
            <a:endParaRPr lang="fr-CH" i="0" baseline="0" dirty="0" smtClean="0"/>
          </a:p>
          <a:p>
            <a:r>
              <a:rPr lang="fr-CH" i="0" baseline="0" dirty="0" smtClean="0"/>
              <a:t>Ce qui serait plus pratique c'est d'utiliser le plus (+). Il se comporte comme l'astérisque mais a moins une répétition doit avoir lieu. On peut dès lors simplifier notre écriture.</a:t>
            </a:r>
          </a:p>
          <a:p>
            <a:endParaRPr lang="fr-CH" i="0" baseline="0" dirty="0" smtClean="0"/>
          </a:p>
          <a:p>
            <a:r>
              <a:rPr lang="fr-CH" i="0" baseline="0" dirty="0" smtClean="0"/>
              <a:t>Un dernier cas à traiter c'est lorsque l'on veut sélectionner 0 ou 1 répétition. En d'autres termes, si l'on souhaite rendre optionnel un terme. </a:t>
            </a:r>
          </a:p>
          <a:p>
            <a:endParaRPr lang="fr-CH" i="0" baseline="0" dirty="0" smtClean="0"/>
          </a:p>
          <a:p>
            <a:r>
              <a:rPr lang="fr-CH" i="0" baseline="0" dirty="0" smtClean="0"/>
              <a:t>Ces quantificateurs ne peuvent pas apparaître seul dans une </a:t>
            </a:r>
            <a:r>
              <a:rPr lang="fr-CH" i="0" baseline="0" dirty="0" err="1" smtClean="0"/>
              <a:t>regex</a:t>
            </a:r>
            <a:r>
              <a:rPr lang="fr-CH" i="0" baseline="0" dirty="0" smtClean="0"/>
              <a:t> ils doivent toujours suivre un élément à répéter. </a:t>
            </a:r>
          </a:p>
          <a:p>
            <a:endParaRPr lang="fr-CH" i="0" baseline="0" dirty="0" smtClean="0"/>
          </a:p>
          <a:p>
            <a:r>
              <a:rPr lang="fr-CH" i="0" baseline="0" dirty="0" smtClean="0"/>
              <a:t>Retournons sur regex101. La combinaison du joker . et du quantificateur infini est très courante, elle permet de tout sélectionner. </a:t>
            </a:r>
          </a:p>
          <a:p>
            <a:endParaRPr lang="fr-CH" i="0" baseline="0" dirty="0" smtClean="0"/>
          </a:p>
          <a:p>
            <a:r>
              <a:rPr lang="fr-CH" i="0" baseline="0" dirty="0" smtClean="0"/>
              <a:t>/.*/</a:t>
            </a:r>
          </a:p>
          <a:p>
            <a:r>
              <a:rPr lang="fr-CH" i="0" baseline="0" dirty="0" smtClean="0"/>
              <a:t>https://regex101.com/r/uX3xZ6/6</a:t>
            </a:r>
          </a:p>
          <a:p>
            <a:endParaRPr lang="fr-CH" i="0" baseline="0" dirty="0" smtClean="0"/>
          </a:p>
          <a:p>
            <a:r>
              <a:rPr lang="fr-CH" i="0" baseline="0" dirty="0" smtClean="0"/>
              <a:t>On remarque une alternance de couleur à chaque ligne, rappelons nous que le . match tous les caractères sauf la nouvelle ligne. Avec ceci on va donc sélectionner les lignes entières. </a:t>
            </a:r>
          </a:p>
          <a:p>
            <a:endParaRPr lang="fr-CH" i="0" baseline="0" dirty="0" smtClean="0"/>
          </a:p>
          <a:p>
            <a:r>
              <a:rPr lang="fr-CH" i="0" baseline="0" dirty="0" smtClean="0"/>
              <a:t>Une autre manière d'exprimer une quantification c'est en utilisant les accolades. Elles permettent de spécifier un intervalle de répétition. </a:t>
            </a:r>
          </a:p>
          <a:p>
            <a:r>
              <a:rPr lang="fr-CH" i="0" baseline="0" dirty="0" smtClean="0"/>
              <a:t>[st]{2}</a:t>
            </a:r>
          </a:p>
          <a:p>
            <a:endParaRPr lang="fr-CH" i="0" baseline="0" dirty="0" smtClean="0"/>
          </a:p>
          <a:p>
            <a:endParaRPr lang="fr-CH" i="0" baseline="0" dirty="0" smtClean="0"/>
          </a:p>
          <a:p>
            <a:endParaRPr lang="fr-CH"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28</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Ici un résumé des quantificateurs. On voit que les trois quantificateurs de base peuvent s'écrire de façon alternative en utilisant les accolades. </a:t>
            </a:r>
          </a:p>
          <a:p>
            <a:endParaRPr lang="fr-CH" i="0" baseline="0" dirty="0" smtClean="0"/>
          </a:p>
          <a:p>
            <a:r>
              <a:rPr lang="fr-CH" i="0" baseline="0" dirty="0" smtClean="0"/>
              <a:t>En revanche pour des intervalles plus particuliers, il n'existe aucun quantificateur de base, il faudra utiliser les accolades</a:t>
            </a:r>
          </a:p>
          <a:p>
            <a:endParaRPr lang="fr-CH" i="0" baseline="0" dirty="0" smtClean="0"/>
          </a:p>
          <a:p>
            <a:r>
              <a:rPr lang="fr-CH" i="0" baseline="0" dirty="0" smtClean="0"/>
              <a:t>Trois points enfin qu'il nous faut noter. </a:t>
            </a:r>
          </a:p>
          <a:p>
            <a:endParaRPr lang="fr-CH" i="0" baseline="0" dirty="0" smtClean="0"/>
          </a:p>
          <a:p>
            <a:r>
              <a:rPr lang="fr-CH" i="0" baseline="0" dirty="0" smtClean="0"/>
              <a:t>1. /.*/ sélectionne tout sauf les nouvelles lignes, </a:t>
            </a:r>
          </a:p>
          <a:p>
            <a:r>
              <a:rPr lang="fr-CH" i="0" baseline="0" dirty="0" smtClean="0"/>
              <a:t>2. /./ pourrait très bien être écrit comme /.{1}/</a:t>
            </a:r>
          </a:p>
          <a:p>
            <a:r>
              <a:rPr lang="fr-CH" i="0" baseline="0" dirty="0" smtClean="0"/>
              <a:t>3. Ainsi va de même pour /../ et /.{2}/</a:t>
            </a:r>
          </a:p>
          <a:p>
            <a:endParaRPr lang="fr-CH" i="0" baseline="0" dirty="0" smtClean="0"/>
          </a:p>
          <a:p>
            <a:endParaRPr lang="fr-CH" i="0" baseline="0" dirty="0" smtClean="0"/>
          </a:p>
          <a:p>
            <a:r>
              <a:rPr lang="fr-CH" i="0" baseline="0" dirty="0" smtClean="0"/>
              <a:t>EXERCICES 2a et 2b</a:t>
            </a:r>
          </a:p>
          <a:p>
            <a:r>
              <a:rPr lang="fr-CH" i="0" baseline="0" dirty="0" smtClean="0"/>
              <a:t>https://regex101.com/r/hP7dT6/1</a:t>
            </a:r>
          </a:p>
          <a:p>
            <a:endParaRPr lang="fr-CH"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29</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sz="1200" b="0" dirty="0" smtClean="0"/>
              <a:t>Que sont les expressions régulières ?</a:t>
            </a:r>
          </a:p>
          <a:p>
            <a:endParaRPr lang="fr-CH" dirty="0" smtClean="0"/>
          </a:p>
          <a:p>
            <a:r>
              <a:rPr lang="fr-CH" noProof="0" dirty="0" smtClean="0"/>
              <a:t>Commençons</a:t>
            </a:r>
            <a:r>
              <a:rPr lang="fr-CH" dirty="0" smtClean="0"/>
              <a:t> par répondre à la question. Il faut l'admettre, </a:t>
            </a:r>
            <a:r>
              <a:rPr lang="fr-CH" baseline="0" dirty="0" smtClean="0"/>
              <a:t>qu'il s'agisse des termes </a:t>
            </a:r>
            <a:r>
              <a:rPr lang="fr-CH" b="1" baseline="0" dirty="0" smtClean="0"/>
              <a:t>expressions régulières</a:t>
            </a:r>
            <a:r>
              <a:rPr lang="fr-CH" baseline="0" dirty="0" smtClean="0"/>
              <a:t>, d'</a:t>
            </a:r>
            <a:r>
              <a:rPr lang="fr-CH" b="1" baseline="0" dirty="0" smtClean="0"/>
              <a:t>expressions rationnelles</a:t>
            </a:r>
            <a:r>
              <a:rPr lang="fr-CH" baseline="0" dirty="0" smtClean="0"/>
              <a:t> ou de </a:t>
            </a:r>
            <a:r>
              <a:rPr lang="fr-CH" b="1" i="1" baseline="0" dirty="0" err="1" smtClean="0"/>
              <a:t>regex</a:t>
            </a:r>
            <a:r>
              <a:rPr lang="fr-CH" i="0" baseline="0" dirty="0" smtClean="0"/>
              <a:t>, leurs nom reste parfaitement obscure et parfaitement inaccessible au profane. Il n'évoquera d'ailleurs pas grand-chose à tous ceux qui ne sont pas familier avec les langages formels. </a:t>
            </a:r>
          </a:p>
          <a:p>
            <a:endParaRPr lang="en-US" i="0" baseline="0" dirty="0" smtClean="0"/>
          </a:p>
          <a:p>
            <a:r>
              <a:rPr lang="en-US" i="0" baseline="0" dirty="0" smtClean="0"/>
              <a:t>Les expressions</a:t>
            </a:r>
            <a:r>
              <a:rPr lang="fr-CH" i="0" baseline="0" noProof="0" dirty="0" smtClean="0"/>
              <a:t> régulières concernent </a:t>
            </a:r>
            <a:r>
              <a:rPr lang="en-US" i="0" baseline="0" dirty="0" smtClean="0"/>
              <a:t>les </a:t>
            </a:r>
            <a:r>
              <a:rPr lang="fr-FR" b="1" i="0" baseline="0" noProof="0" dirty="0" smtClean="0"/>
              <a:t>textes</a:t>
            </a:r>
            <a:r>
              <a:rPr lang="fr-FR" b="0" i="0" baseline="0" noProof="0" dirty="0" smtClean="0"/>
              <a:t>, la</a:t>
            </a:r>
            <a:r>
              <a:rPr lang="fr-FR" i="0" baseline="0" noProof="0" dirty="0" smtClean="0"/>
              <a:t> pièce centrale de nos technologies: e-mails, presse écrite, romans, sms ou de code informatique. Il était donc important pour les informaticiens d'inventer un outil capable de décrire ces textes sans ambiguïté. </a:t>
            </a:r>
          </a:p>
          <a:p>
            <a:endParaRPr lang="en-US" i="1" baseline="0" noProof="0" dirty="0" smtClean="0"/>
          </a:p>
          <a:p>
            <a:r>
              <a:rPr lang="en-US" i="0" baseline="0" noProof="0" dirty="0" smtClean="0"/>
              <a:t>Les expressions</a:t>
            </a:r>
            <a:r>
              <a:rPr lang="fr-CH" i="0" baseline="0" noProof="0" dirty="0" smtClean="0"/>
              <a:t> régulières sont donc un outil permettant de </a:t>
            </a:r>
            <a:r>
              <a:rPr lang="fr-CH" b="1" i="0" baseline="0" noProof="0" dirty="0" smtClean="0"/>
              <a:t>manipuler ces textes</a:t>
            </a:r>
            <a:r>
              <a:rPr lang="fr-CH" b="0" i="0" baseline="0" noProof="0" dirty="0" smtClean="0"/>
              <a:t>. Elles permettent </a:t>
            </a:r>
            <a:r>
              <a:rPr lang="fr-CH" i="0" baseline="0" noProof="0" dirty="0" smtClean="0"/>
              <a:t>de décrire des chaînes de caractères à l'aide de motifs qui utilisent le même alphabet. Elle sont donc des chaînes de caractères qui peuvent à leur tour être décrites de la même manière.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3</a:t>
            </a:fld>
            <a:endParaRPr lang="fr-CH"/>
          </a:p>
        </p:txBody>
      </p:sp>
    </p:spTree>
    <p:extLst>
      <p:ext uri="{BB962C8B-B14F-4D97-AF65-F5344CB8AC3E}">
        <p14:creationId xmlns:p14="http://schemas.microsoft.com/office/powerpoint/2010/main" val="203617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Avant de terminer ce chapitre, il manque un élément essentiel, ce sont les groupes. </a:t>
            </a:r>
          </a:p>
          <a:p>
            <a:endParaRPr lang="fr-CH" i="0" baseline="0" dirty="0" smtClean="0"/>
          </a:p>
          <a:p>
            <a:r>
              <a:rPr lang="fr-CH" i="0" baseline="0" dirty="0" smtClean="0"/>
              <a:t>Les groupes sont certainement les éléments les plus importants car ils permettent de décrire des expression bien plus complexes. </a:t>
            </a:r>
          </a:p>
          <a:p>
            <a:endParaRPr lang="fr-CH" i="0" baseline="0" dirty="0" smtClean="0"/>
          </a:p>
          <a:p>
            <a:r>
              <a:rPr lang="fr-CH" i="0" baseline="0" dirty="0" smtClean="0"/>
              <a:t>Un groupe c'est ceci: une paire de parenthèse… avec du contenu. </a:t>
            </a:r>
          </a:p>
          <a:p>
            <a:r>
              <a:rPr lang="fr-CH" i="0" baseline="0" dirty="0" smtClean="0"/>
              <a:t>--&gt;</a:t>
            </a:r>
          </a:p>
          <a:p>
            <a:endParaRPr lang="fr-CH" i="0" baseline="0" dirty="0" smtClean="0"/>
          </a:p>
          <a:p>
            <a:r>
              <a:rPr lang="fr-CH" i="0" baseline="0" dirty="0" smtClean="0"/>
              <a:t>Plus précisément un groupe est une portion d'expression duquel il est possible</a:t>
            </a:r>
          </a:p>
          <a:p>
            <a:endParaRPr lang="fr-CH" i="0" baseline="0" dirty="0" smtClean="0"/>
          </a:p>
          <a:p>
            <a:pPr marL="171450" indent="-171450">
              <a:buFontTx/>
              <a:buChar char="-"/>
            </a:pPr>
            <a:r>
              <a:rPr lang="fr-CH" i="0" baseline="0" dirty="0" smtClean="0"/>
              <a:t>D'appliquer une répétition</a:t>
            </a:r>
          </a:p>
          <a:p>
            <a:pPr marL="171450" indent="-171450">
              <a:buFontTx/>
              <a:buChar char="-"/>
            </a:pPr>
            <a:r>
              <a:rPr lang="fr-CH" i="0" baseline="0" dirty="0" smtClean="0"/>
              <a:t>De faciliter la lecture de certaines expressions</a:t>
            </a:r>
          </a:p>
          <a:p>
            <a:pPr marL="171450" indent="-171450">
              <a:buFontTx/>
              <a:buChar char="-"/>
            </a:pPr>
            <a:r>
              <a:rPr lang="fr-CH" i="0" baseline="0" dirty="0" smtClean="0"/>
              <a:t>Ou de capturer des portions de textes lors d'un match. Ceci est très utile lors des remplacements.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30</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Un groupe est</a:t>
            </a:r>
            <a:r>
              <a:rPr lang="fr-CH" baseline="0" dirty="0" smtClean="0"/>
              <a:t> par défaut capturant</a:t>
            </a:r>
          </a:p>
          <a:p>
            <a:endParaRPr lang="fr-CH" baseline="0" dirty="0" smtClean="0"/>
          </a:p>
          <a:p>
            <a:endParaRPr lang="fr-CH" baseline="0" dirty="0" smtClean="0"/>
          </a:p>
          <a:p>
            <a:r>
              <a:rPr lang="fr-CH" baseline="0" dirty="0" smtClean="0"/>
              <a:t>Voyons sur regex101</a:t>
            </a:r>
          </a:p>
          <a:p>
            <a:r>
              <a:rPr lang="fr-CH" dirty="0" smtClean="0"/>
              <a:t>https://regex101.com/r/iG6rY8/1</a:t>
            </a:r>
          </a:p>
          <a:p>
            <a:endParaRPr lang="fr-CH" dirty="0" smtClean="0"/>
          </a:p>
          <a:p>
            <a:r>
              <a:rPr lang="fr-CH" dirty="0" smtClean="0"/>
              <a:t>On observe à droite</a:t>
            </a:r>
            <a:r>
              <a:rPr lang="fr-CH" baseline="0" dirty="0" smtClean="0"/>
              <a:t> des informations sur les </a:t>
            </a:r>
            <a:r>
              <a:rPr lang="fr-CH" i="1" baseline="0" dirty="0" smtClean="0"/>
              <a:t>match</a:t>
            </a:r>
            <a:r>
              <a:rPr lang="fr-CH" i="0" baseline="0" dirty="0" smtClean="0"/>
              <a:t>. </a:t>
            </a:r>
          </a:p>
          <a:p>
            <a:endParaRPr lang="fr-CH" i="0" baseline="0" dirty="0" smtClean="0"/>
          </a:p>
          <a:p>
            <a:r>
              <a:rPr lang="fr-CH" i="0" baseline="0" dirty="0" smtClean="0"/>
              <a:t>On peut nommer ces groupes</a:t>
            </a:r>
          </a:p>
          <a:p>
            <a:r>
              <a:rPr lang="fr-CH" i="0" baseline="0" dirty="0" smtClean="0"/>
              <a:t>?&lt;</a:t>
            </a:r>
            <a:r>
              <a:rPr lang="fr-CH" i="0" baseline="0" dirty="0" err="1" smtClean="0"/>
              <a:t>filename</a:t>
            </a:r>
            <a:r>
              <a:rPr lang="fr-CH" i="0" baseline="0" dirty="0" smtClean="0"/>
              <a:t>&gt; ?&lt;extension&gt;</a:t>
            </a:r>
          </a:p>
          <a:p>
            <a:endParaRPr lang="fr-CH"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31</a:t>
            </a:fld>
            <a:endParaRPr lang="fr-CH"/>
          </a:p>
        </p:txBody>
      </p:sp>
    </p:spTree>
    <p:extLst>
      <p:ext uri="{BB962C8B-B14F-4D97-AF65-F5344CB8AC3E}">
        <p14:creationId xmlns:p14="http://schemas.microsoft.com/office/powerpoint/2010/main" val="2956940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Il nous manque encore quelque chose: </a:t>
            </a:r>
            <a:r>
              <a:rPr lang="fr-CH" b="1" i="0" baseline="0" dirty="0" smtClean="0"/>
              <a:t>l'alternation</a:t>
            </a:r>
          </a:p>
          <a:p>
            <a:endParaRPr lang="fr-CH" b="1" i="0" baseline="0" dirty="0" smtClean="0"/>
          </a:p>
          <a:p>
            <a:r>
              <a:rPr lang="fr-CH" b="0" i="0" baseline="0" dirty="0" smtClean="0"/>
              <a:t>Il s'agit de l'opérateur logique "ou". </a:t>
            </a:r>
          </a:p>
          <a:p>
            <a:endParaRPr lang="fr-CH"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i="0" baseline="0" dirty="0" smtClean="0"/>
              <a:t>EXERCICES 4a, 4b, 4c and 4d</a:t>
            </a:r>
            <a:endParaRPr lang="fr-CH" dirty="0" smtClean="0"/>
          </a:p>
          <a:p>
            <a:endParaRPr lang="fr-CH" b="0"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32</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Parlons des ancres, ce sont les derniers méta-caractères. </a:t>
            </a:r>
          </a:p>
          <a:p>
            <a:endParaRPr lang="fr-CH" i="0" baseline="0" dirty="0" smtClean="0"/>
          </a:p>
          <a:p>
            <a:r>
              <a:rPr lang="fr-CH" i="0" baseline="0" dirty="0" smtClean="0"/>
              <a:t>Souvenez-vous de l'exemple du chat. L'expression était simple mais elle ne capturait pas les mot entier.</a:t>
            </a:r>
          </a:p>
          <a:p>
            <a:r>
              <a:rPr lang="fr-CH" i="0" baseline="0" dirty="0" smtClean="0"/>
              <a:t>Pour ce faire, il faut ajouter des ancres. </a:t>
            </a:r>
          </a:p>
          <a:p>
            <a:endParaRPr lang="fr-CH" i="0" baseline="0" dirty="0" smtClean="0"/>
          </a:p>
          <a:p>
            <a:r>
              <a:rPr lang="fr-CH" i="0" baseline="0" dirty="0" smtClean="0"/>
              <a:t>Une ancre est une condition à une position donnée de la capture mais elle ne capture rien</a:t>
            </a:r>
          </a:p>
          <a:p>
            <a:endParaRPr lang="fr-CH" i="0" baseline="0" dirty="0" smtClean="0"/>
          </a:p>
          <a:p>
            <a:r>
              <a:rPr lang="fr-CH" i="0" baseline="0" dirty="0" smtClean="0"/>
              <a:t>Il existe d'autres types d'ancres: </a:t>
            </a:r>
          </a:p>
          <a:p>
            <a:endParaRPr lang="fr-CH" i="0" baseline="0" dirty="0" smtClean="0"/>
          </a:p>
          <a:p>
            <a:r>
              <a:rPr lang="fr-CH" i="0" baseline="0" dirty="0" smtClean="0"/>
              <a:t>^ dont la condition de validité et le début d'une ligne </a:t>
            </a:r>
          </a:p>
          <a:p>
            <a:r>
              <a:rPr lang="fr-CH" i="0" baseline="0" dirty="0" smtClean="0"/>
              <a:t>et </a:t>
            </a:r>
          </a:p>
          <a:p>
            <a:r>
              <a:rPr lang="fr-CH" i="0" baseline="0" dirty="0" smtClean="0"/>
              <a:t>$ dont la condition de validité est la fin d'une ligne</a:t>
            </a:r>
          </a:p>
        </p:txBody>
      </p:sp>
      <p:sp>
        <p:nvSpPr>
          <p:cNvPr id="4" name="Slide Number Placeholder 3"/>
          <p:cNvSpPr>
            <a:spLocks noGrp="1"/>
          </p:cNvSpPr>
          <p:nvPr>
            <p:ph type="sldNum" sz="quarter" idx="10"/>
          </p:nvPr>
        </p:nvSpPr>
        <p:spPr/>
        <p:txBody>
          <a:bodyPr/>
          <a:lstStyle/>
          <a:p>
            <a:fld id="{28ED7D8D-03B4-46C4-B2C2-94C1129DEA70}" type="slidenum">
              <a:rPr lang="fr-CH" smtClean="0"/>
              <a:pPr/>
              <a:t>33</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Démonstration </a:t>
            </a:r>
            <a:r>
              <a:rPr lang="fr-CH" b="1" i="0" baseline="0" dirty="0" smtClean="0"/>
              <a:t>\G </a:t>
            </a:r>
            <a:r>
              <a:rPr lang="fr-CH" b="0" i="0" baseline="0" dirty="0" smtClean="0"/>
              <a:t>https://regex101.com/r/nJ7nB0/1</a:t>
            </a:r>
          </a:p>
          <a:p>
            <a:endParaRPr lang="fr-CH" b="0"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34</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Il y a beaucoup mais permettez moi d'en ajouter encore un peu. </a:t>
            </a:r>
          </a:p>
          <a:p>
            <a:endParaRPr lang="fr-CH" i="0" baseline="0" dirty="0" smtClean="0"/>
          </a:p>
          <a:p>
            <a:r>
              <a:rPr lang="fr-CH" i="0" baseline="0" dirty="0" smtClean="0"/>
              <a:t>Je dois vous parler des notations courtes. </a:t>
            </a:r>
          </a:p>
          <a:p>
            <a:endParaRPr lang="fr-CH" i="0" baseline="0" dirty="0" smtClean="0"/>
          </a:p>
          <a:p>
            <a:r>
              <a:rPr lang="fr-CH" i="0" baseline="0" dirty="0" smtClean="0"/>
              <a:t>Une notation courte permet de s'affranchir de l'écriture des ensembles. </a:t>
            </a:r>
          </a:p>
          <a:p>
            <a:endParaRPr lang="fr-CH" i="0" baseline="0" dirty="0" smtClean="0"/>
          </a:p>
          <a:p>
            <a:r>
              <a:rPr lang="fr-CH" i="0" baseline="0" dirty="0" smtClean="0"/>
              <a:t>Elle utilise un caractère littéral comme mnémonique. Ici </a:t>
            </a:r>
            <a:r>
              <a:rPr lang="fr-CH" b="1" i="0" baseline="0" dirty="0" smtClean="0"/>
              <a:t>d</a:t>
            </a:r>
            <a:r>
              <a:rPr lang="fr-CH" i="0" baseline="0" dirty="0" smtClean="0"/>
              <a:t> pour </a:t>
            </a:r>
            <a:r>
              <a:rPr lang="fr-CH" b="1" i="0" baseline="0" dirty="0" smtClean="0"/>
              <a:t>digit</a:t>
            </a:r>
          </a:p>
        </p:txBody>
      </p:sp>
      <p:sp>
        <p:nvSpPr>
          <p:cNvPr id="4" name="Slide Number Placeholder 3"/>
          <p:cNvSpPr>
            <a:spLocks noGrp="1"/>
          </p:cNvSpPr>
          <p:nvPr>
            <p:ph type="sldNum" sz="quarter" idx="10"/>
          </p:nvPr>
        </p:nvSpPr>
        <p:spPr/>
        <p:txBody>
          <a:bodyPr/>
          <a:lstStyle/>
          <a:p>
            <a:fld id="{28ED7D8D-03B4-46C4-B2C2-94C1129DEA70}" type="slidenum">
              <a:rPr lang="fr-CH" smtClean="0"/>
              <a:pPr/>
              <a:t>35</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i="0" baseline="0" dirty="0" smtClean="0"/>
              <a:t>Voici toutes les notations courtes qu'il existe avec l'ensemble équivalent</a:t>
            </a:r>
          </a:p>
          <a:p>
            <a:endParaRPr lang="fr-CH" i="0" baseline="0" dirty="0" smtClean="0"/>
          </a:p>
          <a:p>
            <a:r>
              <a:rPr lang="fr-CH" i="0" baseline="0" dirty="0" smtClean="0"/>
              <a:t>EXERCICE 5</a:t>
            </a:r>
          </a:p>
        </p:txBody>
      </p:sp>
      <p:sp>
        <p:nvSpPr>
          <p:cNvPr id="4" name="Slide Number Placeholder 3"/>
          <p:cNvSpPr>
            <a:spLocks noGrp="1"/>
          </p:cNvSpPr>
          <p:nvPr>
            <p:ph type="sldNum" sz="quarter" idx="10"/>
          </p:nvPr>
        </p:nvSpPr>
        <p:spPr/>
        <p:txBody>
          <a:bodyPr/>
          <a:lstStyle/>
          <a:p>
            <a:fld id="{28ED7D8D-03B4-46C4-B2C2-94C1129DEA70}" type="slidenum">
              <a:rPr lang="fr-CH" smtClean="0"/>
              <a:pPr/>
              <a:t>36</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Une expression régulière ne sert naturellement pas seulement</a:t>
            </a:r>
            <a:r>
              <a:rPr lang="fr-CH" baseline="0" dirty="0" smtClean="0"/>
              <a:t> à capturer du texte. La plupart du temps vous les utiliserez pour remplacer du texte. </a:t>
            </a:r>
          </a:p>
          <a:p>
            <a:endParaRPr lang="fr-CH" baseline="0" dirty="0" smtClean="0"/>
          </a:p>
          <a:p>
            <a:r>
              <a:rPr lang="fr-CH" baseline="0" dirty="0" smtClean="0"/>
              <a:t>Vous rappelez-vous de cette forme initiale ? Nous avions choisi volontairement d'omettre les deux caractères des extrémités. </a:t>
            </a:r>
          </a:p>
          <a:p>
            <a:endParaRPr lang="fr-CH" dirty="0" smtClean="0"/>
          </a:p>
          <a:p>
            <a:r>
              <a:rPr lang="fr-CH" dirty="0" smtClean="0"/>
              <a:t>s/</a:t>
            </a:r>
            <a:r>
              <a:rPr lang="fr-CH" dirty="0" err="1" smtClean="0"/>
              <a:t>regular</a:t>
            </a:r>
            <a:r>
              <a:rPr lang="fr-CH" dirty="0" smtClean="0"/>
              <a:t> expression/</a:t>
            </a:r>
            <a:r>
              <a:rPr lang="fr-CH" dirty="0" err="1" smtClean="0"/>
              <a:t>regex</a:t>
            </a:r>
            <a:r>
              <a:rPr lang="fr-CH" dirty="0" smtClean="0"/>
              <a:t>/g</a:t>
            </a:r>
          </a:p>
          <a:p>
            <a:endParaRPr lang="fr-CH" dirty="0" smtClean="0"/>
          </a:p>
          <a:p>
            <a:r>
              <a:rPr lang="fr-CH" dirty="0" smtClean="0"/>
              <a:t>Ici toutes les occurrences de "</a:t>
            </a:r>
            <a:r>
              <a:rPr lang="fr-CH" dirty="0" err="1" smtClean="0"/>
              <a:t>regular</a:t>
            </a:r>
            <a:r>
              <a:rPr lang="fr-CH" dirty="0" smtClean="0"/>
              <a:t> expression" seront remplacées par "</a:t>
            </a:r>
            <a:r>
              <a:rPr lang="fr-CH" dirty="0" err="1" smtClean="0"/>
              <a:t>regex</a:t>
            </a:r>
            <a:r>
              <a:rPr lang="fr-CH" dirty="0" smtClean="0"/>
              <a:t>". </a:t>
            </a:r>
          </a:p>
          <a:p>
            <a:endParaRPr lang="fr-CH" dirty="0" smtClean="0"/>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37</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Voyons</a:t>
            </a:r>
            <a:r>
              <a:rPr lang="fr-CH" baseline="0" dirty="0" smtClean="0"/>
              <a:t> ce que nous pouvons faire avec cela. </a:t>
            </a:r>
          </a:p>
          <a:p>
            <a:endParaRPr lang="fr-CH" baseline="0" dirty="0" smtClean="0"/>
          </a:p>
          <a:p>
            <a:r>
              <a:rPr lang="fr-CH" baseline="0" dirty="0" smtClean="0"/>
              <a:t>Prenons un exemple simple: une date. Une horrible date formatée en moyen </a:t>
            </a:r>
            <a:r>
              <a:rPr lang="fr-CH" baseline="0" dirty="0" err="1" smtClean="0"/>
              <a:t>boutiste</a:t>
            </a:r>
            <a:r>
              <a:rPr lang="fr-CH" baseline="0" dirty="0" smtClean="0"/>
              <a:t> (middle </a:t>
            </a:r>
            <a:r>
              <a:rPr lang="fr-CH" baseline="0" dirty="0" err="1" smtClean="0"/>
              <a:t>endian</a:t>
            </a:r>
            <a:r>
              <a:rPr lang="fr-CH" baseline="0" dirty="0" smtClean="0"/>
              <a:t>) abrégé MDY et utilisé couramment au canada. </a:t>
            </a:r>
          </a:p>
          <a:p>
            <a:endParaRPr lang="fr-CH" baseline="0" dirty="0" smtClean="0"/>
          </a:p>
          <a:p>
            <a:r>
              <a:rPr lang="fr-CH" baseline="0" dirty="0" smtClean="0"/>
              <a:t>Le but du jeu est de transformer cette écriture en format ISO 8601. </a:t>
            </a:r>
          </a:p>
          <a:p>
            <a:endParaRPr lang="fr-CH" baseline="0" dirty="0" smtClean="0"/>
          </a:p>
          <a:p>
            <a:r>
              <a:rPr lang="fr-CH" baseline="0" dirty="0" smtClean="0"/>
              <a:t>Pour substituer, il faut utiliser ce que nous avons vu jusqu'ici. </a:t>
            </a:r>
          </a:p>
          <a:p>
            <a:endParaRPr lang="fr-CH" baseline="0" dirty="0" smtClean="0"/>
          </a:p>
          <a:p>
            <a:r>
              <a:rPr lang="fr-CH" baseline="0" dirty="0" smtClean="0"/>
              <a:t>D'abord rappelons la structure de substitution. Comme nous souhaitons remplacer toutes les occurrences, il nous faut utiliser le modificateur global. Sans lui, seul la première occurrence sera traitée. </a:t>
            </a:r>
          </a:p>
          <a:p>
            <a:endParaRPr lang="fr-CH" baseline="0" dirty="0" smtClean="0"/>
          </a:p>
          <a:p>
            <a:r>
              <a:rPr lang="fr-CH" baseline="0" dirty="0" smtClean="0"/>
              <a:t>La date commence par deux digit. La notation courte pour un digit est \d et nous souhaitons deux répétitions. </a:t>
            </a:r>
          </a:p>
          <a:p>
            <a:r>
              <a:rPr lang="fr-CH" baseline="0" dirty="0" smtClean="0"/>
              <a:t>Ensuite le séparateur /. il doit être échappé parce qu'il rentre en conflit avec le séparateur d'expression régulière qui lui aussi est un slash. </a:t>
            </a:r>
          </a:p>
          <a:p>
            <a:r>
              <a:rPr lang="fr-CH" baseline="0" dirty="0" smtClean="0"/>
              <a:t>Ensuite on laisse aller les doigts et nous obtenons ceci. </a:t>
            </a:r>
          </a:p>
          <a:p>
            <a:endParaRPr lang="fr-CH" baseline="0" dirty="0" smtClean="0"/>
          </a:p>
          <a:p>
            <a:r>
              <a:rPr lang="fr-CH" baseline="0" dirty="0" smtClean="0"/>
              <a:t>Afin d'inverser la notation, il faut capturer les éléments, c'est là qu'interviennent les groupes capturant. Chaque capture peut être rappelée par son numéro dans le champ de remplacement. Ici nous souhaitons le troisième champ capturé apparaître en premier suivi du premier et enfin du second. </a:t>
            </a:r>
          </a:p>
          <a:p>
            <a:endParaRPr lang="fr-CH" baseline="0" dirty="0" smtClean="0"/>
          </a:p>
          <a:p>
            <a:r>
              <a:rPr lang="fr-CH" baseline="0" dirty="0" smtClean="0"/>
              <a:t>Voyons voir ceci sur regex101. </a:t>
            </a:r>
          </a:p>
          <a:p>
            <a:r>
              <a:rPr lang="fr-CH" dirty="0" smtClean="0"/>
              <a:t>https://regex101.com/r/jB5sY2/1</a:t>
            </a:r>
          </a:p>
          <a:p>
            <a:endParaRPr lang="fr-CH" dirty="0" smtClean="0"/>
          </a:p>
          <a:p>
            <a:r>
              <a:rPr lang="fr-CH" dirty="0" smtClean="0"/>
              <a:t>Il y a plusieurs choses intéressantes</a:t>
            </a:r>
            <a:r>
              <a:rPr lang="fr-CH" baseline="0" dirty="0" smtClean="0"/>
              <a:t> à remarquer. D'une part la notation s/</a:t>
            </a:r>
            <a:r>
              <a:rPr lang="fr-CH" baseline="0" dirty="0" err="1" smtClean="0"/>
              <a:t>foo</a:t>
            </a:r>
            <a:r>
              <a:rPr lang="fr-CH" baseline="0" dirty="0" smtClean="0"/>
              <a:t>/bar/g a disparue. On se </a:t>
            </a:r>
            <a:r>
              <a:rPr lang="fr-CH" baseline="0" dirty="0" err="1" smtClean="0"/>
              <a:t>retourve</a:t>
            </a:r>
            <a:r>
              <a:rPr lang="fr-CH" baseline="0" dirty="0" smtClean="0"/>
              <a:t> avec seulement les deux slashs et la possibilité d'ajouter une option. La raison étant que ce site est prévu pour être compatible avec d'autres implémentations qui n'utilisent pas forcément cette implémentation. </a:t>
            </a:r>
          </a:p>
          <a:p>
            <a:endParaRPr lang="fr-CH" baseline="0" dirty="0" smtClean="0"/>
          </a:p>
          <a:p>
            <a:r>
              <a:rPr lang="fr-CH" baseline="0" dirty="0" smtClean="0"/>
              <a:t>Le champ substitution se retrouve en bas de page. On y retrouve la seconde partie de l'expression régulière. </a:t>
            </a:r>
          </a:p>
          <a:p>
            <a:endParaRPr lang="fr-CH" baseline="0" dirty="0" smtClean="0"/>
          </a:p>
          <a:p>
            <a:r>
              <a:rPr lang="fr-CH" baseline="0" dirty="0" smtClean="0"/>
              <a:t>Dans le champ à droite on relèves certaines informations concernant les matchs. En premier le numéro du groupe puis les position des caractères ou ils ont été trouvés. </a:t>
            </a:r>
          </a:p>
          <a:p>
            <a:endParaRPr lang="fr-CH" baseline="0" dirty="0" smtClean="0"/>
          </a:p>
          <a:p>
            <a:r>
              <a:rPr lang="fr-CH" baseline="0" dirty="0" smtClean="0"/>
              <a:t>Remarquons enfin que si nous cliquons sur le slash, il est possible de choisir un autre délimiteur comme le @ par exemple. Ceci évite de devoir échapper les slashs. </a:t>
            </a:r>
          </a:p>
          <a:p>
            <a:endParaRPr lang="fr-CH" baseline="0" dirty="0" smtClean="0"/>
          </a:p>
          <a:p>
            <a:r>
              <a:rPr lang="fr-CH" baseline="0" dirty="0" smtClean="0"/>
              <a:t>Notons que le choix du délimiteur est libre. Il vaut en général la peine de le choisir pour simplifier la lecture. Dans ce cas, il peut valoir la peine de le changer.</a:t>
            </a:r>
          </a:p>
          <a:p>
            <a:r>
              <a:rPr lang="fr-CH" dirty="0" smtClean="0"/>
              <a:t>https://regex101.com/r/jB5sY2/2</a:t>
            </a:r>
          </a:p>
          <a:p>
            <a:endParaRPr lang="fr-CH" dirty="0" smtClean="0"/>
          </a:p>
          <a:p>
            <a:r>
              <a:rPr lang="fr-CH" dirty="0" smtClean="0"/>
              <a:t>Abordons peut-être</a:t>
            </a:r>
            <a:r>
              <a:rPr lang="fr-CH" baseline="0" dirty="0" smtClean="0"/>
              <a:t> une option intéressante, c'est l'option `x` elle permet de ne plus tenir compte ni des nouvelles lignes ni des espaces. Cela permet par exemple d'écrire un expression régulière sur plusieurs lignes pour simplifier sa lecture. </a:t>
            </a:r>
          </a:p>
          <a:p>
            <a:endParaRPr lang="fr-CH" baseline="0" dirty="0" smtClean="0"/>
          </a:p>
          <a:p>
            <a:r>
              <a:rPr lang="fr-CH" dirty="0" smtClean="0"/>
              <a:t>https://regex101.com/r/jB5sY2/3</a:t>
            </a:r>
          </a:p>
          <a:p>
            <a:endParaRPr lang="fr-CH" dirty="0" smtClean="0"/>
          </a:p>
          <a:p>
            <a:r>
              <a:rPr lang="fr-CH" dirty="0" smtClean="0"/>
              <a:t>Dans cet exemple j'ai également rajouté des commentaire. L'option x considère</a:t>
            </a:r>
            <a:r>
              <a:rPr lang="fr-CH" baseline="0" dirty="0" smtClean="0"/>
              <a:t> les # comme étant des commentaires. </a:t>
            </a:r>
          </a:p>
          <a:p>
            <a:endParaRPr lang="fr-CH" baseline="0" dirty="0" smtClean="0"/>
          </a:p>
          <a:p>
            <a:r>
              <a:rPr lang="fr-CH" baseline="0" dirty="0" smtClean="0"/>
              <a:t>Remarquez que j'ai également ajouté un group capturant supplémentaire pour disposer de la date compète. A ce moment comme les numéro des groupes ont changé, j'ai aussi besoin d'ajuster mes indices dans mon champ de remplacement. </a:t>
            </a:r>
          </a:p>
          <a:p>
            <a:endParaRPr lang="fr-CH" baseline="0" dirty="0" smtClean="0"/>
          </a:p>
          <a:p>
            <a:r>
              <a:rPr lang="fr-CH" dirty="0" smtClean="0"/>
              <a:t>https://regex101.com/r/jB5sY2/4</a:t>
            </a:r>
          </a:p>
          <a:p>
            <a:endParaRPr lang="fr-CH" dirty="0" smtClean="0"/>
          </a:p>
          <a:p>
            <a:r>
              <a:rPr lang="fr-CH" dirty="0" smtClean="0"/>
              <a:t>Un détail qu'il peut valoir la peine de traiter c'est le séparateur des date. Ici nous avons des / mais rien n'empêche de trouver dans le texte une notation hybride</a:t>
            </a:r>
            <a:r>
              <a:rPr lang="fr-CH" baseline="0" dirty="0" smtClean="0"/>
              <a:t> utilisant des tirets. Ce qui est important c'est que l'utilisation de ces délimiteur soit consistant. </a:t>
            </a:r>
          </a:p>
          <a:p>
            <a:endParaRPr lang="fr-CH" baseline="0" dirty="0" smtClean="0"/>
          </a:p>
          <a:p>
            <a:r>
              <a:rPr lang="fr-CH" baseline="0" dirty="0" smtClean="0"/>
              <a:t>Autorisons donc le - le / ou rien du tout. </a:t>
            </a:r>
          </a:p>
          <a:p>
            <a:endParaRPr lang="fr-CH" baseline="0" dirty="0" smtClean="0"/>
          </a:p>
          <a:p>
            <a:r>
              <a:rPr lang="fr-CH" dirty="0" smtClean="0"/>
              <a:t>https://regex101.com/r/jB5sY2/5</a:t>
            </a:r>
          </a:p>
          <a:p>
            <a:endParaRPr lang="fr-CH" dirty="0" smtClean="0"/>
          </a:p>
          <a:p>
            <a:r>
              <a:rPr lang="fr-CH" dirty="0" smtClean="0"/>
              <a:t>Voyons</a:t>
            </a:r>
            <a:r>
              <a:rPr lang="fr-CH" baseline="0" dirty="0" smtClean="0"/>
              <a:t> un exemple un peu plus intéressant dans </a:t>
            </a:r>
            <a:r>
              <a:rPr lang="fr-CH" baseline="0" dirty="0" err="1" smtClean="0"/>
              <a:t>notepad</a:t>
            </a:r>
            <a:r>
              <a:rPr lang="fr-CH" baseline="0" dirty="0" smtClean="0"/>
              <a:t>++</a:t>
            </a:r>
          </a:p>
          <a:p>
            <a:endParaRPr lang="fr-CH" baseline="0" dirty="0" smtClean="0"/>
          </a:p>
          <a:p>
            <a:r>
              <a:rPr lang="fr-CH" baseline="0" dirty="0" smtClean="0"/>
              <a:t>Exemple: </a:t>
            </a:r>
            <a:r>
              <a:rPr lang="fr-CH" baseline="0" dirty="0" err="1" smtClean="0"/>
              <a:t>Movies</a:t>
            </a:r>
            <a:endParaRPr lang="fr-CH" baseline="0" dirty="0" smtClean="0"/>
          </a:p>
          <a:p>
            <a:endParaRPr lang="fr-CH" baseline="0" dirty="0" smtClean="0"/>
          </a:p>
          <a:p>
            <a:pPr marL="171450" indent="-171450">
              <a:buFontTx/>
              <a:buChar char="-"/>
            </a:pPr>
            <a:r>
              <a:rPr lang="fr-CH" baseline="0" dirty="0" smtClean="0"/>
              <a:t>s/(.*)\((.*)\)/\2 - \1/g</a:t>
            </a:r>
          </a:p>
          <a:p>
            <a:pPr marL="171450" indent="-171450">
              <a:buFontTx/>
              <a:buChar char="-"/>
            </a:pPr>
            <a:r>
              <a:rPr lang="fr-CH" baseline="0" dirty="0" err="1" smtClean="0"/>
              <a:t>Uppercase</a:t>
            </a:r>
            <a:r>
              <a:rPr lang="fr-CH" baseline="0" dirty="0" smtClean="0"/>
              <a:t> ?</a:t>
            </a:r>
          </a:p>
          <a:p>
            <a:endParaRPr lang="fr-CH" dirty="0" smtClean="0"/>
          </a:p>
          <a:p>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38</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Résumons ce que nous venons de voir.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39</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noProof="0" dirty="0" smtClean="0"/>
              <a:t>En sommes:</a:t>
            </a:r>
          </a:p>
          <a:p>
            <a:endParaRPr lang="fr-CH" noProof="0" dirty="0" smtClean="0"/>
          </a:p>
          <a:p>
            <a:r>
              <a:rPr lang="fr-CH" b="1" noProof="0" dirty="0" smtClean="0"/>
              <a:t>Une expression</a:t>
            </a:r>
            <a:r>
              <a:rPr lang="fr-CH" b="1" baseline="0" noProof="0" dirty="0" smtClean="0"/>
              <a:t> régulière ou expression rationnelle n'est qu'une chaîne de caractère appelée aussi motif qui décrit un ensemble de chaînes de caractères. </a:t>
            </a:r>
          </a:p>
          <a:p>
            <a:endParaRPr lang="fr-CH" noProof="0" dirty="0" smtClean="0"/>
          </a:p>
          <a:p>
            <a:r>
              <a:rPr lang="fr-CH" noProof="0" dirty="0" smtClean="0"/>
              <a:t>Comme nous le verrons plus loin, cet ensemble peut être </a:t>
            </a:r>
            <a:r>
              <a:rPr lang="fr-CH" b="1" noProof="0" dirty="0" smtClean="0"/>
              <a:t>permissif</a:t>
            </a:r>
            <a:r>
              <a:rPr lang="fr-CH" noProof="0" dirty="0" smtClean="0"/>
              <a:t> ou </a:t>
            </a:r>
            <a:r>
              <a:rPr lang="fr-CH" b="1" noProof="0" dirty="0" smtClean="0"/>
              <a:t>restrictif</a:t>
            </a:r>
            <a:r>
              <a:rPr lang="fr-CH" b="0" baseline="0" noProof="0" dirty="0" smtClean="0"/>
              <a:t> selon comment il contraint l'ensemble. </a:t>
            </a:r>
          </a:p>
          <a:p>
            <a:endParaRPr lang="fr-CH" b="0" baseline="0" noProof="0" dirty="0" smtClean="0"/>
          </a:p>
          <a:p>
            <a:r>
              <a:rPr lang="fr-CH" b="0" baseline="0" noProof="0" dirty="0" smtClean="0"/>
              <a:t>C'est important de toujours évaluer s'il faut être plutôt permissif ou plutôt restrictif.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4</a:t>
            </a:fld>
            <a:endParaRPr lang="fr-CH"/>
          </a:p>
        </p:txBody>
      </p:sp>
    </p:spTree>
    <p:extLst>
      <p:ext uri="{BB962C8B-B14F-4D97-AF65-F5344CB8AC3E}">
        <p14:creationId xmlns:p14="http://schemas.microsoft.com/office/powerpoint/2010/main" val="2679205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Résumons ce que nous venons de voir.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40</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Résumons ce que nous venons de voir.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42</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Résumons ce que nous venons de voir.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43</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Résumons ce que nous venons de voir.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44</a:t>
            </a:fld>
            <a:endParaRPr lang="fr-CH"/>
          </a:p>
        </p:txBody>
      </p:sp>
    </p:spTree>
    <p:extLst>
      <p:ext uri="{BB962C8B-B14F-4D97-AF65-F5344CB8AC3E}">
        <p14:creationId xmlns:p14="http://schemas.microsoft.com/office/powerpoint/2010/main" val="1111853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45</a:t>
            </a:fld>
            <a:endParaRPr lang="fr-CH"/>
          </a:p>
        </p:txBody>
      </p:sp>
    </p:spTree>
    <p:extLst>
      <p:ext uri="{BB962C8B-B14F-4D97-AF65-F5344CB8AC3E}">
        <p14:creationId xmlns:p14="http://schemas.microsoft.com/office/powerpoint/2010/main" val="2375542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Exemple avec </a:t>
            </a:r>
          </a:p>
          <a:p>
            <a:endParaRPr lang="fr-CH" dirty="0" smtClean="0"/>
          </a:p>
          <a:p>
            <a:r>
              <a:rPr lang="fr-CH" dirty="0" smtClean="0"/>
              <a:t>s/(?&lt;=\G|^)[</a:t>
            </a:r>
            <a:r>
              <a:rPr lang="fr-CH" baseline="0" dirty="0" smtClean="0"/>
              <a:t> ]{3}/\t/g</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49</a:t>
            </a:fld>
            <a:endParaRPr lang="fr-CH"/>
          </a:p>
        </p:txBody>
      </p:sp>
    </p:spTree>
    <p:extLst>
      <p:ext uri="{BB962C8B-B14F-4D97-AF65-F5344CB8AC3E}">
        <p14:creationId xmlns:p14="http://schemas.microsoft.com/office/powerpoint/2010/main" val="201104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i="0" baseline="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55</a:t>
            </a:fld>
            <a:endParaRPr lang="fr-CH"/>
          </a:p>
        </p:txBody>
      </p:sp>
    </p:spTree>
    <p:extLst>
      <p:ext uri="{BB962C8B-B14F-4D97-AF65-F5344CB8AC3E}">
        <p14:creationId xmlns:p14="http://schemas.microsoft.com/office/powerpoint/2010/main" val="337625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noProof="0" dirty="0" smtClean="0"/>
              <a:t>Alors comment sont-elles</a:t>
            </a:r>
            <a:r>
              <a:rPr lang="fr-CH" baseline="0" noProof="0" dirty="0" smtClean="0"/>
              <a:t> structurées ces expressions ? </a:t>
            </a:r>
          </a:p>
          <a:p>
            <a:endParaRPr lang="fr-CH"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sz="1200" baseline="0" dirty="0" smtClean="0"/>
              <a:t>Elle peuvent être de cette forme ou l'on se content de remplacer </a:t>
            </a:r>
            <a:r>
              <a:rPr lang="fr-CH" sz="1200" b="1" baseline="0" dirty="0" err="1" smtClean="0"/>
              <a:t>foo</a:t>
            </a:r>
            <a:r>
              <a:rPr lang="fr-CH" sz="1200" baseline="0" dirty="0" smtClean="0"/>
              <a:t> par </a:t>
            </a:r>
            <a:r>
              <a:rPr lang="fr-CH" sz="1200" b="1" baseline="0" dirty="0" smtClean="0"/>
              <a:t>bar</a:t>
            </a:r>
            <a:r>
              <a:rPr lang="fr-CH"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sz="1200" baseline="0" dirty="0" smtClean="0"/>
              <a:t>Elles peuvent capturer une date sous sa forme permissive comprenant 4 chiffres pour l'années, deux pour le mois et deux pour le jour. </a:t>
            </a:r>
          </a:p>
          <a:p>
            <a:pPr marL="0" marR="0" indent="0" algn="l" defTabSz="914400" rtl="0" eaLnBrk="1" fontAlgn="auto" latinLnBrk="0" hangingPunct="1">
              <a:lnSpc>
                <a:spcPct val="100000"/>
              </a:lnSpc>
              <a:spcBef>
                <a:spcPts val="0"/>
              </a:spcBef>
              <a:spcAft>
                <a:spcPts val="0"/>
              </a:spcAft>
              <a:buClrTx/>
              <a:buSzTx/>
              <a:buFontTx/>
              <a:buNone/>
              <a:tabLst/>
              <a:defRPr/>
            </a:pPr>
            <a:endParaRPr lang="fr-CH"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sz="1200" baseline="0" dirty="0" smtClean="0"/>
              <a:t>Elles peuvent permettre d'ajouter des </a:t>
            </a:r>
            <a:r>
              <a:rPr lang="fr-CH" sz="1200" b="1" baseline="0" dirty="0" smtClean="0"/>
              <a:t>séparateurs aux milliers</a:t>
            </a:r>
            <a:r>
              <a:rPr lang="fr-CH" sz="1200" baseline="0" dirty="0" smtClean="0"/>
              <a:t> dans les nombres ou l'on vient rajouter une apostrophe à tous les groupes de trois chiffres.</a:t>
            </a:r>
          </a:p>
          <a:p>
            <a:pPr marL="0" marR="0" indent="0" algn="l" defTabSz="914400" rtl="0" eaLnBrk="1" fontAlgn="auto" latinLnBrk="0" hangingPunct="1">
              <a:lnSpc>
                <a:spcPct val="100000"/>
              </a:lnSpc>
              <a:spcBef>
                <a:spcPts val="0"/>
              </a:spcBef>
              <a:spcAft>
                <a:spcPts val="0"/>
              </a:spcAft>
              <a:buClrTx/>
              <a:buSzTx/>
              <a:buFontTx/>
              <a:buNone/>
              <a:tabLst/>
              <a:defRPr/>
            </a:pPr>
            <a:endParaRPr lang="fr-CH"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sz="1200" baseline="0" dirty="0" smtClean="0"/>
              <a:t>Elles peuvent capturer la lecture d'un registre </a:t>
            </a:r>
            <a:r>
              <a:rPr lang="fr-CH" sz="1200" b="1" baseline="0" dirty="0" err="1" smtClean="0"/>
              <a:t>AccurET</a:t>
            </a:r>
            <a:r>
              <a:rPr lang="fr-CH" sz="1200" b="1" baseline="0" dirty="0" smtClean="0"/>
              <a:t>/</a:t>
            </a:r>
            <a:r>
              <a:rPr lang="fr-CH" sz="1200" b="1" baseline="0" dirty="0" err="1" smtClean="0"/>
              <a:t>UltimET</a:t>
            </a:r>
            <a:r>
              <a:rPr lang="fr-CH" sz="1200" baseline="0" dirty="0" smtClean="0"/>
              <a:t> qui peut être m, k ou c. Long, </a:t>
            </a:r>
            <a:r>
              <a:rPr lang="fr-CH" sz="1200" baseline="0" dirty="0" err="1" smtClean="0"/>
              <a:t>float</a:t>
            </a:r>
            <a:r>
              <a:rPr lang="fr-CH" sz="1200" baseline="0" dirty="0" smtClean="0"/>
              <a:t> ou double. </a:t>
            </a:r>
          </a:p>
          <a:p>
            <a:pPr marL="0" marR="0" indent="0" algn="l" defTabSz="914400" rtl="0" eaLnBrk="1" fontAlgn="auto" latinLnBrk="0" hangingPunct="1">
              <a:lnSpc>
                <a:spcPct val="100000"/>
              </a:lnSpc>
              <a:spcBef>
                <a:spcPts val="0"/>
              </a:spcBef>
              <a:spcAft>
                <a:spcPts val="0"/>
              </a:spcAft>
              <a:buClrTx/>
              <a:buSzTx/>
              <a:buFontTx/>
              <a:buNone/>
              <a:tabLst/>
              <a:defRPr/>
            </a:pPr>
            <a:endParaRPr lang="fr-CH"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sz="1200" baseline="0" dirty="0" smtClean="0"/>
              <a:t>Enfin, cette dernière et un peu tirée par les cheveux mais sa syntaxe est parfaitement acceptable. Elle remplace toutes les occurrences de </a:t>
            </a:r>
            <a:r>
              <a:rPr lang="fr-CH" sz="1200" i="1" baseline="0" dirty="0" err="1" smtClean="0"/>
              <a:t>ig</a:t>
            </a:r>
            <a:r>
              <a:rPr lang="fr-CH" sz="1200" i="0" baseline="0" dirty="0" smtClean="0"/>
              <a:t> par </a:t>
            </a:r>
            <a:r>
              <a:rPr lang="fr-CH" sz="1200" i="1" baseline="0" dirty="0" err="1" smtClean="0"/>
              <a:t>aguerie</a:t>
            </a:r>
            <a:r>
              <a:rPr lang="fr-CH" sz="1200" i="1" baseline="0" dirty="0" smtClean="0"/>
              <a:t>. </a:t>
            </a:r>
            <a:endParaRPr lang="fr-CH" baseline="0" noProof="0" dirty="0" smtClean="0"/>
          </a:p>
          <a:p>
            <a:endParaRPr lang="en-US" baseline="0" noProof="0" dirty="0" smtClean="0"/>
          </a:p>
          <a:p>
            <a:r>
              <a:rPr lang="fr-FR" baseline="0" noProof="0" dirty="0" smtClean="0"/>
              <a:t>Nous voyons donc que les expressions régulières ne sont qu'un ensemble de symboles ordonnés.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5</a:t>
            </a:fld>
            <a:endParaRPr lang="fr-CH"/>
          </a:p>
        </p:txBody>
      </p:sp>
    </p:spTree>
    <p:extLst>
      <p:ext uri="{BB962C8B-B14F-4D97-AF65-F5344CB8AC3E}">
        <p14:creationId xmlns:p14="http://schemas.microsoft.com/office/powerpoint/2010/main" val="267920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noProof="0" dirty="0" smtClean="0"/>
              <a:t>Si la question "Que sont les expressions</a:t>
            </a:r>
            <a:r>
              <a:rPr lang="fr-CH" baseline="0" noProof="0" dirty="0" smtClean="0"/>
              <a:t> régulières" est légitime, la question, "Que ne sont pas les expression régulières" l'est tout autant. </a:t>
            </a:r>
          </a:p>
          <a:p>
            <a:endParaRPr lang="fr-CH" baseline="0" noProof="0" dirty="0" smtClean="0"/>
          </a:p>
          <a:p>
            <a:r>
              <a:rPr lang="fr-CH" baseline="0" noProof="0" dirty="0" smtClean="0"/>
              <a:t>Une expression doit pouvoir être évaluée par un processeur. Cependant, il ne faut pas faire l'erreur de les confondre avec un langage de programmation. </a:t>
            </a:r>
          </a:p>
          <a:p>
            <a:endParaRPr lang="fr-CH" baseline="0" noProof="0" dirty="0" smtClean="0"/>
          </a:p>
          <a:p>
            <a:r>
              <a:rPr lang="fr-CH" baseline="0" noProof="0" dirty="0" smtClean="0"/>
              <a:t>- Elles ne sont pas un langage de programmation</a:t>
            </a:r>
          </a:p>
          <a:p>
            <a:endParaRPr lang="fr-CH" baseline="0" noProof="0" dirty="0" smtClean="0"/>
          </a:p>
          <a:p>
            <a:r>
              <a:rPr lang="fr-CH" baseline="0" noProof="0" dirty="0" smtClean="0"/>
              <a:t>- Il n'existe pas de variables" et - Il n'est pas possible d'y additionner 1 + 1.</a:t>
            </a:r>
          </a:p>
          <a:p>
            <a:endParaRPr lang="fr-CH" baseline="0" noProof="0" dirty="0" smtClean="0"/>
          </a:p>
          <a:p>
            <a:r>
              <a:rPr lang="fr-CH" baseline="0" noProof="0" dirty="0" smtClean="0"/>
              <a:t>Pour nous en convaincre, - Elles appartiennent au dernier ensemble de la hiérarchie de Chomsky. </a:t>
            </a:r>
          </a:p>
          <a:p>
            <a:endParaRPr lang="fr-CH" baseline="0" noProof="0" dirty="0" smtClean="0"/>
          </a:p>
          <a:p>
            <a:r>
              <a:rPr lang="fr-CH" b="1" baseline="0" noProof="0" dirty="0" err="1" smtClean="0"/>
              <a:t>Noam</a:t>
            </a:r>
            <a:r>
              <a:rPr lang="fr-CH" b="1" baseline="0" noProof="0" dirty="0" smtClean="0"/>
              <a:t> Chomsky</a:t>
            </a:r>
            <a:r>
              <a:rPr lang="fr-CH" baseline="0" noProof="0" dirty="0" smtClean="0"/>
              <a:t> est un théoricien du langage né dans les années 20 et est toujours en vie. Il travailla à une classification des </a:t>
            </a:r>
            <a:r>
              <a:rPr lang="fr-CH" b="1" baseline="0" noProof="0" dirty="0" smtClean="0"/>
              <a:t>langages formels</a:t>
            </a:r>
            <a:r>
              <a:rPr lang="fr-CH" baseline="0" noProof="0" dirty="0" smtClean="0"/>
              <a:t> et des </a:t>
            </a:r>
            <a:r>
              <a:rPr lang="fr-CH" b="1" baseline="0" noProof="0" dirty="0" smtClean="0"/>
              <a:t>grammaires formelles</a:t>
            </a:r>
            <a:r>
              <a:rPr lang="fr-CH" b="0" baseline="0" noProof="0" dirty="0" smtClean="0"/>
              <a:t>.</a:t>
            </a:r>
            <a:r>
              <a:rPr lang="fr-CH" baseline="0" noProof="0" dirty="0" smtClean="0"/>
              <a:t> </a:t>
            </a:r>
          </a:p>
          <a:p>
            <a:endParaRPr lang="fr-CH" baseline="0" noProof="0" dirty="0" smtClean="0"/>
          </a:p>
          <a:p>
            <a:r>
              <a:rPr lang="fr-CH" baseline="0" noProof="0" dirty="0" smtClean="0"/>
              <a:t>En 1956 il élabora une classification intéressante qu'il vaut la peine de mentionner. Elle se compose de 4 niveaux imbriqués.</a:t>
            </a:r>
          </a:p>
          <a:p>
            <a:endParaRPr lang="fr-CH" baseline="0" noProof="0" dirty="0" smtClean="0"/>
          </a:p>
          <a:p>
            <a:r>
              <a:rPr lang="fr-CH" baseline="0" noProof="0" dirty="0" smtClean="0"/>
              <a:t>Le premier niveau représente les </a:t>
            </a:r>
            <a:r>
              <a:rPr lang="fr-CH" b="1" baseline="0" noProof="0" dirty="0" smtClean="0"/>
              <a:t>grammaires générales</a:t>
            </a:r>
            <a:r>
              <a:rPr lang="fr-CH" baseline="0" noProof="0" dirty="0" smtClean="0"/>
              <a:t>, autrement dit tout ce qu'une machine de Turing pourrait être capable d'accomplir. </a:t>
            </a:r>
          </a:p>
          <a:p>
            <a:r>
              <a:rPr lang="fr-CH" baseline="0" noProof="0" dirty="0" smtClean="0"/>
              <a:t>C'est le niveau le plus général, c'est nos ordinateurs d'aujourd'hui. </a:t>
            </a:r>
          </a:p>
          <a:p>
            <a:r>
              <a:rPr lang="fr-CH" baseline="0" noProof="0" dirty="0" smtClean="0"/>
              <a:t>Ensuite vient les </a:t>
            </a:r>
            <a:r>
              <a:rPr lang="fr-CH" b="1" baseline="0" noProof="0" dirty="0" smtClean="0"/>
              <a:t>grammaires contextuelles</a:t>
            </a:r>
            <a:r>
              <a:rPr lang="fr-CH" baseline="0" noProof="0" dirty="0" smtClean="0"/>
              <a:t> puis celles </a:t>
            </a:r>
            <a:r>
              <a:rPr lang="fr-CH" b="1" baseline="0" noProof="0" dirty="0" smtClean="0"/>
              <a:t>non contextuelles</a:t>
            </a:r>
            <a:r>
              <a:rPr lang="fr-CH" baseline="0" noProof="0" dirty="0" smtClean="0"/>
              <a:t>, on y découvre enfin les </a:t>
            </a:r>
            <a:r>
              <a:rPr lang="fr-CH" b="1" baseline="0" noProof="0" dirty="0" smtClean="0"/>
              <a:t>automate finis</a:t>
            </a:r>
            <a:r>
              <a:rPr lang="fr-CH" baseline="0" noProof="0" dirty="0" smtClean="0"/>
              <a:t> desquels découlent les </a:t>
            </a:r>
            <a:r>
              <a:rPr lang="fr-CH" b="1" baseline="0" noProof="0" dirty="0" smtClean="0"/>
              <a:t>grammaires régulières</a:t>
            </a:r>
            <a:r>
              <a:rPr lang="fr-CH" baseline="0" noProof="0" dirty="0" smtClean="0"/>
              <a:t> et auquel appartiennent les expressions régulières. </a:t>
            </a:r>
          </a:p>
          <a:p>
            <a:endParaRPr lang="fr-CH" baseline="0" noProof="0" dirty="0" smtClean="0"/>
          </a:p>
          <a:p>
            <a:r>
              <a:rPr lang="fr-CH" baseline="0" noProof="0" dirty="0" smtClean="0"/>
              <a:t>Elles sont donc tout au bas de l'échelle. </a:t>
            </a:r>
          </a:p>
        </p:txBody>
      </p:sp>
      <p:sp>
        <p:nvSpPr>
          <p:cNvPr id="4" name="Slide Number Placeholder 3"/>
          <p:cNvSpPr>
            <a:spLocks noGrp="1"/>
          </p:cNvSpPr>
          <p:nvPr>
            <p:ph type="sldNum" sz="quarter" idx="10"/>
          </p:nvPr>
        </p:nvSpPr>
        <p:spPr/>
        <p:txBody>
          <a:bodyPr/>
          <a:lstStyle/>
          <a:p>
            <a:fld id="{28ED7D8D-03B4-46C4-B2C2-94C1129DEA70}" type="slidenum">
              <a:rPr lang="fr-CH" smtClean="0"/>
              <a:pPr/>
              <a:t>6</a:t>
            </a:fld>
            <a:endParaRPr lang="fr-CH"/>
          </a:p>
        </p:txBody>
      </p:sp>
    </p:spTree>
    <p:extLst>
      <p:ext uri="{BB962C8B-B14F-4D97-AF65-F5344CB8AC3E}">
        <p14:creationId xmlns:p14="http://schemas.microsoft.com/office/powerpoint/2010/main" val="2679205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noProof="0" dirty="0" smtClean="0"/>
              <a:t>Comment pouvons-nous</a:t>
            </a:r>
            <a:r>
              <a:rPr lang="fr-CH" baseline="0" noProof="0" dirty="0" smtClean="0"/>
              <a:t> les utiliser ?</a:t>
            </a:r>
          </a:p>
          <a:p>
            <a:endParaRPr lang="fr-CH"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H" baseline="0" noProof="0" dirty="0" smtClean="0"/>
              <a:t>Elles peuvent par exemple servir à trouver tous les homonymes de alèze. </a:t>
            </a:r>
            <a:endParaRPr lang="fr-CH" noProof="0" dirty="0" smtClean="0"/>
          </a:p>
          <a:p>
            <a:endParaRPr lang="fr-CH" baseline="0" noProof="0" dirty="0" smtClean="0"/>
          </a:p>
          <a:p>
            <a:r>
              <a:rPr lang="fr-CH" baseline="0" noProof="0" dirty="0" smtClean="0"/>
              <a:t>Elle peuvent servir à vérifier un numéro de téléphone. </a:t>
            </a:r>
          </a:p>
          <a:p>
            <a:pPr marL="171450" indent="-171450">
              <a:buFontTx/>
              <a:buChar char="-"/>
            </a:pPr>
            <a:r>
              <a:rPr lang="fr-CH" baseline="0" noProof="0" dirty="0" smtClean="0"/>
              <a:t>As-t-il un nombre correct de chiffres ? </a:t>
            </a:r>
          </a:p>
          <a:p>
            <a:pPr marL="171450" indent="-171450">
              <a:buFontTx/>
              <a:buChar char="-"/>
            </a:pPr>
            <a:r>
              <a:rPr lang="fr-CH" baseline="0" noProof="0" dirty="0" smtClean="0"/>
              <a:t>Est-il préfixé de l'indicatif ? </a:t>
            </a:r>
          </a:p>
          <a:p>
            <a:pPr marL="171450" indent="-171450">
              <a:buFontTx/>
              <a:buChar char="-"/>
            </a:pPr>
            <a:r>
              <a:rPr lang="fr-CH" baseline="0" noProof="0" dirty="0" smtClean="0"/>
              <a:t>Est-ce que cet indicatif est au format international ? </a:t>
            </a:r>
          </a:p>
          <a:p>
            <a:endParaRPr lang="fr-CH" baseline="0" noProof="0" dirty="0" smtClean="0"/>
          </a:p>
          <a:p>
            <a:r>
              <a:rPr lang="fr-CH" baseline="0" noProof="0" dirty="0" smtClean="0"/>
              <a:t>On peut par exemple convertir une date d'une représentation à une autre. </a:t>
            </a:r>
          </a:p>
          <a:p>
            <a:endParaRPr lang="fr-CH" baseline="0" noProof="0" dirty="0" smtClean="0"/>
          </a:p>
          <a:p>
            <a:endParaRPr lang="fr-CH" baseline="0" noProof="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7</a:t>
            </a:fld>
            <a:endParaRPr lang="fr-CH"/>
          </a:p>
        </p:txBody>
      </p:sp>
    </p:spTree>
    <p:extLst>
      <p:ext uri="{BB962C8B-B14F-4D97-AF65-F5344CB8AC3E}">
        <p14:creationId xmlns:p14="http://schemas.microsoft.com/office/powerpoint/2010/main" val="267920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noProof="0" dirty="0" smtClean="0"/>
              <a:t>Les possibilités sont infinies mais voici d'autres exemples:</a:t>
            </a:r>
            <a:endParaRPr lang="fr-CH" baseline="0" noProof="0" dirty="0" smtClean="0"/>
          </a:p>
          <a:p>
            <a:endParaRPr lang="fr-CH" baseline="0" noProof="0" dirty="0" smtClean="0"/>
          </a:p>
          <a:p>
            <a:r>
              <a:rPr lang="fr-CH" sz="1200" dirty="0" smtClean="0"/>
              <a:t>- Supprimer les espaces surnuméraires. </a:t>
            </a:r>
          </a:p>
          <a:p>
            <a:r>
              <a:rPr lang="fr-CH" sz="1200" dirty="0" smtClean="0"/>
              <a:t>- Changer le type de fin de ligne, </a:t>
            </a:r>
            <a:r>
              <a:rPr lang="fr-CH" sz="1200" i="1" dirty="0" err="1" smtClean="0"/>
              <a:t>crlf</a:t>
            </a:r>
            <a:r>
              <a:rPr lang="fr-CH" sz="1200" i="1" dirty="0" smtClean="0"/>
              <a:t>, </a:t>
            </a:r>
            <a:r>
              <a:rPr lang="fr-CH" sz="1200" i="1" dirty="0" err="1" smtClean="0"/>
              <a:t>cr</a:t>
            </a:r>
            <a:r>
              <a:rPr lang="fr-CH" sz="1200" i="1" dirty="0" smtClean="0"/>
              <a:t>.</a:t>
            </a:r>
            <a:endParaRPr lang="fr-CH" sz="1200" dirty="0" smtClean="0"/>
          </a:p>
          <a:p>
            <a:r>
              <a:rPr lang="fr-CH" sz="1200" dirty="0" smtClean="0"/>
              <a:t>- Compter le nombre de mots ayant exactement 3 voyelles.</a:t>
            </a:r>
          </a:p>
          <a:p>
            <a:r>
              <a:rPr lang="fr-CH" sz="1200" dirty="0" smtClean="0"/>
              <a:t>- Echanger les mots de 3 lettres précédant ceux de 5 lettres.</a:t>
            </a:r>
          </a:p>
          <a:p>
            <a:endParaRPr lang="fr-CH" sz="1200" dirty="0" smtClean="0"/>
          </a:p>
          <a:p>
            <a:r>
              <a:rPr lang="fr-CH" sz="1200" dirty="0" smtClean="0"/>
              <a:t>- Analyser un fichier de </a:t>
            </a:r>
            <a:r>
              <a:rPr lang="fr-CH" sz="1200" i="1" dirty="0" smtClean="0"/>
              <a:t>log</a:t>
            </a:r>
          </a:p>
          <a:p>
            <a:r>
              <a:rPr lang="fr-CH" sz="1200" dirty="0" smtClean="0"/>
              <a:t>- Valider un formulaire</a:t>
            </a:r>
          </a:p>
          <a:p>
            <a:r>
              <a:rPr lang="fr-CH" sz="1200" dirty="0" smtClean="0"/>
              <a:t>- Elaborer une grammaire et écrire un parseur </a:t>
            </a:r>
          </a:p>
          <a:p>
            <a:endParaRPr lang="fr-CH" baseline="0" noProof="0" dirty="0" smtClean="0"/>
          </a:p>
        </p:txBody>
      </p:sp>
      <p:sp>
        <p:nvSpPr>
          <p:cNvPr id="4" name="Slide Number Placeholder 3"/>
          <p:cNvSpPr>
            <a:spLocks noGrp="1"/>
          </p:cNvSpPr>
          <p:nvPr>
            <p:ph type="sldNum" sz="quarter" idx="10"/>
          </p:nvPr>
        </p:nvSpPr>
        <p:spPr/>
        <p:txBody>
          <a:bodyPr/>
          <a:lstStyle/>
          <a:p>
            <a:fld id="{28ED7D8D-03B4-46C4-B2C2-94C1129DEA70}" type="slidenum">
              <a:rPr lang="fr-CH" smtClean="0"/>
              <a:pPr/>
              <a:t>8</a:t>
            </a:fld>
            <a:endParaRPr lang="fr-CH"/>
          </a:p>
        </p:txBody>
      </p:sp>
    </p:spTree>
    <p:extLst>
      <p:ext uri="{BB962C8B-B14F-4D97-AF65-F5344CB8AC3E}">
        <p14:creationId xmlns:p14="http://schemas.microsoft.com/office/powerpoint/2010/main" val="2679205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Un préambule historique pourrait sembler superflu mais </a:t>
            </a:r>
            <a:r>
              <a:rPr lang="fr-CH" baseline="0" dirty="0" smtClean="0"/>
              <a:t>il </a:t>
            </a:r>
            <a:r>
              <a:rPr lang="fr-CH" dirty="0" smtClean="0"/>
              <a:t>est essentiel de comprendre leur</a:t>
            </a:r>
            <a:r>
              <a:rPr lang="fr-CH" baseline="0" dirty="0" smtClean="0"/>
              <a:t> histoire pour pouvoir appréhender leurs fonctionnement. </a:t>
            </a:r>
          </a:p>
          <a:p>
            <a:endParaRPr lang="fr-CH" baseline="0" dirty="0" smtClean="0"/>
          </a:p>
          <a:p>
            <a:r>
              <a:rPr lang="fr-CH" baseline="0" dirty="0" smtClean="0"/>
              <a:t>L'élément le plus surprenant de cette histoire c'est que les expressions régulières ont pour origine les neurosciences. </a:t>
            </a:r>
            <a:endParaRPr lang="fr-CH" dirty="0"/>
          </a:p>
        </p:txBody>
      </p:sp>
      <p:sp>
        <p:nvSpPr>
          <p:cNvPr id="4" name="Slide Number Placeholder 3"/>
          <p:cNvSpPr>
            <a:spLocks noGrp="1"/>
          </p:cNvSpPr>
          <p:nvPr>
            <p:ph type="sldNum" sz="quarter" idx="10"/>
          </p:nvPr>
        </p:nvSpPr>
        <p:spPr/>
        <p:txBody>
          <a:bodyPr/>
          <a:lstStyle/>
          <a:p>
            <a:fld id="{28ED7D8D-03B4-46C4-B2C2-94C1129DEA70}" type="slidenum">
              <a:rPr lang="fr-CH" smtClean="0"/>
              <a:pPr/>
              <a:t>9</a:t>
            </a:fld>
            <a:endParaRPr lang="fr-CH"/>
          </a:p>
        </p:txBody>
      </p:sp>
    </p:spTree>
    <p:extLst>
      <p:ext uri="{BB962C8B-B14F-4D97-AF65-F5344CB8AC3E}">
        <p14:creationId xmlns:p14="http://schemas.microsoft.com/office/powerpoint/2010/main" val="192441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F6C5C5BB-D715-47F3-AB45-3F453F1508C5}" type="datetime1">
              <a:rPr lang="fr-CH" smtClean="0"/>
              <a:pPr/>
              <a:t>15.09.2015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171984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98557AE5-6BF5-47B3-9191-32D26A59AE50}" type="datetime1">
              <a:rPr lang="fr-CH" smtClean="0"/>
              <a:pPr/>
              <a:t>15.09.2015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139106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37BD245-9B10-4A40-B066-FA15880673A7}" type="datetime1">
              <a:rPr lang="fr-CH" smtClean="0"/>
              <a:pPr/>
              <a:t>15.09.2015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169584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90FD30B-E5E9-4614-9429-46534AB4F49E}" type="datetime1">
              <a:rPr lang="fr-CH" smtClean="0"/>
              <a:pPr/>
              <a:t>15.09.2015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236322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D1BBC-71EB-4E5E-AC49-CF5F69235F88}" type="datetime1">
              <a:rPr lang="fr-CH" smtClean="0"/>
              <a:pPr/>
              <a:t>15.09.2015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133032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8894BF7A-E056-4905-80DE-104BA7416DB0}" type="datetime1">
              <a:rPr lang="fr-CH" smtClean="0"/>
              <a:pPr/>
              <a:t>15.09.2015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411770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EC49DF9F-4C68-4C24-AF81-8196B49FC042}" type="datetime1">
              <a:rPr lang="fr-CH" smtClean="0"/>
              <a:pPr/>
              <a:t>15.09.2015</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148793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EAE51288-A2D1-45B3-B769-0DA5ACCCFA01}" type="datetime1">
              <a:rPr lang="fr-CH" smtClean="0"/>
              <a:pPr/>
              <a:t>15.09.2015</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381271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2CF60-130F-4CFF-BC4A-4FC0577AC38E}" type="datetime1">
              <a:rPr lang="fr-CH" smtClean="0"/>
              <a:pPr/>
              <a:t>15.09.2015</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401372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44C4-7703-4389-B256-9F799162206A}" type="datetime1">
              <a:rPr lang="fr-CH" smtClean="0"/>
              <a:pPr/>
              <a:t>15.09.2015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7398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DDFF2-877F-44FC-A5C3-7EB03E55335B}" type="datetime1">
              <a:rPr lang="fr-CH" smtClean="0"/>
              <a:pPr/>
              <a:t>15.09.2015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6A23F09-0379-4BC7-B45F-9108CD96B3CD}" type="slidenum">
              <a:rPr lang="fr-CH" smtClean="0"/>
              <a:pPr/>
              <a:t>‹#›</a:t>
            </a:fld>
            <a:endParaRPr lang="fr-CH"/>
          </a:p>
        </p:txBody>
      </p:sp>
    </p:spTree>
    <p:extLst>
      <p:ext uri="{BB962C8B-B14F-4D97-AF65-F5344CB8AC3E}">
        <p14:creationId xmlns:p14="http://schemas.microsoft.com/office/powerpoint/2010/main" val="39430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2D8A8-09B6-4CC1-A270-E26564546E7B}" type="datetime1">
              <a:rPr lang="fr-CH" smtClean="0"/>
              <a:pPr/>
              <a:t>15.09.2015</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23F09-0379-4BC7-B45F-9108CD96B3CD}" type="slidenum">
              <a:rPr lang="fr-CH" smtClean="0"/>
              <a:pPr/>
              <a:t>‹#›</a:t>
            </a:fld>
            <a:endParaRPr lang="fr-CH"/>
          </a:p>
        </p:txBody>
      </p:sp>
    </p:spTree>
    <p:extLst>
      <p:ext uri="{BB962C8B-B14F-4D97-AF65-F5344CB8AC3E}">
        <p14:creationId xmlns:p14="http://schemas.microsoft.com/office/powerpoint/2010/main" val="74369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unicode-table.com/f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H" dirty="0" smtClean="0"/>
              <a:t>Expressions Régulières</a:t>
            </a:r>
            <a:br>
              <a:rPr lang="fr-CH" dirty="0" smtClean="0"/>
            </a:br>
            <a:r>
              <a:rPr lang="fr-CH" sz="2800" dirty="0" smtClean="0"/>
              <a:t>(Introduction)</a:t>
            </a:r>
            <a:endParaRPr lang="fr-CH" sz="2800" dirty="0"/>
          </a:p>
        </p:txBody>
      </p:sp>
      <p:sp>
        <p:nvSpPr>
          <p:cNvPr id="3" name="Subtitle 2"/>
          <p:cNvSpPr>
            <a:spLocks noGrp="1"/>
          </p:cNvSpPr>
          <p:nvPr>
            <p:ph type="subTitle" idx="1"/>
          </p:nvPr>
        </p:nvSpPr>
        <p:spPr/>
        <p:txBody>
          <a:bodyPr/>
          <a:lstStyle/>
          <a:p>
            <a:endParaRPr lang="en-US" dirty="0"/>
          </a:p>
          <a:p>
            <a:r>
              <a:rPr lang="en-US" sz="1600" dirty="0" smtClean="0"/>
              <a:t>Yves </a:t>
            </a:r>
            <a:r>
              <a:rPr lang="en-US" sz="1600" dirty="0" err="1" smtClean="0"/>
              <a:t>Chevallier</a:t>
            </a:r>
            <a:endParaRPr lang="en-US" sz="1600" dirty="0" smtClean="0"/>
          </a:p>
          <a:p>
            <a:r>
              <a:rPr lang="en-US" sz="1600" dirty="0" smtClean="0"/>
              <a:t>2015-09-14</a:t>
            </a:r>
            <a:endParaRPr lang="fr-CH" sz="1600" dirty="0"/>
          </a:p>
        </p:txBody>
      </p:sp>
      <p:sp>
        <p:nvSpPr>
          <p:cNvPr id="4" name="Slide Number Placeholder 3"/>
          <p:cNvSpPr>
            <a:spLocks noGrp="1"/>
          </p:cNvSpPr>
          <p:nvPr>
            <p:ph type="sldNum" sz="quarter" idx="12"/>
          </p:nvPr>
        </p:nvSpPr>
        <p:spPr/>
        <p:txBody>
          <a:bodyPr/>
          <a:lstStyle/>
          <a:p>
            <a:fld id="{F6A23F09-0379-4BC7-B45F-9108CD96B3CD}" type="slidenum">
              <a:rPr lang="fr-CH" smtClean="0"/>
              <a:pPr/>
              <a:t>1</a:t>
            </a:fld>
            <a:endParaRPr lang="fr-CH"/>
          </a:p>
        </p:txBody>
      </p:sp>
    </p:spTree>
    <p:extLst>
      <p:ext uri="{BB962C8B-B14F-4D97-AF65-F5344CB8AC3E}">
        <p14:creationId xmlns:p14="http://schemas.microsoft.com/office/powerpoint/2010/main" val="2242550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 y="2958210"/>
            <a:ext cx="2474780" cy="738664"/>
          </a:xfrm>
          <a:prstGeom prst="rect">
            <a:avLst/>
          </a:prstGeom>
          <a:noFill/>
        </p:spPr>
        <p:txBody>
          <a:bodyPr wrap="none" rtlCol="0">
            <a:spAutoFit/>
          </a:bodyPr>
          <a:lstStyle/>
          <a:p>
            <a:pPr algn="ctr"/>
            <a:r>
              <a:rPr lang="fr-CH" sz="1400" dirty="0" smtClean="0"/>
              <a:t>Warren </a:t>
            </a:r>
            <a:r>
              <a:rPr lang="fr-CH" sz="1400" dirty="0" err="1" smtClean="0"/>
              <a:t>McCulloch</a:t>
            </a:r>
            <a:r>
              <a:rPr lang="fr-CH" sz="1400" dirty="0" smtClean="0"/>
              <a:t> (1898-1969)</a:t>
            </a:r>
          </a:p>
          <a:p>
            <a:pPr algn="ctr"/>
            <a:r>
              <a:rPr lang="fr-CH" sz="1400" dirty="0" smtClean="0"/>
              <a:t>Neuroscientifique</a:t>
            </a:r>
          </a:p>
          <a:p>
            <a:pPr algn="ctr"/>
            <a:endParaRPr lang="fr-CH" sz="1400" dirty="0"/>
          </a:p>
        </p:txBody>
      </p:sp>
      <p:sp>
        <p:nvSpPr>
          <p:cNvPr id="8" name="TextBox 7"/>
          <p:cNvSpPr txBox="1"/>
          <p:nvPr/>
        </p:nvSpPr>
        <p:spPr>
          <a:xfrm>
            <a:off x="131160" y="5943600"/>
            <a:ext cx="2292102" cy="523220"/>
          </a:xfrm>
          <a:prstGeom prst="rect">
            <a:avLst/>
          </a:prstGeom>
          <a:noFill/>
        </p:spPr>
        <p:txBody>
          <a:bodyPr wrap="none" rtlCol="0">
            <a:spAutoFit/>
          </a:bodyPr>
          <a:lstStyle/>
          <a:p>
            <a:pPr algn="ctr"/>
            <a:r>
              <a:rPr lang="fr-CH" sz="1400" dirty="0" smtClean="0"/>
              <a:t>Walter </a:t>
            </a:r>
            <a:r>
              <a:rPr lang="fr-CH" sz="1400" dirty="0" err="1" smtClean="0"/>
              <a:t>Pitts</a:t>
            </a:r>
            <a:r>
              <a:rPr lang="fr-CH" sz="1400" dirty="0" smtClean="0"/>
              <a:t> (1923-1969)</a:t>
            </a:r>
          </a:p>
          <a:p>
            <a:pPr algn="ctr"/>
            <a:r>
              <a:rPr lang="fr-CH" sz="1400" dirty="0" smtClean="0"/>
              <a:t>Mathématicien, Psychologue</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35" y="1450622"/>
            <a:ext cx="1103753" cy="1500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146" y="4343400"/>
            <a:ext cx="1102685" cy="1500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81000" y="3881540"/>
            <a:ext cx="83058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277211" y="3657600"/>
            <a:ext cx="0" cy="38100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949270" y="3974068"/>
            <a:ext cx="652743" cy="369332"/>
          </a:xfrm>
          <a:prstGeom prst="rect">
            <a:avLst/>
          </a:prstGeom>
        </p:spPr>
        <p:txBody>
          <a:bodyPr wrap="none">
            <a:spAutoFit/>
          </a:bodyPr>
          <a:lstStyle/>
          <a:p>
            <a:pPr algn="ctr"/>
            <a:r>
              <a:rPr lang="fr-CH" dirty="0" smtClean="0"/>
              <a:t>1943</a:t>
            </a:r>
            <a:endParaRPr lang="fr-CH" dirty="0"/>
          </a:p>
        </p:txBody>
      </p:sp>
      <p:pic>
        <p:nvPicPr>
          <p:cNvPr id="13" name="Picture 2" descr="http://e-ducation.datapeak.net/scientists/skleen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5962" y="1463040"/>
            <a:ext cx="1103753" cy="15011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86362" y="2957675"/>
            <a:ext cx="2261838" cy="738664"/>
          </a:xfrm>
          <a:prstGeom prst="rect">
            <a:avLst/>
          </a:prstGeom>
          <a:noFill/>
        </p:spPr>
        <p:txBody>
          <a:bodyPr wrap="none" rtlCol="0">
            <a:spAutoFit/>
          </a:bodyPr>
          <a:lstStyle/>
          <a:p>
            <a:pPr algn="ctr"/>
            <a:r>
              <a:rPr lang="fr-CH" sz="1400" dirty="0" smtClean="0"/>
              <a:t>Stephen Kleene (1909-1994)</a:t>
            </a:r>
          </a:p>
          <a:p>
            <a:pPr algn="ctr"/>
            <a:r>
              <a:rPr lang="fr-CH" sz="1400" dirty="0" smtClean="0"/>
              <a:t>Mathématicien</a:t>
            </a:r>
          </a:p>
          <a:p>
            <a:pPr algn="ctr"/>
            <a:r>
              <a:rPr lang="fr-CH" sz="1400" dirty="0" smtClean="0"/>
              <a:t>Ensembles réguliers</a:t>
            </a:r>
            <a:endParaRPr lang="fr-CH" sz="1400" dirty="0"/>
          </a:p>
        </p:txBody>
      </p:sp>
      <p:cxnSp>
        <p:nvCxnSpPr>
          <p:cNvPr id="15" name="Straight Connector 14"/>
          <p:cNvCxnSpPr/>
          <p:nvPr/>
        </p:nvCxnSpPr>
        <p:spPr>
          <a:xfrm>
            <a:off x="3553524" y="3696874"/>
            <a:ext cx="0" cy="38100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3201421" y="4013342"/>
            <a:ext cx="652744" cy="369332"/>
          </a:xfrm>
          <a:prstGeom prst="rect">
            <a:avLst/>
          </a:prstGeom>
        </p:spPr>
        <p:txBody>
          <a:bodyPr wrap="none">
            <a:spAutoFit/>
          </a:bodyPr>
          <a:lstStyle/>
          <a:p>
            <a:pPr algn="ctr"/>
            <a:r>
              <a:rPr lang="fr-CH" dirty="0" smtClean="0"/>
              <a:t>1956</a:t>
            </a:r>
            <a:endParaRPr lang="fr-CH" dirty="0"/>
          </a:p>
        </p:txBody>
      </p:sp>
      <p:pic>
        <p:nvPicPr>
          <p:cNvPr id="17" name="Picture 4" descr="http://en.chessbase.com/portals/4/files/news/2009/thompson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243" y="4352907"/>
            <a:ext cx="1103753" cy="14951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002978" y="5943600"/>
            <a:ext cx="2245422" cy="738664"/>
          </a:xfrm>
          <a:prstGeom prst="rect">
            <a:avLst/>
          </a:prstGeom>
          <a:noFill/>
        </p:spPr>
        <p:txBody>
          <a:bodyPr wrap="none" rtlCol="0">
            <a:spAutoFit/>
          </a:bodyPr>
          <a:lstStyle/>
          <a:p>
            <a:pPr algn="ctr"/>
            <a:r>
              <a:rPr lang="fr-CH" sz="1400" dirty="0" smtClean="0"/>
              <a:t>Ken Thompson (1943-)</a:t>
            </a:r>
          </a:p>
          <a:p>
            <a:pPr algn="ctr"/>
            <a:r>
              <a:rPr lang="fr-CH" sz="1400" dirty="0" smtClean="0"/>
              <a:t>Informaticien</a:t>
            </a:r>
          </a:p>
          <a:p>
            <a:pPr algn="ctr"/>
            <a:r>
              <a:rPr lang="fr-CH" sz="1400" dirty="0" smtClean="0"/>
              <a:t>Expression régulières (1968)</a:t>
            </a:r>
            <a:endParaRPr lang="fr-CH" sz="1400" dirty="0"/>
          </a:p>
        </p:txBody>
      </p:sp>
      <p:cxnSp>
        <p:nvCxnSpPr>
          <p:cNvPr id="19" name="Straight Connector 18"/>
          <p:cNvCxnSpPr/>
          <p:nvPr/>
        </p:nvCxnSpPr>
        <p:spPr>
          <a:xfrm>
            <a:off x="5125689" y="3686380"/>
            <a:ext cx="0" cy="38100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4797748" y="4002848"/>
            <a:ext cx="652744" cy="369332"/>
          </a:xfrm>
          <a:prstGeom prst="rect">
            <a:avLst/>
          </a:prstGeom>
        </p:spPr>
        <p:txBody>
          <a:bodyPr wrap="none">
            <a:spAutoFit/>
          </a:bodyPr>
          <a:lstStyle/>
          <a:p>
            <a:pPr algn="ctr"/>
            <a:r>
              <a:rPr lang="fr-CH" dirty="0" smtClean="0"/>
              <a:t>1968</a:t>
            </a:r>
            <a:endParaRPr lang="fr-CH" dirty="0"/>
          </a:p>
        </p:txBody>
      </p:sp>
      <p:sp>
        <p:nvSpPr>
          <p:cNvPr id="5" name="Slide Number Placeholder 4"/>
          <p:cNvSpPr>
            <a:spLocks noGrp="1"/>
          </p:cNvSpPr>
          <p:nvPr>
            <p:ph type="sldNum" sz="quarter" idx="12"/>
          </p:nvPr>
        </p:nvSpPr>
        <p:spPr/>
        <p:txBody>
          <a:bodyPr/>
          <a:lstStyle/>
          <a:p>
            <a:fld id="{F6A23F09-0379-4BC7-B45F-9108CD96B3CD}" type="slidenum">
              <a:rPr lang="fr-CH" smtClean="0"/>
              <a:pPr/>
              <a:t>10</a:t>
            </a:fld>
            <a:endParaRPr lang="fr-CH"/>
          </a:p>
        </p:txBody>
      </p:sp>
      <p:sp>
        <p:nvSpPr>
          <p:cNvPr id="29"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De la genèse à UNIX</a:t>
            </a:r>
            <a:endParaRPr lang="fr-CH" sz="1800" dirty="0"/>
          </a:p>
        </p:txBody>
      </p:sp>
      <p:cxnSp>
        <p:nvCxnSpPr>
          <p:cNvPr id="30" name="Straight Connector 29"/>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185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4" grpId="0"/>
      <p:bldP spid="16" grpId="0"/>
      <p:bldP spid="18"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986333"/>
            <a:ext cx="3922869"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g/</a:t>
            </a:r>
            <a:r>
              <a:rPr lang="fr-CH" sz="2400" dirty="0" err="1" smtClean="0">
                <a:latin typeface="Consolas" panose="020B0609020204030204" pitchFamily="49" charset="0"/>
                <a:cs typeface="Consolas" panose="020B0609020204030204" pitchFamily="49" charset="0"/>
              </a:rPr>
              <a:t>regular</a:t>
            </a:r>
            <a:r>
              <a:rPr lang="fr-CH" sz="2400" dirty="0" smtClean="0">
                <a:latin typeface="Consolas" panose="020B0609020204030204" pitchFamily="49" charset="0"/>
                <a:cs typeface="Consolas" panose="020B0609020204030204" pitchFamily="49" charset="0"/>
              </a:rPr>
              <a:t> expression/p</a:t>
            </a:r>
            <a:endParaRPr lang="fr-CH" sz="2400" dirty="0">
              <a:latin typeface="Consolas" panose="020B0609020204030204" pitchFamily="49" charset="0"/>
              <a:cs typeface="Consolas" panose="020B0609020204030204" pitchFamily="49" charset="0"/>
            </a:endParaRPr>
          </a:p>
        </p:txBody>
      </p:sp>
      <p:cxnSp>
        <p:nvCxnSpPr>
          <p:cNvPr id="7" name="Straight Connector 6"/>
          <p:cNvCxnSpPr/>
          <p:nvPr/>
        </p:nvCxnSpPr>
        <p:spPr>
          <a:xfrm flipV="1">
            <a:off x="2784144" y="2514600"/>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97304" y="3447998"/>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88843" y="2145268"/>
            <a:ext cx="790601" cy="369332"/>
          </a:xfrm>
          <a:prstGeom prst="rect">
            <a:avLst/>
          </a:prstGeom>
          <a:noFill/>
        </p:spPr>
        <p:txBody>
          <a:bodyPr wrap="none" rtlCol="0">
            <a:spAutoFit/>
          </a:bodyPr>
          <a:lstStyle/>
          <a:p>
            <a:r>
              <a:rPr lang="fr-CH" dirty="0" smtClean="0"/>
              <a:t>Global</a:t>
            </a:r>
            <a:endParaRPr lang="fr-CH" dirty="0"/>
          </a:p>
        </p:txBody>
      </p:sp>
      <p:sp>
        <p:nvSpPr>
          <p:cNvPr id="31" name="TextBox 30"/>
          <p:cNvSpPr txBox="1"/>
          <p:nvPr/>
        </p:nvSpPr>
        <p:spPr>
          <a:xfrm>
            <a:off x="5996406" y="3966361"/>
            <a:ext cx="632994" cy="369332"/>
          </a:xfrm>
          <a:prstGeom prst="rect">
            <a:avLst/>
          </a:prstGeom>
          <a:noFill/>
        </p:spPr>
        <p:txBody>
          <a:bodyPr wrap="none" rtlCol="0">
            <a:spAutoFit/>
          </a:bodyPr>
          <a:lstStyle/>
          <a:p>
            <a:r>
              <a:rPr lang="fr-CH" dirty="0" err="1" smtClean="0"/>
              <a:t>Print</a:t>
            </a:r>
            <a:endParaRPr lang="fr-CH" dirty="0"/>
          </a:p>
        </p:txBody>
      </p:sp>
      <p:sp>
        <p:nvSpPr>
          <p:cNvPr id="32" name="TextBox 31"/>
          <p:cNvSpPr txBox="1"/>
          <p:nvPr/>
        </p:nvSpPr>
        <p:spPr>
          <a:xfrm>
            <a:off x="2590800" y="2986333"/>
            <a:ext cx="3922869"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g r       e          p</a:t>
            </a:r>
            <a:endParaRPr lang="fr-CH" sz="2400" dirty="0">
              <a:latin typeface="Consolas" panose="020B0609020204030204" pitchFamily="49" charset="0"/>
              <a:cs typeface="Consolas" panose="020B0609020204030204" pitchFamily="49" charset="0"/>
            </a:endParaRPr>
          </a:p>
        </p:txBody>
      </p:sp>
      <p:sp>
        <p:nvSpPr>
          <p:cNvPr id="12" name="Slide Number Placeholder 11"/>
          <p:cNvSpPr>
            <a:spLocks noGrp="1"/>
          </p:cNvSpPr>
          <p:nvPr>
            <p:ph type="sldNum" sz="quarter" idx="12"/>
          </p:nvPr>
        </p:nvSpPr>
        <p:spPr/>
        <p:txBody>
          <a:bodyPr/>
          <a:lstStyle/>
          <a:p>
            <a:fld id="{F6A23F09-0379-4BC7-B45F-9108CD96B3CD}" type="slidenum">
              <a:rPr lang="fr-CH" smtClean="0"/>
              <a:pPr/>
              <a:t>11</a:t>
            </a:fld>
            <a:endParaRPr lang="fr-CH"/>
          </a:p>
        </p:txBody>
      </p:sp>
      <p:sp>
        <p:nvSpPr>
          <p:cNvPr id="35"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err="1" smtClean="0"/>
              <a:t>ed</a:t>
            </a:r>
            <a:r>
              <a:rPr lang="fr-CH" sz="1800" dirty="0" smtClean="0"/>
              <a:t> et </a:t>
            </a:r>
            <a:r>
              <a:rPr lang="fr-CH" sz="1800" dirty="0" err="1" smtClean="0"/>
              <a:t>grep</a:t>
            </a:r>
            <a:endParaRPr lang="fr-CH" sz="1800" dirty="0"/>
          </a:p>
        </p:txBody>
      </p:sp>
      <p:cxnSp>
        <p:nvCxnSpPr>
          <p:cNvPr id="36" name="Straight Connector 35"/>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0345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0 0 L 0 0.25 E" pathEditMode="relative" ptsTypes="">
                                      <p:cBhvr>
                                        <p:cTn id="20" dur="2000" fill="hold"/>
                                        <p:tgtEl>
                                          <p:spTgt spid="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1752600"/>
            <a:ext cx="7647286" cy="461665"/>
          </a:xfrm>
          <a:prstGeom prst="rect">
            <a:avLst/>
          </a:prstGeom>
          <a:noFill/>
        </p:spPr>
        <p:txBody>
          <a:bodyPr wrap="none" rtlCol="0">
            <a:spAutoFit/>
          </a:bodyPr>
          <a:lstStyle/>
          <a:p>
            <a:r>
              <a:rPr lang="en-US" sz="2400" dirty="0"/>
              <a:t>$ echo </a:t>
            </a:r>
            <a:r>
              <a:rPr lang="en-US" sz="2400" dirty="0" smtClean="0"/>
              <a:t>"</a:t>
            </a:r>
            <a:r>
              <a:rPr lang="en-US" sz="2400" dirty="0" smtClean="0">
                <a:solidFill>
                  <a:schemeClr val="accent6">
                    <a:lumMod val="75000"/>
                  </a:schemeClr>
                </a:solidFill>
              </a:rPr>
              <a:t>barb(a</a:t>
            </a:r>
            <a:r>
              <a:rPr lang="en-US" sz="2400" dirty="0">
                <a:solidFill>
                  <a:schemeClr val="accent6">
                    <a:lumMod val="75000"/>
                  </a:schemeClr>
                </a:solidFill>
              </a:rPr>
              <a:t>) is a function and bar(b) is another</a:t>
            </a:r>
            <a:r>
              <a:rPr lang="en-US" sz="2400" dirty="0"/>
              <a:t>" &gt; </a:t>
            </a:r>
            <a:r>
              <a:rPr lang="en-US" sz="2400" dirty="0" smtClean="0">
                <a:solidFill>
                  <a:schemeClr val="accent5">
                    <a:lumMod val="75000"/>
                  </a:schemeClr>
                </a:solidFill>
              </a:rPr>
              <a:t>foo.txt</a:t>
            </a:r>
            <a:endParaRPr lang="fr-CH" sz="2400" dirty="0">
              <a:solidFill>
                <a:schemeClr val="accent5">
                  <a:lumMod val="75000"/>
                </a:schemeClr>
              </a:solidFill>
              <a:latin typeface="Consolas" panose="020B0609020204030204" pitchFamily="49" charset="0"/>
              <a:cs typeface="Consolas" panose="020B0609020204030204" pitchFamily="49" charset="0"/>
            </a:endParaRPr>
          </a:p>
        </p:txBody>
      </p:sp>
      <p:sp>
        <p:nvSpPr>
          <p:cNvPr id="10" name="TextBox 9"/>
          <p:cNvSpPr txBox="1"/>
          <p:nvPr/>
        </p:nvSpPr>
        <p:spPr>
          <a:xfrm>
            <a:off x="457200" y="2183840"/>
            <a:ext cx="5219634" cy="830997"/>
          </a:xfrm>
          <a:prstGeom prst="rect">
            <a:avLst/>
          </a:prstGeom>
          <a:noFill/>
        </p:spPr>
        <p:txBody>
          <a:bodyPr wrap="none" rtlCol="0">
            <a:spAutoFit/>
          </a:bodyPr>
          <a:lstStyle/>
          <a:p>
            <a:r>
              <a:rPr lang="en-US" sz="2400" dirty="0"/>
              <a:t>$ </a:t>
            </a:r>
            <a:r>
              <a:rPr lang="en-US" sz="2400" dirty="0" smtClean="0"/>
              <a:t>cat </a:t>
            </a:r>
            <a:r>
              <a:rPr lang="en-US" sz="2400" dirty="0" smtClean="0">
                <a:solidFill>
                  <a:schemeClr val="accent5">
                    <a:lumMod val="75000"/>
                  </a:schemeClr>
                </a:solidFill>
              </a:rPr>
              <a:t>foo.txt</a:t>
            </a:r>
          </a:p>
          <a:p>
            <a:r>
              <a:rPr lang="en-US" sz="2400" dirty="0">
                <a:solidFill>
                  <a:schemeClr val="bg1">
                    <a:lumMod val="50000"/>
                  </a:schemeClr>
                </a:solidFill>
              </a:rPr>
              <a:t>foo(a) is a function and bar(b) is another</a:t>
            </a:r>
            <a:endParaRPr lang="fr-CH" sz="2400" dirty="0">
              <a:solidFill>
                <a:schemeClr val="bg1">
                  <a:lumMod val="50000"/>
                </a:schemeClr>
              </a:solidFill>
              <a:latin typeface="Consolas" panose="020B0609020204030204" pitchFamily="49" charset="0"/>
              <a:cs typeface="Consolas" panose="020B0609020204030204" pitchFamily="49" charset="0"/>
            </a:endParaRPr>
          </a:p>
        </p:txBody>
      </p:sp>
      <p:sp>
        <p:nvSpPr>
          <p:cNvPr id="12" name="TextBox 11"/>
          <p:cNvSpPr txBox="1"/>
          <p:nvPr/>
        </p:nvSpPr>
        <p:spPr>
          <a:xfrm>
            <a:off x="457200" y="3352800"/>
            <a:ext cx="5386411" cy="830997"/>
          </a:xfrm>
          <a:prstGeom prst="rect">
            <a:avLst/>
          </a:prstGeom>
          <a:noFill/>
        </p:spPr>
        <p:txBody>
          <a:bodyPr wrap="none" rtlCol="0">
            <a:spAutoFit/>
          </a:bodyPr>
          <a:lstStyle/>
          <a:p>
            <a:r>
              <a:rPr lang="en-US" sz="2400" dirty="0"/>
              <a:t>$ </a:t>
            </a:r>
            <a:r>
              <a:rPr lang="en-US" sz="2400" dirty="0" err="1" smtClean="0"/>
              <a:t>grep</a:t>
            </a:r>
            <a:r>
              <a:rPr lang="en-US" sz="2400" dirty="0" smtClean="0"/>
              <a:t> "</a:t>
            </a:r>
            <a:r>
              <a:rPr lang="en-US" sz="2400" dirty="0" smtClean="0">
                <a:solidFill>
                  <a:schemeClr val="accent6">
                    <a:lumMod val="75000"/>
                  </a:schemeClr>
                </a:solidFill>
              </a:rPr>
              <a:t>bar(b)</a:t>
            </a:r>
            <a:r>
              <a:rPr lang="en-US" sz="2400" dirty="0" smtClean="0"/>
              <a:t>" </a:t>
            </a:r>
            <a:r>
              <a:rPr lang="en-US" sz="2400" dirty="0" smtClean="0">
                <a:solidFill>
                  <a:schemeClr val="accent5">
                    <a:lumMod val="75000"/>
                  </a:schemeClr>
                </a:solidFill>
              </a:rPr>
              <a:t>foo.txt</a:t>
            </a:r>
          </a:p>
          <a:p>
            <a:r>
              <a:rPr lang="en-US" sz="2400" dirty="0" smtClean="0">
                <a:solidFill>
                  <a:schemeClr val="bg1">
                    <a:lumMod val="50000"/>
                  </a:schemeClr>
                </a:solidFill>
              </a:rPr>
              <a:t>barb(a</a:t>
            </a:r>
            <a:r>
              <a:rPr lang="en-US" sz="2400" dirty="0">
                <a:solidFill>
                  <a:schemeClr val="bg1">
                    <a:lumMod val="50000"/>
                  </a:schemeClr>
                </a:solidFill>
              </a:rPr>
              <a:t>) is a function and </a:t>
            </a:r>
            <a:r>
              <a:rPr lang="en-US" sz="2400" b="1" dirty="0">
                <a:solidFill>
                  <a:schemeClr val="accent2">
                    <a:lumMod val="75000"/>
                  </a:schemeClr>
                </a:solidFill>
              </a:rPr>
              <a:t>bar(b)</a:t>
            </a:r>
            <a:r>
              <a:rPr lang="en-US" sz="2400" dirty="0">
                <a:solidFill>
                  <a:schemeClr val="bg1">
                    <a:lumMod val="50000"/>
                  </a:schemeClr>
                </a:solidFill>
              </a:rPr>
              <a:t> is another</a:t>
            </a:r>
            <a:endParaRPr lang="fr-CH" sz="2400" dirty="0">
              <a:solidFill>
                <a:schemeClr val="bg1">
                  <a:lumMod val="50000"/>
                </a:schemeClr>
              </a:solidFill>
              <a:latin typeface="Consolas" panose="020B0609020204030204" pitchFamily="49" charset="0"/>
              <a:cs typeface="Consolas" panose="020B0609020204030204" pitchFamily="49" charset="0"/>
            </a:endParaRPr>
          </a:p>
        </p:txBody>
      </p:sp>
      <p:sp>
        <p:nvSpPr>
          <p:cNvPr id="13" name="TextBox 12"/>
          <p:cNvSpPr txBox="1"/>
          <p:nvPr/>
        </p:nvSpPr>
        <p:spPr>
          <a:xfrm>
            <a:off x="457200" y="4731603"/>
            <a:ext cx="5386411" cy="830997"/>
          </a:xfrm>
          <a:prstGeom prst="rect">
            <a:avLst/>
          </a:prstGeom>
          <a:noFill/>
        </p:spPr>
        <p:txBody>
          <a:bodyPr wrap="none" rtlCol="0">
            <a:spAutoFit/>
          </a:bodyPr>
          <a:lstStyle/>
          <a:p>
            <a:r>
              <a:rPr lang="en-US" sz="2400" dirty="0"/>
              <a:t>$ </a:t>
            </a:r>
            <a:r>
              <a:rPr lang="en-US" sz="2400" dirty="0" err="1" smtClean="0"/>
              <a:t>egrep</a:t>
            </a:r>
            <a:r>
              <a:rPr lang="en-US" sz="2400" dirty="0" smtClean="0"/>
              <a:t> "</a:t>
            </a:r>
            <a:r>
              <a:rPr lang="en-US" sz="2400" dirty="0" smtClean="0">
                <a:solidFill>
                  <a:schemeClr val="accent6">
                    <a:lumMod val="75000"/>
                  </a:schemeClr>
                </a:solidFill>
              </a:rPr>
              <a:t>bar(b)</a:t>
            </a:r>
            <a:r>
              <a:rPr lang="en-US" sz="2400" dirty="0" smtClean="0"/>
              <a:t>" </a:t>
            </a:r>
            <a:r>
              <a:rPr lang="en-US" sz="2400" dirty="0" smtClean="0">
                <a:solidFill>
                  <a:schemeClr val="accent5">
                    <a:lumMod val="75000"/>
                  </a:schemeClr>
                </a:solidFill>
              </a:rPr>
              <a:t>foo.txt</a:t>
            </a:r>
          </a:p>
          <a:p>
            <a:r>
              <a:rPr lang="en-US" sz="2400" b="1" dirty="0" smtClean="0">
                <a:solidFill>
                  <a:schemeClr val="accent2">
                    <a:lumMod val="75000"/>
                  </a:schemeClr>
                </a:solidFill>
              </a:rPr>
              <a:t>barb</a:t>
            </a:r>
            <a:r>
              <a:rPr lang="en-US" sz="2400" dirty="0" smtClean="0">
                <a:solidFill>
                  <a:schemeClr val="bg1">
                    <a:lumMod val="50000"/>
                  </a:schemeClr>
                </a:solidFill>
              </a:rPr>
              <a:t>(a</a:t>
            </a:r>
            <a:r>
              <a:rPr lang="en-US" sz="2400" dirty="0">
                <a:solidFill>
                  <a:schemeClr val="bg1">
                    <a:lumMod val="50000"/>
                  </a:schemeClr>
                </a:solidFill>
              </a:rPr>
              <a:t>) is a function and bar(b) is another</a:t>
            </a:r>
            <a:endParaRPr lang="fr-CH" sz="2400" dirty="0">
              <a:solidFill>
                <a:schemeClr val="bg1">
                  <a:lumMod val="50000"/>
                </a:schemeClr>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12"/>
          </p:nvPr>
        </p:nvSpPr>
        <p:spPr/>
        <p:txBody>
          <a:bodyPr/>
          <a:lstStyle/>
          <a:p>
            <a:fld id="{F6A23F09-0379-4BC7-B45F-9108CD96B3CD}" type="slidenum">
              <a:rPr lang="fr-CH" smtClean="0"/>
              <a:pPr/>
              <a:t>12</a:t>
            </a:fld>
            <a:endParaRPr lang="fr-CH"/>
          </a:p>
        </p:txBody>
      </p:sp>
      <p:sp>
        <p:nvSpPr>
          <p:cNvPr id="15"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Une évolution de </a:t>
            </a:r>
            <a:r>
              <a:rPr lang="fr-CH" sz="1800" dirty="0" err="1" smtClean="0"/>
              <a:t>grep</a:t>
            </a:r>
            <a:endParaRPr lang="fr-CH" sz="1800" dirty="0"/>
          </a:p>
        </p:txBody>
      </p:sp>
      <p:cxnSp>
        <p:nvCxnSpPr>
          <p:cNvPr id="16" name="Straight Connector 15"/>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a:off x="3962400" y="4183797"/>
            <a:ext cx="0" cy="31200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962400" y="4509448"/>
            <a:ext cx="9906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968326" y="4314124"/>
            <a:ext cx="2499274" cy="369332"/>
          </a:xfrm>
          <a:prstGeom prst="rect">
            <a:avLst/>
          </a:prstGeom>
          <a:noFill/>
        </p:spPr>
        <p:txBody>
          <a:bodyPr wrap="none" rtlCol="0">
            <a:spAutoFit/>
          </a:bodyPr>
          <a:lstStyle/>
          <a:p>
            <a:r>
              <a:rPr lang="fr-CH" dirty="0" smtClean="0"/>
              <a:t>/bar(b)/  match  "bar(b)"</a:t>
            </a:r>
            <a:endParaRPr lang="fr-CH" dirty="0"/>
          </a:p>
        </p:txBody>
      </p:sp>
    </p:spTree>
    <p:extLst>
      <p:ext uri="{BB962C8B-B14F-4D97-AF65-F5344CB8AC3E}">
        <p14:creationId xmlns:p14="http://schemas.microsoft.com/office/powerpoint/2010/main" val="62716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057400"/>
            <a:ext cx="4572000" cy="646331"/>
          </a:xfrm>
          <a:prstGeom prst="rect">
            <a:avLst/>
          </a:prstGeom>
        </p:spPr>
        <p:txBody>
          <a:bodyPr>
            <a:spAutoFit/>
          </a:bodyPr>
          <a:lstStyle/>
          <a:p>
            <a:pPr algn="ctr"/>
            <a:r>
              <a:rPr lang="fr-CH" b="1" dirty="0" smtClean="0"/>
              <a:t>POSIX</a:t>
            </a:r>
          </a:p>
          <a:p>
            <a:pPr algn="ctr"/>
            <a:r>
              <a:rPr lang="fr-CH" b="1" dirty="0" smtClean="0"/>
              <a:t>P</a:t>
            </a:r>
            <a:r>
              <a:rPr lang="fr-CH" dirty="0" smtClean="0"/>
              <a:t>ortable </a:t>
            </a:r>
            <a:r>
              <a:rPr lang="fr-CH" b="1" dirty="0" smtClean="0"/>
              <a:t>O</a:t>
            </a:r>
            <a:r>
              <a:rPr lang="fr-CH" dirty="0" smtClean="0"/>
              <a:t>perating </a:t>
            </a:r>
            <a:r>
              <a:rPr lang="fr-CH" b="1" dirty="0" smtClean="0"/>
              <a:t>S</a:t>
            </a:r>
            <a:r>
              <a:rPr lang="fr-CH" dirty="0" smtClean="0"/>
              <a:t>ystem UNI</a:t>
            </a:r>
            <a:r>
              <a:rPr lang="fr-CH" b="1" dirty="0" smtClean="0"/>
              <a:t>X</a:t>
            </a:r>
            <a:endParaRPr lang="fr-CH" b="1" dirty="0"/>
          </a:p>
        </p:txBody>
      </p:sp>
      <p:sp>
        <p:nvSpPr>
          <p:cNvPr id="8" name="Rectangle 7"/>
          <p:cNvSpPr/>
          <p:nvPr/>
        </p:nvSpPr>
        <p:spPr>
          <a:xfrm>
            <a:off x="152400" y="4343400"/>
            <a:ext cx="4572000" cy="646331"/>
          </a:xfrm>
          <a:prstGeom prst="rect">
            <a:avLst/>
          </a:prstGeom>
        </p:spPr>
        <p:txBody>
          <a:bodyPr>
            <a:spAutoFit/>
          </a:bodyPr>
          <a:lstStyle/>
          <a:p>
            <a:pPr algn="ctr"/>
            <a:r>
              <a:rPr lang="fr-CH" b="1" dirty="0" smtClean="0"/>
              <a:t>BRE</a:t>
            </a:r>
          </a:p>
          <a:p>
            <a:pPr algn="ctr"/>
            <a:r>
              <a:rPr lang="fr-CH" b="1" dirty="0" smtClean="0"/>
              <a:t>B</a:t>
            </a:r>
            <a:r>
              <a:rPr lang="fr-CH" dirty="0" smtClean="0"/>
              <a:t>asic </a:t>
            </a:r>
            <a:r>
              <a:rPr lang="fr-CH" b="1" dirty="0" smtClean="0"/>
              <a:t>R</a:t>
            </a:r>
            <a:r>
              <a:rPr lang="fr-CH" dirty="0" smtClean="0"/>
              <a:t>egular </a:t>
            </a:r>
            <a:r>
              <a:rPr lang="fr-CH" b="1" dirty="0" smtClean="0"/>
              <a:t>E</a:t>
            </a:r>
            <a:r>
              <a:rPr lang="fr-CH" dirty="0" smtClean="0"/>
              <a:t>xpressions</a:t>
            </a:r>
            <a:endParaRPr lang="fr-CH" b="1" dirty="0"/>
          </a:p>
        </p:txBody>
      </p:sp>
      <p:sp>
        <p:nvSpPr>
          <p:cNvPr id="11" name="Rectangle 10"/>
          <p:cNvSpPr/>
          <p:nvPr/>
        </p:nvSpPr>
        <p:spPr>
          <a:xfrm>
            <a:off x="4038600" y="4343400"/>
            <a:ext cx="4572000" cy="646331"/>
          </a:xfrm>
          <a:prstGeom prst="rect">
            <a:avLst/>
          </a:prstGeom>
        </p:spPr>
        <p:txBody>
          <a:bodyPr>
            <a:spAutoFit/>
          </a:bodyPr>
          <a:lstStyle/>
          <a:p>
            <a:pPr algn="ctr"/>
            <a:r>
              <a:rPr lang="fr-CH" b="1" dirty="0" smtClean="0"/>
              <a:t>ERE</a:t>
            </a:r>
          </a:p>
          <a:p>
            <a:pPr algn="ctr"/>
            <a:r>
              <a:rPr lang="fr-CH" b="1" dirty="0" smtClean="0"/>
              <a:t>E</a:t>
            </a:r>
            <a:r>
              <a:rPr lang="fr-CH" dirty="0" smtClean="0"/>
              <a:t>xtended </a:t>
            </a:r>
            <a:r>
              <a:rPr lang="fr-CH" b="1" dirty="0" smtClean="0"/>
              <a:t>R</a:t>
            </a:r>
            <a:r>
              <a:rPr lang="fr-CH" dirty="0" smtClean="0"/>
              <a:t>egular </a:t>
            </a:r>
            <a:r>
              <a:rPr lang="fr-CH" b="1" dirty="0" smtClean="0"/>
              <a:t>E</a:t>
            </a:r>
            <a:r>
              <a:rPr lang="fr-CH" dirty="0" smtClean="0"/>
              <a:t>xpressions</a:t>
            </a:r>
            <a:endParaRPr lang="fr-CH" b="1" dirty="0"/>
          </a:p>
        </p:txBody>
      </p:sp>
      <p:sp>
        <p:nvSpPr>
          <p:cNvPr id="14" name="Rectangle 13"/>
          <p:cNvSpPr/>
          <p:nvPr/>
        </p:nvSpPr>
        <p:spPr>
          <a:xfrm>
            <a:off x="2286000" y="3212068"/>
            <a:ext cx="4572000" cy="369332"/>
          </a:xfrm>
          <a:prstGeom prst="rect">
            <a:avLst/>
          </a:prstGeom>
        </p:spPr>
        <p:txBody>
          <a:bodyPr>
            <a:spAutoFit/>
          </a:bodyPr>
          <a:lstStyle/>
          <a:p>
            <a:pPr algn="ctr"/>
            <a:r>
              <a:rPr lang="fr-CH" dirty="0" smtClean="0"/>
              <a:t>Expressions régulières</a:t>
            </a:r>
            <a:endParaRPr lang="fr-CH" dirty="0"/>
          </a:p>
        </p:txBody>
      </p:sp>
      <p:cxnSp>
        <p:nvCxnSpPr>
          <p:cNvPr id="5" name="Straight Connector 4"/>
          <p:cNvCxnSpPr>
            <a:endCxn id="14" idx="0"/>
          </p:cNvCxnSpPr>
          <p:nvPr/>
        </p:nvCxnSpPr>
        <p:spPr>
          <a:xfrm>
            <a:off x="4572000" y="2703731"/>
            <a:ext cx="0" cy="508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4" idx="2"/>
            <a:endCxn id="8" idx="0"/>
          </p:cNvCxnSpPr>
          <p:nvPr/>
        </p:nvCxnSpPr>
        <p:spPr>
          <a:xfrm rot="5400000">
            <a:off x="3124200" y="2895600"/>
            <a:ext cx="762000" cy="21336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4" idx="2"/>
            <a:endCxn id="11" idx="0"/>
          </p:cNvCxnSpPr>
          <p:nvPr/>
        </p:nvCxnSpPr>
        <p:spPr>
          <a:xfrm rot="16200000" flipH="1">
            <a:off x="5067300" y="3086100"/>
            <a:ext cx="762000" cy="17526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F6A23F09-0379-4BC7-B45F-9108CD96B3CD}" type="slidenum">
              <a:rPr lang="fr-CH" smtClean="0"/>
              <a:pPr/>
              <a:t>13</a:t>
            </a:fld>
            <a:endParaRPr lang="fr-CH"/>
          </a:p>
        </p:txBody>
      </p:sp>
      <p:sp>
        <p:nvSpPr>
          <p:cNvPr id="20"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Vers une standardisation</a:t>
            </a:r>
            <a:endParaRPr lang="fr-CH" sz="1800" dirty="0"/>
          </a:p>
        </p:txBody>
      </p:sp>
      <p:cxnSp>
        <p:nvCxnSpPr>
          <p:cNvPr id="21" name="Straight Connector 20"/>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220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 y="2958210"/>
            <a:ext cx="2474780" cy="738664"/>
          </a:xfrm>
          <a:prstGeom prst="rect">
            <a:avLst/>
          </a:prstGeom>
          <a:noFill/>
        </p:spPr>
        <p:txBody>
          <a:bodyPr wrap="none" rtlCol="0">
            <a:spAutoFit/>
          </a:bodyPr>
          <a:lstStyle/>
          <a:p>
            <a:pPr algn="ctr"/>
            <a:r>
              <a:rPr lang="fr-CH" sz="1400" dirty="0" smtClean="0"/>
              <a:t>Warren </a:t>
            </a:r>
            <a:r>
              <a:rPr lang="fr-CH" sz="1400" dirty="0" err="1" smtClean="0"/>
              <a:t>McCulloch</a:t>
            </a:r>
            <a:r>
              <a:rPr lang="fr-CH" sz="1400" dirty="0" smtClean="0"/>
              <a:t> (1898-1969)</a:t>
            </a:r>
          </a:p>
          <a:p>
            <a:pPr algn="ctr"/>
            <a:r>
              <a:rPr lang="fr-CH" sz="1400" dirty="0" smtClean="0"/>
              <a:t>Neuroscientifique</a:t>
            </a:r>
          </a:p>
          <a:p>
            <a:pPr algn="ctr"/>
            <a:endParaRPr lang="fr-CH" sz="1400" dirty="0"/>
          </a:p>
        </p:txBody>
      </p:sp>
      <p:sp>
        <p:nvSpPr>
          <p:cNvPr id="8" name="TextBox 7"/>
          <p:cNvSpPr txBox="1"/>
          <p:nvPr/>
        </p:nvSpPr>
        <p:spPr>
          <a:xfrm>
            <a:off x="131160" y="5943600"/>
            <a:ext cx="2292102" cy="523220"/>
          </a:xfrm>
          <a:prstGeom prst="rect">
            <a:avLst/>
          </a:prstGeom>
          <a:noFill/>
        </p:spPr>
        <p:txBody>
          <a:bodyPr wrap="none" rtlCol="0">
            <a:spAutoFit/>
          </a:bodyPr>
          <a:lstStyle/>
          <a:p>
            <a:pPr algn="ctr"/>
            <a:r>
              <a:rPr lang="fr-CH" sz="1400" dirty="0" smtClean="0"/>
              <a:t>Walter </a:t>
            </a:r>
            <a:r>
              <a:rPr lang="fr-CH" sz="1400" dirty="0" err="1" smtClean="0"/>
              <a:t>Pitts</a:t>
            </a:r>
            <a:r>
              <a:rPr lang="fr-CH" sz="1400" dirty="0" smtClean="0"/>
              <a:t> (1923-1969)</a:t>
            </a:r>
          </a:p>
          <a:p>
            <a:pPr algn="ctr"/>
            <a:r>
              <a:rPr lang="fr-CH" sz="1400" dirty="0" smtClean="0"/>
              <a:t>Mathématicien, Psychologue</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35" y="1450622"/>
            <a:ext cx="1103753" cy="1500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146" y="4343400"/>
            <a:ext cx="1102685" cy="1500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81000" y="3881540"/>
            <a:ext cx="83058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277211" y="3657600"/>
            <a:ext cx="0" cy="38100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949270" y="3974068"/>
            <a:ext cx="652743" cy="369332"/>
          </a:xfrm>
          <a:prstGeom prst="rect">
            <a:avLst/>
          </a:prstGeom>
        </p:spPr>
        <p:txBody>
          <a:bodyPr wrap="none">
            <a:spAutoFit/>
          </a:bodyPr>
          <a:lstStyle/>
          <a:p>
            <a:pPr algn="ctr"/>
            <a:r>
              <a:rPr lang="fr-CH" dirty="0" smtClean="0"/>
              <a:t>1943</a:t>
            </a:r>
            <a:endParaRPr lang="fr-CH" dirty="0"/>
          </a:p>
        </p:txBody>
      </p:sp>
      <p:pic>
        <p:nvPicPr>
          <p:cNvPr id="13" name="Picture 2" descr="http://e-ducation.datapeak.net/scientists/skleen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5962" y="1463040"/>
            <a:ext cx="1103753" cy="15011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86362" y="2957675"/>
            <a:ext cx="2261838" cy="738664"/>
          </a:xfrm>
          <a:prstGeom prst="rect">
            <a:avLst/>
          </a:prstGeom>
          <a:noFill/>
        </p:spPr>
        <p:txBody>
          <a:bodyPr wrap="none" rtlCol="0">
            <a:spAutoFit/>
          </a:bodyPr>
          <a:lstStyle/>
          <a:p>
            <a:pPr algn="ctr"/>
            <a:r>
              <a:rPr lang="fr-CH" sz="1400" dirty="0" smtClean="0"/>
              <a:t>Stephen Kleene (1909-1994)</a:t>
            </a:r>
          </a:p>
          <a:p>
            <a:pPr algn="ctr"/>
            <a:r>
              <a:rPr lang="fr-CH" sz="1400" dirty="0" smtClean="0"/>
              <a:t>Mathématicien</a:t>
            </a:r>
          </a:p>
          <a:p>
            <a:pPr algn="ctr"/>
            <a:r>
              <a:rPr lang="fr-CH" sz="1400" dirty="0" smtClean="0"/>
              <a:t>Ensembles réguliers</a:t>
            </a:r>
            <a:endParaRPr lang="fr-CH" sz="1400" dirty="0"/>
          </a:p>
        </p:txBody>
      </p:sp>
      <p:cxnSp>
        <p:nvCxnSpPr>
          <p:cNvPr id="15" name="Straight Connector 14"/>
          <p:cNvCxnSpPr/>
          <p:nvPr/>
        </p:nvCxnSpPr>
        <p:spPr>
          <a:xfrm>
            <a:off x="3553524" y="3696874"/>
            <a:ext cx="0" cy="38100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3201421" y="4013342"/>
            <a:ext cx="652744" cy="369332"/>
          </a:xfrm>
          <a:prstGeom prst="rect">
            <a:avLst/>
          </a:prstGeom>
        </p:spPr>
        <p:txBody>
          <a:bodyPr wrap="none">
            <a:spAutoFit/>
          </a:bodyPr>
          <a:lstStyle/>
          <a:p>
            <a:pPr algn="ctr"/>
            <a:r>
              <a:rPr lang="fr-CH" dirty="0" smtClean="0"/>
              <a:t>1956</a:t>
            </a:r>
            <a:endParaRPr lang="fr-CH" dirty="0"/>
          </a:p>
        </p:txBody>
      </p:sp>
      <p:pic>
        <p:nvPicPr>
          <p:cNvPr id="17" name="Picture 4" descr="http://en.chessbase.com/portals/4/files/news/2009/thompson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7265" y="4352907"/>
            <a:ext cx="1103753" cy="14951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048000" y="5943600"/>
            <a:ext cx="2245422" cy="738664"/>
          </a:xfrm>
          <a:prstGeom prst="rect">
            <a:avLst/>
          </a:prstGeom>
          <a:noFill/>
        </p:spPr>
        <p:txBody>
          <a:bodyPr wrap="none" rtlCol="0">
            <a:spAutoFit/>
          </a:bodyPr>
          <a:lstStyle/>
          <a:p>
            <a:pPr algn="ctr"/>
            <a:r>
              <a:rPr lang="fr-CH" sz="1400" dirty="0" smtClean="0"/>
              <a:t>Ken Thompson (1943-)</a:t>
            </a:r>
          </a:p>
          <a:p>
            <a:pPr algn="ctr"/>
            <a:r>
              <a:rPr lang="fr-CH" sz="1400" dirty="0" smtClean="0"/>
              <a:t>Informaticien</a:t>
            </a:r>
          </a:p>
          <a:p>
            <a:pPr algn="ctr"/>
            <a:r>
              <a:rPr lang="fr-CH" sz="1400" dirty="0" smtClean="0"/>
              <a:t>Expression régulières (1968)</a:t>
            </a:r>
            <a:endParaRPr lang="fr-CH" sz="1400" dirty="0"/>
          </a:p>
        </p:txBody>
      </p:sp>
      <p:cxnSp>
        <p:nvCxnSpPr>
          <p:cNvPr id="19" name="Straight Connector 18"/>
          <p:cNvCxnSpPr/>
          <p:nvPr/>
        </p:nvCxnSpPr>
        <p:spPr>
          <a:xfrm>
            <a:off x="4170711" y="3686380"/>
            <a:ext cx="0" cy="38100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3842770" y="4002848"/>
            <a:ext cx="652744" cy="369332"/>
          </a:xfrm>
          <a:prstGeom prst="rect">
            <a:avLst/>
          </a:prstGeom>
        </p:spPr>
        <p:txBody>
          <a:bodyPr wrap="none">
            <a:spAutoFit/>
          </a:bodyPr>
          <a:lstStyle/>
          <a:p>
            <a:pPr algn="ctr"/>
            <a:r>
              <a:rPr lang="fr-CH" dirty="0" smtClean="0"/>
              <a:t>1968</a:t>
            </a:r>
            <a:endParaRPr lang="fr-CH" dirty="0"/>
          </a:p>
        </p:txBody>
      </p:sp>
      <p:pic>
        <p:nvPicPr>
          <p:cNvPr id="4098" name="Picture 2" descr="http://articles.mongueurs.net/magazines/dossiers/01/pres-perl/larry_wal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4920" y="1536743"/>
            <a:ext cx="1103752" cy="148839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742206" y="2995136"/>
            <a:ext cx="1487394" cy="738664"/>
          </a:xfrm>
          <a:prstGeom prst="rect">
            <a:avLst/>
          </a:prstGeom>
          <a:noFill/>
        </p:spPr>
        <p:txBody>
          <a:bodyPr wrap="none" rtlCol="0">
            <a:spAutoFit/>
          </a:bodyPr>
          <a:lstStyle/>
          <a:p>
            <a:pPr algn="ctr"/>
            <a:r>
              <a:rPr lang="fr-CH" sz="1400" dirty="0" smtClean="0"/>
              <a:t>Larry Wall (1954-)</a:t>
            </a:r>
          </a:p>
          <a:p>
            <a:pPr algn="ctr"/>
            <a:r>
              <a:rPr lang="fr-CH" sz="1400" dirty="0" smtClean="0"/>
              <a:t>Informaticien</a:t>
            </a:r>
          </a:p>
          <a:p>
            <a:pPr algn="ctr"/>
            <a:r>
              <a:rPr lang="fr-CH" sz="1400" dirty="0" smtClean="0"/>
              <a:t>Perl (1987)</a:t>
            </a:r>
            <a:endParaRPr lang="fr-CH" sz="1400" dirty="0"/>
          </a:p>
        </p:txBody>
      </p:sp>
      <p:pic>
        <p:nvPicPr>
          <p:cNvPr id="4100" name="Picture 4" descr="https://upload.wikimedia.org/wikipedia/commons/thumb/4/44/Henry-5x7-small.jpg/220px-Henry-5x7-smal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32720" y="4362162"/>
            <a:ext cx="1103752" cy="150110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334000" y="5914513"/>
            <a:ext cx="1823833" cy="738664"/>
          </a:xfrm>
          <a:prstGeom prst="rect">
            <a:avLst/>
          </a:prstGeom>
          <a:noFill/>
        </p:spPr>
        <p:txBody>
          <a:bodyPr wrap="none" rtlCol="0">
            <a:spAutoFit/>
          </a:bodyPr>
          <a:lstStyle/>
          <a:p>
            <a:pPr algn="ctr"/>
            <a:r>
              <a:rPr lang="fr-CH" sz="1400" dirty="0" smtClean="0"/>
              <a:t>Henry Spencer (1955-)</a:t>
            </a:r>
          </a:p>
          <a:p>
            <a:pPr algn="ctr"/>
            <a:r>
              <a:rPr lang="fr-CH" sz="1400" dirty="0" smtClean="0"/>
              <a:t>Informaticien</a:t>
            </a:r>
          </a:p>
          <a:p>
            <a:pPr algn="ctr"/>
            <a:r>
              <a:rPr lang="fr-CH" sz="1400" dirty="0" smtClean="0"/>
              <a:t>"</a:t>
            </a:r>
            <a:r>
              <a:rPr lang="fr-CH" sz="1400" dirty="0" err="1" smtClean="0"/>
              <a:t>regex</a:t>
            </a:r>
            <a:r>
              <a:rPr lang="fr-CH" sz="1400" dirty="0" smtClean="0"/>
              <a:t>" </a:t>
            </a:r>
            <a:r>
              <a:rPr lang="fr-CH" sz="1400" dirty="0" err="1" smtClean="0"/>
              <a:t>library</a:t>
            </a:r>
            <a:r>
              <a:rPr lang="fr-CH" sz="1400" dirty="0" smtClean="0"/>
              <a:t> (1986)</a:t>
            </a:r>
            <a:endParaRPr lang="fr-CH" sz="1400" dirty="0"/>
          </a:p>
        </p:txBody>
      </p:sp>
      <p:cxnSp>
        <p:nvCxnSpPr>
          <p:cNvPr id="25" name="Straight Connector 24"/>
          <p:cNvCxnSpPr/>
          <p:nvPr/>
        </p:nvCxnSpPr>
        <p:spPr>
          <a:xfrm>
            <a:off x="6248400" y="3735672"/>
            <a:ext cx="0" cy="38100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5919618" y="4038600"/>
            <a:ext cx="652744" cy="369332"/>
          </a:xfrm>
          <a:prstGeom prst="rect">
            <a:avLst/>
          </a:prstGeom>
        </p:spPr>
        <p:txBody>
          <a:bodyPr wrap="none">
            <a:spAutoFit/>
          </a:bodyPr>
          <a:lstStyle/>
          <a:p>
            <a:pPr algn="ctr"/>
            <a:r>
              <a:rPr lang="fr-CH" dirty="0" smtClean="0"/>
              <a:t>1986</a:t>
            </a:r>
            <a:endParaRPr lang="fr-CH" dirty="0"/>
          </a:p>
        </p:txBody>
      </p:sp>
      <p:cxnSp>
        <p:nvCxnSpPr>
          <p:cNvPr id="27" name="Straight Connector 26"/>
          <p:cNvCxnSpPr/>
          <p:nvPr/>
        </p:nvCxnSpPr>
        <p:spPr>
          <a:xfrm>
            <a:off x="7480653" y="3735672"/>
            <a:ext cx="0" cy="381000"/>
          </a:xfrm>
          <a:prstGeom prst="line">
            <a:avLst/>
          </a:prstGeom>
        </p:spPr>
        <p:style>
          <a:lnRef idx="1">
            <a:schemeClr val="dk1"/>
          </a:lnRef>
          <a:fillRef idx="0">
            <a:schemeClr val="dk1"/>
          </a:fillRef>
          <a:effectRef idx="0">
            <a:schemeClr val="dk1"/>
          </a:effectRef>
          <a:fontRef idx="minor">
            <a:schemeClr val="tx1"/>
          </a:fontRef>
        </p:style>
      </p:cxnSp>
      <p:sp>
        <p:nvSpPr>
          <p:cNvPr id="28" name="Rectangle 27"/>
          <p:cNvSpPr/>
          <p:nvPr/>
        </p:nvSpPr>
        <p:spPr>
          <a:xfrm>
            <a:off x="7162800" y="4033328"/>
            <a:ext cx="652744" cy="369332"/>
          </a:xfrm>
          <a:prstGeom prst="rect">
            <a:avLst/>
          </a:prstGeom>
        </p:spPr>
        <p:txBody>
          <a:bodyPr wrap="none">
            <a:spAutoFit/>
          </a:bodyPr>
          <a:lstStyle/>
          <a:p>
            <a:pPr algn="ctr"/>
            <a:r>
              <a:rPr lang="fr-CH" dirty="0" smtClean="0"/>
              <a:t>1987</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14</a:t>
            </a:fld>
            <a:endParaRPr lang="fr-CH"/>
          </a:p>
        </p:txBody>
      </p:sp>
      <p:sp>
        <p:nvSpPr>
          <p:cNvPr id="32"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De Spencer à Wall</a:t>
            </a:r>
            <a:endParaRPr lang="fr-CH" sz="1800" dirty="0"/>
          </a:p>
        </p:txBody>
      </p:sp>
      <p:cxnSp>
        <p:nvCxnSpPr>
          <p:cNvPr id="33" name="Straight Connector 32"/>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039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arunblogger.com/wp-content/uploads/2015/04/apache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340" y="4073525"/>
            <a:ext cx="1927860" cy="803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0" y="2057400"/>
            <a:ext cx="4572000" cy="646331"/>
          </a:xfrm>
          <a:prstGeom prst="rect">
            <a:avLst/>
          </a:prstGeom>
        </p:spPr>
        <p:txBody>
          <a:bodyPr>
            <a:spAutoFit/>
          </a:bodyPr>
          <a:lstStyle/>
          <a:p>
            <a:pPr algn="ctr"/>
            <a:r>
              <a:rPr lang="fr-CH" b="1" dirty="0" smtClean="0"/>
              <a:t>PCRE</a:t>
            </a:r>
          </a:p>
          <a:p>
            <a:pPr algn="ctr"/>
            <a:r>
              <a:rPr lang="fr-CH" b="1" dirty="0" smtClean="0"/>
              <a:t>P</a:t>
            </a:r>
            <a:r>
              <a:rPr lang="fr-CH" dirty="0" smtClean="0"/>
              <a:t>erl </a:t>
            </a:r>
            <a:r>
              <a:rPr lang="fr-CH" b="1" dirty="0" smtClean="0"/>
              <a:t>C</a:t>
            </a:r>
            <a:r>
              <a:rPr lang="fr-CH" dirty="0" smtClean="0"/>
              <a:t>ompatible </a:t>
            </a:r>
            <a:r>
              <a:rPr lang="fr-CH" b="1" dirty="0" smtClean="0"/>
              <a:t>R</a:t>
            </a:r>
            <a:r>
              <a:rPr lang="fr-CH" dirty="0" smtClean="0"/>
              <a:t>egular </a:t>
            </a:r>
            <a:r>
              <a:rPr lang="fr-CH" b="1" dirty="0" smtClean="0"/>
              <a:t>E</a:t>
            </a:r>
            <a:r>
              <a:rPr lang="fr-CH" dirty="0" smtClean="0"/>
              <a:t>xpressions</a:t>
            </a:r>
            <a:endParaRPr lang="fr-CH" b="1" dirty="0"/>
          </a:p>
        </p:txBody>
      </p:sp>
      <p:sp>
        <p:nvSpPr>
          <p:cNvPr id="8" name="Rectangle 7"/>
          <p:cNvSpPr/>
          <p:nvPr/>
        </p:nvSpPr>
        <p:spPr>
          <a:xfrm>
            <a:off x="762000" y="3446884"/>
            <a:ext cx="1295400" cy="369332"/>
          </a:xfrm>
          <a:prstGeom prst="rect">
            <a:avLst/>
          </a:prstGeom>
        </p:spPr>
        <p:txBody>
          <a:bodyPr wrap="square">
            <a:spAutoFit/>
          </a:bodyPr>
          <a:lstStyle/>
          <a:p>
            <a:pPr algn="ctr"/>
            <a:r>
              <a:rPr lang="fr-CH" b="1" dirty="0" smtClean="0"/>
              <a:t>PHP</a:t>
            </a:r>
            <a:endParaRPr lang="fr-CH" b="1" dirty="0"/>
          </a:p>
        </p:txBody>
      </p:sp>
      <p:pic>
        <p:nvPicPr>
          <p:cNvPr id="1026" name="Picture 2" descr="https://raw.githubusercontent.com/wwphp-fb/php-resources/master/images/elephpa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4015550"/>
            <a:ext cx="1143000" cy="7850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286000" y="3446884"/>
            <a:ext cx="1295400" cy="369332"/>
          </a:xfrm>
          <a:prstGeom prst="rect">
            <a:avLst/>
          </a:prstGeom>
        </p:spPr>
        <p:txBody>
          <a:bodyPr wrap="square">
            <a:spAutoFit/>
          </a:bodyPr>
          <a:lstStyle/>
          <a:p>
            <a:pPr algn="ctr"/>
            <a:r>
              <a:rPr lang="fr-CH" b="1" dirty="0" smtClean="0"/>
              <a:t>Apache</a:t>
            </a:r>
            <a:endParaRPr lang="fr-CH" b="1" dirty="0"/>
          </a:p>
        </p:txBody>
      </p:sp>
      <p:pic>
        <p:nvPicPr>
          <p:cNvPr id="1030" name="Picture 6" descr="https://upload.wikimedia.org/wikipedia/fr/thumb/6/62/MySQL.svg/1280px-MySQL.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3535" y="4170045"/>
            <a:ext cx="1071865" cy="55435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962400" y="3446884"/>
            <a:ext cx="1295400" cy="369332"/>
          </a:xfrm>
          <a:prstGeom prst="rect">
            <a:avLst/>
          </a:prstGeom>
        </p:spPr>
        <p:txBody>
          <a:bodyPr wrap="square">
            <a:spAutoFit/>
          </a:bodyPr>
          <a:lstStyle/>
          <a:p>
            <a:pPr algn="ctr"/>
            <a:r>
              <a:rPr lang="fr-CH" b="1" dirty="0" smtClean="0"/>
              <a:t>MySQL</a:t>
            </a:r>
            <a:endParaRPr lang="fr-CH" b="1" dirty="0"/>
          </a:p>
        </p:txBody>
      </p:sp>
      <p:pic>
        <p:nvPicPr>
          <p:cNvPr id="1032" name="Picture 8" descr="https://upload.wikimedia.org/wikipedia/commons/thumb/7/73/Ruby_logo.svg/1024px-Ruby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76869" y="4100469"/>
            <a:ext cx="623931" cy="62393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410200" y="3446884"/>
            <a:ext cx="1295400" cy="369332"/>
          </a:xfrm>
          <a:prstGeom prst="rect">
            <a:avLst/>
          </a:prstGeom>
        </p:spPr>
        <p:txBody>
          <a:bodyPr wrap="square">
            <a:spAutoFit/>
          </a:bodyPr>
          <a:lstStyle/>
          <a:p>
            <a:pPr algn="ctr"/>
            <a:r>
              <a:rPr lang="fr-CH" b="1" dirty="0" smtClean="0"/>
              <a:t>Ruby</a:t>
            </a:r>
            <a:endParaRPr lang="fr-CH" b="1" dirty="0"/>
          </a:p>
        </p:txBody>
      </p:sp>
      <p:pic>
        <p:nvPicPr>
          <p:cNvPr id="1034" name="Picture 10" descr="https://ee5817f8e2e9a2e34042-3365e7f0719651e5b8d0979bce83c558.ssl.cf5.rackcdn.com/pyth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20642" y="4044042"/>
            <a:ext cx="832758" cy="83275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086600" y="3446884"/>
            <a:ext cx="1295400" cy="369332"/>
          </a:xfrm>
          <a:prstGeom prst="rect">
            <a:avLst/>
          </a:prstGeom>
        </p:spPr>
        <p:txBody>
          <a:bodyPr wrap="square">
            <a:spAutoFit/>
          </a:bodyPr>
          <a:lstStyle/>
          <a:p>
            <a:pPr algn="ctr"/>
            <a:r>
              <a:rPr lang="fr-CH" b="1" dirty="0" smtClean="0"/>
              <a:t>Python</a:t>
            </a:r>
            <a:endParaRPr lang="fr-CH" b="1" dirty="0"/>
          </a:p>
        </p:txBody>
      </p:sp>
      <p:pic>
        <p:nvPicPr>
          <p:cNvPr id="1036" name="Picture 12" descr="http://telechargercours.com/wp-content/uploads/2013/01/java-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8800" y="5678269"/>
            <a:ext cx="951131" cy="95113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5449246" y="5158248"/>
            <a:ext cx="1295400" cy="369332"/>
          </a:xfrm>
          <a:prstGeom prst="rect">
            <a:avLst/>
          </a:prstGeom>
        </p:spPr>
        <p:txBody>
          <a:bodyPr wrap="square">
            <a:spAutoFit/>
          </a:bodyPr>
          <a:lstStyle/>
          <a:p>
            <a:pPr algn="ctr"/>
            <a:r>
              <a:rPr lang="fr-CH" b="1" dirty="0" smtClean="0"/>
              <a:t>Java</a:t>
            </a:r>
            <a:endParaRPr lang="fr-CH" b="1" dirty="0"/>
          </a:p>
        </p:txBody>
      </p:sp>
      <p:pic>
        <p:nvPicPr>
          <p:cNvPr id="1038" name="Picture 14" descr="http://cdn.filipekberg.se/fekberg-blog/wp-content/uploads/2014/04/VS2013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70027" y="5807383"/>
            <a:ext cx="728546" cy="74581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7086600" y="5158248"/>
            <a:ext cx="1295400" cy="369332"/>
          </a:xfrm>
          <a:prstGeom prst="rect">
            <a:avLst/>
          </a:prstGeom>
        </p:spPr>
        <p:txBody>
          <a:bodyPr wrap="square">
            <a:spAutoFit/>
          </a:bodyPr>
          <a:lstStyle/>
          <a:p>
            <a:pPr algn="ctr"/>
            <a:r>
              <a:rPr lang="fr-CH" b="1" dirty="0" smtClean="0"/>
              <a:t>.NET</a:t>
            </a:r>
            <a:endParaRPr lang="fr-CH" b="1" dirty="0"/>
          </a:p>
        </p:txBody>
      </p:sp>
      <p:sp>
        <p:nvSpPr>
          <p:cNvPr id="9" name="Slide Number Placeholder 8"/>
          <p:cNvSpPr>
            <a:spLocks noGrp="1"/>
          </p:cNvSpPr>
          <p:nvPr>
            <p:ph type="sldNum" sz="quarter" idx="12"/>
          </p:nvPr>
        </p:nvSpPr>
        <p:spPr/>
        <p:txBody>
          <a:bodyPr/>
          <a:lstStyle/>
          <a:p>
            <a:fld id="{F6A23F09-0379-4BC7-B45F-9108CD96B3CD}" type="slidenum">
              <a:rPr lang="fr-CH" smtClean="0"/>
              <a:pPr/>
              <a:t>15</a:t>
            </a:fld>
            <a:endParaRPr lang="fr-CH"/>
          </a:p>
        </p:txBody>
      </p:sp>
      <p:sp>
        <p:nvSpPr>
          <p:cNvPr id="28"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PCRE</a:t>
            </a:r>
            <a:endParaRPr lang="fr-CH" sz="1800" dirty="0"/>
          </a:p>
        </p:txBody>
      </p:sp>
      <p:cxnSp>
        <p:nvCxnSpPr>
          <p:cNvPr id="29" name="Straight Connector 28"/>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pic>
        <p:nvPicPr>
          <p:cNvPr id="3" name="Picture 2" descr="https://pbs.twimg.com/profile_images/2323205264/h5g3etjnacmazg8oq17z_400x400.jpe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8200" y="563880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762000" y="5158248"/>
            <a:ext cx="1295400" cy="369332"/>
          </a:xfrm>
          <a:prstGeom prst="rect">
            <a:avLst/>
          </a:prstGeom>
        </p:spPr>
        <p:txBody>
          <a:bodyPr wrap="square">
            <a:spAutoFit/>
          </a:bodyPr>
          <a:lstStyle/>
          <a:p>
            <a:pPr algn="ctr"/>
            <a:r>
              <a:rPr lang="fr-CH" b="1" dirty="0" smtClean="0"/>
              <a:t>Matlab</a:t>
            </a:r>
            <a:endParaRPr lang="fr-CH" b="1" dirty="0"/>
          </a:p>
        </p:txBody>
      </p:sp>
      <p:pic>
        <p:nvPicPr>
          <p:cNvPr id="4" name="Picture 4" descr="http://www.savagenomads.net/wp-content/uploads/2014/07/Notepad_plus_plu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62982" y="5573534"/>
            <a:ext cx="1042218" cy="10422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399356" y="5158248"/>
            <a:ext cx="1295400" cy="369332"/>
          </a:xfrm>
          <a:prstGeom prst="rect">
            <a:avLst/>
          </a:prstGeom>
        </p:spPr>
        <p:txBody>
          <a:bodyPr wrap="square">
            <a:spAutoFit/>
          </a:bodyPr>
          <a:lstStyle/>
          <a:p>
            <a:pPr algn="ctr"/>
            <a:r>
              <a:rPr lang="fr-CH" b="1" dirty="0" smtClean="0"/>
              <a:t>Notepad++</a:t>
            </a:r>
            <a:endParaRPr lang="fr-CH" b="1" dirty="0"/>
          </a:p>
        </p:txBody>
      </p:sp>
      <p:pic>
        <p:nvPicPr>
          <p:cNvPr id="5" name="Picture 6" descr="http://bellony-nefertiti.com/wp-content/uploads/2015/05/phot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93153" y="5693353"/>
            <a:ext cx="936047" cy="93604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036712" y="5158248"/>
            <a:ext cx="1070578" cy="369332"/>
          </a:xfrm>
          <a:prstGeom prst="rect">
            <a:avLst/>
          </a:prstGeom>
        </p:spPr>
        <p:txBody>
          <a:bodyPr wrap="square">
            <a:spAutoFit/>
          </a:bodyPr>
          <a:lstStyle/>
          <a:p>
            <a:pPr algn="ctr"/>
            <a:r>
              <a:rPr lang="fr-CH" b="1" dirty="0" smtClean="0"/>
              <a:t>Eclipse</a:t>
            </a:r>
            <a:endParaRPr lang="fr-CH" b="1" dirty="0"/>
          </a:p>
        </p:txBody>
      </p:sp>
    </p:spTree>
    <p:extLst>
      <p:ext uri="{BB962C8B-B14F-4D97-AF65-F5344CB8AC3E}">
        <p14:creationId xmlns:p14="http://schemas.microsoft.com/office/powerpoint/2010/main" val="6511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036"/>
                                        </p:tgtEl>
                                        <p:attrNameLst>
                                          <p:attrName>style.visibility</p:attrName>
                                        </p:attrNameLst>
                                      </p:cBhvr>
                                      <p:to>
                                        <p:strVal val="visible"/>
                                      </p:to>
                                    </p:set>
                                    <p:animEffect transition="in" filter="fade">
                                      <p:cBhvr>
                                        <p:cTn id="31" dur="500"/>
                                        <p:tgtEl>
                                          <p:spTgt spid="10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1038"/>
                                        </p:tgtEl>
                                        <p:attrNameLst>
                                          <p:attrName>style.visibility</p:attrName>
                                        </p:attrNameLst>
                                      </p:cBhvr>
                                      <p:to>
                                        <p:strVal val="visible"/>
                                      </p:to>
                                    </p:set>
                                    <p:animEffect transition="in" filter="fade">
                                      <p:cBhvr>
                                        <p:cTn id="55" dur="500"/>
                                        <p:tgtEl>
                                          <p:spTgt spid="10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1034"/>
                                        </p:tgtEl>
                                        <p:attrNameLst>
                                          <p:attrName>style.visibility</p:attrName>
                                        </p:attrNameLst>
                                      </p:cBhvr>
                                      <p:to>
                                        <p:strVal val="visible"/>
                                      </p:to>
                                    </p:set>
                                    <p:animEffect transition="in" filter="fade">
                                      <p:cBhvr>
                                        <p:cTn id="61" dur="500"/>
                                        <p:tgtEl>
                                          <p:spTgt spid="10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P spid="18" grpId="0"/>
      <p:bldP spid="20" grpId="0"/>
      <p:bldP spid="22" grpId="0"/>
      <p:bldP spid="24" grpId="0"/>
      <p:bldP spid="21"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buClr>
                <a:schemeClr val="accent6">
                  <a:lumMod val="75000"/>
                </a:schemeClr>
              </a:buClr>
            </a:pPr>
            <a:r>
              <a:rPr lang="fr-CH" sz="2400" dirty="0" smtClean="0"/>
              <a:t>Compatibilité assurée par POSIX.</a:t>
            </a:r>
          </a:p>
          <a:p>
            <a:pPr>
              <a:lnSpc>
                <a:spcPct val="200000"/>
              </a:lnSpc>
              <a:buClr>
                <a:schemeClr val="accent6">
                  <a:lumMod val="75000"/>
                </a:schemeClr>
              </a:buClr>
            </a:pPr>
            <a:r>
              <a:rPr lang="fr-CH" sz="2400" dirty="0" smtClean="0"/>
              <a:t>De nombreuses </a:t>
            </a:r>
            <a:r>
              <a:rPr lang="fr-CH" sz="2400" i="1" dirty="0" err="1" smtClean="0"/>
              <a:t>engines</a:t>
            </a:r>
            <a:r>
              <a:rPr lang="fr-CH" sz="2400" dirty="0" smtClean="0"/>
              <a:t> ou </a:t>
            </a:r>
            <a:r>
              <a:rPr lang="fr-CH" sz="2400" i="1" dirty="0" err="1" smtClean="0"/>
              <a:t>flavors</a:t>
            </a:r>
            <a:r>
              <a:rPr lang="fr-CH" sz="2400" i="1" dirty="0" smtClean="0"/>
              <a:t> </a:t>
            </a:r>
            <a:r>
              <a:rPr lang="fr-CH" sz="2400" dirty="0" smtClean="0"/>
              <a:t>existent</a:t>
            </a:r>
          </a:p>
          <a:p>
            <a:pPr>
              <a:lnSpc>
                <a:spcPct val="200000"/>
              </a:lnSpc>
              <a:buClr>
                <a:schemeClr val="accent6">
                  <a:lumMod val="75000"/>
                </a:schemeClr>
              </a:buClr>
            </a:pPr>
            <a:r>
              <a:rPr lang="fr-CH" sz="2400" dirty="0" smtClean="0"/>
              <a:t>BRE, ERE, Perl, PCRE, et bien d'autres…</a:t>
            </a:r>
          </a:p>
          <a:p>
            <a:pPr>
              <a:lnSpc>
                <a:spcPct val="200000"/>
              </a:lnSpc>
              <a:buClr>
                <a:schemeClr val="accent6">
                  <a:lumMod val="75000"/>
                </a:schemeClr>
              </a:buClr>
            </a:pPr>
            <a:r>
              <a:rPr lang="fr-CH" sz="2400" i="1" dirty="0" err="1" smtClean="0"/>
              <a:t>grep</a:t>
            </a:r>
            <a:r>
              <a:rPr lang="fr-CH" sz="2400" dirty="0" smtClean="0"/>
              <a:t>, </a:t>
            </a:r>
            <a:r>
              <a:rPr lang="fr-CH" sz="2400" i="1" dirty="0" err="1" smtClean="0"/>
              <a:t>egrep</a:t>
            </a:r>
            <a:r>
              <a:rPr lang="fr-CH" sz="2400" dirty="0"/>
              <a:t> </a:t>
            </a:r>
            <a:r>
              <a:rPr lang="fr-CH" sz="2400" dirty="0" smtClean="0"/>
              <a:t>ou </a:t>
            </a:r>
            <a:r>
              <a:rPr lang="fr-CH" sz="2400" i="1" dirty="0" err="1" smtClean="0"/>
              <a:t>ed</a:t>
            </a:r>
            <a:r>
              <a:rPr lang="fr-CH" sz="2400" dirty="0" smtClean="0"/>
              <a:t> restent des standards.</a:t>
            </a:r>
          </a:p>
          <a:p>
            <a:pPr>
              <a:lnSpc>
                <a:spcPct val="200000"/>
              </a:lnSpc>
              <a:buClr>
                <a:schemeClr val="accent6">
                  <a:lumMod val="75000"/>
                </a:schemeClr>
              </a:buClr>
            </a:pPr>
            <a:r>
              <a:rPr lang="fr-CH" sz="2400" dirty="0" smtClean="0"/>
              <a:t>Ce cours porte principalement sur PCRE</a:t>
            </a:r>
          </a:p>
        </p:txBody>
      </p:sp>
      <p:sp>
        <p:nvSpPr>
          <p:cNvPr id="5" name="Slide Number Placeholder 4"/>
          <p:cNvSpPr>
            <a:spLocks noGrp="1"/>
          </p:cNvSpPr>
          <p:nvPr>
            <p:ph type="sldNum" sz="quarter" idx="12"/>
          </p:nvPr>
        </p:nvSpPr>
        <p:spPr/>
        <p:txBody>
          <a:bodyPr/>
          <a:lstStyle/>
          <a:p>
            <a:fld id="{F6A23F09-0379-4BC7-B45F-9108CD96B3CD}" type="slidenum">
              <a:rPr lang="fr-CH" smtClean="0"/>
              <a:pPr/>
              <a:t>16</a:t>
            </a:fld>
            <a:endParaRPr lang="fr-CH"/>
          </a:p>
        </p:txBody>
      </p:sp>
      <p:sp>
        <p:nvSpPr>
          <p:cNvPr id="21" name="Title 3"/>
          <p:cNvSpPr>
            <a:spLocks noGrp="1"/>
          </p:cNvSpPr>
          <p:nvPr>
            <p:ph type="title"/>
          </p:nvPr>
        </p:nvSpPr>
        <p:spPr>
          <a:xfrm>
            <a:off x="457200" y="274638"/>
            <a:ext cx="8229600" cy="1143000"/>
          </a:xfrm>
        </p:spPr>
        <p:txBody>
          <a:bodyPr anchor="t">
            <a:normAutofit/>
          </a:bodyPr>
          <a:lstStyle/>
          <a:p>
            <a:pPr algn="l"/>
            <a:r>
              <a:rPr lang="fr-CH" sz="3600" dirty="0" smtClean="0"/>
              <a:t>Histoire</a:t>
            </a:r>
            <a:r>
              <a:rPr lang="fr-CH" sz="1800" dirty="0" smtClean="0"/>
              <a:t/>
            </a:r>
            <a:br>
              <a:rPr lang="fr-CH" sz="1800" dirty="0" smtClean="0"/>
            </a:br>
            <a:r>
              <a:rPr lang="fr-CH" sz="1800" dirty="0" smtClean="0"/>
              <a:t>Conclusion</a:t>
            </a:r>
            <a:endParaRPr lang="fr-CH" sz="1800" dirty="0"/>
          </a:p>
        </p:txBody>
      </p:sp>
      <p:cxnSp>
        <p:nvCxnSpPr>
          <p:cNvPr id="23" name="Straight Connector 22"/>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644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err="1" smtClean="0"/>
              <a:t>Regex</a:t>
            </a:r>
            <a:r>
              <a:rPr lang="fr-CH" dirty="0" smtClean="0"/>
              <a:t>: Les bases</a:t>
            </a:r>
            <a:endParaRPr lang="fr-CH" dirty="0"/>
          </a:p>
        </p:txBody>
      </p:sp>
      <p:sp>
        <p:nvSpPr>
          <p:cNvPr id="5" name="Text Placeholder 4"/>
          <p:cNvSpPr>
            <a:spLocks noGrp="1"/>
          </p:cNvSpPr>
          <p:nvPr>
            <p:ph type="body" idx="1"/>
          </p:nvPr>
        </p:nvSpPr>
        <p:spPr/>
        <p:txBody>
          <a:bodyPr/>
          <a:lstStyle/>
          <a:p>
            <a:r>
              <a:rPr lang="fr-CH" dirty="0" smtClean="0"/>
              <a:t>Tableau 3</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17</a:t>
            </a:fld>
            <a:endParaRPr lang="fr-CH"/>
          </a:p>
        </p:txBody>
      </p:sp>
    </p:spTree>
    <p:extLst>
      <p:ext uri="{BB962C8B-B14F-4D97-AF65-F5344CB8AC3E}">
        <p14:creationId xmlns:p14="http://schemas.microsoft.com/office/powerpoint/2010/main" val="152133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18</a:t>
            </a:fld>
            <a:endParaRPr lang="fr-CH"/>
          </a:p>
        </p:txBody>
      </p:sp>
      <p:sp>
        <p:nvSpPr>
          <p:cNvPr id="7" name="TextBox 6"/>
          <p:cNvSpPr txBox="1"/>
          <p:nvPr/>
        </p:nvSpPr>
        <p:spPr>
          <a:xfrm>
            <a:off x="2590800" y="2986333"/>
            <a:ext cx="4262705"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m/</a:t>
            </a:r>
            <a:r>
              <a:rPr lang="fr-CH" sz="2400" dirty="0" err="1" smtClean="0">
                <a:latin typeface="Consolas" panose="020B0609020204030204" pitchFamily="49" charset="0"/>
                <a:cs typeface="Consolas" panose="020B0609020204030204" pitchFamily="49" charset="0"/>
              </a:rPr>
              <a:t>regular</a:t>
            </a:r>
            <a:r>
              <a:rPr lang="fr-CH" sz="2400" dirty="0" smtClean="0">
                <a:latin typeface="Consolas" panose="020B0609020204030204" pitchFamily="49" charset="0"/>
                <a:cs typeface="Consolas" panose="020B0609020204030204" pitchFamily="49" charset="0"/>
              </a:rPr>
              <a:t> expression/</a:t>
            </a:r>
            <a:r>
              <a:rPr lang="fr-CH" sz="2400" dirty="0" err="1" smtClean="0">
                <a:latin typeface="Consolas" panose="020B0609020204030204" pitchFamily="49" charset="0"/>
                <a:cs typeface="Consolas" panose="020B0609020204030204" pitchFamily="49" charset="0"/>
              </a:rPr>
              <a:t>igs</a:t>
            </a:r>
            <a:endParaRPr lang="fr-CH" sz="2400" dirty="0">
              <a:latin typeface="Consolas" panose="020B0609020204030204" pitchFamily="49" charset="0"/>
              <a:cs typeface="Consolas" panose="020B0609020204030204" pitchFamily="49" charset="0"/>
            </a:endParaRPr>
          </a:p>
        </p:txBody>
      </p:sp>
      <p:cxnSp>
        <p:nvCxnSpPr>
          <p:cNvPr id="8" name="Straight Connector 7"/>
          <p:cNvCxnSpPr/>
          <p:nvPr/>
        </p:nvCxnSpPr>
        <p:spPr>
          <a:xfrm flipV="1">
            <a:off x="2784144" y="2514600"/>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440111" y="3447998"/>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8843" y="2145268"/>
            <a:ext cx="728084" cy="369332"/>
          </a:xfrm>
          <a:prstGeom prst="rect">
            <a:avLst/>
          </a:prstGeom>
          <a:noFill/>
        </p:spPr>
        <p:txBody>
          <a:bodyPr wrap="none" rtlCol="0">
            <a:spAutoFit/>
          </a:bodyPr>
          <a:lstStyle/>
          <a:p>
            <a:r>
              <a:rPr lang="fr-CH" dirty="0" smtClean="0"/>
              <a:t>mode</a:t>
            </a:r>
            <a:endParaRPr lang="fr-CH" dirty="0"/>
          </a:p>
        </p:txBody>
      </p:sp>
      <p:sp>
        <p:nvSpPr>
          <p:cNvPr id="11" name="TextBox 10"/>
          <p:cNvSpPr txBox="1"/>
          <p:nvPr/>
        </p:nvSpPr>
        <p:spPr>
          <a:xfrm>
            <a:off x="5768020" y="3966361"/>
            <a:ext cx="1470980" cy="369332"/>
          </a:xfrm>
          <a:prstGeom prst="rect">
            <a:avLst/>
          </a:prstGeom>
          <a:noFill/>
        </p:spPr>
        <p:txBody>
          <a:bodyPr wrap="none" rtlCol="0">
            <a:spAutoFit/>
          </a:bodyPr>
          <a:lstStyle/>
          <a:p>
            <a:r>
              <a:rPr lang="fr-CH" dirty="0" smtClean="0"/>
              <a:t>modificateurs</a:t>
            </a:r>
            <a:endParaRPr lang="fr-CH" dirty="0"/>
          </a:p>
        </p:txBody>
      </p:sp>
      <p:sp>
        <p:nvSpPr>
          <p:cNvPr id="13" name="TextBox 12"/>
          <p:cNvSpPr txBox="1"/>
          <p:nvPr/>
        </p:nvSpPr>
        <p:spPr>
          <a:xfrm>
            <a:off x="2590800" y="2986872"/>
            <a:ext cx="3752950"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 /</a:t>
            </a:r>
            <a:r>
              <a:rPr lang="fr-CH" sz="2400" dirty="0" err="1" smtClean="0">
                <a:latin typeface="Consolas" panose="020B0609020204030204" pitchFamily="49" charset="0"/>
                <a:cs typeface="Consolas" panose="020B0609020204030204" pitchFamily="49" charset="0"/>
              </a:rPr>
              <a:t>regular</a:t>
            </a:r>
            <a:r>
              <a:rPr lang="fr-CH" sz="2400" dirty="0" smtClean="0">
                <a:latin typeface="Consolas" panose="020B0609020204030204" pitchFamily="49" charset="0"/>
                <a:cs typeface="Consolas" panose="020B0609020204030204" pitchFamily="49" charset="0"/>
              </a:rPr>
              <a:t> expression/</a:t>
            </a:r>
            <a:endParaRPr lang="fr-CH" sz="2400" dirty="0">
              <a:latin typeface="Consolas" panose="020B0609020204030204" pitchFamily="49" charset="0"/>
              <a:cs typeface="Consolas" panose="020B0609020204030204" pitchFamily="49" charset="0"/>
            </a:endParaRPr>
          </a:p>
        </p:txBody>
      </p:sp>
      <p:sp>
        <p:nvSpPr>
          <p:cNvPr id="15"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Conventions et notation</a:t>
            </a:r>
            <a:endParaRPr lang="fr-CH" sz="1800" dirty="0"/>
          </a:p>
        </p:txBody>
      </p:sp>
      <p:cxnSp>
        <p:nvCxnSpPr>
          <p:cNvPr id="16" name="Straight Connector 15"/>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476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0" grpId="1"/>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algn="l"/>
            <a:r>
              <a:rPr lang="fr-CH" sz="3600" dirty="0" smtClean="0"/>
              <a:t>Les bases</a:t>
            </a:r>
            <a:r>
              <a:rPr lang="fr-CH" sz="1800" dirty="0" smtClean="0"/>
              <a:t/>
            </a:r>
            <a:br>
              <a:rPr lang="fr-CH" sz="1800" dirty="0" smtClean="0"/>
            </a:br>
            <a:r>
              <a:rPr lang="fr-CH" sz="1800" dirty="0" smtClean="0"/>
              <a:t>Notre première expression régulière</a:t>
            </a:r>
            <a:endParaRPr lang="fr-CH" sz="1800" dirty="0"/>
          </a:p>
        </p:txBody>
      </p:sp>
      <p:sp>
        <p:nvSpPr>
          <p:cNvPr id="5" name="Content Placeholder 4"/>
          <p:cNvSpPr>
            <a:spLocks noGrp="1"/>
          </p:cNvSpPr>
          <p:nvPr>
            <p:ph idx="1"/>
          </p:nvPr>
        </p:nvSpPr>
        <p:spPr>
          <a:xfrm>
            <a:off x="457200" y="1600200"/>
            <a:ext cx="8229600" cy="990600"/>
          </a:xfrm>
        </p:spPr>
        <p:txBody>
          <a:bodyPr anchor="t">
            <a:normAutofit/>
          </a:bodyPr>
          <a:lstStyle/>
          <a:p>
            <a:pPr marL="0" indent="0">
              <a:buNone/>
            </a:pPr>
            <a:endParaRPr lang="fr-CH" sz="2000" dirty="0"/>
          </a:p>
          <a:p>
            <a:pPr marL="0" indent="0" algn="ctr">
              <a:buNone/>
            </a:pPr>
            <a:r>
              <a:rPr lang="fr-CH" sz="2800" dirty="0" smtClean="0"/>
              <a:t>/chat/</a:t>
            </a:r>
          </a:p>
          <a:p>
            <a:pPr marL="0" indent="0" algn="ctr">
              <a:buNone/>
            </a:pPr>
            <a:endParaRPr lang="fr-CH" sz="2000"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19</a:t>
            </a:fld>
            <a:endParaRPr lang="fr-CH"/>
          </a:p>
        </p:txBody>
      </p:sp>
      <p:sp>
        <p:nvSpPr>
          <p:cNvPr id="3" name="Rectangle 2"/>
          <p:cNvSpPr/>
          <p:nvPr/>
        </p:nvSpPr>
        <p:spPr>
          <a:xfrm>
            <a:off x="1295400" y="3011269"/>
            <a:ext cx="6553200" cy="646331"/>
          </a:xfrm>
          <a:prstGeom prst="rect">
            <a:avLst/>
          </a:prstGeom>
        </p:spPr>
        <p:txBody>
          <a:bodyPr wrap="square">
            <a:spAutoFit/>
          </a:bodyPr>
          <a:lstStyle/>
          <a:p>
            <a:pPr algn="ctr"/>
            <a:r>
              <a:rPr lang="fr-CH" dirty="0"/>
              <a:t>Ce chat esquissa un entrechat voyant au travers de sa chatière </a:t>
            </a:r>
          </a:p>
          <a:p>
            <a:pPr algn="ctr"/>
            <a:r>
              <a:rPr lang="fr-CH" dirty="0"/>
              <a:t>madame la chatoyante chatte et ses charmants chatons</a:t>
            </a:r>
          </a:p>
        </p:txBody>
      </p:sp>
      <p:sp>
        <p:nvSpPr>
          <p:cNvPr id="6" name="Rectangle 5"/>
          <p:cNvSpPr/>
          <p:nvPr/>
        </p:nvSpPr>
        <p:spPr>
          <a:xfrm>
            <a:off x="1295400" y="3011269"/>
            <a:ext cx="6553200" cy="646331"/>
          </a:xfrm>
          <a:prstGeom prst="rect">
            <a:avLst/>
          </a:prstGeom>
        </p:spPr>
        <p:txBody>
          <a:bodyPr wrap="square">
            <a:spAutoFit/>
          </a:bodyPr>
          <a:lstStyle/>
          <a:p>
            <a:pPr algn="ctr"/>
            <a:r>
              <a:rPr lang="fr-CH" dirty="0"/>
              <a:t>Ce </a:t>
            </a:r>
            <a:r>
              <a:rPr lang="fr-CH" dirty="0">
                <a:solidFill>
                  <a:schemeClr val="accent6">
                    <a:lumMod val="75000"/>
                  </a:schemeClr>
                </a:solidFill>
              </a:rPr>
              <a:t>chat</a:t>
            </a:r>
            <a:r>
              <a:rPr lang="fr-CH" dirty="0"/>
              <a:t> esquissa un entre</a:t>
            </a:r>
            <a:r>
              <a:rPr lang="fr-CH" dirty="0">
                <a:solidFill>
                  <a:schemeClr val="accent6">
                    <a:lumMod val="75000"/>
                  </a:schemeClr>
                </a:solidFill>
              </a:rPr>
              <a:t>chat</a:t>
            </a:r>
            <a:r>
              <a:rPr lang="fr-CH" dirty="0"/>
              <a:t> voyant au travers de sa </a:t>
            </a:r>
            <a:r>
              <a:rPr lang="fr-CH" dirty="0">
                <a:solidFill>
                  <a:schemeClr val="accent6">
                    <a:lumMod val="75000"/>
                  </a:schemeClr>
                </a:solidFill>
              </a:rPr>
              <a:t>chat</a:t>
            </a:r>
            <a:r>
              <a:rPr lang="fr-CH" dirty="0"/>
              <a:t>ière </a:t>
            </a:r>
          </a:p>
          <a:p>
            <a:pPr algn="ctr"/>
            <a:r>
              <a:rPr lang="fr-CH" dirty="0"/>
              <a:t>madame la </a:t>
            </a:r>
            <a:r>
              <a:rPr lang="fr-CH" dirty="0">
                <a:solidFill>
                  <a:schemeClr val="accent6">
                    <a:lumMod val="75000"/>
                  </a:schemeClr>
                </a:solidFill>
              </a:rPr>
              <a:t>chat</a:t>
            </a:r>
            <a:r>
              <a:rPr lang="fr-CH" dirty="0"/>
              <a:t>oyante </a:t>
            </a:r>
            <a:r>
              <a:rPr lang="fr-CH" dirty="0">
                <a:solidFill>
                  <a:schemeClr val="accent6">
                    <a:lumMod val="75000"/>
                  </a:schemeClr>
                </a:solidFill>
              </a:rPr>
              <a:t>chat</a:t>
            </a:r>
            <a:r>
              <a:rPr lang="fr-CH" dirty="0"/>
              <a:t>te et ses charmants </a:t>
            </a:r>
            <a:r>
              <a:rPr lang="fr-CH" dirty="0">
                <a:solidFill>
                  <a:schemeClr val="accent6">
                    <a:lumMod val="75000"/>
                  </a:schemeClr>
                </a:solidFill>
              </a:rPr>
              <a:t>chat</a:t>
            </a:r>
            <a:r>
              <a:rPr lang="fr-CH" dirty="0"/>
              <a:t>ons</a:t>
            </a:r>
          </a:p>
        </p:txBody>
      </p:sp>
      <p:sp>
        <p:nvSpPr>
          <p:cNvPr id="7" name="TextBox 6"/>
          <p:cNvSpPr txBox="1"/>
          <p:nvPr/>
        </p:nvSpPr>
        <p:spPr>
          <a:xfrm>
            <a:off x="438593" y="5602069"/>
            <a:ext cx="8305800" cy="646331"/>
          </a:xfrm>
          <a:prstGeom prst="rect">
            <a:avLst/>
          </a:prstGeom>
          <a:noFill/>
        </p:spPr>
        <p:txBody>
          <a:bodyPr wrap="square" rtlCol="0">
            <a:spAutoFit/>
          </a:bodyPr>
          <a:lstStyle/>
          <a:p>
            <a:pPr marL="285750" indent="-285750">
              <a:buClr>
                <a:schemeClr val="accent6">
                  <a:lumMod val="75000"/>
                </a:schemeClr>
              </a:buClr>
              <a:buFont typeface="Arial" panose="020B0604020202020204" pitchFamily="34" charset="0"/>
              <a:buChar char="•"/>
            </a:pPr>
            <a:r>
              <a:rPr lang="fr-CH" dirty="0" smtClean="0"/>
              <a:t>Un espace est considéré comme un caractère: 	</a:t>
            </a:r>
            <a:r>
              <a:rPr lang="fr-CH" b="1" dirty="0" smtClean="0"/>
              <a:t>/chat˽ /</a:t>
            </a:r>
            <a:endParaRPr lang="fr-CH" dirty="0" smtClean="0"/>
          </a:p>
          <a:p>
            <a:pPr marL="285750" indent="-285750">
              <a:buClr>
                <a:schemeClr val="accent6">
                  <a:lumMod val="75000"/>
                </a:schemeClr>
              </a:buClr>
              <a:buFont typeface="Arial" panose="020B0604020202020204" pitchFamily="34" charset="0"/>
              <a:buChar char="•"/>
            </a:pPr>
            <a:r>
              <a:rPr lang="fr-CH" dirty="0" smtClean="0"/>
              <a:t>Une expression régulière est sensible à la casse: 	</a:t>
            </a:r>
            <a:r>
              <a:rPr lang="fr-CH" b="1" dirty="0" smtClean="0"/>
              <a:t>/Chat/</a:t>
            </a:r>
            <a:endParaRPr lang="fr-CH" dirty="0"/>
          </a:p>
        </p:txBody>
      </p:sp>
      <p:cxnSp>
        <p:nvCxnSpPr>
          <p:cNvPr id="9" name="Straight Connector 8"/>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713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chemeClr val="accent6">
                  <a:lumMod val="75000"/>
                </a:schemeClr>
              </a:buClr>
            </a:pPr>
            <a:r>
              <a:rPr lang="fr-CH" sz="2800" dirty="0" smtClean="0"/>
              <a:t>Que sont les </a:t>
            </a:r>
            <a:r>
              <a:rPr lang="fr-CH" sz="2800" i="1" dirty="0" err="1" smtClean="0"/>
              <a:t>regex</a:t>
            </a:r>
            <a:r>
              <a:rPr lang="fr-CH" sz="2800" dirty="0" smtClean="0"/>
              <a:t> ?</a:t>
            </a:r>
            <a:r>
              <a:rPr lang="fr-CH" sz="1800" dirty="0" smtClean="0"/>
              <a:t> et pourquoi les utiliser ?</a:t>
            </a:r>
            <a:endParaRPr lang="fr-CH" sz="2800" dirty="0" smtClean="0"/>
          </a:p>
          <a:p>
            <a:pPr>
              <a:buClr>
                <a:schemeClr val="accent6">
                  <a:lumMod val="75000"/>
                </a:schemeClr>
              </a:buClr>
            </a:pPr>
            <a:r>
              <a:rPr lang="fr-CH" sz="2800" dirty="0" smtClean="0"/>
              <a:t>Histoire</a:t>
            </a:r>
            <a:r>
              <a:rPr lang="fr-CH" sz="1600" dirty="0" smtClean="0"/>
              <a:t>, des prémisses de 1930 à nos jours</a:t>
            </a:r>
            <a:endParaRPr lang="fr-CH" sz="2800" dirty="0" smtClean="0"/>
          </a:p>
          <a:p>
            <a:pPr>
              <a:buClr>
                <a:schemeClr val="accent6">
                  <a:lumMod val="75000"/>
                </a:schemeClr>
              </a:buClr>
            </a:pPr>
            <a:r>
              <a:rPr lang="fr-CH" sz="2800" dirty="0" smtClean="0"/>
              <a:t>Les bases</a:t>
            </a:r>
            <a:r>
              <a:rPr lang="fr-CH" sz="1600" dirty="0" smtClean="0">
                <a:solidFill>
                  <a:prstClr val="black"/>
                </a:solidFill>
              </a:rPr>
              <a:t>, littéraux, méta-caractères, …</a:t>
            </a:r>
          </a:p>
          <a:p>
            <a:pPr lvl="1">
              <a:buClr>
                <a:schemeClr val="accent6">
                  <a:lumMod val="75000"/>
                </a:schemeClr>
              </a:buClr>
              <a:buFont typeface="Arial" panose="020B0604020202020204" pitchFamily="34" charset="0"/>
              <a:buChar char="•"/>
            </a:pPr>
            <a:r>
              <a:rPr lang="fr-CH" sz="2400" dirty="0" smtClean="0">
                <a:solidFill>
                  <a:prstClr val="black"/>
                </a:solidFill>
              </a:rPr>
              <a:t>Rechercher et remplacer</a:t>
            </a:r>
          </a:p>
          <a:p>
            <a:pPr lvl="1">
              <a:buClr>
                <a:schemeClr val="accent6">
                  <a:lumMod val="75000"/>
                </a:schemeClr>
              </a:buClr>
              <a:buFont typeface="Arial" panose="020B0604020202020204" pitchFamily="34" charset="0"/>
              <a:buChar char="•"/>
            </a:pPr>
            <a:r>
              <a:rPr lang="fr-CH" sz="2400" dirty="0" smtClean="0">
                <a:solidFill>
                  <a:prstClr val="black"/>
                </a:solidFill>
              </a:rPr>
              <a:t>Utilisation dans Notepad++/regex101</a:t>
            </a:r>
            <a:endParaRPr lang="fr-CH" sz="2400" dirty="0" smtClean="0"/>
          </a:p>
          <a:p>
            <a:pPr>
              <a:buClr>
                <a:schemeClr val="accent6">
                  <a:lumMod val="75000"/>
                </a:schemeClr>
              </a:buClr>
            </a:pPr>
            <a:r>
              <a:rPr lang="fr-CH" sz="2800" dirty="0" smtClean="0"/>
              <a:t>Des exemples et des exercices</a:t>
            </a:r>
            <a:endParaRPr lang="fr-CH" sz="2800" dirty="0"/>
          </a:p>
          <a:p>
            <a:pPr>
              <a:buClr>
                <a:schemeClr val="accent6">
                  <a:lumMod val="75000"/>
                </a:schemeClr>
              </a:buClr>
            </a:pPr>
            <a:r>
              <a:rPr lang="fr-CH" sz="2800" dirty="0" smtClean="0"/>
              <a:t>Entrevue des fonctions </a:t>
            </a:r>
            <a:r>
              <a:rPr lang="fr-CH" sz="2800" dirty="0" smtClean="0"/>
              <a:t>avancées</a:t>
            </a:r>
            <a:r>
              <a:rPr lang="fr-CH" sz="1600" dirty="0" smtClean="0"/>
              <a:t> </a:t>
            </a:r>
            <a:r>
              <a:rPr lang="fr-CH" sz="1600" dirty="0" smtClean="0"/>
              <a:t>(si le temps le permet)</a:t>
            </a:r>
            <a:endParaRPr lang="fr-CH" sz="2800" dirty="0" smtClean="0"/>
          </a:p>
        </p:txBody>
      </p:sp>
      <p:sp>
        <p:nvSpPr>
          <p:cNvPr id="4" name="Slide Number Placeholder 3"/>
          <p:cNvSpPr>
            <a:spLocks noGrp="1"/>
          </p:cNvSpPr>
          <p:nvPr>
            <p:ph type="sldNum" sz="quarter" idx="12"/>
          </p:nvPr>
        </p:nvSpPr>
        <p:spPr/>
        <p:txBody>
          <a:bodyPr/>
          <a:lstStyle/>
          <a:p>
            <a:fld id="{F6A23F09-0379-4BC7-B45F-9108CD96B3CD}" type="slidenum">
              <a:rPr lang="fr-CH" smtClean="0"/>
              <a:pPr/>
              <a:t>2</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Plan du cours</a:t>
            </a:r>
            <a:endParaRPr lang="fr-CH" sz="1800" dirty="0"/>
          </a:p>
        </p:txBody>
      </p:sp>
      <p:cxnSp>
        <p:nvCxnSpPr>
          <p:cNvPr id="7" name="Straight Connector 6"/>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43273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algn="l"/>
            <a:r>
              <a:rPr lang="fr-CH" sz="3600" dirty="0" smtClean="0"/>
              <a:t>Les bases</a:t>
            </a:r>
            <a:r>
              <a:rPr lang="fr-CH" sz="1800" dirty="0" smtClean="0"/>
              <a:t/>
            </a:r>
            <a:br>
              <a:rPr lang="fr-CH" sz="1800" dirty="0" smtClean="0"/>
            </a:br>
            <a:r>
              <a:rPr lang="fr-CH" sz="1800" dirty="0" smtClean="0"/>
              <a:t>Les outils</a:t>
            </a:r>
            <a:endParaRPr lang="fr-CH" sz="1800"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20</a:t>
            </a:fld>
            <a:endParaRPr lang="fr-CH"/>
          </a:p>
        </p:txBody>
      </p:sp>
      <p:cxnSp>
        <p:nvCxnSpPr>
          <p:cNvPr id="9" name="Straight Connector 8"/>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pic>
        <p:nvPicPr>
          <p:cNvPr id="4098" name="Picture 2" descr="http://i.stack.imgur.com/oXt7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819400"/>
            <a:ext cx="3154907" cy="221730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4"/>
          <p:cNvSpPr>
            <a:spLocks noGrp="1"/>
          </p:cNvSpPr>
          <p:nvPr>
            <p:ph idx="1"/>
          </p:nvPr>
        </p:nvSpPr>
        <p:spPr>
          <a:xfrm>
            <a:off x="4739446" y="1981200"/>
            <a:ext cx="3490154" cy="533400"/>
          </a:xfrm>
        </p:spPr>
        <p:txBody>
          <a:bodyPr anchor="t">
            <a:normAutofit/>
          </a:bodyPr>
          <a:lstStyle/>
          <a:p>
            <a:pPr marL="0" indent="0" algn="ctr">
              <a:buNone/>
            </a:pPr>
            <a:r>
              <a:rPr lang="fr-CH" sz="2800" dirty="0" smtClean="0"/>
              <a:t>https://regex101.com </a:t>
            </a:r>
          </a:p>
        </p:txBody>
      </p:sp>
      <p:sp>
        <p:nvSpPr>
          <p:cNvPr id="13" name="Content Placeholder 4"/>
          <p:cNvSpPr txBox="1">
            <a:spLocks/>
          </p:cNvSpPr>
          <p:nvPr/>
        </p:nvSpPr>
        <p:spPr>
          <a:xfrm>
            <a:off x="457200" y="2049896"/>
            <a:ext cx="3490154" cy="53340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Notepad++</a:t>
            </a:r>
          </a:p>
        </p:txBody>
      </p:sp>
      <p:pic>
        <p:nvPicPr>
          <p:cNvPr id="14" name="Picture 4" descr="http://www.savagenomads.net/wp-content/uploads/2014/07/Notepad_plus_plu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062217"/>
            <a:ext cx="2348552" cy="234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87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21</a:t>
            </a:fld>
            <a:endParaRPr lang="fr-CH"/>
          </a:p>
        </p:txBody>
      </p:sp>
      <p:sp>
        <p:nvSpPr>
          <p:cNvPr id="10"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http://regex101.com</a:t>
            </a:r>
            <a:endParaRPr lang="fr-CH" sz="1800" dirty="0"/>
          </a:p>
        </p:txBody>
      </p:sp>
      <p:cxnSp>
        <p:nvCxnSpPr>
          <p:cNvPr id="11" name="Straight Connector 10"/>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35049" y="1447800"/>
            <a:ext cx="8305800" cy="3693319"/>
          </a:xfrm>
          <a:prstGeom prst="rect">
            <a:avLst/>
          </a:prstGeom>
          <a:noFill/>
        </p:spPr>
        <p:txBody>
          <a:bodyPr wrap="square" rtlCol="0">
            <a:spAutoFit/>
          </a:bodyPr>
          <a:lstStyle/>
          <a:p>
            <a:pPr marL="285750" indent="-285750">
              <a:lnSpc>
                <a:spcPct val="150000"/>
              </a:lnSpc>
              <a:buClr>
                <a:schemeClr val="accent6">
                  <a:lumMod val="75000"/>
                </a:schemeClr>
              </a:buClr>
              <a:buFont typeface="Arial" panose="020B0604020202020204" pitchFamily="34" charset="0"/>
              <a:buChar char="•"/>
            </a:pPr>
            <a:r>
              <a:rPr lang="fr-CH" dirty="0" smtClean="0"/>
              <a:t>Regex101 est actuellement le meilleur outil en ligne d'aide pour les </a:t>
            </a:r>
            <a:r>
              <a:rPr lang="fr-CH" dirty="0" err="1" smtClean="0"/>
              <a:t>regex</a:t>
            </a:r>
            <a:endParaRPr lang="fr-CH" dirty="0" smtClean="0"/>
          </a:p>
          <a:p>
            <a:pPr marL="285750" indent="-285750">
              <a:lnSpc>
                <a:spcPct val="150000"/>
              </a:lnSpc>
              <a:buClr>
                <a:schemeClr val="accent6">
                  <a:lumMod val="75000"/>
                </a:schemeClr>
              </a:buClr>
              <a:buFont typeface="Arial" panose="020B0604020202020204" pitchFamily="34" charset="0"/>
              <a:buChar char="•"/>
            </a:pPr>
            <a:r>
              <a:rPr lang="fr-CH" dirty="0" smtClean="0"/>
              <a:t>Il supporte 3 implémentations</a:t>
            </a:r>
          </a:p>
          <a:p>
            <a:pPr marL="742950" lvl="1" indent="-285750">
              <a:lnSpc>
                <a:spcPct val="150000"/>
              </a:lnSpc>
              <a:buClr>
                <a:schemeClr val="accent6">
                  <a:lumMod val="75000"/>
                </a:schemeClr>
              </a:buClr>
              <a:buFont typeface="Arial" panose="020B0604020202020204" pitchFamily="34" charset="0"/>
              <a:buChar char="•"/>
            </a:pPr>
            <a:r>
              <a:rPr lang="fr-CH" dirty="0" smtClean="0"/>
              <a:t>PCRE</a:t>
            </a:r>
          </a:p>
          <a:p>
            <a:pPr marL="742950" lvl="1" indent="-285750">
              <a:lnSpc>
                <a:spcPct val="150000"/>
              </a:lnSpc>
              <a:buClr>
                <a:schemeClr val="accent6">
                  <a:lumMod val="75000"/>
                </a:schemeClr>
              </a:buClr>
              <a:buFont typeface="Arial" panose="020B0604020202020204" pitchFamily="34" charset="0"/>
              <a:buChar char="•"/>
            </a:pPr>
            <a:r>
              <a:rPr lang="fr-CH" dirty="0" smtClean="0"/>
              <a:t>JS (JavaScript)</a:t>
            </a:r>
          </a:p>
          <a:p>
            <a:pPr marL="742950" lvl="1" indent="-285750">
              <a:lnSpc>
                <a:spcPct val="150000"/>
              </a:lnSpc>
              <a:buClr>
                <a:schemeClr val="accent6">
                  <a:lumMod val="75000"/>
                </a:schemeClr>
              </a:buClr>
              <a:buFont typeface="Arial" panose="020B0604020202020204" pitchFamily="34" charset="0"/>
              <a:buChar char="•"/>
            </a:pPr>
            <a:r>
              <a:rPr lang="fr-CH" dirty="0" smtClean="0"/>
              <a:t>Python</a:t>
            </a:r>
          </a:p>
          <a:p>
            <a:pPr marL="285750" indent="-285750">
              <a:lnSpc>
                <a:spcPct val="150000"/>
              </a:lnSpc>
              <a:buClr>
                <a:schemeClr val="accent6">
                  <a:lumMod val="75000"/>
                </a:schemeClr>
              </a:buClr>
              <a:buFont typeface="Arial" panose="020B0604020202020204" pitchFamily="34" charset="0"/>
              <a:buChar char="•"/>
            </a:pPr>
            <a:r>
              <a:rPr lang="fr-CH" dirty="0" smtClean="0"/>
              <a:t>Aucune donnée n'est envoyée sur internet tant que la session n'est pas explicitement sauvée. L'application s'exécute donc localement.</a:t>
            </a:r>
          </a:p>
          <a:p>
            <a:pPr marL="285750" indent="-285750">
              <a:lnSpc>
                <a:spcPct val="150000"/>
              </a:lnSpc>
              <a:buClr>
                <a:schemeClr val="accent6">
                  <a:lumMod val="75000"/>
                </a:schemeClr>
              </a:buClr>
              <a:buFont typeface="Arial" panose="020B0604020202020204" pitchFamily="34" charset="0"/>
              <a:buChar char="•"/>
            </a:pPr>
            <a:r>
              <a:rPr lang="fr-CH" dirty="0" smtClean="0"/>
              <a:t>Une </a:t>
            </a:r>
            <a:r>
              <a:rPr lang="fr-CH" i="1" dirty="0" err="1" smtClean="0"/>
              <a:t>regex</a:t>
            </a:r>
            <a:r>
              <a:rPr lang="fr-CH" dirty="0" smtClean="0"/>
              <a:t> peut être sauvée et accédée à l'aide d'une URL </a:t>
            </a:r>
            <a:r>
              <a:rPr lang="fr-CH" dirty="0" smtClean="0"/>
              <a:t>unique</a:t>
            </a:r>
            <a:endParaRPr lang="fr-CH" dirty="0" smtClean="0"/>
          </a:p>
          <a:p>
            <a:pPr marL="285750" indent="-285750">
              <a:buClr>
                <a:schemeClr val="accent6">
                  <a:lumMod val="75000"/>
                </a:schemeClr>
              </a:buClr>
              <a:buFont typeface="Arial" panose="020B0604020202020204" pitchFamily="34" charset="0"/>
              <a:buChar char="•"/>
            </a:pPr>
            <a:endParaRPr lang="fr-CH" dirty="0" smtClean="0"/>
          </a:p>
        </p:txBody>
      </p:sp>
    </p:spTree>
    <p:extLst>
      <p:ext uri="{BB962C8B-B14F-4D97-AF65-F5344CB8AC3E}">
        <p14:creationId xmlns:p14="http://schemas.microsoft.com/office/powerpoint/2010/main" val="129431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fade">
                                      <p:cBhvr>
                                        <p:cTn id="26" dur="500"/>
                                        <p:tgtEl>
                                          <p:spTgt spid="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81200"/>
            <a:ext cx="8229600" cy="3429000"/>
          </a:xfrm>
        </p:spPr>
        <p:txBody>
          <a:bodyPr anchor="t">
            <a:normAutofit/>
          </a:bodyPr>
          <a:lstStyle/>
          <a:p>
            <a:pPr marL="0" indent="0">
              <a:buNone/>
            </a:pPr>
            <a:r>
              <a:rPr lang="fr-CH" sz="1800" b="1" dirty="0" smtClean="0"/>
              <a:t>\n</a:t>
            </a:r>
            <a:r>
              <a:rPr lang="fr-CH" sz="1800" dirty="0" smtClean="0"/>
              <a:t>	Nouvelle ligne</a:t>
            </a:r>
          </a:p>
          <a:p>
            <a:pPr marL="0" indent="0">
              <a:buNone/>
            </a:pPr>
            <a:r>
              <a:rPr lang="fr-CH" sz="1800" b="1" dirty="0" smtClean="0"/>
              <a:t>\r</a:t>
            </a:r>
            <a:r>
              <a:rPr lang="fr-CH" sz="1800" dirty="0" smtClean="0"/>
              <a:t>	Retour chariot</a:t>
            </a:r>
          </a:p>
          <a:p>
            <a:pPr marL="0" indent="0">
              <a:buNone/>
            </a:pPr>
            <a:r>
              <a:rPr lang="fr-CH" sz="1800" b="1" dirty="0" smtClean="0"/>
              <a:t>\f</a:t>
            </a:r>
            <a:r>
              <a:rPr lang="fr-CH" sz="1800" dirty="0" smtClean="0"/>
              <a:t>	Saut de page</a:t>
            </a:r>
          </a:p>
          <a:p>
            <a:pPr marL="0" indent="0">
              <a:buNone/>
            </a:pPr>
            <a:r>
              <a:rPr lang="fr-CH" sz="1800" b="1" dirty="0" smtClean="0"/>
              <a:t>\t</a:t>
            </a:r>
            <a:r>
              <a:rPr lang="fr-CH" sz="1800" dirty="0" smtClean="0"/>
              <a:t>	Tab</a:t>
            </a:r>
          </a:p>
          <a:p>
            <a:pPr marL="0" indent="0">
              <a:buNone/>
            </a:pPr>
            <a:r>
              <a:rPr lang="fr-CH" sz="1800" b="1" dirty="0" smtClean="0"/>
              <a:t>\0</a:t>
            </a:r>
            <a:r>
              <a:rPr lang="fr-CH" sz="1800" dirty="0" smtClean="0"/>
              <a:t>	Caractère nul</a:t>
            </a:r>
          </a:p>
          <a:p>
            <a:pPr marL="0" indent="0">
              <a:buNone/>
            </a:pPr>
            <a:r>
              <a:rPr lang="fr-CH" sz="1800" b="1" dirty="0" smtClean="0"/>
              <a:t>\a	</a:t>
            </a:r>
            <a:r>
              <a:rPr lang="fr-CH" sz="1800" dirty="0" smtClean="0"/>
              <a:t>Alarme</a:t>
            </a:r>
          </a:p>
          <a:p>
            <a:pPr marL="0" indent="0">
              <a:buNone/>
            </a:pPr>
            <a:r>
              <a:rPr lang="fr-CH" sz="1800" b="1" dirty="0" smtClean="0"/>
              <a:t>\e	</a:t>
            </a:r>
            <a:r>
              <a:rPr lang="fr-CH" sz="1800" dirty="0" smtClean="0"/>
              <a:t>Escape</a:t>
            </a:r>
          </a:p>
          <a:p>
            <a:pPr marL="0" indent="0">
              <a:buNone/>
            </a:pPr>
            <a:r>
              <a:rPr lang="fr-CH" sz="1800" b="1" dirty="0" smtClean="0"/>
              <a:t>\x30	</a:t>
            </a:r>
            <a:r>
              <a:rPr lang="fr-CH" sz="1800" dirty="0" smtClean="0"/>
              <a:t>Caractère hexadécimal 0x30 `0`</a:t>
            </a:r>
          </a:p>
          <a:p>
            <a:pPr marL="0" indent="0">
              <a:buNone/>
            </a:pPr>
            <a:r>
              <a:rPr lang="fr-CH" sz="1800" b="1" dirty="0" smtClean="0"/>
              <a:t>\u153	</a:t>
            </a:r>
            <a:r>
              <a:rPr lang="fr-CH" sz="1800" dirty="0" smtClean="0"/>
              <a:t>Caractère </a:t>
            </a:r>
            <a:r>
              <a:rPr lang="fr-CH" sz="1800" dirty="0" err="1" smtClean="0"/>
              <a:t>unicode</a:t>
            </a:r>
            <a:endParaRPr lang="fr-CH" sz="1800" b="1" dirty="0" smtClean="0"/>
          </a:p>
          <a:p>
            <a:pPr marL="0" indent="0">
              <a:buNone/>
            </a:pPr>
            <a:endParaRPr lang="fr-CH" sz="2800" dirty="0" smtClean="0"/>
          </a:p>
        </p:txBody>
      </p:sp>
      <p:sp>
        <p:nvSpPr>
          <p:cNvPr id="2" name="Slide Number Placeholder 1"/>
          <p:cNvSpPr>
            <a:spLocks noGrp="1"/>
          </p:cNvSpPr>
          <p:nvPr>
            <p:ph type="sldNum" sz="quarter" idx="12"/>
          </p:nvPr>
        </p:nvSpPr>
        <p:spPr/>
        <p:txBody>
          <a:bodyPr/>
          <a:lstStyle/>
          <a:p>
            <a:fld id="{F6A23F09-0379-4BC7-B45F-9108CD96B3CD}" type="slidenum">
              <a:rPr lang="fr-CH" smtClean="0"/>
              <a:pPr/>
              <a:t>22</a:t>
            </a:fld>
            <a:endParaRPr lang="fr-CH"/>
          </a:p>
        </p:txBody>
      </p:sp>
      <p:sp>
        <p:nvSpPr>
          <p:cNvPr id="7" name="TextBox 6"/>
          <p:cNvSpPr txBox="1"/>
          <p:nvPr/>
        </p:nvSpPr>
        <p:spPr>
          <a:xfrm>
            <a:off x="5621316" y="3048000"/>
            <a:ext cx="1600200" cy="1015663"/>
          </a:xfrm>
          <a:prstGeom prst="rect">
            <a:avLst/>
          </a:prstGeom>
          <a:noFill/>
        </p:spPr>
        <p:txBody>
          <a:bodyPr wrap="square" rtlCol="0">
            <a:spAutoFit/>
          </a:bodyPr>
          <a:lstStyle/>
          <a:p>
            <a:r>
              <a:rPr lang="fr-CH" sz="6000" b="1" dirty="0" smtClean="0"/>
              <a:t>\n</a:t>
            </a:r>
            <a:endParaRPr lang="fr-CH" sz="6000" b="1" dirty="0"/>
          </a:p>
        </p:txBody>
      </p:sp>
      <p:cxnSp>
        <p:nvCxnSpPr>
          <p:cNvPr id="10" name="Straight Connector 9"/>
          <p:cNvCxnSpPr/>
          <p:nvPr/>
        </p:nvCxnSpPr>
        <p:spPr>
          <a:xfrm flipV="1">
            <a:off x="6252182" y="3886200"/>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078516" y="3886200"/>
            <a:ext cx="3429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807200" y="2895600"/>
            <a:ext cx="0" cy="235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545116" y="3131467"/>
            <a:ext cx="4906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48982" y="4382869"/>
            <a:ext cx="2802242" cy="646331"/>
          </a:xfrm>
          <a:prstGeom prst="rect">
            <a:avLst/>
          </a:prstGeom>
          <a:noFill/>
        </p:spPr>
        <p:txBody>
          <a:bodyPr wrap="none" rtlCol="0">
            <a:spAutoFit/>
          </a:bodyPr>
          <a:lstStyle/>
          <a:p>
            <a:r>
              <a:rPr lang="fr-CH" dirty="0" smtClean="0"/>
              <a:t>… modifie le comportement</a:t>
            </a:r>
          </a:p>
          <a:p>
            <a:r>
              <a:rPr lang="fr-CH" dirty="0" smtClean="0"/>
              <a:t>du caractère qui suit</a:t>
            </a:r>
            <a:endParaRPr lang="fr-CH" dirty="0"/>
          </a:p>
        </p:txBody>
      </p:sp>
      <p:sp>
        <p:nvSpPr>
          <p:cNvPr id="19" name="TextBox 18"/>
          <p:cNvSpPr txBox="1"/>
          <p:nvPr/>
        </p:nvSpPr>
        <p:spPr>
          <a:xfrm>
            <a:off x="5181600" y="2286000"/>
            <a:ext cx="1887516" cy="646331"/>
          </a:xfrm>
          <a:prstGeom prst="rect">
            <a:avLst/>
          </a:prstGeom>
          <a:noFill/>
        </p:spPr>
        <p:txBody>
          <a:bodyPr wrap="square" rtlCol="0">
            <a:spAutoFit/>
          </a:bodyPr>
          <a:lstStyle/>
          <a:p>
            <a:r>
              <a:rPr lang="fr-CH" dirty="0" smtClean="0"/>
              <a:t>Le caractère</a:t>
            </a:r>
          </a:p>
          <a:p>
            <a:r>
              <a:rPr lang="fr-CH" dirty="0" smtClean="0"/>
              <a:t>d'échappement …</a:t>
            </a:r>
            <a:endParaRPr lang="fr-CH" dirty="0"/>
          </a:p>
        </p:txBody>
      </p:sp>
      <p:sp>
        <p:nvSpPr>
          <p:cNvPr id="21"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Caractères non imprimables</a:t>
            </a:r>
            <a:endParaRPr lang="fr-CH" sz="1800" dirty="0"/>
          </a:p>
        </p:txBody>
      </p:sp>
      <p:cxnSp>
        <p:nvCxnSpPr>
          <p:cNvPr id="22" name="Straight Connector 21"/>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
        <p:nvSpPr>
          <p:cNvPr id="23" name="Rectangle 22"/>
          <p:cNvSpPr/>
          <p:nvPr/>
        </p:nvSpPr>
        <p:spPr>
          <a:xfrm>
            <a:off x="565298" y="1611868"/>
            <a:ext cx="7892901" cy="369332"/>
          </a:xfrm>
          <a:prstGeom prst="rect">
            <a:avLst/>
          </a:prstGeom>
        </p:spPr>
        <p:txBody>
          <a:bodyPr wrap="square">
            <a:spAutoFit/>
          </a:bodyPr>
          <a:lstStyle/>
          <a:p>
            <a:pPr marL="285750" indent="-285750">
              <a:buClr>
                <a:schemeClr val="accent6">
                  <a:lumMod val="75000"/>
                </a:schemeClr>
              </a:buClr>
              <a:buFont typeface="Arial" panose="020B0604020202020204" pitchFamily="34" charset="0"/>
              <a:buChar char="•"/>
            </a:pPr>
            <a:r>
              <a:rPr lang="fr-CH" dirty="0" smtClean="0"/>
              <a:t>La convention suivante est utilisée pour les caractères non imprimables:</a:t>
            </a:r>
            <a:endParaRPr lang="fr-CH" dirty="0"/>
          </a:p>
        </p:txBody>
      </p:sp>
      <p:sp>
        <p:nvSpPr>
          <p:cNvPr id="24" name="Rectangle 23"/>
          <p:cNvSpPr/>
          <p:nvPr/>
        </p:nvSpPr>
        <p:spPr>
          <a:xfrm>
            <a:off x="533400" y="5181600"/>
            <a:ext cx="7892901" cy="1415772"/>
          </a:xfrm>
          <a:prstGeom prst="rect">
            <a:avLst/>
          </a:prstGeom>
        </p:spPr>
        <p:txBody>
          <a:bodyPr wrap="square">
            <a:spAutoFit/>
          </a:bodyPr>
          <a:lstStyle/>
          <a:p>
            <a:pPr marL="285750" indent="-285750">
              <a:buClr>
                <a:schemeClr val="accent6">
                  <a:lumMod val="75000"/>
                </a:schemeClr>
              </a:buClr>
              <a:buFont typeface="Arial" panose="020B0604020202020204" pitchFamily="34" charset="0"/>
              <a:buChar char="•"/>
            </a:pPr>
            <a:r>
              <a:rPr lang="fr-CH" dirty="0"/>
              <a:t>Le site </a:t>
            </a:r>
            <a:r>
              <a:rPr lang="fr-CH" dirty="0">
                <a:hlinkClick r:id="rId3"/>
              </a:rPr>
              <a:t>http://unicode-table.com/fr</a:t>
            </a:r>
            <a:r>
              <a:rPr lang="fr-CH" dirty="0" smtClean="0">
                <a:hlinkClick r:id="rId3"/>
              </a:rPr>
              <a:t>/</a:t>
            </a:r>
            <a:r>
              <a:rPr lang="fr-CH" dirty="0" smtClean="0"/>
              <a:t> est une bonne aide pour </a:t>
            </a:r>
            <a:r>
              <a:rPr lang="fr-CH" b="1" dirty="0" smtClean="0"/>
              <a:t>\u</a:t>
            </a:r>
          </a:p>
          <a:p>
            <a:pPr marL="285750" indent="-285750">
              <a:buClr>
                <a:schemeClr val="accent6">
                  <a:lumMod val="75000"/>
                </a:schemeClr>
              </a:buClr>
              <a:buFont typeface="Arial" panose="020B0604020202020204" pitchFamily="34" charset="0"/>
              <a:buChar char="•"/>
            </a:pPr>
            <a:r>
              <a:rPr lang="fr-CH" dirty="0" smtClean="0"/>
              <a:t>Il n'est pas dit que cette notation soit toujours prise en compte. </a:t>
            </a:r>
            <a:r>
              <a:rPr lang="fr-CH" dirty="0" err="1" smtClean="0"/>
              <a:t>p.ex</a:t>
            </a:r>
            <a:r>
              <a:rPr lang="fr-CH" dirty="0" smtClean="0"/>
              <a:t>:</a:t>
            </a:r>
          </a:p>
          <a:p>
            <a:pPr lvl="1"/>
            <a:r>
              <a:rPr lang="en-US" sz="1600" dirty="0"/>
              <a:t>$ </a:t>
            </a:r>
            <a:r>
              <a:rPr lang="fr-CH" sz="1600" dirty="0" err="1">
                <a:latin typeface="Consolas" panose="020B0609020204030204" pitchFamily="49" charset="0"/>
                <a:cs typeface="Consolas" panose="020B0609020204030204" pitchFamily="49" charset="0"/>
              </a:rPr>
              <a:t>echo</a:t>
            </a:r>
            <a:r>
              <a:rPr lang="fr-CH" sz="1600" dirty="0">
                <a:latin typeface="Consolas" panose="020B0609020204030204" pitchFamily="49" charset="0"/>
                <a:cs typeface="Consolas" panose="020B0609020204030204" pitchFamily="49" charset="0"/>
              </a:rPr>
              <a:t> </a:t>
            </a:r>
            <a:r>
              <a:rPr lang="fr-CH" sz="1600" dirty="0" smtClean="0">
                <a:latin typeface="Consolas" panose="020B0609020204030204" pitchFamily="49" charset="0"/>
                <a:cs typeface="Consolas" panose="020B0609020204030204" pitchFamily="49" charset="0"/>
              </a:rPr>
              <a:t>"</a:t>
            </a:r>
            <a:r>
              <a:rPr lang="fr-CH" sz="1600" dirty="0">
                <a:solidFill>
                  <a:schemeClr val="accent6">
                    <a:lumMod val="75000"/>
                  </a:schemeClr>
                </a:solidFill>
                <a:latin typeface="Consolas" panose="020B0609020204030204" pitchFamily="49" charset="0"/>
                <a:cs typeface="Consolas" panose="020B0609020204030204" pitchFamily="49" charset="0"/>
              </a:rPr>
              <a:t>Liste d'achats:</a:t>
            </a:r>
            <a:r>
              <a:rPr lang="fr-CH" sz="1600" dirty="0">
                <a:solidFill>
                  <a:schemeClr val="accent5">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n\n\</a:t>
            </a:r>
            <a:r>
              <a:rPr lang="fr-CH" sz="1600" dirty="0" err="1" smtClean="0">
                <a:solidFill>
                  <a:schemeClr val="accent5">
                    <a:lumMod val="75000"/>
                  </a:schemeClr>
                </a:solidFill>
                <a:latin typeface="Consolas" panose="020B0609020204030204" pitchFamily="49" charset="0"/>
                <a:cs typeface="Consolas" panose="020B0609020204030204" pitchFamily="49" charset="0"/>
              </a:rPr>
              <a:t>t</a:t>
            </a:r>
            <a:r>
              <a:rPr lang="fr-CH" sz="1600" dirty="0" err="1" smtClean="0">
                <a:solidFill>
                  <a:schemeClr val="accent6">
                    <a:lumMod val="75000"/>
                  </a:schemeClr>
                </a:solidFill>
                <a:latin typeface="Consolas" panose="020B0609020204030204" pitchFamily="49" charset="0"/>
                <a:cs typeface="Consolas" panose="020B0609020204030204" pitchFamily="49" charset="0"/>
              </a:rPr>
              <a:t>-lait</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-pain</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a:t>
            </a:r>
            <a:r>
              <a:rPr lang="fr-CH" sz="1600" dirty="0">
                <a:solidFill>
                  <a:schemeClr val="accent5">
                    <a:lumMod val="75000"/>
                  </a:schemeClr>
                </a:solidFill>
                <a:latin typeface="Consolas" panose="020B0609020204030204" pitchFamily="49" charset="0"/>
                <a:cs typeface="Consolas" panose="020B0609020204030204" pitchFamily="49" charset="0"/>
              </a:rPr>
              <a:t>u0153</a:t>
            </a:r>
            <a:r>
              <a:rPr lang="fr-CH" sz="1600" dirty="0">
                <a:solidFill>
                  <a:schemeClr val="accent6">
                    <a:lumMod val="75000"/>
                  </a:schemeClr>
                </a:solidFill>
                <a:latin typeface="Consolas" panose="020B0609020204030204" pitchFamily="49" charset="0"/>
                <a:cs typeface="Consolas" panose="020B0609020204030204" pitchFamily="49" charset="0"/>
              </a:rPr>
              <a:t>ufs</a:t>
            </a:r>
            <a:r>
              <a:rPr lang="fr-CH" sz="1600" dirty="0">
                <a:solidFill>
                  <a:schemeClr val="accent5">
                    <a:lumMod val="75000"/>
                  </a:schemeClr>
                </a:solidFill>
                <a:latin typeface="Consolas" panose="020B0609020204030204" pitchFamily="49" charset="0"/>
                <a:cs typeface="Consolas" panose="020B0609020204030204" pitchFamily="49" charset="0"/>
              </a:rPr>
              <a:t>\f</a:t>
            </a:r>
            <a:r>
              <a:rPr lang="fr-CH" sz="1600" dirty="0">
                <a:latin typeface="Consolas" panose="020B0609020204030204" pitchFamily="49" charset="0"/>
                <a:cs typeface="Consolas" panose="020B0609020204030204" pitchFamily="49" charset="0"/>
              </a:rPr>
              <a:t>"</a:t>
            </a:r>
          </a:p>
          <a:p>
            <a:pPr lvl="1"/>
            <a:r>
              <a:rPr lang="en-US" sz="1600" dirty="0"/>
              <a:t>$ </a:t>
            </a:r>
            <a:r>
              <a:rPr lang="fr-CH" sz="1600" dirty="0" err="1">
                <a:latin typeface="Consolas" panose="020B0609020204030204" pitchFamily="49" charset="0"/>
                <a:cs typeface="Consolas" panose="020B0609020204030204" pitchFamily="49" charset="0"/>
              </a:rPr>
              <a:t>echo</a:t>
            </a:r>
            <a:r>
              <a:rPr lang="fr-CH" sz="1600" dirty="0">
                <a:latin typeface="Consolas" panose="020B0609020204030204" pitchFamily="49" charset="0"/>
                <a:cs typeface="Consolas" panose="020B0609020204030204" pitchFamily="49" charset="0"/>
              </a:rPr>
              <a:t> </a:t>
            </a:r>
            <a:r>
              <a:rPr lang="fr-CH" sz="1600" dirty="0" smtClean="0">
                <a:latin typeface="Consolas" panose="020B0609020204030204" pitchFamily="49" charset="0"/>
                <a:cs typeface="Consolas" panose="020B0609020204030204" pitchFamily="49" charset="0"/>
              </a:rPr>
              <a:t>-e "</a:t>
            </a:r>
            <a:r>
              <a:rPr lang="fr-CH" sz="1600" dirty="0" smtClean="0">
                <a:solidFill>
                  <a:schemeClr val="accent6">
                    <a:lumMod val="75000"/>
                  </a:schemeClr>
                </a:solidFill>
                <a:latin typeface="Consolas" panose="020B0609020204030204" pitchFamily="49" charset="0"/>
                <a:cs typeface="Consolas" panose="020B0609020204030204" pitchFamily="49" charset="0"/>
              </a:rPr>
              <a:t>Liste </a:t>
            </a:r>
            <a:r>
              <a:rPr lang="fr-CH" sz="1600" dirty="0">
                <a:solidFill>
                  <a:schemeClr val="accent6">
                    <a:lumMod val="75000"/>
                  </a:schemeClr>
                </a:solidFill>
                <a:latin typeface="Consolas" panose="020B0609020204030204" pitchFamily="49" charset="0"/>
                <a:cs typeface="Consolas" panose="020B0609020204030204" pitchFamily="49" charset="0"/>
              </a:rPr>
              <a:t>d'achats:</a:t>
            </a:r>
            <a:r>
              <a:rPr lang="fr-CH" sz="1600" dirty="0">
                <a:solidFill>
                  <a:schemeClr val="accent5">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n\n\</a:t>
            </a:r>
            <a:r>
              <a:rPr lang="fr-CH" sz="1600" dirty="0" err="1" smtClean="0">
                <a:solidFill>
                  <a:schemeClr val="accent5">
                    <a:lumMod val="75000"/>
                  </a:schemeClr>
                </a:solidFill>
                <a:latin typeface="Consolas" panose="020B0609020204030204" pitchFamily="49" charset="0"/>
                <a:cs typeface="Consolas" panose="020B0609020204030204" pitchFamily="49" charset="0"/>
              </a:rPr>
              <a:t>t</a:t>
            </a:r>
            <a:r>
              <a:rPr lang="fr-CH" sz="1600" dirty="0" err="1" smtClean="0">
                <a:solidFill>
                  <a:schemeClr val="accent6">
                    <a:lumMod val="75000"/>
                  </a:schemeClr>
                </a:solidFill>
                <a:latin typeface="Consolas" panose="020B0609020204030204" pitchFamily="49" charset="0"/>
                <a:cs typeface="Consolas" panose="020B0609020204030204" pitchFamily="49" charset="0"/>
              </a:rPr>
              <a:t>-lait</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-pain</a:t>
            </a:r>
            <a:r>
              <a:rPr lang="fr-CH" sz="1600" dirty="0" smtClean="0">
                <a:solidFill>
                  <a:schemeClr val="accent5">
                    <a:lumMod val="75000"/>
                  </a:schemeClr>
                </a:solidFill>
                <a:latin typeface="Consolas" panose="020B0609020204030204" pitchFamily="49" charset="0"/>
                <a:cs typeface="Consolas" panose="020B0609020204030204" pitchFamily="49" charset="0"/>
              </a:rPr>
              <a:t>\n\t</a:t>
            </a:r>
            <a:r>
              <a:rPr lang="fr-CH" sz="1600" dirty="0" smtClean="0">
                <a:solidFill>
                  <a:schemeClr val="accent6">
                    <a:lumMod val="75000"/>
                  </a:schemeClr>
                </a:solidFill>
                <a:latin typeface="Consolas" panose="020B0609020204030204" pitchFamily="49" charset="0"/>
                <a:cs typeface="Consolas" panose="020B0609020204030204" pitchFamily="49" charset="0"/>
              </a:rPr>
              <a:t>-</a:t>
            </a:r>
            <a:r>
              <a:rPr lang="fr-CH" sz="1600" dirty="0" smtClean="0">
                <a:solidFill>
                  <a:schemeClr val="accent5">
                    <a:lumMod val="75000"/>
                  </a:schemeClr>
                </a:solidFill>
                <a:latin typeface="Consolas" panose="020B0609020204030204" pitchFamily="49" charset="0"/>
                <a:cs typeface="Consolas" panose="020B0609020204030204" pitchFamily="49" charset="0"/>
              </a:rPr>
              <a:t>\</a:t>
            </a:r>
            <a:r>
              <a:rPr lang="fr-CH" sz="1600" dirty="0">
                <a:solidFill>
                  <a:schemeClr val="accent5">
                    <a:lumMod val="75000"/>
                  </a:schemeClr>
                </a:solidFill>
                <a:latin typeface="Consolas" panose="020B0609020204030204" pitchFamily="49" charset="0"/>
                <a:cs typeface="Consolas" panose="020B0609020204030204" pitchFamily="49" charset="0"/>
              </a:rPr>
              <a:t>u0153</a:t>
            </a:r>
            <a:r>
              <a:rPr lang="fr-CH" sz="1600" dirty="0">
                <a:solidFill>
                  <a:schemeClr val="accent6">
                    <a:lumMod val="75000"/>
                  </a:schemeClr>
                </a:solidFill>
                <a:latin typeface="Consolas" panose="020B0609020204030204" pitchFamily="49" charset="0"/>
                <a:cs typeface="Consolas" panose="020B0609020204030204" pitchFamily="49" charset="0"/>
              </a:rPr>
              <a:t>ufs</a:t>
            </a:r>
            <a:r>
              <a:rPr lang="fr-CH" sz="1600" dirty="0">
                <a:solidFill>
                  <a:schemeClr val="accent5">
                    <a:lumMod val="75000"/>
                  </a:schemeClr>
                </a:solidFill>
                <a:latin typeface="Consolas" panose="020B0609020204030204" pitchFamily="49" charset="0"/>
                <a:cs typeface="Consolas" panose="020B0609020204030204" pitchFamily="49" charset="0"/>
              </a:rPr>
              <a:t>\f</a:t>
            </a:r>
            <a:r>
              <a:rPr lang="fr-CH" sz="1600" dirty="0">
                <a:latin typeface="Consolas" panose="020B0609020204030204" pitchFamily="49" charset="0"/>
                <a:cs typeface="Consolas" panose="020B0609020204030204" pitchFamily="49" charset="0"/>
              </a:rPr>
              <a:t>"</a:t>
            </a:r>
            <a:endParaRPr lang="en-US" sz="1600" dirty="0">
              <a:solidFill>
                <a:schemeClr val="accent5">
                  <a:lumMod val="75000"/>
                </a:schemeClr>
              </a:solidFill>
            </a:endParaRPr>
          </a:p>
          <a:p>
            <a:pPr>
              <a:buClr>
                <a:schemeClr val="accent6">
                  <a:lumMod val="75000"/>
                </a:schemeClr>
              </a:buClr>
            </a:pPr>
            <a:endParaRPr lang="fr-CH" dirty="0"/>
          </a:p>
        </p:txBody>
      </p:sp>
    </p:spTree>
    <p:extLst>
      <p:ext uri="{BB962C8B-B14F-4D97-AF65-F5344CB8AC3E}">
        <p14:creationId xmlns:p14="http://schemas.microsoft.com/office/powerpoint/2010/main" val="2035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600200"/>
            <a:ext cx="8229600" cy="4800600"/>
          </a:xfrm>
        </p:spPr>
        <p:txBody>
          <a:bodyPr anchor="t">
            <a:noAutofit/>
          </a:bodyPr>
          <a:lstStyle/>
          <a:p>
            <a:pPr>
              <a:buClr>
                <a:schemeClr val="accent6">
                  <a:lumMod val="75000"/>
                </a:schemeClr>
              </a:buClr>
            </a:pPr>
            <a:r>
              <a:rPr lang="fr-CH" sz="1800" dirty="0" smtClean="0"/>
              <a:t>Un caractère </a:t>
            </a:r>
            <a:r>
              <a:rPr lang="fr-CH" sz="1800" b="1" dirty="0" smtClean="0"/>
              <a:t>littéral</a:t>
            </a:r>
            <a:r>
              <a:rPr lang="fr-CH" sz="1800" dirty="0" smtClean="0"/>
              <a:t> n'est pas interprété de façon particulière. </a:t>
            </a:r>
          </a:p>
          <a:p>
            <a:pPr>
              <a:buClr>
                <a:schemeClr val="accent6">
                  <a:lumMod val="75000"/>
                </a:schemeClr>
              </a:buClr>
            </a:pPr>
            <a:r>
              <a:rPr lang="fr-CH" sz="1800" i="1" dirty="0" err="1" smtClean="0"/>
              <a:t>backslash</a:t>
            </a:r>
            <a:r>
              <a:rPr lang="fr-CH" sz="1800" i="1" dirty="0" smtClean="0"/>
              <a:t> </a:t>
            </a:r>
            <a:r>
              <a:rPr lang="fr-CH" sz="1800" dirty="0" smtClean="0"/>
              <a:t>n'est donc pas un caractère </a:t>
            </a:r>
            <a:r>
              <a:rPr lang="fr-CH" sz="1800" b="1" dirty="0" smtClean="0"/>
              <a:t>littéral </a:t>
            </a:r>
            <a:endParaRPr lang="fr-CH" sz="1800" b="1" dirty="0"/>
          </a:p>
          <a:p>
            <a:pPr>
              <a:buClr>
                <a:schemeClr val="accent6">
                  <a:lumMod val="75000"/>
                </a:schemeClr>
              </a:buClr>
            </a:pPr>
            <a:r>
              <a:rPr lang="fr-CH" sz="1800" b="1" dirty="0" smtClean="0"/>
              <a:t>/</a:t>
            </a:r>
            <a:r>
              <a:rPr lang="fr-CH" sz="1800" dirty="0" smtClean="0"/>
              <a:t> est un cas spécial. Il doit être échappé pour ne pas être confondu avec un délimiteur:</a:t>
            </a:r>
          </a:p>
          <a:p>
            <a:pPr>
              <a:buClr>
                <a:schemeClr val="accent6">
                  <a:lumMod val="75000"/>
                </a:schemeClr>
              </a:buClr>
            </a:pPr>
            <a:endParaRPr lang="fr-CH" sz="1800" dirty="0" smtClean="0"/>
          </a:p>
          <a:p>
            <a:pPr marL="400050" lvl="1" indent="0" algn="ctr">
              <a:buNone/>
            </a:pPr>
            <a:r>
              <a:rPr lang="fr-CH" sz="2400" dirty="0" smtClean="0"/>
              <a:t>/</a:t>
            </a:r>
            <a:r>
              <a:rPr lang="fr-CH" sz="2400" dirty="0" err="1" smtClean="0"/>
              <a:t>foo</a:t>
            </a:r>
            <a:r>
              <a:rPr lang="fr-CH" sz="2400" b="1" dirty="0" smtClean="0"/>
              <a:t>\/</a:t>
            </a:r>
            <a:r>
              <a:rPr lang="fr-CH" sz="2400" dirty="0" smtClean="0"/>
              <a:t>bar/</a:t>
            </a:r>
          </a:p>
          <a:p>
            <a:pPr marL="0" indent="0" algn="ctr">
              <a:buNone/>
            </a:pPr>
            <a:endParaRPr lang="fr-CH" sz="1800" dirty="0"/>
          </a:p>
          <a:p>
            <a:pPr>
              <a:buClr>
                <a:schemeClr val="accent6">
                  <a:lumMod val="75000"/>
                </a:schemeClr>
              </a:buClr>
            </a:pPr>
            <a:r>
              <a:rPr lang="fr-CH" sz="1800" dirty="0" smtClean="0"/>
              <a:t>Une espace est un caractère littéral:</a:t>
            </a:r>
          </a:p>
          <a:p>
            <a:pPr>
              <a:buClr>
                <a:schemeClr val="accent6">
                  <a:lumMod val="75000"/>
                </a:schemeClr>
              </a:buClr>
            </a:pPr>
            <a:endParaRPr lang="fr-CH" sz="1800" dirty="0" smtClean="0"/>
          </a:p>
          <a:p>
            <a:pPr marL="400050" lvl="1" indent="0" algn="ctr">
              <a:buClr>
                <a:schemeClr val="accent6">
                  <a:lumMod val="75000"/>
                </a:schemeClr>
              </a:buClr>
              <a:buNone/>
            </a:pPr>
            <a:r>
              <a:rPr lang="fr-CH" sz="2400" dirty="0" smtClean="0"/>
              <a:t>/</a:t>
            </a:r>
            <a:r>
              <a:rPr lang="fr-CH" sz="2400" dirty="0" err="1" smtClean="0"/>
              <a:t>foo</a:t>
            </a:r>
            <a:r>
              <a:rPr lang="fr-CH" sz="2400" b="1" dirty="0"/>
              <a:t> ˽</a:t>
            </a:r>
            <a:r>
              <a:rPr lang="fr-CH" sz="2400" dirty="0" smtClean="0"/>
              <a:t> bar/</a:t>
            </a:r>
          </a:p>
          <a:p>
            <a:pPr marL="400050" lvl="1" indent="0" algn="ctr">
              <a:buClr>
                <a:schemeClr val="accent6">
                  <a:lumMod val="75000"/>
                </a:schemeClr>
              </a:buClr>
              <a:buNone/>
            </a:pPr>
            <a:endParaRPr lang="fr-CH" sz="2400" dirty="0" smtClean="0"/>
          </a:p>
          <a:p>
            <a:pPr>
              <a:buClr>
                <a:schemeClr val="accent6">
                  <a:lumMod val="75000"/>
                </a:schemeClr>
              </a:buClr>
            </a:pPr>
            <a:r>
              <a:rPr lang="fr-CH" sz="1800" dirty="0" smtClean="0"/>
              <a:t>Attention à l'implémentation</a:t>
            </a:r>
            <a:r>
              <a:rPr lang="fr-CH" sz="1800" dirty="0"/>
              <a:t>:</a:t>
            </a:r>
            <a:r>
              <a:rPr lang="fr-CH" sz="1800" dirty="0" smtClean="0"/>
              <a:t> BRE, ERE ou PCRE. Les caractères littéraux ne sont pas toujours les mêmes.</a:t>
            </a:r>
          </a:p>
        </p:txBody>
      </p:sp>
      <p:sp>
        <p:nvSpPr>
          <p:cNvPr id="2" name="Slide Number Placeholder 1"/>
          <p:cNvSpPr>
            <a:spLocks noGrp="1"/>
          </p:cNvSpPr>
          <p:nvPr>
            <p:ph type="sldNum" sz="quarter" idx="12"/>
          </p:nvPr>
        </p:nvSpPr>
        <p:spPr/>
        <p:txBody>
          <a:bodyPr/>
          <a:lstStyle/>
          <a:p>
            <a:fld id="{F6A23F09-0379-4BC7-B45F-9108CD96B3CD}" type="slidenum">
              <a:rPr lang="fr-CH" smtClean="0"/>
              <a:pPr/>
              <a:t>23</a:t>
            </a:fld>
            <a:endParaRPr lang="fr-CH"/>
          </a:p>
        </p:txBody>
      </p:sp>
      <p:sp>
        <p:nvSpPr>
          <p:cNvPr id="8"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caractères littéraux</a:t>
            </a:r>
            <a:endParaRPr lang="fr-CH" sz="1800" dirty="0"/>
          </a:p>
        </p:txBody>
      </p:sp>
      <p:cxnSp>
        <p:nvCxnSpPr>
          <p:cNvPr id="9" name="Straight Connector 8"/>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9636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24</a:t>
            </a:fld>
            <a:endParaRPr lang="fr-CH"/>
          </a:p>
        </p:txBody>
      </p:sp>
      <p:sp>
        <p:nvSpPr>
          <p:cNvPr id="7" name="Content Placeholder 6"/>
          <p:cNvSpPr>
            <a:spLocks noGrp="1"/>
          </p:cNvSpPr>
          <p:nvPr>
            <p:ph idx="1"/>
          </p:nvPr>
        </p:nvSpPr>
        <p:spPr>
          <a:xfrm>
            <a:off x="457200" y="1600200"/>
            <a:ext cx="7543800" cy="4525963"/>
          </a:xfrm>
        </p:spPr>
        <p:txBody>
          <a:bodyPr>
            <a:normAutofit/>
          </a:bodyPr>
          <a:lstStyle/>
          <a:p>
            <a:pPr>
              <a:buClr>
                <a:schemeClr val="accent6">
                  <a:lumMod val="75000"/>
                </a:schemeClr>
              </a:buClr>
            </a:pPr>
            <a:r>
              <a:rPr lang="fr-CH" sz="2000" dirty="0" smtClean="0"/>
              <a:t>Caractères avec un sens particulier</a:t>
            </a:r>
          </a:p>
          <a:p>
            <a:pPr lvl="1">
              <a:buClr>
                <a:schemeClr val="accent6">
                  <a:lumMod val="75000"/>
                </a:schemeClr>
              </a:buClr>
              <a:buFont typeface="Arial" panose="020B0604020202020204" pitchFamily="34" charset="0"/>
              <a:buChar char="•"/>
            </a:pPr>
            <a:r>
              <a:rPr lang="fr-CH" sz="1800" dirty="0" smtClean="0"/>
              <a:t>Agissant comme un opérateur mathématique</a:t>
            </a:r>
          </a:p>
          <a:p>
            <a:pPr lvl="1">
              <a:buClr>
                <a:schemeClr val="accent6">
                  <a:lumMod val="75000"/>
                </a:schemeClr>
              </a:buClr>
              <a:buFont typeface="Arial" panose="020B0604020202020204" pitchFamily="34" charset="0"/>
              <a:buChar char="•"/>
            </a:pPr>
            <a:r>
              <a:rPr lang="fr-CH" sz="1800" dirty="0" smtClean="0"/>
              <a:t>Transformant des littéraux en expressions puissantes</a:t>
            </a:r>
          </a:p>
          <a:p>
            <a:pPr>
              <a:buClr>
                <a:schemeClr val="accent6">
                  <a:lumMod val="75000"/>
                </a:schemeClr>
              </a:buClr>
            </a:pPr>
            <a:r>
              <a:rPr lang="fr-CH" sz="2000" dirty="0" smtClean="0"/>
              <a:t>Peu de caractères à apprendre</a:t>
            </a:r>
          </a:p>
          <a:p>
            <a:pPr lvl="1">
              <a:buClr>
                <a:schemeClr val="accent6">
                  <a:lumMod val="75000"/>
                </a:schemeClr>
              </a:buClr>
              <a:buFont typeface="Arial" panose="020B0604020202020204" pitchFamily="34" charset="0"/>
              <a:buChar char="•"/>
            </a:pPr>
            <a:r>
              <a:rPr lang="fr-CH" sz="1800" b="1" dirty="0" smtClean="0"/>
              <a:t>\ . * + - {} [] ^ $ | ? () : ! =</a:t>
            </a:r>
            <a:r>
              <a:rPr lang="fr-CH" sz="1800" dirty="0" smtClean="0"/>
              <a:t> </a:t>
            </a:r>
          </a:p>
          <a:p>
            <a:pPr>
              <a:buClr>
                <a:schemeClr val="accent6">
                  <a:lumMod val="75000"/>
                </a:schemeClr>
              </a:buClr>
            </a:pPr>
            <a:r>
              <a:rPr lang="fr-CH" sz="2000" dirty="0" smtClean="0"/>
              <a:t>Leur sens dépend du contexte</a:t>
            </a:r>
          </a:p>
          <a:p>
            <a:pPr lvl="1">
              <a:buClr>
                <a:schemeClr val="accent6">
                  <a:lumMod val="75000"/>
                </a:schemeClr>
              </a:buClr>
              <a:buFont typeface="Arial" panose="020B0604020202020204" pitchFamily="34" charset="0"/>
              <a:buChar char="•"/>
            </a:pPr>
            <a:r>
              <a:rPr lang="fr-CH" sz="1800" b="1" dirty="0" smtClean="0"/>
              <a:t>^</a:t>
            </a:r>
            <a:r>
              <a:rPr lang="fr-CH" sz="1800" dirty="0" smtClean="0"/>
              <a:t> n'aura pas le même sens dans </a:t>
            </a:r>
            <a:r>
              <a:rPr lang="fr-CH" sz="1800" b="1" dirty="0" smtClean="0"/>
              <a:t>/[^a]/</a:t>
            </a:r>
            <a:r>
              <a:rPr lang="fr-CH" sz="1800" dirty="0" smtClean="0"/>
              <a:t> que dans </a:t>
            </a:r>
            <a:r>
              <a:rPr lang="fr-CH" sz="1800" b="1" dirty="0" smtClean="0"/>
              <a:t>/^a/</a:t>
            </a:r>
          </a:p>
          <a:p>
            <a:pPr>
              <a:buClr>
                <a:schemeClr val="accent6">
                  <a:lumMod val="75000"/>
                </a:schemeClr>
              </a:buClr>
            </a:pPr>
            <a:r>
              <a:rPr lang="fr-CH" sz="2000" dirty="0" smtClean="0"/>
              <a:t>Leur sens varie selon les implémentations</a:t>
            </a:r>
          </a:p>
          <a:p>
            <a:pPr lvl="1">
              <a:buClr>
                <a:schemeClr val="accent6">
                  <a:lumMod val="75000"/>
                </a:schemeClr>
              </a:buClr>
              <a:buFont typeface="Arial" panose="020B0604020202020204" pitchFamily="34" charset="0"/>
              <a:buChar char="•"/>
            </a:pPr>
            <a:r>
              <a:rPr lang="fr-CH" sz="1800" b="1" dirty="0" smtClean="0"/>
              <a:t>( )</a:t>
            </a:r>
            <a:r>
              <a:rPr lang="fr-CH" sz="1800" dirty="0" smtClean="0"/>
              <a:t> sont des littéraux dans </a:t>
            </a:r>
            <a:r>
              <a:rPr lang="fr-CH" sz="1800" b="1" dirty="0" smtClean="0"/>
              <a:t>BRE</a:t>
            </a:r>
            <a:r>
              <a:rPr lang="fr-CH" sz="1800" dirty="0" smtClean="0"/>
              <a:t> mais pas dans </a:t>
            </a:r>
            <a:r>
              <a:rPr lang="fr-CH" sz="1800" b="1" dirty="0" smtClean="0"/>
              <a:t>ERE</a:t>
            </a:r>
          </a:p>
          <a:p>
            <a:pPr>
              <a:buClr>
                <a:schemeClr val="accent6">
                  <a:lumMod val="75000"/>
                </a:schemeClr>
              </a:buClr>
            </a:pPr>
            <a:r>
              <a:rPr lang="fr-CH" sz="2000" dirty="0" smtClean="0"/>
              <a:t>Un méta-caractère doit être échappé pour prendre son sens littéral</a:t>
            </a:r>
          </a:p>
          <a:p>
            <a:pPr lvl="1">
              <a:buClr>
                <a:schemeClr val="accent6">
                  <a:lumMod val="75000"/>
                </a:schemeClr>
              </a:buClr>
              <a:buFont typeface="Arial" panose="020B0604020202020204" pitchFamily="34" charset="0"/>
              <a:buChar char="•"/>
            </a:pPr>
            <a:r>
              <a:rPr lang="fr-CH" sz="1800" b="1" dirty="0" smtClean="0"/>
              <a:t>/\{</a:t>
            </a:r>
            <a:r>
              <a:rPr lang="fr-CH" sz="1800" b="1" dirty="0" err="1" smtClean="0"/>
              <a:t>foo</a:t>
            </a:r>
            <a:r>
              <a:rPr lang="fr-CH" sz="1800" b="1" dirty="0" smtClean="0"/>
              <a:t>\/bar\}/</a:t>
            </a:r>
            <a:r>
              <a:rPr lang="fr-CH" sz="1800" dirty="0" smtClean="0"/>
              <a:t> match </a:t>
            </a:r>
            <a:r>
              <a:rPr lang="fr-CH" sz="1800" b="1" dirty="0" smtClean="0"/>
              <a:t>{</a:t>
            </a:r>
            <a:r>
              <a:rPr lang="fr-CH" sz="1800" b="1" dirty="0" err="1" smtClean="0"/>
              <a:t>foo</a:t>
            </a:r>
            <a:r>
              <a:rPr lang="fr-CH" sz="1800" b="1" dirty="0" smtClean="0"/>
              <a:t>/bar}</a:t>
            </a:r>
          </a:p>
        </p:txBody>
      </p:sp>
      <p:sp>
        <p:nvSpPr>
          <p:cNvPr id="12" name="Rectangle 11"/>
          <p:cNvSpPr/>
          <p:nvPr/>
        </p:nvSpPr>
        <p:spPr>
          <a:xfrm>
            <a:off x="8153400" y="0"/>
            <a:ext cx="990600" cy="381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1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méta-caractères</a:t>
            </a:r>
            <a:endParaRPr lang="fr-CH" sz="1800" dirty="0"/>
          </a:p>
        </p:txBody>
      </p:sp>
      <p:cxnSp>
        <p:nvCxnSpPr>
          <p:cNvPr id="15" name="Straight Connector 1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445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ppt_x"/>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uild="p" bldLvl="5"/>
      <p:bldP spid="12"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25</a:t>
            </a:fld>
            <a:endParaRPr lang="fr-CH"/>
          </a:p>
        </p:txBody>
      </p:sp>
      <p:sp>
        <p:nvSpPr>
          <p:cNvPr id="7" name="Content Placeholder 6"/>
          <p:cNvSpPr>
            <a:spLocks noGrp="1"/>
          </p:cNvSpPr>
          <p:nvPr>
            <p:ph idx="1"/>
          </p:nvPr>
        </p:nvSpPr>
        <p:spPr>
          <a:xfrm>
            <a:off x="457200" y="1600201"/>
            <a:ext cx="7543800" cy="2133600"/>
          </a:xfrm>
        </p:spPr>
        <p:txBody>
          <a:bodyPr>
            <a:normAutofit/>
          </a:bodyPr>
          <a:lstStyle/>
          <a:p>
            <a:pPr>
              <a:lnSpc>
                <a:spcPct val="150000"/>
              </a:lnSpc>
              <a:buClr>
                <a:schemeClr val="accent6">
                  <a:lumMod val="75000"/>
                </a:schemeClr>
              </a:buClr>
            </a:pPr>
            <a:r>
              <a:rPr lang="fr-CH" sz="2000" dirty="0" smtClean="0"/>
              <a:t>Le joker </a:t>
            </a:r>
            <a:r>
              <a:rPr lang="fr-CH" sz="2000" dirty="0" smtClean="0">
                <a:solidFill>
                  <a:schemeClr val="bg1">
                    <a:lumMod val="50000"/>
                  </a:schemeClr>
                </a:solidFill>
              </a:rPr>
              <a:t>/</a:t>
            </a:r>
            <a:r>
              <a:rPr lang="fr-CH" sz="2000" b="1" dirty="0" smtClean="0"/>
              <a:t>.</a:t>
            </a:r>
            <a:r>
              <a:rPr lang="fr-CH" sz="2000" dirty="0" smtClean="0">
                <a:solidFill>
                  <a:schemeClr val="bg1">
                    <a:lumMod val="50000"/>
                  </a:schemeClr>
                </a:solidFill>
              </a:rPr>
              <a:t>/</a:t>
            </a:r>
            <a:r>
              <a:rPr lang="fr-CH" sz="2000" dirty="0" smtClean="0"/>
              <a:t> remplace n'importe quel caractère</a:t>
            </a:r>
          </a:p>
          <a:p>
            <a:pPr>
              <a:lnSpc>
                <a:spcPct val="150000"/>
              </a:lnSpc>
              <a:buClr>
                <a:schemeClr val="accent6">
                  <a:lumMod val="75000"/>
                </a:schemeClr>
              </a:buClr>
            </a:pPr>
            <a:r>
              <a:rPr lang="fr-CH" sz="2000" dirty="0" smtClean="0"/>
              <a:t>Excepté le caractère nouvelle ligne </a:t>
            </a:r>
            <a:r>
              <a:rPr lang="fr-CH" sz="2000" dirty="0" smtClean="0">
                <a:solidFill>
                  <a:schemeClr val="bg1">
                    <a:lumMod val="50000"/>
                  </a:schemeClr>
                </a:solidFill>
              </a:rPr>
              <a:t>/</a:t>
            </a:r>
            <a:r>
              <a:rPr lang="fr-CH" sz="2000" b="1" dirty="0" smtClean="0"/>
              <a:t>\n</a:t>
            </a:r>
            <a:r>
              <a:rPr lang="fr-CH" sz="2000" dirty="0" smtClean="0">
                <a:solidFill>
                  <a:schemeClr val="bg1">
                    <a:lumMod val="50000"/>
                  </a:schemeClr>
                </a:solidFill>
              </a:rPr>
              <a:t>/</a:t>
            </a:r>
          </a:p>
          <a:p>
            <a:pPr>
              <a:lnSpc>
                <a:spcPct val="150000"/>
              </a:lnSpc>
              <a:buClr>
                <a:schemeClr val="accent6">
                  <a:lumMod val="75000"/>
                </a:schemeClr>
              </a:buClr>
            </a:pPr>
            <a:r>
              <a:rPr lang="fr-CH" sz="2000" dirty="0" smtClean="0"/>
              <a:t>Les outils UNIX originaux travaillaient sur une ligne à la fois</a:t>
            </a:r>
            <a:endParaRPr lang="fr-CH" sz="2000" dirty="0" smtClean="0">
              <a:solidFill>
                <a:schemeClr val="bg1">
                  <a:lumMod val="50000"/>
                </a:schemeClr>
              </a:solidFill>
            </a:endParaRPr>
          </a:p>
        </p:txBody>
      </p:sp>
      <p:sp>
        <p:nvSpPr>
          <p:cNvPr id="10" name="Content Placeholder 4"/>
          <p:cNvSpPr txBox="1">
            <a:spLocks/>
          </p:cNvSpPr>
          <p:nvPr/>
        </p:nvSpPr>
        <p:spPr>
          <a:xfrm>
            <a:off x="3503161" y="3429000"/>
            <a:ext cx="1223278" cy="99060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fr-CH" sz="2000" dirty="0" smtClean="0"/>
          </a:p>
          <a:p>
            <a:pPr marL="0" indent="0" algn="ctr">
              <a:buFont typeface="Arial" panose="020B0604020202020204" pitchFamily="34" charset="0"/>
              <a:buNone/>
            </a:pPr>
            <a:r>
              <a:rPr lang="fr-CH" sz="2800" dirty="0" smtClean="0"/>
              <a:t>/</a:t>
            </a:r>
            <a:r>
              <a:rPr lang="fr-CH" sz="2800" dirty="0" err="1" smtClean="0"/>
              <a:t>ro.e</a:t>
            </a:r>
            <a:r>
              <a:rPr lang="fr-CH" sz="2800" dirty="0" smtClean="0"/>
              <a:t>/</a:t>
            </a:r>
          </a:p>
          <a:p>
            <a:pPr marL="0" indent="0" algn="ctr">
              <a:buFont typeface="Arial" panose="020B0604020202020204" pitchFamily="34" charset="0"/>
              <a:buNone/>
            </a:pPr>
            <a:endParaRPr lang="fr-CH" sz="2000" dirty="0"/>
          </a:p>
        </p:txBody>
      </p:sp>
      <p:sp>
        <p:nvSpPr>
          <p:cNvPr id="12" name="Rectangle 11"/>
          <p:cNvSpPr/>
          <p:nvPr/>
        </p:nvSpPr>
        <p:spPr>
          <a:xfrm>
            <a:off x="838200" y="4419600"/>
            <a:ext cx="6553200" cy="369332"/>
          </a:xfrm>
          <a:prstGeom prst="rect">
            <a:avLst/>
          </a:prstGeom>
        </p:spPr>
        <p:txBody>
          <a:bodyPr wrap="square">
            <a:spAutoFit/>
          </a:bodyPr>
          <a:lstStyle/>
          <a:p>
            <a:pPr algn="ctr"/>
            <a:r>
              <a:rPr lang="fr-CH" dirty="0" smtClean="0">
                <a:solidFill>
                  <a:schemeClr val="accent6">
                    <a:lumMod val="75000"/>
                  </a:schemeClr>
                </a:solidFill>
              </a:rPr>
              <a:t>rose</a:t>
            </a:r>
            <a:r>
              <a:rPr lang="fr-CH" dirty="0" smtClean="0"/>
              <a:t>, </a:t>
            </a:r>
            <a:r>
              <a:rPr lang="fr-CH" dirty="0" smtClean="0">
                <a:solidFill>
                  <a:schemeClr val="accent6">
                    <a:lumMod val="75000"/>
                  </a:schemeClr>
                </a:solidFill>
              </a:rPr>
              <a:t>robe</a:t>
            </a:r>
            <a:r>
              <a:rPr lang="fr-CH" dirty="0" smtClean="0"/>
              <a:t>, </a:t>
            </a:r>
            <a:r>
              <a:rPr lang="fr-CH" dirty="0"/>
              <a:t>rouge, </a:t>
            </a:r>
            <a:r>
              <a:rPr lang="fr-CH" dirty="0" smtClean="0">
                <a:solidFill>
                  <a:schemeClr val="accent6">
                    <a:lumMod val="75000"/>
                  </a:schemeClr>
                </a:solidFill>
              </a:rPr>
              <a:t>roue</a:t>
            </a:r>
            <a:r>
              <a:rPr lang="fr-CH" dirty="0" smtClean="0"/>
              <a:t>, synch</a:t>
            </a:r>
            <a:r>
              <a:rPr lang="fr-CH" dirty="0" smtClean="0">
                <a:solidFill>
                  <a:schemeClr val="accent6">
                    <a:lumMod val="75000"/>
                  </a:schemeClr>
                </a:solidFill>
              </a:rPr>
              <a:t>rone</a:t>
            </a:r>
            <a:endParaRPr lang="fr-CH" dirty="0">
              <a:solidFill>
                <a:schemeClr val="accent6">
                  <a:lumMod val="75000"/>
                </a:schemeClr>
              </a:solidFill>
            </a:endParaRPr>
          </a:p>
        </p:txBody>
      </p:sp>
      <p:sp>
        <p:nvSpPr>
          <p:cNvPr id="14" name="Content Placeholder 4"/>
          <p:cNvSpPr txBox="1">
            <a:spLocks/>
          </p:cNvSpPr>
          <p:nvPr/>
        </p:nvSpPr>
        <p:spPr>
          <a:xfrm>
            <a:off x="1393517" y="5181600"/>
            <a:ext cx="1480167" cy="495300"/>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/3.14/</a:t>
            </a:r>
          </a:p>
          <a:p>
            <a:pPr marL="0" indent="0" algn="ctr">
              <a:buFont typeface="Arial" panose="020B0604020202020204" pitchFamily="34" charset="0"/>
              <a:buNone/>
            </a:pPr>
            <a:endParaRPr lang="fr-CH" sz="2000" dirty="0"/>
          </a:p>
        </p:txBody>
      </p:sp>
      <p:sp>
        <p:nvSpPr>
          <p:cNvPr id="15" name="Rectangle 14"/>
          <p:cNvSpPr/>
          <p:nvPr/>
        </p:nvSpPr>
        <p:spPr>
          <a:xfrm>
            <a:off x="1089575" y="5879068"/>
            <a:ext cx="2088051" cy="369332"/>
          </a:xfrm>
          <a:prstGeom prst="rect">
            <a:avLst/>
          </a:prstGeom>
        </p:spPr>
        <p:txBody>
          <a:bodyPr wrap="square">
            <a:spAutoFit/>
          </a:bodyPr>
          <a:lstStyle/>
          <a:p>
            <a:pPr algn="ctr"/>
            <a:r>
              <a:rPr lang="fr-CH" dirty="0" smtClean="0">
                <a:solidFill>
                  <a:schemeClr val="accent6">
                    <a:lumMod val="75000"/>
                  </a:schemeClr>
                </a:solidFill>
              </a:rPr>
              <a:t>3.14</a:t>
            </a:r>
            <a:r>
              <a:rPr lang="fr-CH" dirty="0" smtClean="0"/>
              <a:t>, </a:t>
            </a:r>
            <a:r>
              <a:rPr lang="fr-CH" dirty="0" smtClean="0">
                <a:solidFill>
                  <a:schemeClr val="accent6">
                    <a:lumMod val="75000"/>
                  </a:schemeClr>
                </a:solidFill>
              </a:rPr>
              <a:t>3214</a:t>
            </a:r>
            <a:r>
              <a:rPr lang="fr-CH" dirty="0" smtClean="0"/>
              <a:t>, </a:t>
            </a:r>
            <a:r>
              <a:rPr lang="fr-CH" dirty="0" smtClean="0">
                <a:solidFill>
                  <a:schemeClr val="accent6">
                    <a:lumMod val="75000"/>
                  </a:schemeClr>
                </a:solidFill>
              </a:rPr>
              <a:t>3-14</a:t>
            </a:r>
            <a:r>
              <a:rPr lang="fr-CH" dirty="0" smtClean="0"/>
              <a:t>, pi</a:t>
            </a:r>
            <a:endParaRPr lang="fr-CH" dirty="0"/>
          </a:p>
        </p:txBody>
      </p:sp>
      <p:sp>
        <p:nvSpPr>
          <p:cNvPr id="20" name="Rectangle 19"/>
          <p:cNvSpPr/>
          <p:nvPr/>
        </p:nvSpPr>
        <p:spPr>
          <a:xfrm>
            <a:off x="8153400" y="0"/>
            <a:ext cx="9906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Content Placeholder 4"/>
          <p:cNvSpPr txBox="1">
            <a:spLocks/>
          </p:cNvSpPr>
          <p:nvPr/>
        </p:nvSpPr>
        <p:spPr>
          <a:xfrm>
            <a:off x="4898717" y="5143500"/>
            <a:ext cx="1480167" cy="495300"/>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/3\.14/</a:t>
            </a:r>
          </a:p>
          <a:p>
            <a:pPr marL="0" indent="0" algn="ctr">
              <a:buFont typeface="Arial" panose="020B0604020202020204" pitchFamily="34" charset="0"/>
              <a:buNone/>
            </a:pPr>
            <a:endParaRPr lang="fr-CH" sz="2000" dirty="0"/>
          </a:p>
        </p:txBody>
      </p:sp>
      <p:sp>
        <p:nvSpPr>
          <p:cNvPr id="19" name="Rectangle 18"/>
          <p:cNvSpPr/>
          <p:nvPr/>
        </p:nvSpPr>
        <p:spPr>
          <a:xfrm>
            <a:off x="4594775" y="5867400"/>
            <a:ext cx="2088051" cy="369332"/>
          </a:xfrm>
          <a:prstGeom prst="rect">
            <a:avLst/>
          </a:prstGeom>
        </p:spPr>
        <p:txBody>
          <a:bodyPr wrap="square">
            <a:spAutoFit/>
          </a:bodyPr>
          <a:lstStyle/>
          <a:p>
            <a:pPr algn="ctr"/>
            <a:r>
              <a:rPr lang="fr-CH" dirty="0" smtClean="0">
                <a:solidFill>
                  <a:schemeClr val="accent6">
                    <a:lumMod val="75000"/>
                  </a:schemeClr>
                </a:solidFill>
              </a:rPr>
              <a:t>3.14</a:t>
            </a:r>
            <a:r>
              <a:rPr lang="fr-CH" dirty="0" smtClean="0"/>
              <a:t>, 3214, 3-14, pi</a:t>
            </a:r>
            <a:endParaRPr lang="fr-CH" dirty="0"/>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21"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 joker</a:t>
            </a:r>
            <a:endParaRPr lang="fr-CH" sz="1800" dirty="0"/>
          </a:p>
        </p:txBody>
      </p:sp>
      <p:cxnSp>
        <p:nvCxnSpPr>
          <p:cNvPr id="23" name="Straight Connector 22"/>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08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2" grpId="0"/>
      <p:bldP spid="14" grpId="0"/>
      <p:bldP spid="15"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Content Placeholder 2"/>
          <p:cNvSpPr>
            <a:spLocks noGrp="1"/>
          </p:cNvSpPr>
          <p:nvPr>
            <p:ph idx="1"/>
          </p:nvPr>
        </p:nvSpPr>
        <p:spPr>
          <a:xfrm>
            <a:off x="186928" y="1600201"/>
            <a:ext cx="7620000" cy="609600"/>
          </a:xfrm>
        </p:spPr>
        <p:txBody>
          <a:bodyPr>
            <a:normAutofit/>
          </a:bodyPr>
          <a:lstStyle/>
          <a:p>
            <a:pPr>
              <a:buClr>
                <a:schemeClr val="accent6">
                  <a:lumMod val="75000"/>
                </a:schemeClr>
              </a:buClr>
            </a:pPr>
            <a:r>
              <a:rPr lang="fr-CH" sz="2000" dirty="0" smtClean="0"/>
              <a:t>Un ensemble est défini à l'intérieur de parenthèses carrées [ … ]</a:t>
            </a:r>
            <a:endParaRPr lang="fr-CH" sz="2000"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26</a:t>
            </a:fld>
            <a:endParaRPr lang="fr-CH" dirty="0"/>
          </a:p>
        </p:txBody>
      </p:sp>
      <p:sp>
        <p:nvSpPr>
          <p:cNvPr id="10" name="Content Placeholder 4"/>
          <p:cNvSpPr txBox="1">
            <a:spLocks/>
          </p:cNvSpPr>
          <p:nvPr/>
        </p:nvSpPr>
        <p:spPr>
          <a:xfrm>
            <a:off x="3027251" y="2209800"/>
            <a:ext cx="2383823" cy="495300"/>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/c[</a:t>
            </a:r>
            <a:r>
              <a:rPr lang="fr-CH" sz="2800" dirty="0" err="1" smtClean="0"/>
              <a:t>aeiouy</a:t>
            </a:r>
            <a:r>
              <a:rPr lang="fr-CH" sz="2800" dirty="0" smtClean="0"/>
              <a:t>].ale/</a:t>
            </a:r>
          </a:p>
          <a:p>
            <a:pPr marL="0" indent="0" algn="ctr">
              <a:buFont typeface="Arial" panose="020B0604020202020204" pitchFamily="34" charset="0"/>
              <a:buNone/>
            </a:pPr>
            <a:endParaRPr lang="fr-CH" sz="2000" dirty="0"/>
          </a:p>
        </p:txBody>
      </p:sp>
      <p:sp>
        <p:nvSpPr>
          <p:cNvPr id="12" name="Rectangle 11"/>
          <p:cNvSpPr/>
          <p:nvPr/>
        </p:nvSpPr>
        <p:spPr>
          <a:xfrm>
            <a:off x="1905000" y="2754868"/>
            <a:ext cx="4475924" cy="369332"/>
          </a:xfrm>
          <a:prstGeom prst="rect">
            <a:avLst/>
          </a:prstGeom>
        </p:spPr>
        <p:txBody>
          <a:bodyPr wrap="square">
            <a:spAutoFit/>
          </a:bodyPr>
          <a:lstStyle/>
          <a:p>
            <a:pPr algn="ctr"/>
            <a:r>
              <a:rPr lang="fr-CH" dirty="0" smtClean="0">
                <a:solidFill>
                  <a:schemeClr val="accent6">
                    <a:lumMod val="75000"/>
                  </a:schemeClr>
                </a:solidFill>
              </a:rPr>
              <a:t>cabale</a:t>
            </a:r>
            <a:r>
              <a:rPr lang="fr-CH" dirty="0" smtClean="0"/>
              <a:t>, </a:t>
            </a:r>
            <a:r>
              <a:rPr lang="fr-CH" dirty="0" smtClean="0">
                <a:solidFill>
                  <a:schemeClr val="accent6">
                    <a:lumMod val="75000"/>
                  </a:schemeClr>
                </a:solidFill>
              </a:rPr>
              <a:t>cavale</a:t>
            </a:r>
            <a:r>
              <a:rPr lang="fr-CH" dirty="0" smtClean="0"/>
              <a:t>, chiale,</a:t>
            </a:r>
            <a:r>
              <a:rPr lang="fr-CH" dirty="0" smtClean="0">
                <a:solidFill>
                  <a:schemeClr val="accent6">
                    <a:lumMod val="75000"/>
                  </a:schemeClr>
                </a:solidFill>
              </a:rPr>
              <a:t> cigale</a:t>
            </a:r>
            <a:r>
              <a:rPr lang="fr-CH" dirty="0" smtClean="0"/>
              <a:t>, </a:t>
            </a:r>
            <a:r>
              <a:rPr lang="fr-CH" dirty="0" smtClean="0">
                <a:solidFill>
                  <a:schemeClr val="accent6">
                    <a:lumMod val="75000"/>
                  </a:schemeClr>
                </a:solidFill>
              </a:rPr>
              <a:t>coxale</a:t>
            </a:r>
            <a:r>
              <a:rPr lang="fr-CH" dirty="0" smtClean="0"/>
              <a:t>, murale</a:t>
            </a:r>
            <a:endParaRPr lang="fr-CH" dirty="0"/>
          </a:p>
        </p:txBody>
      </p:sp>
      <p:sp>
        <p:nvSpPr>
          <p:cNvPr id="20" name="Rectangle 19"/>
          <p:cNvSpPr/>
          <p:nvPr/>
        </p:nvSpPr>
        <p:spPr>
          <a:xfrm>
            <a:off x="8153400" y="0"/>
            <a:ext cx="9906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p:txBody>
      </p:sp>
      <p:sp>
        <p:nvSpPr>
          <p:cNvPr id="16" name="Content Placeholder 4"/>
          <p:cNvSpPr txBox="1">
            <a:spLocks/>
          </p:cNvSpPr>
          <p:nvPr/>
        </p:nvSpPr>
        <p:spPr>
          <a:xfrm>
            <a:off x="3402878" y="3810000"/>
            <a:ext cx="1480167" cy="495300"/>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/3[.]14/</a:t>
            </a:r>
          </a:p>
          <a:p>
            <a:pPr marL="0" indent="0" algn="ctr">
              <a:buFont typeface="Arial" panose="020B0604020202020204" pitchFamily="34" charset="0"/>
              <a:buNone/>
            </a:pPr>
            <a:endParaRPr lang="fr-CH" sz="2000" dirty="0"/>
          </a:p>
        </p:txBody>
      </p:sp>
      <p:sp>
        <p:nvSpPr>
          <p:cNvPr id="17" name="Rectangle 16"/>
          <p:cNvSpPr/>
          <p:nvPr/>
        </p:nvSpPr>
        <p:spPr>
          <a:xfrm>
            <a:off x="3098936" y="4343400"/>
            <a:ext cx="2088051" cy="369332"/>
          </a:xfrm>
          <a:prstGeom prst="rect">
            <a:avLst/>
          </a:prstGeom>
        </p:spPr>
        <p:txBody>
          <a:bodyPr wrap="square">
            <a:spAutoFit/>
          </a:bodyPr>
          <a:lstStyle/>
          <a:p>
            <a:pPr algn="ctr"/>
            <a:r>
              <a:rPr lang="fr-CH" dirty="0" smtClean="0">
                <a:solidFill>
                  <a:schemeClr val="accent6">
                    <a:lumMod val="75000"/>
                  </a:schemeClr>
                </a:solidFill>
              </a:rPr>
              <a:t>3.14</a:t>
            </a:r>
            <a:r>
              <a:rPr lang="fr-CH" dirty="0" smtClean="0"/>
              <a:t>, 3214, 3-14, pi</a:t>
            </a:r>
            <a:endParaRPr lang="fr-CH" dirty="0"/>
          </a:p>
        </p:txBody>
      </p:sp>
      <p:sp>
        <p:nvSpPr>
          <p:cNvPr id="21" name="Content Placeholder 2"/>
          <p:cNvSpPr txBox="1">
            <a:spLocks/>
          </p:cNvSpPr>
          <p:nvPr/>
        </p:nvSpPr>
        <p:spPr>
          <a:xfrm>
            <a:off x="228600" y="4792775"/>
            <a:ext cx="76200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Un intervalle utilise le tiret p.ex. </a:t>
            </a:r>
            <a:r>
              <a:rPr lang="fr-CH" sz="2000" dirty="0"/>
              <a:t>/</a:t>
            </a:r>
            <a:r>
              <a:rPr lang="fr-CH" sz="2000" dirty="0" smtClean="0"/>
              <a:t>[A-F]/</a:t>
            </a:r>
            <a:endParaRPr lang="fr-CH" sz="2000" dirty="0"/>
          </a:p>
        </p:txBody>
      </p:sp>
      <p:sp>
        <p:nvSpPr>
          <p:cNvPr id="23" name="Content Placeholder 4"/>
          <p:cNvSpPr txBox="1">
            <a:spLocks/>
          </p:cNvSpPr>
          <p:nvPr/>
        </p:nvSpPr>
        <p:spPr>
          <a:xfrm>
            <a:off x="1676400" y="5410200"/>
            <a:ext cx="5229638"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/0x[</a:t>
            </a:r>
            <a:r>
              <a:rPr lang="fr-CH" sz="2800" dirty="0" err="1" smtClean="0"/>
              <a:t>abcdef</a:t>
            </a:r>
            <a:r>
              <a:rPr lang="fr-CH" sz="2800" dirty="0" smtClean="0"/>
              <a:t>][0123456789abcdef]/</a:t>
            </a:r>
          </a:p>
        </p:txBody>
      </p:sp>
      <p:sp>
        <p:nvSpPr>
          <p:cNvPr id="24" name="Rectangle 23"/>
          <p:cNvSpPr/>
          <p:nvPr/>
        </p:nvSpPr>
        <p:spPr>
          <a:xfrm>
            <a:off x="1995568" y="6019800"/>
            <a:ext cx="4475924" cy="369332"/>
          </a:xfrm>
          <a:prstGeom prst="rect">
            <a:avLst/>
          </a:prstGeom>
        </p:spPr>
        <p:txBody>
          <a:bodyPr wrap="square">
            <a:spAutoFit/>
          </a:bodyPr>
          <a:lstStyle/>
          <a:p>
            <a:pPr algn="ctr"/>
            <a:r>
              <a:rPr lang="fr-CH" dirty="0" smtClean="0">
                <a:solidFill>
                  <a:schemeClr val="accent6">
                    <a:lumMod val="75000"/>
                  </a:schemeClr>
                </a:solidFill>
              </a:rPr>
              <a:t>0xa1 0xba</a:t>
            </a:r>
            <a:r>
              <a:rPr lang="fr-CH" dirty="0" smtClean="0"/>
              <a:t> 0xh2 </a:t>
            </a:r>
            <a:r>
              <a:rPr lang="fr-CH" dirty="0" smtClean="0">
                <a:solidFill>
                  <a:schemeClr val="accent6">
                    <a:lumMod val="75000"/>
                  </a:schemeClr>
                </a:solidFill>
              </a:rPr>
              <a:t>0xfc</a:t>
            </a:r>
            <a:endParaRPr lang="fr-CH" dirty="0">
              <a:solidFill>
                <a:schemeClr val="accent6">
                  <a:lumMod val="75000"/>
                </a:schemeClr>
              </a:solidFill>
            </a:endParaRPr>
          </a:p>
        </p:txBody>
      </p:sp>
      <p:sp>
        <p:nvSpPr>
          <p:cNvPr id="25" name="Content Placeholder 4"/>
          <p:cNvSpPr txBox="1">
            <a:spLocks/>
          </p:cNvSpPr>
          <p:nvPr/>
        </p:nvSpPr>
        <p:spPr>
          <a:xfrm>
            <a:off x="1628362" y="5410200"/>
            <a:ext cx="5229638"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/0x[a-f][0-9a-f]/</a:t>
            </a:r>
          </a:p>
        </p:txBody>
      </p:sp>
      <p:sp>
        <p:nvSpPr>
          <p:cNvPr id="2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ensembles</a:t>
            </a:r>
            <a:endParaRPr lang="fr-CH" sz="1800" dirty="0"/>
          </a:p>
        </p:txBody>
      </p:sp>
      <p:cxnSp>
        <p:nvCxnSpPr>
          <p:cNvPr id="27" name="Straight Connector 2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28" name="Content Placeholder 2"/>
          <p:cNvSpPr txBox="1">
            <a:spLocks/>
          </p:cNvSpPr>
          <p:nvPr/>
        </p:nvSpPr>
        <p:spPr>
          <a:xfrm>
            <a:off x="186928" y="3276600"/>
            <a:ext cx="7890272"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Le problème du point peut être résolu par un ensemble à un caractère</a:t>
            </a:r>
            <a:endParaRPr lang="fr-CH" sz="2000" dirty="0"/>
          </a:p>
        </p:txBody>
      </p:sp>
    </p:spTree>
    <p:extLst>
      <p:ext uri="{BB962C8B-B14F-4D97-AF65-F5344CB8AC3E}">
        <p14:creationId xmlns:p14="http://schemas.microsoft.com/office/powerpoint/2010/main" val="20883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2" fill="hold" grpId="0" nodeType="clickEffect">
                                  <p:stCondLst>
                                    <p:cond delay="0"/>
                                  </p:stCondLst>
                                  <p:childTnLst>
                                    <p:anim calcmode="lin" valueType="num">
                                      <p:cBhvr additive="base">
                                        <p:cTn id="43" dur="500"/>
                                        <p:tgtEl>
                                          <p:spTgt spid="23"/>
                                        </p:tgtEl>
                                        <p:attrNameLst>
                                          <p:attrName>ppt_x</p:attrName>
                                        </p:attrNameLst>
                                      </p:cBhvr>
                                      <p:tavLst>
                                        <p:tav tm="0">
                                          <p:val>
                                            <p:strVal val="ppt_x"/>
                                          </p:val>
                                        </p:tav>
                                        <p:tav tm="100000">
                                          <p:val>
                                            <p:strVal val="1+ppt_w/2"/>
                                          </p:val>
                                        </p:tav>
                                      </p:tavLst>
                                    </p:anim>
                                    <p:anim calcmode="lin" valueType="num">
                                      <p:cBhvr additive="base">
                                        <p:cTn id="44" dur="500"/>
                                        <p:tgtEl>
                                          <p:spTgt spid="23"/>
                                        </p:tgtEl>
                                        <p:attrNameLst>
                                          <p:attrName>ppt_y</p:attrName>
                                        </p:attrNameLst>
                                      </p:cBhvr>
                                      <p:tavLst>
                                        <p:tav tm="0">
                                          <p:val>
                                            <p:strVal val="ppt_y"/>
                                          </p:val>
                                        </p:tav>
                                        <p:tav tm="100000">
                                          <p:val>
                                            <p:strVal val="ppt_y"/>
                                          </p:val>
                                        </p:tav>
                                      </p:tavLst>
                                    </p:anim>
                                    <p:set>
                                      <p:cBhvr>
                                        <p:cTn id="45" dur="1" fill="hold">
                                          <p:stCondLst>
                                            <p:cond delay="499"/>
                                          </p:stCondLst>
                                        </p:cTn>
                                        <p:tgtEl>
                                          <p:spTgt spid="23"/>
                                        </p:tgtEl>
                                        <p:attrNameLst>
                                          <p:attrName>style.visibility</p:attrName>
                                        </p:attrNameLst>
                                      </p:cBhvr>
                                      <p:to>
                                        <p:strVal val="hidden"/>
                                      </p:to>
                                    </p:set>
                                  </p:childTnLst>
                                </p:cTn>
                              </p:par>
                            </p:childTnLst>
                          </p:cTn>
                        </p:par>
                        <p:par>
                          <p:cTn id="46" fill="hold">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2" grpId="0"/>
      <p:bldP spid="16" grpId="0"/>
      <p:bldP spid="17" grpId="0"/>
      <p:bldP spid="21" grpId="0"/>
      <p:bldP spid="23" grpId="0"/>
      <p:bldP spid="23" grpId="1"/>
      <p:bldP spid="24" grpId="0"/>
      <p:bldP spid="25"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Content Placeholder 2"/>
          <p:cNvSpPr>
            <a:spLocks noGrp="1"/>
          </p:cNvSpPr>
          <p:nvPr>
            <p:ph idx="1"/>
          </p:nvPr>
        </p:nvSpPr>
        <p:spPr>
          <a:xfrm>
            <a:off x="186928" y="1600200"/>
            <a:ext cx="7620000" cy="4190999"/>
          </a:xfrm>
        </p:spPr>
        <p:txBody>
          <a:bodyPr>
            <a:normAutofit/>
          </a:bodyPr>
          <a:lstStyle/>
          <a:p>
            <a:pPr>
              <a:lnSpc>
                <a:spcPct val="150000"/>
              </a:lnSpc>
              <a:buClr>
                <a:schemeClr val="accent6">
                  <a:lumMod val="75000"/>
                </a:schemeClr>
              </a:buClr>
            </a:pPr>
            <a:r>
              <a:rPr lang="fr-CH" sz="2000" dirty="0" smtClean="0"/>
              <a:t>Plusieurs intervalles peuvent apparaître dans un ensemble: </a:t>
            </a:r>
          </a:p>
          <a:p>
            <a:pPr lvl="1">
              <a:lnSpc>
                <a:spcPct val="150000"/>
              </a:lnSpc>
              <a:buClr>
                <a:schemeClr val="accent6">
                  <a:lumMod val="75000"/>
                </a:schemeClr>
              </a:buClr>
              <a:buFont typeface="Arial" panose="020B0604020202020204" pitchFamily="34" charset="0"/>
              <a:buChar char="•"/>
            </a:pPr>
            <a:r>
              <a:rPr lang="fr-CH" sz="1600" dirty="0" smtClean="0"/>
              <a:t>/[a-zA-Z0-9]/</a:t>
            </a:r>
          </a:p>
          <a:p>
            <a:pPr>
              <a:lnSpc>
                <a:spcPct val="150000"/>
              </a:lnSpc>
              <a:buClr>
                <a:schemeClr val="accent6">
                  <a:lumMod val="75000"/>
                </a:schemeClr>
              </a:buClr>
            </a:pPr>
            <a:r>
              <a:rPr lang="fr-CH" sz="2000" dirty="0" smtClean="0"/>
              <a:t>Inverser un ensemble est possible avec le ^ placé au début: </a:t>
            </a:r>
          </a:p>
          <a:p>
            <a:pPr lvl="1">
              <a:lnSpc>
                <a:spcPct val="150000"/>
              </a:lnSpc>
              <a:buClr>
                <a:schemeClr val="accent6">
                  <a:lumMod val="75000"/>
                </a:schemeClr>
              </a:buClr>
              <a:buFont typeface="Arial" panose="020B0604020202020204" pitchFamily="34" charset="0"/>
              <a:buChar char="•"/>
            </a:pPr>
            <a:r>
              <a:rPr lang="fr-CH" sz="1600" dirty="0" smtClean="0"/>
              <a:t>/[^a]/</a:t>
            </a:r>
          </a:p>
          <a:p>
            <a:pPr>
              <a:lnSpc>
                <a:spcPct val="150000"/>
              </a:lnSpc>
              <a:buClr>
                <a:schemeClr val="accent6">
                  <a:lumMod val="75000"/>
                </a:schemeClr>
              </a:buClr>
            </a:pPr>
            <a:r>
              <a:rPr lang="fr-CH" sz="2000" dirty="0" smtClean="0"/>
              <a:t>Le tiret (littéral) devra être placé à la fin de l'ensemble ou </a:t>
            </a:r>
            <a:r>
              <a:rPr lang="fr-CH" sz="2000" dirty="0" smtClean="0"/>
              <a:t>échappé</a:t>
            </a:r>
            <a:endParaRPr lang="fr-CH" sz="2000" dirty="0"/>
          </a:p>
          <a:p>
            <a:pPr lvl="1">
              <a:lnSpc>
                <a:spcPct val="150000"/>
              </a:lnSpc>
              <a:buClr>
                <a:schemeClr val="accent6">
                  <a:lumMod val="75000"/>
                </a:schemeClr>
              </a:buClr>
              <a:buFont typeface="Arial" panose="020B0604020202020204" pitchFamily="34" charset="0"/>
              <a:buChar char="•"/>
            </a:pPr>
            <a:r>
              <a:rPr lang="fr-CH" sz="1600" dirty="0" smtClean="0"/>
              <a:t>/[a-z-]/         /[a-z\-0-9]</a:t>
            </a:r>
          </a:p>
        </p:txBody>
      </p:sp>
      <p:sp>
        <p:nvSpPr>
          <p:cNvPr id="2" name="Slide Number Placeholder 1"/>
          <p:cNvSpPr>
            <a:spLocks noGrp="1"/>
          </p:cNvSpPr>
          <p:nvPr>
            <p:ph type="sldNum" sz="quarter" idx="12"/>
          </p:nvPr>
        </p:nvSpPr>
        <p:spPr/>
        <p:txBody>
          <a:bodyPr/>
          <a:lstStyle/>
          <a:p>
            <a:fld id="{F6A23F09-0379-4BC7-B45F-9108CD96B3CD}" type="slidenum">
              <a:rPr lang="fr-CH" smtClean="0"/>
              <a:pPr/>
              <a:t>27</a:t>
            </a:fld>
            <a:endParaRPr lang="fr-CH" dirty="0"/>
          </a:p>
        </p:txBody>
      </p:sp>
      <p:sp>
        <p:nvSpPr>
          <p:cNvPr id="20" name="Rectangle 19"/>
          <p:cNvSpPr/>
          <p:nvPr/>
        </p:nvSpPr>
        <p:spPr>
          <a:xfrm>
            <a:off x="8153400" y="0"/>
            <a:ext cx="990600" cy="99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p:txBody>
      </p:sp>
      <p:sp>
        <p:nvSpPr>
          <p:cNvPr id="2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ensembles (suite)</a:t>
            </a:r>
            <a:endParaRPr lang="fr-CH" sz="1800" dirty="0"/>
          </a:p>
        </p:txBody>
      </p:sp>
      <p:cxnSp>
        <p:nvCxnSpPr>
          <p:cNvPr id="27" name="Straight Connector 2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161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28</a:t>
            </a:fld>
            <a:endParaRPr lang="fr-CH" dirty="0"/>
          </a:p>
        </p:txBody>
      </p:sp>
      <p:sp>
        <p:nvSpPr>
          <p:cNvPr id="20" name="Rectangle 19"/>
          <p:cNvSpPr/>
          <p:nvPr/>
        </p:nvSpPr>
        <p:spPr>
          <a:xfrm>
            <a:off x="8153400" y="0"/>
            <a:ext cx="990600" cy="99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p:txBody>
      </p:sp>
      <p:sp>
        <p:nvSpPr>
          <p:cNvPr id="19" name="Rectangle 18"/>
          <p:cNvSpPr/>
          <p:nvPr/>
        </p:nvSpPr>
        <p:spPr>
          <a:xfrm>
            <a:off x="1995568" y="2819401"/>
            <a:ext cx="4475924" cy="369332"/>
          </a:xfrm>
          <a:prstGeom prst="rect">
            <a:avLst/>
          </a:prstGeom>
        </p:spPr>
        <p:txBody>
          <a:bodyPr wrap="square">
            <a:spAutoFit/>
          </a:bodyPr>
          <a:lstStyle/>
          <a:p>
            <a:pPr algn="ctr"/>
            <a:r>
              <a:rPr lang="fr-CH" dirty="0" smtClean="0">
                <a:solidFill>
                  <a:schemeClr val="tx1">
                    <a:lumMod val="95000"/>
                    <a:lumOff val="5000"/>
                  </a:schemeClr>
                </a:solidFill>
              </a:rPr>
              <a:t>0x </a:t>
            </a:r>
            <a:r>
              <a:rPr lang="fr-CH" dirty="0" smtClean="0">
                <a:solidFill>
                  <a:schemeClr val="accent6">
                    <a:lumMod val="75000"/>
                  </a:schemeClr>
                </a:solidFill>
              </a:rPr>
              <a:t>0xa157acf   0xb29acc</a:t>
            </a:r>
            <a:r>
              <a:rPr lang="fr-CH" dirty="0"/>
              <a:t> </a:t>
            </a:r>
            <a:r>
              <a:rPr lang="fr-CH" dirty="0" smtClean="0"/>
              <a:t>  00</a:t>
            </a:r>
            <a:r>
              <a:rPr lang="fr-CH" dirty="0" smtClean="0">
                <a:solidFill>
                  <a:schemeClr val="accent6">
                    <a:lumMod val="75000"/>
                  </a:schemeClr>
                </a:solidFill>
              </a:rPr>
              <a:t>x00</a:t>
            </a:r>
            <a:r>
              <a:rPr lang="fr-CH" dirty="0"/>
              <a:t> </a:t>
            </a:r>
            <a:r>
              <a:rPr lang="fr-CH" dirty="0" smtClean="0"/>
              <a:t>  </a:t>
            </a:r>
            <a:r>
              <a:rPr lang="fr-CH" dirty="0" smtClean="0">
                <a:solidFill>
                  <a:schemeClr val="accent6">
                    <a:lumMod val="75000"/>
                  </a:schemeClr>
                </a:solidFill>
              </a:rPr>
              <a:t>0xfffffff</a:t>
            </a:r>
            <a:endParaRPr lang="fr-CH" dirty="0">
              <a:solidFill>
                <a:schemeClr val="accent6">
                  <a:lumMod val="75000"/>
                </a:schemeClr>
              </a:solidFill>
            </a:endParaRPr>
          </a:p>
        </p:txBody>
      </p:sp>
      <p:sp>
        <p:nvSpPr>
          <p:cNvPr id="26" name="Content Placeholder 4"/>
          <p:cNvSpPr txBox="1">
            <a:spLocks/>
          </p:cNvSpPr>
          <p:nvPr/>
        </p:nvSpPr>
        <p:spPr>
          <a:xfrm>
            <a:off x="1600200" y="2209801"/>
            <a:ext cx="5229638"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/0x[0-9a-f][0-9a-f]*/</a:t>
            </a:r>
          </a:p>
        </p:txBody>
      </p:sp>
      <mc:AlternateContent xmlns:mc="http://schemas.openxmlformats.org/markup-compatibility/2006" xmlns:a14="http://schemas.microsoft.com/office/drawing/2010/main">
        <mc:Choice Requires="a14">
          <p:sp>
            <p:nvSpPr>
              <p:cNvPr id="27" name="Content Placeholder 2"/>
              <p:cNvSpPr txBox="1">
                <a:spLocks/>
              </p:cNvSpPr>
              <p:nvPr/>
            </p:nvSpPr>
            <p:spPr>
              <a:xfrm>
                <a:off x="457200" y="1600201"/>
                <a:ext cx="7620000" cy="609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b="1" dirty="0" smtClean="0"/>
                  <a:t>*</a:t>
                </a:r>
                <a:r>
                  <a:rPr lang="fr-CH" sz="2000" dirty="0" smtClean="0"/>
                  <a:t> autorise la répétition de </a:t>
                </a:r>
                <a:r>
                  <a:rPr lang="fr-CH" sz="2000" dirty="0"/>
                  <a:t>0..</a:t>
                </a:r>
                <a14:m>
                  <m:oMath xmlns:m="http://schemas.openxmlformats.org/officeDocument/2006/math">
                    <m:r>
                      <a:rPr lang="fr-CH" sz="2000" i="1">
                        <a:latin typeface="Cambria Math"/>
                        <a:ea typeface="Cambria Math"/>
                      </a:rPr>
                      <m:t>∞</m:t>
                    </m:r>
                  </m:oMath>
                </a14:m>
                <a:r>
                  <a:rPr lang="fr-CH" sz="2000" dirty="0" smtClean="0"/>
                  <a:t> </a:t>
                </a:r>
                <a:endParaRPr lang="fr-CH" sz="2000" dirty="0"/>
              </a:p>
            </p:txBody>
          </p:sp>
        </mc:Choice>
        <mc:Fallback xmlns="">
          <p:sp>
            <p:nvSpPr>
              <p:cNvPr id="27" name="Content Placeholder 2"/>
              <p:cNvSpPr txBox="1">
                <a:spLocks noRot="1" noChangeAspect="1" noMove="1" noResize="1" noEditPoints="1" noAdjustHandles="1" noChangeArrowheads="1" noChangeShapeType="1" noTextEdit="1"/>
              </p:cNvSpPr>
              <p:nvPr/>
            </p:nvSpPr>
            <p:spPr>
              <a:xfrm>
                <a:off x="457200" y="1600201"/>
                <a:ext cx="7620000" cy="609600"/>
              </a:xfrm>
              <a:prstGeom prst="rect">
                <a:avLst/>
              </a:prstGeom>
              <a:blipFill rotWithShape="1">
                <a:blip r:embed="rId3" cstate="print"/>
                <a:stretch>
                  <a:fillRect l="-640" t="-5000"/>
                </a:stretch>
              </a:blipFill>
            </p:spPr>
            <p:txBody>
              <a:bodyPr/>
              <a:lstStyle/>
              <a:p>
                <a:r>
                  <a:rPr lang="fr-CH">
                    <a:noFill/>
                  </a:rPr>
                  <a:t> </a:t>
                </a:r>
              </a:p>
            </p:txBody>
          </p:sp>
        </mc:Fallback>
      </mc:AlternateContent>
      <p:sp>
        <p:nvSpPr>
          <p:cNvPr id="28" name="Rectangle 27"/>
          <p:cNvSpPr/>
          <p:nvPr/>
        </p:nvSpPr>
        <p:spPr>
          <a:xfrm>
            <a:off x="1995568" y="4507468"/>
            <a:ext cx="4475924" cy="369332"/>
          </a:xfrm>
          <a:prstGeom prst="rect">
            <a:avLst/>
          </a:prstGeom>
        </p:spPr>
        <p:txBody>
          <a:bodyPr wrap="square">
            <a:spAutoFit/>
          </a:bodyPr>
          <a:lstStyle/>
          <a:p>
            <a:pPr algn="ctr"/>
            <a:r>
              <a:rPr lang="fr-CH" dirty="0" smtClean="0">
                <a:solidFill>
                  <a:schemeClr val="accent6">
                    <a:lumMod val="75000"/>
                  </a:schemeClr>
                </a:solidFill>
              </a:rPr>
              <a:t>0xa157acf   0xb29acc</a:t>
            </a:r>
            <a:r>
              <a:rPr lang="fr-CH" dirty="0"/>
              <a:t> </a:t>
            </a:r>
            <a:r>
              <a:rPr lang="fr-CH" dirty="0" smtClean="0"/>
              <a:t>  00</a:t>
            </a:r>
            <a:r>
              <a:rPr lang="fr-CH" dirty="0" smtClean="0">
                <a:solidFill>
                  <a:schemeClr val="accent6">
                    <a:lumMod val="75000"/>
                  </a:schemeClr>
                </a:solidFill>
              </a:rPr>
              <a:t>x00</a:t>
            </a:r>
            <a:r>
              <a:rPr lang="fr-CH" dirty="0"/>
              <a:t> </a:t>
            </a:r>
            <a:r>
              <a:rPr lang="fr-CH" dirty="0" smtClean="0"/>
              <a:t>  </a:t>
            </a:r>
            <a:r>
              <a:rPr lang="fr-CH" dirty="0" smtClean="0">
                <a:solidFill>
                  <a:schemeClr val="accent6">
                    <a:lumMod val="75000"/>
                  </a:schemeClr>
                </a:solidFill>
              </a:rPr>
              <a:t>0xfffffff</a:t>
            </a:r>
            <a:endParaRPr lang="fr-CH" dirty="0">
              <a:solidFill>
                <a:schemeClr val="accent6">
                  <a:lumMod val="75000"/>
                </a:schemeClr>
              </a:solidFill>
            </a:endParaRPr>
          </a:p>
        </p:txBody>
      </p:sp>
      <p:sp>
        <p:nvSpPr>
          <p:cNvPr id="29" name="Content Placeholder 4"/>
          <p:cNvSpPr txBox="1">
            <a:spLocks/>
          </p:cNvSpPr>
          <p:nvPr/>
        </p:nvSpPr>
        <p:spPr>
          <a:xfrm>
            <a:off x="1600200" y="3897868"/>
            <a:ext cx="5229638"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/0x[0-9a-f]+/</a:t>
            </a:r>
          </a:p>
        </p:txBody>
      </p:sp>
      <mc:AlternateContent xmlns:mc="http://schemas.openxmlformats.org/markup-compatibility/2006" xmlns:a14="http://schemas.microsoft.com/office/drawing/2010/main">
        <mc:Choice Requires="a14">
          <p:sp>
            <p:nvSpPr>
              <p:cNvPr id="30" name="Content Placeholder 2"/>
              <p:cNvSpPr txBox="1">
                <a:spLocks/>
              </p:cNvSpPr>
              <p:nvPr/>
            </p:nvSpPr>
            <p:spPr>
              <a:xfrm>
                <a:off x="457200" y="3288268"/>
                <a:ext cx="7620000" cy="609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b="1" dirty="0" smtClean="0"/>
                  <a:t>+</a:t>
                </a:r>
                <a:r>
                  <a:rPr lang="fr-CH" sz="2000" dirty="0" smtClean="0"/>
                  <a:t> autorise la répétition de 1..</a:t>
                </a:r>
                <a14:m>
                  <m:oMath xmlns:m="http://schemas.openxmlformats.org/officeDocument/2006/math">
                    <m:r>
                      <a:rPr lang="fr-CH" sz="2000" i="1">
                        <a:latin typeface="Cambria Math"/>
                        <a:ea typeface="Cambria Math"/>
                      </a:rPr>
                      <m:t>∞</m:t>
                    </m:r>
                  </m:oMath>
                </a14:m>
                <a:r>
                  <a:rPr lang="fr-CH" sz="2000" dirty="0" smtClean="0"/>
                  <a:t> </a:t>
                </a:r>
                <a:endParaRPr lang="fr-CH" sz="2000" dirty="0"/>
              </a:p>
            </p:txBody>
          </p:sp>
        </mc:Choice>
        <mc:Fallback xmlns="">
          <p:sp>
            <p:nvSpPr>
              <p:cNvPr id="30" name="Content Placeholder 2"/>
              <p:cNvSpPr txBox="1">
                <a:spLocks noRot="1" noChangeAspect="1" noMove="1" noResize="1" noEditPoints="1" noAdjustHandles="1" noChangeArrowheads="1" noChangeShapeType="1" noTextEdit="1"/>
              </p:cNvSpPr>
              <p:nvPr/>
            </p:nvSpPr>
            <p:spPr>
              <a:xfrm>
                <a:off x="457200" y="3288268"/>
                <a:ext cx="7620000" cy="609600"/>
              </a:xfrm>
              <a:prstGeom prst="rect">
                <a:avLst/>
              </a:prstGeom>
              <a:blipFill rotWithShape="1">
                <a:blip r:embed="rId4" cstate="print"/>
                <a:stretch>
                  <a:fillRect l="-640" t="-5000"/>
                </a:stretch>
              </a:blipFill>
            </p:spPr>
            <p:txBody>
              <a:bodyPr/>
              <a:lstStyle/>
              <a:p>
                <a:r>
                  <a:rPr lang="fr-CH">
                    <a:noFill/>
                  </a:rPr>
                  <a:t> </a:t>
                </a:r>
              </a:p>
            </p:txBody>
          </p:sp>
        </mc:Fallback>
      </mc:AlternateContent>
      <p:sp>
        <p:nvSpPr>
          <p:cNvPr id="31" name="Rectangle 30"/>
          <p:cNvSpPr/>
          <p:nvPr/>
        </p:nvSpPr>
        <p:spPr>
          <a:xfrm>
            <a:off x="1995568" y="6260068"/>
            <a:ext cx="4475924" cy="369332"/>
          </a:xfrm>
          <a:prstGeom prst="rect">
            <a:avLst/>
          </a:prstGeom>
        </p:spPr>
        <p:txBody>
          <a:bodyPr wrap="square">
            <a:spAutoFit/>
          </a:bodyPr>
          <a:lstStyle/>
          <a:p>
            <a:pPr algn="ctr"/>
            <a:r>
              <a:rPr lang="fr-CH" dirty="0" smtClean="0"/>
              <a:t>je </a:t>
            </a:r>
            <a:r>
              <a:rPr lang="fr-CH" dirty="0" smtClean="0">
                <a:solidFill>
                  <a:schemeClr val="accent6">
                    <a:lumMod val="75000"/>
                  </a:schemeClr>
                </a:solidFill>
              </a:rPr>
              <a:t>mange</a:t>
            </a:r>
            <a:r>
              <a:rPr lang="fr-CH" dirty="0" smtClean="0"/>
              <a:t>, tu </a:t>
            </a:r>
            <a:r>
              <a:rPr lang="fr-CH" dirty="0" smtClean="0">
                <a:solidFill>
                  <a:schemeClr val="accent6">
                    <a:lumMod val="75000"/>
                  </a:schemeClr>
                </a:solidFill>
              </a:rPr>
              <a:t>manges</a:t>
            </a:r>
            <a:r>
              <a:rPr lang="fr-CH" dirty="0" smtClean="0"/>
              <a:t>, ils </a:t>
            </a:r>
            <a:r>
              <a:rPr lang="fr-CH" dirty="0" smtClean="0">
                <a:solidFill>
                  <a:schemeClr val="accent6">
                    <a:lumMod val="75000"/>
                  </a:schemeClr>
                </a:solidFill>
              </a:rPr>
              <a:t>mangent</a:t>
            </a:r>
            <a:endParaRPr lang="fr-CH" dirty="0">
              <a:solidFill>
                <a:schemeClr val="accent6">
                  <a:lumMod val="75000"/>
                </a:schemeClr>
              </a:solidFill>
            </a:endParaRPr>
          </a:p>
        </p:txBody>
      </p:sp>
      <p:sp>
        <p:nvSpPr>
          <p:cNvPr id="32" name="Content Placeholder 4"/>
          <p:cNvSpPr txBox="1">
            <a:spLocks/>
          </p:cNvSpPr>
          <p:nvPr/>
        </p:nvSpPr>
        <p:spPr>
          <a:xfrm>
            <a:off x="1600200" y="5650468"/>
            <a:ext cx="5229638"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2800" dirty="0" smtClean="0"/>
              <a:t>/mange[sr]?</a:t>
            </a:r>
            <a:r>
              <a:rPr lang="fr-CH" sz="2800" dirty="0" err="1" smtClean="0"/>
              <a:t>n?t</a:t>
            </a:r>
            <a:r>
              <a:rPr lang="fr-CH" sz="2800" dirty="0" smtClean="0"/>
              <a:t>? /</a:t>
            </a:r>
          </a:p>
        </p:txBody>
      </p:sp>
      <p:sp>
        <p:nvSpPr>
          <p:cNvPr id="33" name="Content Placeholder 2"/>
          <p:cNvSpPr txBox="1">
            <a:spLocks/>
          </p:cNvSpPr>
          <p:nvPr/>
        </p:nvSpPr>
        <p:spPr>
          <a:xfrm>
            <a:off x="457200" y="5040868"/>
            <a:ext cx="7620000" cy="609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b="1" dirty="0" smtClean="0"/>
              <a:t>?</a:t>
            </a:r>
            <a:r>
              <a:rPr lang="fr-CH" sz="2000" dirty="0" smtClean="0"/>
              <a:t> autorise la répétition de 0..1</a:t>
            </a:r>
            <a:endParaRPr lang="fr-CH" sz="2000" dirty="0"/>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quantificateurs</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351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animBg="1"/>
      <p:bldP spid="28" grpId="0"/>
      <p:bldP spid="29" grpId="0"/>
      <p:bldP spid="30" grpId="0" animBg="1"/>
      <p:bldP spid="31" grpId="0"/>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29</a:t>
            </a:fld>
            <a:endParaRPr lang="fr-CH" dirty="0"/>
          </a:p>
        </p:txBody>
      </p:sp>
      <p:sp>
        <p:nvSpPr>
          <p:cNvPr id="20" name="Rectangle 19"/>
          <p:cNvSpPr/>
          <p:nvPr/>
        </p:nvSpPr>
        <p:spPr>
          <a:xfrm>
            <a:off x="8153400" y="0"/>
            <a:ext cx="990600" cy="1981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quantificateurs (suite)</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468826426"/>
                  </p:ext>
                </p:extLst>
              </p:nvPr>
            </p:nvGraphicFramePr>
            <p:xfrm>
              <a:off x="1219200" y="2133600"/>
              <a:ext cx="6096000" cy="2590800"/>
            </p:xfrm>
            <a:graphic>
              <a:graphicData uri="http://schemas.openxmlformats.org/drawingml/2006/table">
                <a:tbl>
                  <a:tblPr firstRow="1" bandRow="1">
                    <a:tableStyleId>{5940675A-B579-460E-94D1-54222C63F5DA}</a:tableStyleId>
                  </a:tblPr>
                  <a:tblGrid>
                    <a:gridCol w="2032000"/>
                    <a:gridCol w="2032000"/>
                    <a:gridCol w="2032000"/>
                  </a:tblGrid>
                  <a:tr h="320040">
                    <a:tc>
                      <a:txBody>
                        <a:bodyPr/>
                        <a:lstStyle/>
                        <a:p>
                          <a:pPr algn="ctr"/>
                          <a:r>
                            <a:rPr lang="fr-CH" dirty="0" smtClean="0"/>
                            <a:t>Quantificateur</a:t>
                          </a:r>
                          <a:endParaRPr lang="fr-CH" dirty="0"/>
                        </a:p>
                      </a:txBody>
                      <a:tcPr/>
                    </a:tc>
                    <a:tc>
                      <a:txBody>
                        <a:bodyPr/>
                        <a:lstStyle/>
                        <a:p>
                          <a:pPr algn="ctr"/>
                          <a:r>
                            <a:rPr lang="fr-CH" dirty="0" smtClean="0"/>
                            <a:t>Intervalle</a:t>
                          </a:r>
                          <a:endParaRPr lang="fr-CH" dirty="0"/>
                        </a:p>
                      </a:txBody>
                      <a:tcPr/>
                    </a:tc>
                    <a:tc>
                      <a:txBody>
                        <a:bodyPr/>
                        <a:lstStyle/>
                        <a:p>
                          <a:pPr algn="ctr"/>
                          <a:r>
                            <a:rPr lang="fr-CH" dirty="0" smtClean="0"/>
                            <a:t>Écriture alternative</a:t>
                          </a:r>
                          <a:endParaRPr lang="fr-CH" dirty="0"/>
                        </a:p>
                      </a:txBody>
                      <a:tcPr/>
                    </a:tc>
                  </a:tr>
                  <a:tr h="370840">
                    <a:tc>
                      <a:txBody>
                        <a:bodyPr/>
                        <a:lstStyle/>
                        <a:p>
                          <a:pPr algn="ctr"/>
                          <a:r>
                            <a:rPr lang="fr-CH" b="1" dirty="0" smtClean="0"/>
                            <a:t>*</a:t>
                          </a:r>
                          <a:endParaRPr lang="fr-CH" b="1" dirty="0"/>
                        </a:p>
                      </a:txBody>
                      <a:tcPr/>
                    </a:tc>
                    <a:tc>
                      <a:txBody>
                        <a:bodyPr/>
                        <a:lstStyle/>
                        <a:p>
                          <a:pPr algn="ctr"/>
                          <a:r>
                            <a:rPr lang="fr-CH" dirty="0" smtClean="0"/>
                            <a:t>0..</a:t>
                          </a:r>
                          <a14:m>
                            <m:oMath xmlns:m="http://schemas.openxmlformats.org/officeDocument/2006/math">
                              <m:r>
                                <a:rPr lang="fr-CH" i="1">
                                  <a:latin typeface="Cambria Math"/>
                                  <a:ea typeface="Cambria Math"/>
                                </a:rPr>
                                <m:t>∞</m:t>
                              </m:r>
                            </m:oMath>
                          </a14:m>
                          <a:endParaRPr lang="fr-CH" dirty="0"/>
                        </a:p>
                      </a:txBody>
                      <a:tcPr/>
                    </a:tc>
                    <a:tc>
                      <a:txBody>
                        <a:bodyPr/>
                        <a:lstStyle/>
                        <a:p>
                          <a:pPr algn="ctr"/>
                          <a:r>
                            <a:rPr lang="fr-CH" dirty="0" smtClean="0"/>
                            <a:t>{0,}</a:t>
                          </a:r>
                          <a:endParaRPr lang="fr-CH" dirty="0"/>
                        </a:p>
                      </a:txBody>
                      <a:tcPr/>
                    </a:tc>
                  </a:tr>
                  <a:tr h="370840">
                    <a:tc>
                      <a:txBody>
                        <a:bodyPr/>
                        <a:lstStyle/>
                        <a:p>
                          <a:pPr algn="ctr"/>
                          <a:r>
                            <a:rPr lang="fr-CH" b="1" dirty="0" smtClean="0"/>
                            <a:t>?</a:t>
                          </a:r>
                          <a:endParaRPr lang="fr-CH" b="1" dirty="0"/>
                        </a:p>
                      </a:txBody>
                      <a:tcPr/>
                    </a:tc>
                    <a:tc>
                      <a:txBody>
                        <a:bodyPr/>
                        <a:lstStyle/>
                        <a:p>
                          <a:pPr algn="ctr"/>
                          <a:r>
                            <a:rPr lang="fr-CH" dirty="0" smtClean="0"/>
                            <a:t>0..1</a:t>
                          </a:r>
                          <a:endParaRPr lang="fr-CH" dirty="0"/>
                        </a:p>
                      </a:txBody>
                      <a:tcPr/>
                    </a:tc>
                    <a:tc>
                      <a:txBody>
                        <a:bodyPr/>
                        <a:lstStyle/>
                        <a:p>
                          <a:pPr algn="ctr"/>
                          <a:r>
                            <a:rPr lang="fr-CH" dirty="0" smtClean="0"/>
                            <a:t>{0,}</a:t>
                          </a:r>
                          <a:endParaRPr lang="fr-CH" dirty="0"/>
                        </a:p>
                      </a:txBody>
                      <a:tcPr/>
                    </a:tc>
                  </a:tr>
                  <a:tr h="370840">
                    <a:tc>
                      <a:txBody>
                        <a:bodyPr/>
                        <a:lstStyle/>
                        <a:p>
                          <a:pPr algn="ctr"/>
                          <a:r>
                            <a:rPr lang="fr-CH" b="1" dirty="0" smtClean="0"/>
                            <a:t>+</a:t>
                          </a:r>
                          <a:endParaRPr lang="fr-CH"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1..</a:t>
                          </a:r>
                          <a14:m>
                            <m:oMath xmlns:m="http://schemas.openxmlformats.org/officeDocument/2006/math">
                              <m:r>
                                <a:rPr lang="fr-CH" i="1">
                                  <a:latin typeface="Cambria Math"/>
                                  <a:ea typeface="Cambria Math"/>
                                </a:rPr>
                                <m:t>∞</m:t>
                              </m:r>
                            </m:oMath>
                          </a14:m>
                          <a:endParaRPr lang="fr-CH" dirty="0"/>
                        </a:p>
                      </a:txBody>
                      <a:tcPr/>
                    </a:tc>
                    <a:tc>
                      <a:txBody>
                        <a:bodyPr/>
                        <a:lstStyle/>
                        <a:p>
                          <a:pPr algn="ctr"/>
                          <a:r>
                            <a:rPr lang="fr-CH" dirty="0" smtClean="0"/>
                            <a:t>{1,}</a:t>
                          </a:r>
                          <a:endParaRPr lang="fr-CH" dirty="0"/>
                        </a:p>
                      </a:txBody>
                      <a:tcPr/>
                    </a:tc>
                  </a:tr>
                  <a:tr h="370840">
                    <a:tc>
                      <a:txBody>
                        <a:bodyPr/>
                        <a:lstStyle/>
                        <a:p>
                          <a:pPr algn="ctr"/>
                          <a:endParaRPr lang="fr-CH" b="1" dirty="0"/>
                        </a:p>
                      </a:txBody>
                      <a:tcPr/>
                    </a:tc>
                    <a:tc>
                      <a:txBody>
                        <a:bodyPr/>
                        <a:lstStyle/>
                        <a:p>
                          <a:pPr algn="ctr"/>
                          <a:r>
                            <a:rPr lang="fr-CH" dirty="0" smtClean="0"/>
                            <a:t>2..4</a:t>
                          </a:r>
                          <a:endParaRPr lang="fr-CH" dirty="0"/>
                        </a:p>
                      </a:txBody>
                      <a:tcPr/>
                    </a:tc>
                    <a:tc>
                      <a:txBody>
                        <a:bodyPr/>
                        <a:lstStyle/>
                        <a:p>
                          <a:pPr algn="ctr"/>
                          <a:r>
                            <a:rPr lang="fr-CH" dirty="0" smtClean="0"/>
                            <a:t>{2,4}</a:t>
                          </a:r>
                          <a:endParaRPr lang="fr-CH" dirty="0"/>
                        </a:p>
                      </a:txBody>
                      <a:tcPr/>
                    </a:tc>
                  </a:tr>
                  <a:tr h="370840">
                    <a:tc>
                      <a:txBody>
                        <a:bodyPr/>
                        <a:lstStyle/>
                        <a:p>
                          <a:pPr algn="ctr"/>
                          <a:endParaRPr lang="fr-CH" b="1" dirty="0"/>
                        </a:p>
                      </a:txBody>
                      <a:tcPr/>
                    </a:tc>
                    <a:tc>
                      <a:txBody>
                        <a:bodyPr/>
                        <a:lstStyle/>
                        <a:p>
                          <a:pPr algn="ctr"/>
                          <a:r>
                            <a:rPr lang="fr-CH" dirty="0" smtClean="0"/>
                            <a:t>3..</a:t>
                          </a:r>
                          <a14:m>
                            <m:oMath xmlns:m="http://schemas.openxmlformats.org/officeDocument/2006/math">
                              <m:r>
                                <a:rPr lang="fr-CH" i="1">
                                  <a:latin typeface="Cambria Math"/>
                                  <a:ea typeface="Cambria Math"/>
                                </a:rPr>
                                <m:t>∞</m:t>
                              </m:r>
                            </m:oMath>
                          </a14:m>
                          <a:endParaRPr lang="fr-CH" dirty="0"/>
                        </a:p>
                      </a:txBody>
                      <a:tcPr/>
                    </a:tc>
                    <a:tc>
                      <a:txBody>
                        <a:bodyPr/>
                        <a:lstStyle/>
                        <a:p>
                          <a:pPr algn="ctr"/>
                          <a:r>
                            <a:rPr lang="fr-CH" dirty="0" smtClean="0"/>
                            <a:t>{3,}</a:t>
                          </a:r>
                          <a:endParaRPr lang="fr-CH" dirty="0"/>
                        </a:p>
                      </a:txBody>
                      <a:tcPr/>
                    </a:tc>
                  </a:tr>
                  <a:tr h="370840">
                    <a:tc>
                      <a:txBody>
                        <a:bodyPr/>
                        <a:lstStyle/>
                        <a:p>
                          <a:pPr algn="ctr"/>
                          <a:endParaRPr lang="fr-CH" b="1" dirty="0"/>
                        </a:p>
                      </a:txBody>
                      <a:tcPr/>
                    </a:tc>
                    <a:tc>
                      <a:txBody>
                        <a:bodyPr/>
                        <a:lstStyle/>
                        <a:p>
                          <a:pPr algn="ctr"/>
                          <a:r>
                            <a:rPr lang="fr-CH" dirty="0" smtClean="0"/>
                            <a:t>3</a:t>
                          </a:r>
                          <a:endParaRPr lang="fr-CH" dirty="0"/>
                        </a:p>
                      </a:txBody>
                      <a:tcPr/>
                    </a:tc>
                    <a:tc>
                      <a:txBody>
                        <a:bodyPr/>
                        <a:lstStyle/>
                        <a:p>
                          <a:pPr algn="ctr"/>
                          <a:r>
                            <a:rPr lang="fr-CH" dirty="0" smtClean="0"/>
                            <a:t>{3}</a:t>
                          </a:r>
                          <a:endParaRPr lang="fr-CH"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 xmlns:p14="http://schemas.microsoft.com/office/powerpoint/2010/main" val="2468826426"/>
                  </p:ext>
                </p:extLst>
              </p:nvPr>
            </p:nvGraphicFramePr>
            <p:xfrm>
              <a:off x="1219200" y="2133600"/>
              <a:ext cx="6096000" cy="2590800"/>
            </p:xfrm>
            <a:graphic>
              <a:graphicData uri="http://schemas.openxmlformats.org/drawingml/2006/table">
                <a:tbl>
                  <a:tblPr firstRow="1" bandRow="1">
                    <a:tableStyleId>{5940675A-B579-460E-94D1-54222C63F5DA}</a:tableStyleId>
                  </a:tblPr>
                  <a:tblGrid>
                    <a:gridCol w="2032000"/>
                    <a:gridCol w="2032000"/>
                    <a:gridCol w="2032000"/>
                  </a:tblGrid>
                  <a:tr h="365760">
                    <a:tc>
                      <a:txBody>
                        <a:bodyPr/>
                        <a:lstStyle/>
                        <a:p>
                          <a:pPr algn="ctr"/>
                          <a:r>
                            <a:rPr lang="fr-CH" dirty="0" smtClean="0"/>
                            <a:t>Quantificateur</a:t>
                          </a:r>
                          <a:endParaRPr lang="fr-CH" dirty="0"/>
                        </a:p>
                      </a:txBody>
                      <a:tcPr/>
                    </a:tc>
                    <a:tc>
                      <a:txBody>
                        <a:bodyPr/>
                        <a:lstStyle/>
                        <a:p>
                          <a:pPr algn="ctr"/>
                          <a:r>
                            <a:rPr lang="fr-CH" dirty="0" smtClean="0"/>
                            <a:t>Intervalle</a:t>
                          </a:r>
                          <a:endParaRPr lang="fr-CH" dirty="0"/>
                        </a:p>
                      </a:txBody>
                      <a:tcPr/>
                    </a:tc>
                    <a:tc>
                      <a:txBody>
                        <a:bodyPr/>
                        <a:lstStyle/>
                        <a:p>
                          <a:pPr algn="ctr"/>
                          <a:r>
                            <a:rPr lang="fr-CH" dirty="0" smtClean="0"/>
                            <a:t>Écriture alternative</a:t>
                          </a:r>
                          <a:endParaRPr lang="fr-CH" dirty="0"/>
                        </a:p>
                      </a:txBody>
                      <a:tcPr/>
                    </a:tc>
                  </a:tr>
                  <a:tr h="370840">
                    <a:tc>
                      <a:txBody>
                        <a:bodyPr/>
                        <a:lstStyle/>
                        <a:p>
                          <a:pPr algn="ctr"/>
                          <a:r>
                            <a:rPr lang="fr-CH" b="1" dirty="0" smtClean="0"/>
                            <a:t>*</a:t>
                          </a:r>
                          <a:endParaRPr lang="fr-CH" b="1" dirty="0"/>
                        </a:p>
                      </a:txBody>
                      <a:tcPr/>
                    </a:tc>
                    <a:tc>
                      <a:txBody>
                        <a:bodyPr/>
                        <a:lstStyle/>
                        <a:p>
                          <a:endParaRPr lang="fr-FR"/>
                        </a:p>
                      </a:txBody>
                      <a:tcPr>
                        <a:blipFill rotWithShape="1">
                          <a:blip r:embed="rId3"/>
                          <a:stretch>
                            <a:fillRect l="-99701" t="-106557" r="-99701" b="-522951"/>
                          </a:stretch>
                        </a:blipFill>
                      </a:tcPr>
                    </a:tc>
                    <a:tc>
                      <a:txBody>
                        <a:bodyPr/>
                        <a:lstStyle/>
                        <a:p>
                          <a:pPr algn="ctr"/>
                          <a:r>
                            <a:rPr lang="fr-CH" dirty="0" smtClean="0"/>
                            <a:t>{0,}</a:t>
                          </a:r>
                          <a:endParaRPr lang="fr-CH" dirty="0"/>
                        </a:p>
                      </a:txBody>
                      <a:tcPr/>
                    </a:tc>
                  </a:tr>
                  <a:tr h="370840">
                    <a:tc>
                      <a:txBody>
                        <a:bodyPr/>
                        <a:lstStyle/>
                        <a:p>
                          <a:pPr algn="ctr"/>
                          <a:r>
                            <a:rPr lang="fr-CH" b="1" dirty="0" smtClean="0"/>
                            <a:t>?</a:t>
                          </a:r>
                          <a:endParaRPr lang="fr-CH" b="1" dirty="0"/>
                        </a:p>
                      </a:txBody>
                      <a:tcPr/>
                    </a:tc>
                    <a:tc>
                      <a:txBody>
                        <a:bodyPr/>
                        <a:lstStyle/>
                        <a:p>
                          <a:pPr algn="ctr"/>
                          <a:r>
                            <a:rPr lang="fr-CH" dirty="0" smtClean="0"/>
                            <a:t>0..1</a:t>
                          </a:r>
                          <a:endParaRPr lang="fr-CH" dirty="0"/>
                        </a:p>
                      </a:txBody>
                      <a:tcPr/>
                    </a:tc>
                    <a:tc>
                      <a:txBody>
                        <a:bodyPr/>
                        <a:lstStyle/>
                        <a:p>
                          <a:pPr algn="ctr"/>
                          <a:r>
                            <a:rPr lang="fr-CH" dirty="0" smtClean="0"/>
                            <a:t>{0,}</a:t>
                          </a:r>
                          <a:endParaRPr lang="fr-CH" dirty="0"/>
                        </a:p>
                      </a:txBody>
                      <a:tcPr/>
                    </a:tc>
                  </a:tr>
                  <a:tr h="370840">
                    <a:tc>
                      <a:txBody>
                        <a:bodyPr/>
                        <a:lstStyle/>
                        <a:p>
                          <a:pPr algn="ctr"/>
                          <a:r>
                            <a:rPr lang="fr-CH" b="1" dirty="0" smtClean="0"/>
                            <a:t>+</a:t>
                          </a:r>
                          <a:endParaRPr lang="fr-CH" b="1" dirty="0"/>
                        </a:p>
                      </a:txBody>
                      <a:tcPr/>
                    </a:tc>
                    <a:tc>
                      <a:txBody>
                        <a:bodyPr/>
                        <a:lstStyle/>
                        <a:p>
                          <a:endParaRPr lang="fr-FR" dirty="0"/>
                        </a:p>
                      </a:txBody>
                      <a:tcPr>
                        <a:blipFill rotWithShape="1">
                          <a:blip r:embed="rId3"/>
                          <a:stretch>
                            <a:fillRect l="-99701" t="-306557" r="-99701" b="-322951"/>
                          </a:stretch>
                        </a:blipFill>
                      </a:tcPr>
                    </a:tc>
                    <a:tc>
                      <a:txBody>
                        <a:bodyPr/>
                        <a:lstStyle/>
                        <a:p>
                          <a:pPr algn="ctr"/>
                          <a:r>
                            <a:rPr lang="fr-CH" dirty="0" smtClean="0"/>
                            <a:t>{1,}</a:t>
                          </a:r>
                          <a:endParaRPr lang="fr-CH" dirty="0"/>
                        </a:p>
                      </a:txBody>
                      <a:tcPr/>
                    </a:tc>
                  </a:tr>
                  <a:tr h="370840">
                    <a:tc>
                      <a:txBody>
                        <a:bodyPr/>
                        <a:lstStyle/>
                        <a:p>
                          <a:pPr algn="ctr"/>
                          <a:endParaRPr lang="fr-CH" b="1" dirty="0"/>
                        </a:p>
                      </a:txBody>
                      <a:tcPr/>
                    </a:tc>
                    <a:tc>
                      <a:txBody>
                        <a:bodyPr/>
                        <a:lstStyle/>
                        <a:p>
                          <a:pPr algn="ctr"/>
                          <a:r>
                            <a:rPr lang="fr-CH" dirty="0" smtClean="0"/>
                            <a:t>2..4</a:t>
                          </a:r>
                          <a:endParaRPr lang="fr-CH" dirty="0"/>
                        </a:p>
                      </a:txBody>
                      <a:tcPr/>
                    </a:tc>
                    <a:tc>
                      <a:txBody>
                        <a:bodyPr/>
                        <a:lstStyle/>
                        <a:p>
                          <a:pPr algn="ctr"/>
                          <a:r>
                            <a:rPr lang="fr-CH" dirty="0" smtClean="0"/>
                            <a:t>{2,4}</a:t>
                          </a:r>
                          <a:endParaRPr lang="fr-CH" dirty="0"/>
                        </a:p>
                      </a:txBody>
                      <a:tcPr/>
                    </a:tc>
                  </a:tr>
                  <a:tr h="370840">
                    <a:tc>
                      <a:txBody>
                        <a:bodyPr/>
                        <a:lstStyle/>
                        <a:p>
                          <a:pPr algn="ctr"/>
                          <a:endParaRPr lang="fr-CH" b="1" dirty="0"/>
                        </a:p>
                      </a:txBody>
                      <a:tcPr/>
                    </a:tc>
                    <a:tc>
                      <a:txBody>
                        <a:bodyPr/>
                        <a:lstStyle/>
                        <a:p>
                          <a:endParaRPr lang="fr-FR" dirty="0"/>
                        </a:p>
                      </a:txBody>
                      <a:tcPr>
                        <a:blipFill rotWithShape="1">
                          <a:blip r:embed="rId3"/>
                          <a:stretch>
                            <a:fillRect l="-99701" t="-504918" r="-99701" b="-124590"/>
                          </a:stretch>
                        </a:blipFill>
                      </a:tcPr>
                    </a:tc>
                    <a:tc>
                      <a:txBody>
                        <a:bodyPr/>
                        <a:lstStyle/>
                        <a:p>
                          <a:pPr algn="ctr"/>
                          <a:r>
                            <a:rPr lang="fr-CH" dirty="0" smtClean="0"/>
                            <a:t>{3,}</a:t>
                          </a:r>
                          <a:endParaRPr lang="fr-CH" dirty="0"/>
                        </a:p>
                      </a:txBody>
                      <a:tcPr/>
                    </a:tc>
                  </a:tr>
                  <a:tr h="370840">
                    <a:tc>
                      <a:txBody>
                        <a:bodyPr/>
                        <a:lstStyle/>
                        <a:p>
                          <a:pPr algn="ctr"/>
                          <a:endParaRPr lang="fr-CH" b="1" dirty="0"/>
                        </a:p>
                      </a:txBody>
                      <a:tcPr/>
                    </a:tc>
                    <a:tc>
                      <a:txBody>
                        <a:bodyPr/>
                        <a:lstStyle/>
                        <a:p>
                          <a:pPr algn="ctr"/>
                          <a:r>
                            <a:rPr lang="fr-CH" dirty="0" smtClean="0"/>
                            <a:t>3</a:t>
                          </a:r>
                          <a:endParaRPr lang="fr-CH" dirty="0"/>
                        </a:p>
                      </a:txBody>
                      <a:tcPr/>
                    </a:tc>
                    <a:tc>
                      <a:txBody>
                        <a:bodyPr/>
                        <a:lstStyle/>
                        <a:p>
                          <a:pPr algn="ctr"/>
                          <a:r>
                            <a:rPr lang="fr-CH" dirty="0" smtClean="0"/>
                            <a:t>{3}</a:t>
                          </a:r>
                          <a:endParaRPr lang="fr-CH" dirty="0"/>
                        </a:p>
                      </a:txBody>
                      <a:tcPr/>
                    </a:tc>
                  </a:tr>
                </a:tbl>
              </a:graphicData>
            </a:graphic>
          </p:graphicFrame>
        </mc:Fallback>
      </mc:AlternateContent>
      <p:sp>
        <p:nvSpPr>
          <p:cNvPr id="21" name="Content Placeholder 2"/>
          <p:cNvSpPr txBox="1">
            <a:spLocks/>
          </p:cNvSpPr>
          <p:nvPr/>
        </p:nvSpPr>
        <p:spPr>
          <a:xfrm>
            <a:off x="457200" y="5257800"/>
            <a:ext cx="7620000" cy="1447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b="1" dirty="0" smtClean="0"/>
              <a:t>/.*/	</a:t>
            </a:r>
            <a:r>
              <a:rPr lang="fr-CH" sz="2000" dirty="0" smtClean="0"/>
              <a:t>sélectionne les lignes entières. </a:t>
            </a:r>
            <a:endParaRPr lang="fr-CH" sz="2000" b="1" dirty="0" smtClean="0"/>
          </a:p>
          <a:p>
            <a:pPr>
              <a:buClr>
                <a:schemeClr val="accent6">
                  <a:lumMod val="75000"/>
                </a:schemeClr>
              </a:buClr>
            </a:pPr>
            <a:r>
              <a:rPr lang="fr-CH" sz="2000" b="1" dirty="0" smtClean="0"/>
              <a:t>/./</a:t>
            </a:r>
            <a:r>
              <a:rPr lang="fr-CH" sz="2000" dirty="0" smtClean="0"/>
              <a:t> 	est strictement équivalent à </a:t>
            </a:r>
            <a:r>
              <a:rPr lang="fr-CH" sz="2000" b="1" dirty="0" smtClean="0"/>
              <a:t>/.{1}/</a:t>
            </a:r>
          </a:p>
          <a:p>
            <a:pPr>
              <a:buClr>
                <a:schemeClr val="accent6">
                  <a:lumMod val="75000"/>
                </a:schemeClr>
              </a:buClr>
            </a:pPr>
            <a:r>
              <a:rPr lang="fr-CH" sz="2000" b="1" dirty="0" smtClean="0"/>
              <a:t>/../</a:t>
            </a:r>
            <a:r>
              <a:rPr lang="fr-CH" sz="2000" dirty="0" smtClean="0"/>
              <a:t> 	est strictement équivalent à </a:t>
            </a:r>
            <a:r>
              <a:rPr lang="fr-CH" sz="2000" b="1" dirty="0" smtClean="0"/>
              <a:t>/.{2}/</a:t>
            </a:r>
            <a:endParaRPr lang="fr-CH" sz="2000" b="1" dirty="0"/>
          </a:p>
        </p:txBody>
      </p:sp>
    </p:spTree>
    <p:extLst>
      <p:ext uri="{BB962C8B-B14F-4D97-AF65-F5344CB8AC3E}">
        <p14:creationId xmlns:p14="http://schemas.microsoft.com/office/powerpoint/2010/main" val="16103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Que sont les </a:t>
            </a:r>
            <a:r>
              <a:rPr lang="fr-CH" dirty="0" err="1" smtClean="0"/>
              <a:t>Regex</a:t>
            </a:r>
            <a:r>
              <a:rPr lang="fr-CH" dirty="0" smtClean="0"/>
              <a:t> ?</a:t>
            </a:r>
            <a:endParaRPr lang="fr-CH" dirty="0"/>
          </a:p>
        </p:txBody>
      </p:sp>
      <p:sp>
        <p:nvSpPr>
          <p:cNvPr id="5" name="Text Placeholder 4"/>
          <p:cNvSpPr>
            <a:spLocks noGrp="1"/>
          </p:cNvSpPr>
          <p:nvPr>
            <p:ph type="body" idx="1"/>
          </p:nvPr>
        </p:nvSpPr>
        <p:spPr/>
        <p:txBody>
          <a:bodyPr/>
          <a:lstStyle/>
          <a:p>
            <a:r>
              <a:rPr lang="fr-CH" dirty="0" smtClean="0"/>
              <a:t>Tableau 1</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3</a:t>
            </a:fld>
            <a:endParaRPr lang="fr-CH"/>
          </a:p>
        </p:txBody>
      </p:sp>
    </p:spTree>
    <p:extLst>
      <p:ext uri="{BB962C8B-B14F-4D97-AF65-F5344CB8AC3E}">
        <p14:creationId xmlns:p14="http://schemas.microsoft.com/office/powerpoint/2010/main" val="793354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30</a:t>
            </a:fld>
            <a:endParaRPr lang="fr-CH" dirty="0"/>
          </a:p>
        </p:txBody>
      </p:sp>
      <p:sp>
        <p:nvSpPr>
          <p:cNvPr id="20" name="Rectangle 19"/>
          <p:cNvSpPr/>
          <p:nvPr/>
        </p:nvSpPr>
        <p:spPr>
          <a:xfrm>
            <a:off x="8153400" y="-1"/>
            <a:ext cx="990600" cy="2286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27" name="Content Placeholder 2"/>
          <p:cNvSpPr txBox="1">
            <a:spLocks/>
          </p:cNvSpPr>
          <p:nvPr/>
        </p:nvSpPr>
        <p:spPr>
          <a:xfrm>
            <a:off x="457200" y="2895600"/>
            <a:ext cx="7620000" cy="3733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Un groupe est une portion d'une expression</a:t>
            </a:r>
          </a:p>
          <a:p>
            <a:pPr lvl="1">
              <a:buClr>
                <a:schemeClr val="accent6">
                  <a:lumMod val="75000"/>
                </a:schemeClr>
              </a:buClr>
              <a:buFont typeface="Arial" panose="020B0604020202020204" pitchFamily="34" charset="0"/>
              <a:buChar char="•"/>
            </a:pPr>
            <a:r>
              <a:rPr lang="fr-CH" sz="1600" dirty="0" smtClean="0"/>
              <a:t>Appliquer une répétition à un groupe</a:t>
            </a:r>
          </a:p>
          <a:p>
            <a:pPr lvl="1">
              <a:buClr>
                <a:schemeClr val="accent6">
                  <a:lumMod val="75000"/>
                </a:schemeClr>
              </a:buClr>
              <a:buFont typeface="Arial" panose="020B0604020202020204" pitchFamily="34" charset="0"/>
              <a:buChar char="•"/>
            </a:pPr>
            <a:r>
              <a:rPr lang="fr-CH" sz="1600" dirty="0" smtClean="0"/>
              <a:t>Faciliter la lecture de l'expression régulière</a:t>
            </a:r>
          </a:p>
          <a:p>
            <a:pPr lvl="1">
              <a:buClr>
                <a:schemeClr val="accent6">
                  <a:lumMod val="75000"/>
                </a:schemeClr>
              </a:buClr>
              <a:buFont typeface="Arial" panose="020B0604020202020204" pitchFamily="34" charset="0"/>
              <a:buChar char="•"/>
            </a:pPr>
            <a:r>
              <a:rPr lang="fr-CH" sz="1600" dirty="0" smtClean="0"/>
              <a:t>Capturer des groupes lors d'un match et permettre le remplacement</a:t>
            </a:r>
          </a:p>
          <a:p>
            <a:pPr>
              <a:buClr>
                <a:schemeClr val="accent6">
                  <a:lumMod val="75000"/>
                </a:schemeClr>
              </a:buClr>
            </a:pPr>
            <a:r>
              <a:rPr lang="fr-CH" sz="2000" dirty="0" smtClean="0"/>
              <a:t>Pas de groupe dans un ensemble […]</a:t>
            </a:r>
          </a:p>
          <a:p>
            <a:pPr>
              <a:buClr>
                <a:schemeClr val="accent6">
                  <a:lumMod val="75000"/>
                </a:schemeClr>
              </a:buClr>
            </a:pPr>
            <a:r>
              <a:rPr lang="fr-CH" sz="2000" dirty="0" smtClean="0"/>
              <a:t>Exemples</a:t>
            </a:r>
          </a:p>
          <a:p>
            <a:pPr lvl="1">
              <a:buClr>
                <a:schemeClr val="accent6">
                  <a:lumMod val="75000"/>
                </a:schemeClr>
              </a:buClr>
              <a:buFont typeface="Arial" panose="020B0604020202020204" pitchFamily="34" charset="0"/>
              <a:buChar char="•"/>
            </a:pPr>
            <a:r>
              <a:rPr lang="fr-CH" sz="1600" b="1" dirty="0" smtClean="0"/>
              <a:t>/(abc)+/</a:t>
            </a:r>
            <a:r>
              <a:rPr lang="fr-CH" sz="1600" dirty="0" smtClean="0"/>
              <a:t> match "abc" et "</a:t>
            </a:r>
            <a:r>
              <a:rPr lang="fr-CH" sz="1600" dirty="0" err="1" smtClean="0"/>
              <a:t>abcabcabc</a:t>
            </a:r>
            <a:r>
              <a:rPr lang="fr-CH" sz="1600" dirty="0" smtClean="0"/>
              <a:t>"</a:t>
            </a:r>
          </a:p>
          <a:p>
            <a:pPr lvl="1">
              <a:buClr>
                <a:schemeClr val="accent6">
                  <a:lumMod val="75000"/>
                </a:schemeClr>
              </a:buClr>
              <a:buFont typeface="Arial" panose="020B0604020202020204" pitchFamily="34" charset="0"/>
              <a:buChar char="•"/>
            </a:pPr>
            <a:r>
              <a:rPr lang="fr-CH" sz="1600" b="1" dirty="0" smtClean="0"/>
              <a:t>/abc+/</a:t>
            </a:r>
            <a:r>
              <a:rPr lang="fr-CH" sz="1600" dirty="0" smtClean="0"/>
              <a:t> n'est pas identique, il match "abc" et "</a:t>
            </a:r>
            <a:r>
              <a:rPr lang="fr-CH" sz="1600" dirty="0" err="1" smtClean="0"/>
              <a:t>abccccc</a:t>
            </a:r>
            <a:r>
              <a:rPr lang="fr-CH" sz="1600" dirty="0" smtClean="0"/>
              <a:t>"</a:t>
            </a:r>
          </a:p>
          <a:p>
            <a:pPr lvl="1">
              <a:buClr>
                <a:schemeClr val="accent6">
                  <a:lumMod val="75000"/>
                </a:schemeClr>
              </a:buClr>
              <a:buFont typeface="Arial" panose="020B0604020202020204" pitchFamily="34" charset="0"/>
              <a:buChar char="•"/>
            </a:pPr>
            <a:r>
              <a:rPr lang="fr-CH" sz="1600" b="1" dirty="0" smtClean="0"/>
              <a:t>/(in)?dépendant/</a:t>
            </a:r>
            <a:r>
              <a:rPr lang="fr-CH" sz="1600" dirty="0" smtClean="0"/>
              <a:t> match "indépendant" et "dépendant"</a:t>
            </a:r>
          </a:p>
          <a:p>
            <a:pPr lvl="1">
              <a:buClr>
                <a:schemeClr val="accent6">
                  <a:lumMod val="75000"/>
                </a:schemeClr>
              </a:buClr>
              <a:buFont typeface="Arial" panose="020B0604020202020204" pitchFamily="34" charset="0"/>
              <a:buChar char="•"/>
            </a:pPr>
            <a:r>
              <a:rPr lang="fr-CH" sz="1600" b="1" dirty="0" smtClean="0"/>
              <a:t>/cour(s)?/</a:t>
            </a:r>
            <a:r>
              <a:rPr lang="fr-CH" sz="1600" dirty="0" smtClean="0"/>
              <a:t> est identique à </a:t>
            </a:r>
            <a:r>
              <a:rPr lang="fr-CH" sz="1600" b="1" dirty="0" smtClean="0"/>
              <a:t>/cours?/</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groupes</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21" name="Content Placeholder 4"/>
          <p:cNvSpPr txBox="1">
            <a:spLocks/>
          </p:cNvSpPr>
          <p:nvPr/>
        </p:nvSpPr>
        <p:spPr>
          <a:xfrm>
            <a:off x="3352800" y="1905000"/>
            <a:ext cx="1480167"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4800" dirty="0" smtClean="0"/>
              <a:t>( … )</a:t>
            </a:r>
            <a:endParaRPr lang="fr-CH" sz="4800" dirty="0"/>
          </a:p>
        </p:txBody>
      </p:sp>
    </p:spTree>
    <p:extLst>
      <p:ext uri="{BB962C8B-B14F-4D97-AF65-F5344CB8AC3E}">
        <p14:creationId xmlns:p14="http://schemas.microsoft.com/office/powerpoint/2010/main" val="297872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fade">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fade">
                                      <p:cBhvr>
                                        <p:cTn id="32" dur="500"/>
                                        <p:tgtEl>
                                          <p:spTgt spid="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xEl>
                                              <p:pRg st="5" end="5"/>
                                            </p:txEl>
                                          </p:spTgt>
                                        </p:tgtEl>
                                        <p:attrNameLst>
                                          <p:attrName>style.visibility</p:attrName>
                                        </p:attrNameLst>
                                      </p:cBhvr>
                                      <p:to>
                                        <p:strVal val="visible"/>
                                      </p:to>
                                    </p:set>
                                    <p:animEffect transition="in" filter="fade">
                                      <p:cBhvr>
                                        <p:cTn id="37" dur="500"/>
                                        <p:tgtEl>
                                          <p:spTgt spid="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xEl>
                                              <p:pRg st="6" end="6"/>
                                            </p:txEl>
                                          </p:spTgt>
                                        </p:tgtEl>
                                        <p:attrNameLst>
                                          <p:attrName>style.visibility</p:attrName>
                                        </p:attrNameLst>
                                      </p:cBhvr>
                                      <p:to>
                                        <p:strVal val="visible"/>
                                      </p:to>
                                    </p:set>
                                    <p:animEffect transition="in" filter="fade">
                                      <p:cBhvr>
                                        <p:cTn id="42" dur="500"/>
                                        <p:tgtEl>
                                          <p:spTgt spid="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xEl>
                                              <p:pRg st="7" end="7"/>
                                            </p:txEl>
                                          </p:spTgt>
                                        </p:tgtEl>
                                        <p:attrNameLst>
                                          <p:attrName>style.visibility</p:attrName>
                                        </p:attrNameLst>
                                      </p:cBhvr>
                                      <p:to>
                                        <p:strVal val="visible"/>
                                      </p:to>
                                    </p:set>
                                    <p:animEffect transition="in" filter="fade">
                                      <p:cBhvr>
                                        <p:cTn id="47" dur="500"/>
                                        <p:tgtEl>
                                          <p:spTgt spid="2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xEl>
                                              <p:pRg st="8" end="8"/>
                                            </p:txEl>
                                          </p:spTgt>
                                        </p:tgtEl>
                                        <p:attrNameLst>
                                          <p:attrName>style.visibility</p:attrName>
                                        </p:attrNameLst>
                                      </p:cBhvr>
                                      <p:to>
                                        <p:strVal val="visible"/>
                                      </p:to>
                                    </p:set>
                                    <p:animEffect transition="in" filter="fade">
                                      <p:cBhvr>
                                        <p:cTn id="52" dur="500"/>
                                        <p:tgtEl>
                                          <p:spTgt spid="2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xEl>
                                              <p:pRg st="9" end="9"/>
                                            </p:txEl>
                                          </p:spTgt>
                                        </p:tgtEl>
                                        <p:attrNameLst>
                                          <p:attrName>style.visibility</p:attrName>
                                        </p:attrNameLst>
                                      </p:cBhvr>
                                      <p:to>
                                        <p:strVal val="visible"/>
                                      </p:to>
                                    </p:set>
                                    <p:animEffect transition="in" filter="fade">
                                      <p:cBhvr>
                                        <p:cTn id="57" dur="500"/>
                                        <p:tgtEl>
                                          <p:spTgt spid="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31</a:t>
            </a:fld>
            <a:endParaRPr lang="fr-CH"/>
          </a:p>
        </p:txBody>
      </p:sp>
      <p:sp>
        <p:nvSpPr>
          <p:cNvPr id="7" name="Rectangle 6"/>
          <p:cNvSpPr/>
          <p:nvPr/>
        </p:nvSpPr>
        <p:spPr>
          <a:xfrm>
            <a:off x="8153400" y="-1"/>
            <a:ext cx="990600" cy="2286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9" name="Title 3"/>
          <p:cNvSpPr>
            <a:spLocks noGrp="1"/>
          </p:cNvSpPr>
          <p:nvPr>
            <p:ph type="title"/>
          </p:nvPr>
        </p:nvSpPr>
        <p:spPr>
          <a:xfrm>
            <a:off x="457200" y="274638"/>
            <a:ext cx="8229600" cy="1143000"/>
          </a:xfrm>
        </p:spPr>
        <p:txBody>
          <a:bodyPr anchor="t">
            <a:normAutofit/>
          </a:bodyPr>
          <a:lstStyle/>
          <a:p>
            <a:pPr algn="l"/>
            <a:r>
              <a:rPr lang="fr-CH" sz="3600" smtClean="0"/>
              <a:t>Les bases</a:t>
            </a:r>
            <a:r>
              <a:rPr lang="fr-CH" sz="1800" smtClean="0"/>
              <a:t/>
            </a:r>
            <a:br>
              <a:rPr lang="fr-CH" sz="1800" smtClean="0"/>
            </a:br>
            <a:r>
              <a:rPr lang="fr-CH" sz="1800" smtClean="0"/>
              <a:t>Les groupes capturant</a:t>
            </a:r>
            <a:endParaRPr lang="fr-CH" sz="1800" dirty="0"/>
          </a:p>
        </p:txBody>
      </p:sp>
      <p:cxnSp>
        <p:nvCxnSpPr>
          <p:cNvPr id="10" name="Straight Connector 9"/>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1" name="Content Placeholder 2"/>
          <p:cNvSpPr txBox="1">
            <a:spLocks/>
          </p:cNvSpPr>
          <p:nvPr/>
        </p:nvSpPr>
        <p:spPr>
          <a:xfrm>
            <a:off x="497006" y="1771934"/>
            <a:ext cx="7620000" cy="478126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Un groupe est par défaut capturant</a:t>
            </a:r>
          </a:p>
          <a:p>
            <a:pPr>
              <a:buClr>
                <a:schemeClr val="accent6">
                  <a:lumMod val="75000"/>
                </a:schemeClr>
              </a:buClr>
            </a:pPr>
            <a:endParaRPr lang="fr-CH" sz="2000" dirty="0" smtClean="0"/>
          </a:p>
          <a:p>
            <a:pPr marL="0" indent="0" algn="ctr">
              <a:buNone/>
            </a:pPr>
            <a:r>
              <a:rPr lang="fr-CH" sz="2800" dirty="0"/>
              <a:t>/</a:t>
            </a:r>
            <a:r>
              <a:rPr lang="fr-CH" sz="2000" dirty="0">
                <a:solidFill>
                  <a:schemeClr val="accent6">
                    <a:lumMod val="75000"/>
                  </a:schemeClr>
                </a:solidFill>
              </a:rPr>
              <a:t>(\w+)</a:t>
            </a:r>
            <a:r>
              <a:rPr lang="fr-CH" sz="2000" dirty="0"/>
              <a:t>\.</a:t>
            </a:r>
            <a:r>
              <a:rPr lang="fr-CH" sz="2000" dirty="0">
                <a:solidFill>
                  <a:schemeClr val="tx2">
                    <a:lumMod val="60000"/>
                    <a:lumOff val="40000"/>
                  </a:schemeClr>
                </a:solidFill>
              </a:rPr>
              <a:t>(\w+)</a:t>
            </a:r>
            <a:r>
              <a:rPr lang="fr-CH" sz="2000" dirty="0"/>
              <a:t>@</a:t>
            </a:r>
            <a:r>
              <a:rPr lang="fr-CH" sz="2000" dirty="0">
                <a:solidFill>
                  <a:schemeClr val="accent3">
                    <a:lumMod val="75000"/>
                  </a:schemeClr>
                </a:solidFill>
              </a:rPr>
              <a:t>(.+)</a:t>
            </a:r>
            <a:r>
              <a:rPr lang="fr-CH" sz="2800" dirty="0"/>
              <a:t>/</a:t>
            </a:r>
            <a:endParaRPr lang="fr-CH" sz="2000" dirty="0"/>
          </a:p>
          <a:p>
            <a:pPr marL="0" indent="0" algn="ctr">
              <a:buNone/>
            </a:pPr>
            <a:r>
              <a:rPr lang="fr-CH" sz="2000" dirty="0" smtClean="0">
                <a:solidFill>
                  <a:schemeClr val="accent6">
                    <a:lumMod val="75000"/>
                  </a:schemeClr>
                </a:solidFill>
              </a:rPr>
              <a:t>john</a:t>
            </a:r>
            <a:r>
              <a:rPr lang="fr-CH" sz="2000" dirty="0" smtClean="0"/>
              <a:t>.</a:t>
            </a:r>
            <a:r>
              <a:rPr lang="fr-CH" sz="2000" dirty="0" smtClean="0">
                <a:solidFill>
                  <a:schemeClr val="tx2">
                    <a:lumMod val="60000"/>
                    <a:lumOff val="40000"/>
                  </a:schemeClr>
                </a:solidFill>
              </a:rPr>
              <a:t>doe</a:t>
            </a:r>
            <a:r>
              <a:rPr lang="fr-CH" sz="2000" dirty="0" smtClean="0"/>
              <a:t>@</a:t>
            </a:r>
            <a:r>
              <a:rPr lang="fr-CH" sz="2000" dirty="0" smtClean="0">
                <a:solidFill>
                  <a:schemeClr val="accent3">
                    <a:lumMod val="75000"/>
                  </a:schemeClr>
                </a:solidFill>
              </a:rPr>
              <a:t>void.com</a:t>
            </a:r>
          </a:p>
          <a:p>
            <a:pPr marL="0" indent="0" algn="ctr">
              <a:buNone/>
            </a:pPr>
            <a:endParaRPr lang="fr-CH" sz="2000" dirty="0">
              <a:solidFill>
                <a:schemeClr val="accent3">
                  <a:lumMod val="75000"/>
                </a:schemeClr>
              </a:solidFill>
            </a:endParaRPr>
          </a:p>
          <a:p>
            <a:pPr marL="0" indent="0" algn="ctr">
              <a:buNone/>
            </a:pPr>
            <a:r>
              <a:rPr lang="fr-CH" sz="2000" dirty="0" smtClean="0"/>
              <a:t>/`</a:t>
            </a:r>
            <a:r>
              <a:rPr lang="fr-CH" sz="2000" dirty="0" smtClean="0">
                <a:solidFill>
                  <a:schemeClr val="accent6">
                    <a:lumMod val="75000"/>
                  </a:schemeClr>
                </a:solidFill>
              </a:rPr>
              <a:t>(\</a:t>
            </a:r>
            <a:r>
              <a:rPr lang="fr-CH" sz="2000" dirty="0">
                <a:solidFill>
                  <a:schemeClr val="accent6">
                    <a:lumMod val="75000"/>
                  </a:schemeClr>
                </a:solidFill>
              </a:rPr>
              <a:t>d{4})</a:t>
            </a:r>
            <a:r>
              <a:rPr lang="fr-CH" sz="2000" dirty="0"/>
              <a:t>-</a:t>
            </a:r>
            <a:r>
              <a:rPr lang="fr-CH" sz="2000" dirty="0">
                <a:solidFill>
                  <a:schemeClr val="tx2">
                    <a:lumMod val="60000"/>
                    <a:lumOff val="40000"/>
                  </a:schemeClr>
                </a:solidFill>
              </a:rPr>
              <a:t>(\d{2})</a:t>
            </a:r>
            <a:r>
              <a:rPr lang="fr-CH" sz="2000" dirty="0"/>
              <a:t>-</a:t>
            </a:r>
            <a:r>
              <a:rPr lang="fr-CH" sz="2000" dirty="0">
                <a:solidFill>
                  <a:schemeClr val="accent3">
                    <a:lumMod val="75000"/>
                  </a:schemeClr>
                </a:solidFill>
              </a:rPr>
              <a:t>(\d{2</a:t>
            </a:r>
            <a:r>
              <a:rPr lang="fr-CH" sz="2000" dirty="0" smtClean="0">
                <a:solidFill>
                  <a:schemeClr val="accent3">
                    <a:lumMod val="75000"/>
                  </a:schemeClr>
                </a:solidFill>
              </a:rPr>
              <a:t>})</a:t>
            </a:r>
            <a:r>
              <a:rPr lang="fr-CH" sz="2000" dirty="0"/>
              <a:t>`</a:t>
            </a:r>
            <a:r>
              <a:rPr lang="fr-CH" sz="2800" dirty="0" smtClean="0"/>
              <a:t>/</a:t>
            </a:r>
            <a:endParaRPr lang="fr-CH" sz="2000" dirty="0"/>
          </a:p>
          <a:p>
            <a:pPr marL="0" indent="0" algn="ctr">
              <a:buNone/>
            </a:pPr>
            <a:r>
              <a:rPr lang="fr-CH" sz="2000" dirty="0" err="1"/>
              <a:t>Today</a:t>
            </a:r>
            <a:r>
              <a:rPr lang="fr-CH" sz="2000" dirty="0"/>
              <a:t> </a:t>
            </a:r>
            <a:r>
              <a:rPr lang="fr-CH" sz="2000" dirty="0" err="1"/>
              <a:t>is</a:t>
            </a:r>
            <a:r>
              <a:rPr lang="fr-CH" sz="2000" dirty="0"/>
              <a:t> `</a:t>
            </a:r>
            <a:r>
              <a:rPr lang="fr-CH" sz="2000" dirty="0">
                <a:solidFill>
                  <a:schemeClr val="accent6">
                    <a:lumMod val="75000"/>
                  </a:schemeClr>
                </a:solidFill>
              </a:rPr>
              <a:t>2015</a:t>
            </a:r>
            <a:r>
              <a:rPr lang="fr-CH" sz="2000" dirty="0"/>
              <a:t>-</a:t>
            </a:r>
            <a:r>
              <a:rPr lang="fr-CH" sz="2000" dirty="0">
                <a:solidFill>
                  <a:schemeClr val="tx2">
                    <a:lumMod val="60000"/>
                    <a:lumOff val="40000"/>
                  </a:schemeClr>
                </a:solidFill>
              </a:rPr>
              <a:t>06</a:t>
            </a:r>
            <a:r>
              <a:rPr lang="fr-CH" sz="2000" dirty="0"/>
              <a:t>-</a:t>
            </a:r>
            <a:r>
              <a:rPr lang="fr-CH" sz="2000" dirty="0">
                <a:solidFill>
                  <a:schemeClr val="accent3">
                    <a:lumMod val="75000"/>
                  </a:schemeClr>
                </a:solidFill>
              </a:rPr>
              <a:t>12</a:t>
            </a:r>
            <a:r>
              <a:rPr lang="fr-CH" sz="2000" dirty="0"/>
              <a:t>`</a:t>
            </a:r>
          </a:p>
          <a:p>
            <a:pPr marL="0" indent="0" algn="ctr">
              <a:buNone/>
            </a:pPr>
            <a:r>
              <a:rPr lang="fr-CH" sz="2000" dirty="0"/>
              <a:t>ID: 1003-09-1254-01</a:t>
            </a:r>
          </a:p>
          <a:p>
            <a:pPr marL="0" indent="0" algn="ctr">
              <a:buNone/>
            </a:pPr>
            <a:endParaRPr lang="fr-CH" sz="2000" dirty="0">
              <a:solidFill>
                <a:schemeClr val="accent3">
                  <a:lumMod val="75000"/>
                </a:schemeClr>
              </a:solidFill>
            </a:endParaRPr>
          </a:p>
          <a:p>
            <a:pPr>
              <a:buClr>
                <a:schemeClr val="accent6">
                  <a:lumMod val="75000"/>
                </a:schemeClr>
              </a:buClr>
            </a:pPr>
            <a:r>
              <a:rPr lang="fr-CH" sz="2000" b="1" dirty="0" smtClean="0"/>
              <a:t>(?: …)</a:t>
            </a:r>
            <a:r>
              <a:rPr lang="fr-CH" sz="2000" dirty="0" smtClean="0"/>
              <a:t> pour rendre le groupe muet (non capturant</a:t>
            </a:r>
            <a:r>
              <a:rPr lang="fr-CH" sz="2000" dirty="0" smtClean="0"/>
              <a:t>)</a:t>
            </a:r>
          </a:p>
          <a:p>
            <a:pPr>
              <a:buClr>
                <a:schemeClr val="accent6">
                  <a:lumMod val="75000"/>
                </a:schemeClr>
              </a:buClr>
            </a:pPr>
            <a:endParaRPr lang="fr-CH" sz="2000" dirty="0" smtClean="0"/>
          </a:p>
          <a:p>
            <a:pPr marL="0" indent="0" algn="ctr">
              <a:buClr>
                <a:schemeClr val="accent6">
                  <a:lumMod val="75000"/>
                </a:schemeClr>
              </a:buClr>
              <a:buNone/>
            </a:pPr>
            <a:r>
              <a:rPr lang="fr-CH" sz="2800" dirty="0" smtClean="0"/>
              <a:t>/</a:t>
            </a:r>
            <a:r>
              <a:rPr lang="fr-CH" sz="2000" dirty="0" smtClean="0"/>
              <a:t>(?:</a:t>
            </a:r>
            <a:r>
              <a:rPr lang="fr-CH" sz="2000" dirty="0" err="1" smtClean="0"/>
              <a:t>one|two|three</a:t>
            </a:r>
            <a:r>
              <a:rPr lang="fr-CH" sz="2000" dirty="0" smtClean="0"/>
              <a:t>)\.</a:t>
            </a:r>
            <a:r>
              <a:rPr lang="fr-CH" sz="2000" dirty="0" smtClean="0">
                <a:solidFill>
                  <a:schemeClr val="tx2">
                    <a:lumMod val="60000"/>
                    <a:lumOff val="40000"/>
                  </a:schemeClr>
                </a:solidFill>
              </a:rPr>
              <a:t>(\</a:t>
            </a:r>
            <a:r>
              <a:rPr lang="fr-CH" sz="2000" dirty="0">
                <a:solidFill>
                  <a:schemeClr val="tx2">
                    <a:lumMod val="60000"/>
                    <a:lumOff val="40000"/>
                  </a:schemeClr>
                </a:solidFill>
              </a:rPr>
              <a:t>w</a:t>
            </a:r>
            <a:r>
              <a:rPr lang="fr-CH" sz="2000" dirty="0" smtClean="0">
                <a:solidFill>
                  <a:schemeClr val="tx2">
                    <a:lumMod val="60000"/>
                    <a:lumOff val="40000"/>
                  </a:schemeClr>
                </a:solidFill>
              </a:rPr>
              <a:t>+)</a:t>
            </a:r>
            <a:r>
              <a:rPr lang="fr-CH" sz="2800" dirty="0" smtClean="0"/>
              <a:t>/</a:t>
            </a:r>
            <a:endParaRPr lang="fr-CH" sz="2000" dirty="0"/>
          </a:p>
          <a:p>
            <a:pPr>
              <a:buClr>
                <a:schemeClr val="accent6">
                  <a:lumMod val="75000"/>
                </a:schemeClr>
              </a:buClr>
            </a:pPr>
            <a:endParaRPr lang="fr-CH" sz="2000" dirty="0" smtClean="0"/>
          </a:p>
          <a:p>
            <a:pPr>
              <a:buClr>
                <a:schemeClr val="accent6">
                  <a:lumMod val="75000"/>
                </a:schemeClr>
              </a:buClr>
            </a:pPr>
            <a:r>
              <a:rPr lang="fr-CH" sz="2000" b="1" dirty="0" smtClean="0"/>
              <a:t>(?&lt;</a:t>
            </a:r>
            <a:r>
              <a:rPr lang="fr-CH" sz="2000" b="1" dirty="0" err="1" smtClean="0"/>
              <a:t>name</a:t>
            </a:r>
            <a:r>
              <a:rPr lang="fr-CH" sz="2000" b="1" dirty="0" smtClean="0"/>
              <a:t>&gt; …)</a:t>
            </a:r>
            <a:r>
              <a:rPr lang="fr-CH" sz="2000" dirty="0" smtClean="0"/>
              <a:t> pour nommer un groupe</a:t>
            </a:r>
          </a:p>
          <a:p>
            <a:pPr>
              <a:buClr>
                <a:schemeClr val="accent6">
                  <a:lumMod val="75000"/>
                </a:schemeClr>
              </a:buClr>
            </a:pPr>
            <a:endParaRPr lang="fr-CH" sz="2000" dirty="0" smtClean="0"/>
          </a:p>
          <a:p>
            <a:pPr marL="0" indent="0" algn="ctr">
              <a:buClr>
                <a:schemeClr val="accent6">
                  <a:lumMod val="75000"/>
                </a:schemeClr>
              </a:buClr>
              <a:buNone/>
            </a:pPr>
            <a:r>
              <a:rPr lang="fr-CH" sz="2800" dirty="0"/>
              <a:t>/</a:t>
            </a:r>
            <a:r>
              <a:rPr lang="fr-CH" sz="2000" dirty="0">
                <a:solidFill>
                  <a:schemeClr val="accent6">
                    <a:lumMod val="75000"/>
                  </a:schemeClr>
                </a:solidFill>
              </a:rPr>
              <a:t>(?&lt;first&gt;\w+)</a:t>
            </a:r>
            <a:r>
              <a:rPr lang="fr-CH" sz="2000" dirty="0"/>
              <a:t>\.</a:t>
            </a:r>
            <a:r>
              <a:rPr lang="fr-CH" sz="2000" dirty="0">
                <a:solidFill>
                  <a:schemeClr val="tx2">
                    <a:lumMod val="60000"/>
                    <a:lumOff val="40000"/>
                  </a:schemeClr>
                </a:solidFill>
              </a:rPr>
              <a:t>(?&lt;last&gt;\w+)</a:t>
            </a:r>
            <a:r>
              <a:rPr lang="fr-CH" sz="2000" dirty="0"/>
              <a:t>@</a:t>
            </a:r>
            <a:r>
              <a:rPr lang="fr-CH" sz="2000" dirty="0">
                <a:solidFill>
                  <a:schemeClr val="accent3">
                    <a:lumMod val="75000"/>
                  </a:schemeClr>
                </a:solidFill>
              </a:rPr>
              <a:t>(?&lt;</a:t>
            </a:r>
            <a:r>
              <a:rPr lang="fr-CH" sz="2000" dirty="0" err="1">
                <a:solidFill>
                  <a:schemeClr val="accent3">
                    <a:lumMod val="75000"/>
                  </a:schemeClr>
                </a:solidFill>
              </a:rPr>
              <a:t>domain</a:t>
            </a:r>
            <a:r>
              <a:rPr lang="fr-CH" sz="2000" dirty="0">
                <a:solidFill>
                  <a:schemeClr val="accent3">
                    <a:lumMod val="75000"/>
                  </a:schemeClr>
                </a:solidFill>
              </a:rPr>
              <a:t>&gt;.+)</a:t>
            </a:r>
            <a:r>
              <a:rPr lang="fr-CH" sz="2800" dirty="0"/>
              <a:t>/</a:t>
            </a:r>
            <a:endParaRPr lang="fr-CH" sz="2000" dirty="0"/>
          </a:p>
          <a:p>
            <a:pPr marL="0" indent="0">
              <a:buClr>
                <a:schemeClr val="accent6">
                  <a:lumMod val="75000"/>
                </a:schemeClr>
              </a:buClr>
              <a:buNone/>
            </a:pPr>
            <a:endParaRPr lang="fr-CH" sz="2000" dirty="0" smtClean="0"/>
          </a:p>
          <a:p>
            <a:pPr marL="0" indent="0">
              <a:buClr>
                <a:schemeClr val="accent6">
                  <a:lumMod val="75000"/>
                </a:schemeClr>
              </a:buClr>
              <a:buNone/>
            </a:pPr>
            <a:endParaRPr lang="fr-CH" sz="2000" dirty="0" smtClean="0"/>
          </a:p>
        </p:txBody>
      </p:sp>
    </p:spTree>
    <p:extLst>
      <p:ext uri="{BB962C8B-B14F-4D97-AF65-F5344CB8AC3E}">
        <p14:creationId xmlns:p14="http://schemas.microsoft.com/office/powerpoint/2010/main" val="28806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Effect transition="in" filter="fade">
                                      <p:cBhvr>
                                        <p:cTn id="13" dur="500"/>
                                        <p:tgtEl>
                                          <p:spTgt spid="11">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5" end="5"/>
                                            </p:txEl>
                                          </p:spTgt>
                                        </p:tgtEl>
                                        <p:attrNameLst>
                                          <p:attrName>style.visibility</p:attrName>
                                        </p:attrNameLst>
                                      </p:cBhvr>
                                      <p:to>
                                        <p:strVal val="visible"/>
                                      </p:to>
                                    </p:set>
                                    <p:animEffect transition="in" filter="fade">
                                      <p:cBhvr>
                                        <p:cTn id="16" dur="500"/>
                                        <p:tgtEl>
                                          <p:spTgt spid="11">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Effect transition="in" filter="fade">
                                      <p:cBhvr>
                                        <p:cTn id="19" dur="500"/>
                                        <p:tgtEl>
                                          <p:spTgt spid="11">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xEl>
                                              <p:pRg st="7" end="7"/>
                                            </p:txEl>
                                          </p:spTgt>
                                        </p:tgtEl>
                                        <p:attrNameLst>
                                          <p:attrName>style.visibility</p:attrName>
                                        </p:attrNameLst>
                                      </p:cBhvr>
                                      <p:to>
                                        <p:strVal val="visible"/>
                                      </p:to>
                                    </p:set>
                                    <p:animEffect transition="in" filter="fade">
                                      <p:cBhvr>
                                        <p:cTn id="22" dur="500"/>
                                        <p:tgtEl>
                                          <p:spTgt spid="1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animEffect transition="in" filter="fade">
                                      <p:cBhvr>
                                        <p:cTn id="27" dur="500"/>
                                        <p:tgtEl>
                                          <p:spTgt spid="11">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1" end="11"/>
                                            </p:txEl>
                                          </p:spTgt>
                                        </p:tgtEl>
                                        <p:attrNameLst>
                                          <p:attrName>style.visibility</p:attrName>
                                        </p:attrNameLst>
                                      </p:cBhvr>
                                      <p:to>
                                        <p:strVal val="visible"/>
                                      </p:to>
                                    </p:set>
                                    <p:animEffect transition="in" filter="fade">
                                      <p:cBhvr>
                                        <p:cTn id="30" dur="500"/>
                                        <p:tgtEl>
                                          <p:spTgt spid="11">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xEl>
                                              <p:pRg st="13" end="13"/>
                                            </p:txEl>
                                          </p:spTgt>
                                        </p:tgtEl>
                                        <p:attrNameLst>
                                          <p:attrName>style.visibility</p:attrName>
                                        </p:attrNameLst>
                                      </p:cBhvr>
                                      <p:to>
                                        <p:strVal val="visible"/>
                                      </p:to>
                                    </p:set>
                                    <p:animEffect transition="in" filter="fade">
                                      <p:cBhvr>
                                        <p:cTn id="35" dur="500"/>
                                        <p:tgtEl>
                                          <p:spTgt spid="11">
                                            <p:txEl>
                                              <p:pRg st="13" end="1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xEl>
                                              <p:pRg st="15" end="15"/>
                                            </p:txEl>
                                          </p:spTgt>
                                        </p:tgtEl>
                                        <p:attrNameLst>
                                          <p:attrName>style.visibility</p:attrName>
                                        </p:attrNameLst>
                                      </p:cBhvr>
                                      <p:to>
                                        <p:strVal val="visible"/>
                                      </p:to>
                                    </p:set>
                                    <p:animEffect transition="in" filter="fade">
                                      <p:cBhvr>
                                        <p:cTn id="38" dur="500"/>
                                        <p:tgtEl>
                                          <p:spTgt spid="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32</a:t>
            </a:fld>
            <a:endParaRPr lang="fr-CH" dirty="0"/>
          </a:p>
        </p:txBody>
      </p:sp>
      <p:sp>
        <p:nvSpPr>
          <p:cNvPr id="20" name="Rectangle 19"/>
          <p:cNvSpPr/>
          <p:nvPr/>
        </p:nvSpPr>
        <p:spPr>
          <a:xfrm>
            <a:off x="8153400" y="-1"/>
            <a:ext cx="990600" cy="2514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27" name="Content Placeholder 2"/>
          <p:cNvSpPr txBox="1">
            <a:spLocks/>
          </p:cNvSpPr>
          <p:nvPr/>
        </p:nvSpPr>
        <p:spPr>
          <a:xfrm>
            <a:off x="455428" y="3276600"/>
            <a:ext cx="7620000" cy="3200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 est l'opérateur OU</a:t>
            </a:r>
          </a:p>
          <a:p>
            <a:pPr lvl="1">
              <a:buClr>
                <a:schemeClr val="accent6">
                  <a:lumMod val="75000"/>
                </a:schemeClr>
              </a:buClr>
              <a:buFont typeface="Arial" panose="020B0604020202020204" pitchFamily="34" charset="0"/>
              <a:buChar char="•"/>
            </a:pPr>
            <a:r>
              <a:rPr lang="fr-CH" sz="1600" dirty="0" smtClean="0"/>
              <a:t>Offrir le choix entre deux notations  </a:t>
            </a:r>
            <a:r>
              <a:rPr lang="fr-CH" sz="1600" b="1" dirty="0" smtClean="0"/>
              <a:t>/</a:t>
            </a:r>
            <a:r>
              <a:rPr lang="fr-CH" sz="1600" b="1" dirty="0" err="1" smtClean="0"/>
              <a:t>ceci|cela</a:t>
            </a:r>
            <a:r>
              <a:rPr lang="fr-CH" sz="1600" b="1" dirty="0" smtClean="0"/>
              <a:t>/</a:t>
            </a:r>
          </a:p>
          <a:p>
            <a:pPr lvl="1">
              <a:buClr>
                <a:schemeClr val="accent6">
                  <a:lumMod val="75000"/>
                </a:schemeClr>
              </a:buClr>
              <a:buFont typeface="Arial" panose="020B0604020202020204" pitchFamily="34" charset="0"/>
              <a:buChar char="•"/>
            </a:pPr>
            <a:r>
              <a:rPr lang="fr-CH" sz="1600" dirty="0" smtClean="0"/>
              <a:t>Ordonner par précédence </a:t>
            </a:r>
            <a:r>
              <a:rPr lang="fr-CH" sz="1600" b="1" dirty="0" smtClean="0"/>
              <a:t>/ceci d'</a:t>
            </a:r>
            <a:r>
              <a:rPr lang="fr-CH" sz="1600" b="1" dirty="0" err="1" smtClean="0"/>
              <a:t>abord|ensuite</a:t>
            </a:r>
            <a:r>
              <a:rPr lang="fr-CH" sz="1600" b="1" dirty="0" smtClean="0"/>
              <a:t> </a:t>
            </a:r>
            <a:r>
              <a:rPr lang="fr-CH" sz="1600" b="1" dirty="0" err="1" smtClean="0"/>
              <a:t>cela|enfin</a:t>
            </a:r>
            <a:r>
              <a:rPr lang="fr-CH" sz="1600" b="1" dirty="0" smtClean="0"/>
              <a:t> ceci/</a:t>
            </a:r>
          </a:p>
          <a:p>
            <a:pPr lvl="1">
              <a:buClr>
                <a:schemeClr val="accent6">
                  <a:lumMod val="75000"/>
                </a:schemeClr>
              </a:buClr>
              <a:buFont typeface="Arial" panose="020B0604020202020204" pitchFamily="34" charset="0"/>
              <a:buChar char="•"/>
            </a:pPr>
            <a:r>
              <a:rPr lang="fr-CH" sz="1600" dirty="0" smtClean="0"/>
              <a:t>Bref, il offre des choix multiples …</a:t>
            </a:r>
          </a:p>
          <a:p>
            <a:pPr lvl="1">
              <a:buClr>
                <a:schemeClr val="accent6">
                  <a:lumMod val="75000"/>
                </a:schemeClr>
              </a:buClr>
              <a:buFont typeface="Arial" panose="020B0604020202020204" pitchFamily="34" charset="0"/>
              <a:buChar char="•"/>
            </a:pPr>
            <a:endParaRPr lang="fr-CH" sz="1600" dirty="0"/>
          </a:p>
          <a:p>
            <a:pPr>
              <a:buClr>
                <a:schemeClr val="accent6">
                  <a:lumMod val="75000"/>
                </a:schemeClr>
              </a:buClr>
            </a:pPr>
            <a:r>
              <a:rPr lang="fr-CH" sz="2000" dirty="0" smtClean="0"/>
              <a:t>Exemples</a:t>
            </a:r>
          </a:p>
          <a:p>
            <a:pPr lvl="1">
              <a:buClr>
                <a:schemeClr val="accent6">
                  <a:lumMod val="75000"/>
                </a:schemeClr>
              </a:buClr>
              <a:buFont typeface="Arial" panose="020B0604020202020204" pitchFamily="34" charset="0"/>
              <a:buChar char="•"/>
            </a:pPr>
            <a:r>
              <a:rPr lang="fr-CH" sz="1600" b="1" dirty="0" smtClean="0"/>
              <a:t>/</a:t>
            </a:r>
            <a:r>
              <a:rPr lang="fr-CH" sz="1600" b="1" dirty="0" err="1" smtClean="0"/>
              <a:t>pomme|orange</a:t>
            </a:r>
            <a:r>
              <a:rPr lang="fr-CH" sz="1600" b="1" dirty="0" smtClean="0"/>
              <a:t>/</a:t>
            </a:r>
            <a:r>
              <a:rPr lang="fr-CH" sz="1600" dirty="0" smtClean="0"/>
              <a:t> match "pomme" et "orange"</a:t>
            </a:r>
          </a:p>
          <a:p>
            <a:pPr lvl="1">
              <a:buClr>
                <a:schemeClr val="accent6">
                  <a:lumMod val="75000"/>
                </a:schemeClr>
              </a:buClr>
              <a:buFont typeface="Arial" panose="020B0604020202020204" pitchFamily="34" charset="0"/>
              <a:buChar char="•"/>
            </a:pPr>
            <a:r>
              <a:rPr lang="fr-CH" sz="1600" b="1" dirty="0" smtClean="0"/>
              <a:t>/(dés)?active(</a:t>
            </a:r>
            <a:r>
              <a:rPr lang="fr-CH" sz="1600" b="1" dirty="0" err="1" smtClean="0"/>
              <a:t>s|r|nt|riez</a:t>
            </a:r>
            <a:r>
              <a:rPr lang="fr-CH" sz="1600" b="1" dirty="0" smtClean="0"/>
              <a:t>)? /</a:t>
            </a:r>
            <a:endParaRPr lang="fr-CH" sz="1600" dirty="0"/>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L'alternation</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0" name="Content Placeholder 4"/>
          <p:cNvSpPr txBox="1">
            <a:spLocks/>
          </p:cNvSpPr>
          <p:nvPr/>
        </p:nvSpPr>
        <p:spPr>
          <a:xfrm>
            <a:off x="3048000" y="1905000"/>
            <a:ext cx="2209800" cy="4953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CH" sz="4800" dirty="0" smtClean="0"/>
              <a:t>… | …</a:t>
            </a:r>
            <a:endParaRPr lang="fr-CH" sz="4800" dirty="0"/>
          </a:p>
        </p:txBody>
      </p:sp>
    </p:spTree>
    <p:extLst>
      <p:ext uri="{BB962C8B-B14F-4D97-AF65-F5344CB8AC3E}">
        <p14:creationId xmlns:p14="http://schemas.microsoft.com/office/powerpoint/2010/main" val="108217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5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xEl>
                                              <p:pRg st="3" end="3"/>
                                            </p:txEl>
                                          </p:spTgt>
                                        </p:tgtEl>
                                        <p:attrNameLst>
                                          <p:attrName>style.visibility</p:attrName>
                                        </p:attrNameLst>
                                      </p:cBhvr>
                                      <p:to>
                                        <p:strVal val="visible"/>
                                      </p:to>
                                    </p:set>
                                    <p:animEffect transition="in" filter="fade">
                                      <p:cBhvr>
                                        <p:cTn id="22" dur="500"/>
                                        <p:tgtEl>
                                          <p:spTgt spid="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animEffect transition="in" filter="fade">
                                      <p:cBhvr>
                                        <p:cTn id="27" dur="500"/>
                                        <p:tgtEl>
                                          <p:spTgt spid="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xEl>
                                              <p:pRg st="6" end="6"/>
                                            </p:txEl>
                                          </p:spTgt>
                                        </p:tgtEl>
                                        <p:attrNameLst>
                                          <p:attrName>style.visibility</p:attrName>
                                        </p:attrNameLst>
                                      </p:cBhvr>
                                      <p:to>
                                        <p:strVal val="visible"/>
                                      </p:to>
                                    </p:set>
                                    <p:animEffect transition="in" filter="fade">
                                      <p:cBhvr>
                                        <p:cTn id="32" dur="500"/>
                                        <p:tgtEl>
                                          <p:spTgt spid="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xEl>
                                              <p:pRg st="7" end="7"/>
                                            </p:txEl>
                                          </p:spTgt>
                                        </p:tgtEl>
                                        <p:attrNameLst>
                                          <p:attrName>style.visibility</p:attrName>
                                        </p:attrNameLst>
                                      </p:cBhvr>
                                      <p:to>
                                        <p:strVal val="visible"/>
                                      </p:to>
                                    </p:set>
                                    <p:animEffect transition="in" filter="fade">
                                      <p:cBhvr>
                                        <p:cTn id="37" dur="500"/>
                                        <p:tgtEl>
                                          <p:spTgt spid="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33</a:t>
            </a:fld>
            <a:endParaRPr lang="fr-CH" dirty="0"/>
          </a:p>
        </p:txBody>
      </p:sp>
      <p:sp>
        <p:nvSpPr>
          <p:cNvPr id="20" name="Rectangle 19"/>
          <p:cNvSpPr/>
          <p:nvPr/>
        </p:nvSpPr>
        <p:spPr>
          <a:xfrm>
            <a:off x="8153400" y="-1"/>
            <a:ext cx="990600" cy="2514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ancres</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0" name="Content Placeholder 4"/>
          <p:cNvSpPr txBox="1">
            <a:spLocks/>
          </p:cNvSpPr>
          <p:nvPr/>
        </p:nvSpPr>
        <p:spPr>
          <a:xfrm>
            <a:off x="304800" y="1600200"/>
            <a:ext cx="8229600" cy="990600"/>
          </a:xfrm>
          <a:prstGeom prst="rect">
            <a:avLst/>
          </a:prstGeom>
        </p:spPr>
        <p:txBody>
          <a:bodyPr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fr-CH" sz="2000" dirty="0" smtClean="0"/>
          </a:p>
          <a:p>
            <a:pPr marL="0" indent="0" algn="ctr">
              <a:buFont typeface="Arial" panose="020B0604020202020204" pitchFamily="34" charset="0"/>
              <a:buNone/>
            </a:pPr>
            <a:r>
              <a:rPr lang="fr-CH" sz="2800" dirty="0" smtClean="0"/>
              <a:t>/chat/</a:t>
            </a:r>
          </a:p>
          <a:p>
            <a:pPr marL="0" indent="0" algn="ctr">
              <a:buFont typeface="Arial" panose="020B0604020202020204" pitchFamily="34" charset="0"/>
              <a:buNone/>
            </a:pPr>
            <a:endParaRPr lang="fr-CH" sz="2000" dirty="0"/>
          </a:p>
        </p:txBody>
      </p:sp>
      <p:sp>
        <p:nvSpPr>
          <p:cNvPr id="12" name="Rectangle 11"/>
          <p:cNvSpPr/>
          <p:nvPr/>
        </p:nvSpPr>
        <p:spPr>
          <a:xfrm>
            <a:off x="1143000" y="3011269"/>
            <a:ext cx="6553200" cy="646331"/>
          </a:xfrm>
          <a:prstGeom prst="rect">
            <a:avLst/>
          </a:prstGeom>
        </p:spPr>
        <p:txBody>
          <a:bodyPr wrap="square">
            <a:spAutoFit/>
          </a:bodyPr>
          <a:lstStyle/>
          <a:p>
            <a:pPr algn="ctr"/>
            <a:r>
              <a:rPr lang="fr-CH" dirty="0"/>
              <a:t>Ce </a:t>
            </a:r>
            <a:r>
              <a:rPr lang="fr-CH" dirty="0">
                <a:solidFill>
                  <a:schemeClr val="accent6">
                    <a:lumMod val="75000"/>
                  </a:schemeClr>
                </a:solidFill>
              </a:rPr>
              <a:t>chat</a:t>
            </a:r>
            <a:r>
              <a:rPr lang="fr-CH" dirty="0"/>
              <a:t> esquissa un entre</a:t>
            </a:r>
            <a:r>
              <a:rPr lang="fr-CH" dirty="0">
                <a:solidFill>
                  <a:schemeClr val="accent6">
                    <a:lumMod val="75000"/>
                  </a:schemeClr>
                </a:solidFill>
              </a:rPr>
              <a:t>chat</a:t>
            </a:r>
            <a:r>
              <a:rPr lang="fr-CH" dirty="0"/>
              <a:t> voyant au travers de sa </a:t>
            </a:r>
            <a:r>
              <a:rPr lang="fr-CH" dirty="0">
                <a:solidFill>
                  <a:schemeClr val="accent6">
                    <a:lumMod val="75000"/>
                  </a:schemeClr>
                </a:solidFill>
              </a:rPr>
              <a:t>chat</a:t>
            </a:r>
            <a:r>
              <a:rPr lang="fr-CH" dirty="0"/>
              <a:t>ière </a:t>
            </a:r>
          </a:p>
          <a:p>
            <a:pPr algn="ctr"/>
            <a:r>
              <a:rPr lang="fr-CH" dirty="0"/>
              <a:t>madame la </a:t>
            </a:r>
            <a:r>
              <a:rPr lang="fr-CH" dirty="0">
                <a:solidFill>
                  <a:schemeClr val="accent6">
                    <a:lumMod val="75000"/>
                  </a:schemeClr>
                </a:solidFill>
              </a:rPr>
              <a:t>chat</a:t>
            </a:r>
            <a:r>
              <a:rPr lang="fr-CH" dirty="0"/>
              <a:t>oyante </a:t>
            </a:r>
            <a:r>
              <a:rPr lang="fr-CH" dirty="0">
                <a:solidFill>
                  <a:schemeClr val="accent6">
                    <a:lumMod val="75000"/>
                  </a:schemeClr>
                </a:solidFill>
              </a:rPr>
              <a:t>chat</a:t>
            </a:r>
            <a:r>
              <a:rPr lang="fr-CH" dirty="0"/>
              <a:t>te et ses charmants </a:t>
            </a:r>
            <a:r>
              <a:rPr lang="fr-CH" dirty="0">
                <a:solidFill>
                  <a:schemeClr val="accent6">
                    <a:lumMod val="75000"/>
                  </a:schemeClr>
                </a:solidFill>
              </a:rPr>
              <a:t>chat</a:t>
            </a:r>
            <a:r>
              <a:rPr lang="fr-CH" dirty="0"/>
              <a:t>ons</a:t>
            </a:r>
          </a:p>
        </p:txBody>
      </p:sp>
      <p:sp>
        <p:nvSpPr>
          <p:cNvPr id="13" name="Content Placeholder 4"/>
          <p:cNvSpPr txBox="1">
            <a:spLocks/>
          </p:cNvSpPr>
          <p:nvPr/>
        </p:nvSpPr>
        <p:spPr>
          <a:xfrm>
            <a:off x="304800" y="1600200"/>
            <a:ext cx="8229600" cy="990600"/>
          </a:xfrm>
          <a:prstGeom prst="rect">
            <a:avLst/>
          </a:prstGeom>
        </p:spPr>
        <p:txBody>
          <a:bodyPr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fr-CH" sz="2000" dirty="0" smtClean="0"/>
          </a:p>
          <a:p>
            <a:pPr marL="0" indent="0" algn="ctr">
              <a:buFont typeface="Arial" panose="020B0604020202020204" pitchFamily="34" charset="0"/>
              <a:buNone/>
            </a:pPr>
            <a:r>
              <a:rPr lang="fr-CH" sz="2800" dirty="0" smtClean="0"/>
              <a:t>/</a:t>
            </a:r>
            <a:r>
              <a:rPr lang="fr-CH" sz="2800" dirty="0" smtClean="0">
                <a:solidFill>
                  <a:schemeClr val="accent3">
                    <a:lumMod val="75000"/>
                  </a:schemeClr>
                </a:solidFill>
              </a:rPr>
              <a:t>\</a:t>
            </a:r>
            <a:r>
              <a:rPr lang="fr-CH" sz="2800" dirty="0" err="1" smtClean="0">
                <a:solidFill>
                  <a:schemeClr val="accent3">
                    <a:lumMod val="75000"/>
                  </a:schemeClr>
                </a:solidFill>
              </a:rPr>
              <a:t>b</a:t>
            </a:r>
            <a:r>
              <a:rPr lang="fr-CH" sz="2800" dirty="0" err="1" smtClean="0"/>
              <a:t>chat</a:t>
            </a:r>
            <a:r>
              <a:rPr lang="fr-CH" sz="2800" dirty="0" smtClean="0">
                <a:solidFill>
                  <a:schemeClr val="accent3">
                    <a:lumMod val="75000"/>
                  </a:schemeClr>
                </a:solidFill>
              </a:rPr>
              <a:t>\b</a:t>
            </a:r>
            <a:r>
              <a:rPr lang="fr-CH" sz="2800" dirty="0" smtClean="0"/>
              <a:t>/</a:t>
            </a:r>
          </a:p>
          <a:p>
            <a:pPr marL="0" indent="0" algn="ctr">
              <a:buFont typeface="Arial" panose="020B0604020202020204" pitchFamily="34" charset="0"/>
              <a:buNone/>
            </a:pPr>
            <a:endParaRPr lang="fr-CH" sz="2000" dirty="0"/>
          </a:p>
        </p:txBody>
      </p:sp>
      <p:sp>
        <p:nvSpPr>
          <p:cNvPr id="14" name="Rectangle 13"/>
          <p:cNvSpPr/>
          <p:nvPr/>
        </p:nvSpPr>
        <p:spPr>
          <a:xfrm>
            <a:off x="1143000" y="3011269"/>
            <a:ext cx="6553200" cy="646331"/>
          </a:xfrm>
          <a:prstGeom prst="rect">
            <a:avLst/>
          </a:prstGeom>
        </p:spPr>
        <p:txBody>
          <a:bodyPr wrap="square">
            <a:spAutoFit/>
          </a:bodyPr>
          <a:lstStyle/>
          <a:p>
            <a:pPr algn="ctr"/>
            <a:r>
              <a:rPr lang="fr-CH" dirty="0"/>
              <a:t>Ce </a:t>
            </a:r>
            <a:r>
              <a:rPr lang="fr-CH" dirty="0">
                <a:solidFill>
                  <a:schemeClr val="accent6">
                    <a:lumMod val="75000"/>
                  </a:schemeClr>
                </a:solidFill>
              </a:rPr>
              <a:t>chat</a:t>
            </a:r>
            <a:r>
              <a:rPr lang="fr-CH" dirty="0"/>
              <a:t> esquissa un entrechat voyant au travers de sa chatière </a:t>
            </a:r>
          </a:p>
          <a:p>
            <a:pPr algn="ctr"/>
            <a:r>
              <a:rPr lang="fr-CH" dirty="0"/>
              <a:t>madame la chatoyante chatte et ses charmants chatons</a:t>
            </a:r>
          </a:p>
        </p:txBody>
      </p:sp>
      <p:sp>
        <p:nvSpPr>
          <p:cNvPr id="3" name="Rectangle 2"/>
          <p:cNvSpPr/>
          <p:nvPr/>
        </p:nvSpPr>
        <p:spPr>
          <a:xfrm>
            <a:off x="304800" y="5193268"/>
            <a:ext cx="2620269" cy="369332"/>
          </a:xfrm>
          <a:prstGeom prst="rect">
            <a:avLst/>
          </a:prstGeom>
        </p:spPr>
        <p:txBody>
          <a:bodyPr wrap="none">
            <a:spAutoFit/>
          </a:bodyPr>
          <a:lstStyle/>
          <a:p>
            <a:r>
              <a:rPr lang="fr-CH" dirty="0">
                <a:solidFill>
                  <a:schemeClr val="accent6">
                    <a:lumMod val="75000"/>
                  </a:schemeClr>
                </a:solidFill>
              </a:rPr>
              <a:t>Bob </a:t>
            </a:r>
            <a:r>
              <a:rPr lang="fr-CH" dirty="0"/>
              <a:t>est aussi l'ami de Bob</a:t>
            </a:r>
          </a:p>
        </p:txBody>
      </p:sp>
      <p:sp>
        <p:nvSpPr>
          <p:cNvPr id="4" name="Rectangle 3"/>
          <p:cNvSpPr/>
          <p:nvPr/>
        </p:nvSpPr>
        <p:spPr>
          <a:xfrm>
            <a:off x="993659" y="4505980"/>
            <a:ext cx="1292341" cy="523220"/>
          </a:xfrm>
          <a:prstGeom prst="rect">
            <a:avLst/>
          </a:prstGeom>
        </p:spPr>
        <p:txBody>
          <a:bodyPr wrap="none">
            <a:spAutoFit/>
          </a:bodyPr>
          <a:lstStyle/>
          <a:p>
            <a:pPr algn="ctr"/>
            <a:r>
              <a:rPr lang="fr-CH" sz="2800" dirty="0" smtClean="0"/>
              <a:t>/</a:t>
            </a:r>
            <a:r>
              <a:rPr lang="fr-CH" sz="2800" dirty="0">
                <a:solidFill>
                  <a:schemeClr val="accent3">
                    <a:lumMod val="75000"/>
                  </a:schemeClr>
                </a:solidFill>
              </a:rPr>
              <a:t>^</a:t>
            </a:r>
            <a:r>
              <a:rPr lang="fr-CH" sz="2800" dirty="0" smtClean="0"/>
              <a:t>bob/i</a:t>
            </a:r>
            <a:endParaRPr lang="fr-CH" sz="2800" dirty="0"/>
          </a:p>
        </p:txBody>
      </p:sp>
      <p:sp>
        <p:nvSpPr>
          <p:cNvPr id="15" name="Rectangle 14"/>
          <p:cNvSpPr/>
          <p:nvPr/>
        </p:nvSpPr>
        <p:spPr>
          <a:xfrm>
            <a:off x="4694931" y="5143942"/>
            <a:ext cx="2620269" cy="369332"/>
          </a:xfrm>
          <a:prstGeom prst="rect">
            <a:avLst/>
          </a:prstGeom>
        </p:spPr>
        <p:txBody>
          <a:bodyPr wrap="none">
            <a:spAutoFit/>
          </a:bodyPr>
          <a:lstStyle/>
          <a:p>
            <a:r>
              <a:rPr lang="fr-CH" dirty="0"/>
              <a:t>Bob</a:t>
            </a:r>
            <a:r>
              <a:rPr lang="fr-CH" dirty="0">
                <a:solidFill>
                  <a:schemeClr val="accent6">
                    <a:lumMod val="75000"/>
                  </a:schemeClr>
                </a:solidFill>
              </a:rPr>
              <a:t> </a:t>
            </a:r>
            <a:r>
              <a:rPr lang="fr-CH" dirty="0"/>
              <a:t>est aussi l'ami de </a:t>
            </a:r>
            <a:r>
              <a:rPr lang="fr-CH" dirty="0">
                <a:solidFill>
                  <a:schemeClr val="accent6">
                    <a:lumMod val="75000"/>
                  </a:schemeClr>
                </a:solidFill>
              </a:rPr>
              <a:t>Bob</a:t>
            </a:r>
          </a:p>
        </p:txBody>
      </p:sp>
      <p:sp>
        <p:nvSpPr>
          <p:cNvPr id="16" name="Rectangle 15"/>
          <p:cNvSpPr/>
          <p:nvPr/>
        </p:nvSpPr>
        <p:spPr>
          <a:xfrm>
            <a:off x="5382187" y="4456654"/>
            <a:ext cx="1295547" cy="523220"/>
          </a:xfrm>
          <a:prstGeom prst="rect">
            <a:avLst/>
          </a:prstGeom>
        </p:spPr>
        <p:txBody>
          <a:bodyPr wrap="none">
            <a:spAutoFit/>
          </a:bodyPr>
          <a:lstStyle/>
          <a:p>
            <a:pPr algn="ctr"/>
            <a:r>
              <a:rPr lang="fr-CH" sz="2800" dirty="0" smtClean="0"/>
              <a:t>/bob</a:t>
            </a:r>
            <a:r>
              <a:rPr lang="fr-CH" sz="2800" dirty="0" smtClean="0">
                <a:solidFill>
                  <a:schemeClr val="accent3">
                    <a:lumMod val="75000"/>
                  </a:schemeClr>
                </a:solidFill>
              </a:rPr>
              <a:t>$</a:t>
            </a:r>
            <a:r>
              <a:rPr lang="fr-CH" sz="2800" dirty="0" smtClean="0"/>
              <a:t>/i</a:t>
            </a:r>
            <a:endParaRPr lang="fr-CH" sz="2800" dirty="0"/>
          </a:p>
        </p:txBody>
      </p:sp>
    </p:spTree>
    <p:extLst>
      <p:ext uri="{BB962C8B-B14F-4D97-AF65-F5344CB8AC3E}">
        <p14:creationId xmlns:p14="http://schemas.microsoft.com/office/powerpoint/2010/main" val="36395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grpId="1"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13" grpId="0"/>
      <p:bldP spid="14" grpId="0"/>
      <p:bldP spid="3" grpId="0"/>
      <p:bldP spid="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34</a:t>
            </a:fld>
            <a:endParaRPr lang="fr-CH" dirty="0"/>
          </a:p>
        </p:txBody>
      </p:sp>
      <p:sp>
        <p:nvSpPr>
          <p:cNvPr id="20" name="Rectangle 19"/>
          <p:cNvSpPr/>
          <p:nvPr/>
        </p:nvSpPr>
        <p:spPr>
          <a:xfrm>
            <a:off x="8153400" y="-1"/>
            <a:ext cx="990600" cy="304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3046988"/>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ancres</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433744283"/>
              </p:ext>
            </p:extLst>
          </p:nvPr>
        </p:nvGraphicFramePr>
        <p:xfrm>
          <a:off x="2119069" y="3124200"/>
          <a:ext cx="4480560" cy="2961640"/>
        </p:xfrm>
        <a:graphic>
          <a:graphicData uri="http://schemas.openxmlformats.org/drawingml/2006/table">
            <a:tbl>
              <a:tblPr firstRow="1" bandRow="1">
                <a:tableStyleId>{5940675A-B579-460E-94D1-54222C63F5DA}</a:tableStyleId>
              </a:tblPr>
              <a:tblGrid>
                <a:gridCol w="1040130"/>
                <a:gridCol w="3440430"/>
              </a:tblGrid>
              <a:tr h="320040">
                <a:tc>
                  <a:txBody>
                    <a:bodyPr/>
                    <a:lstStyle/>
                    <a:p>
                      <a:pPr algn="ctr"/>
                      <a:r>
                        <a:rPr lang="fr-CH" dirty="0" smtClean="0"/>
                        <a:t>Ancre</a:t>
                      </a:r>
                      <a:endParaRPr lang="fr-CH" dirty="0"/>
                    </a:p>
                  </a:txBody>
                  <a:tcPr/>
                </a:tc>
                <a:tc>
                  <a:txBody>
                    <a:bodyPr/>
                    <a:lstStyle/>
                    <a:p>
                      <a:pPr algn="ctr"/>
                      <a:r>
                        <a:rPr lang="fr-CH" dirty="0" smtClean="0"/>
                        <a:t>Description</a:t>
                      </a:r>
                      <a:endParaRPr lang="fr-CH" dirty="0"/>
                    </a:p>
                  </a:txBody>
                  <a:tcPr/>
                </a:tc>
              </a:tr>
              <a:tr h="370840">
                <a:tc>
                  <a:txBody>
                    <a:bodyPr/>
                    <a:lstStyle/>
                    <a:p>
                      <a:pPr algn="ctr"/>
                      <a:r>
                        <a:rPr lang="fr-CH" b="1" dirty="0" smtClean="0"/>
                        <a:t>^</a:t>
                      </a:r>
                      <a:endParaRPr lang="fr-CH" b="1" dirty="0"/>
                    </a:p>
                  </a:txBody>
                  <a:tcPr/>
                </a:tc>
                <a:tc>
                  <a:txBody>
                    <a:bodyPr/>
                    <a:lstStyle/>
                    <a:p>
                      <a:pPr algn="l"/>
                      <a:r>
                        <a:rPr lang="fr-CH" dirty="0" smtClean="0"/>
                        <a:t>Début de ligne ou début de chaîne</a:t>
                      </a:r>
                      <a:endParaRPr lang="fr-CH" dirty="0"/>
                    </a:p>
                  </a:txBody>
                  <a:tcPr/>
                </a:tc>
              </a:tr>
              <a:tr h="370840">
                <a:tc>
                  <a:txBody>
                    <a:bodyPr/>
                    <a:lstStyle/>
                    <a:p>
                      <a:pPr algn="ctr"/>
                      <a:r>
                        <a:rPr lang="fr-CH" b="1" dirty="0" smtClean="0"/>
                        <a:t>$</a:t>
                      </a:r>
                      <a:endParaRPr lang="fr-CH" b="1" dirty="0"/>
                    </a:p>
                  </a:txBody>
                  <a:tcPr/>
                </a:tc>
                <a:tc>
                  <a:txBody>
                    <a:bodyPr/>
                    <a:lstStyle/>
                    <a:p>
                      <a:pPr algn="l"/>
                      <a:r>
                        <a:rPr lang="fr-CH" dirty="0" smtClean="0"/>
                        <a:t>Fin de ligne ou</a:t>
                      </a:r>
                      <a:r>
                        <a:rPr lang="fr-CH" baseline="0" dirty="0" smtClean="0"/>
                        <a:t> fin de chaîne</a:t>
                      </a:r>
                      <a:endParaRPr lang="fr-CH" dirty="0"/>
                    </a:p>
                  </a:txBody>
                  <a:tcPr/>
                </a:tc>
              </a:tr>
              <a:tr h="370840">
                <a:tc>
                  <a:txBody>
                    <a:bodyPr/>
                    <a:lstStyle/>
                    <a:p>
                      <a:pPr algn="ctr"/>
                      <a:r>
                        <a:rPr lang="fr-CH" b="1" dirty="0" smtClean="0"/>
                        <a:t>\A</a:t>
                      </a:r>
                      <a:endParaRPr lang="fr-CH"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Début de chaîne</a:t>
                      </a:r>
                      <a:endParaRPr lang="fr-CH" dirty="0"/>
                    </a:p>
                  </a:txBody>
                  <a:tcPr/>
                </a:tc>
              </a:tr>
              <a:tr h="370840">
                <a:tc>
                  <a:txBody>
                    <a:bodyPr/>
                    <a:lstStyle/>
                    <a:p>
                      <a:pPr algn="ctr"/>
                      <a:r>
                        <a:rPr lang="fr-CH" b="1" dirty="0" smtClean="0"/>
                        <a:t>\Z</a:t>
                      </a:r>
                      <a:endParaRPr lang="fr-CH" b="1" dirty="0"/>
                    </a:p>
                  </a:txBody>
                  <a:tcPr/>
                </a:tc>
                <a:tc>
                  <a:txBody>
                    <a:bodyPr/>
                    <a:lstStyle/>
                    <a:p>
                      <a:pPr algn="l"/>
                      <a:r>
                        <a:rPr lang="fr-CH" dirty="0" smtClean="0"/>
                        <a:t>Fin de chaîne</a:t>
                      </a:r>
                      <a:endParaRPr lang="fr-CH" dirty="0"/>
                    </a:p>
                  </a:txBody>
                  <a:tcPr/>
                </a:tc>
              </a:tr>
              <a:tr h="370840">
                <a:tc>
                  <a:txBody>
                    <a:bodyPr/>
                    <a:lstStyle/>
                    <a:p>
                      <a:pPr algn="ctr"/>
                      <a:r>
                        <a:rPr lang="fr-CH" b="1" dirty="0" smtClean="0"/>
                        <a:t>\b</a:t>
                      </a:r>
                      <a:endParaRPr lang="fr-CH" b="1" dirty="0"/>
                    </a:p>
                  </a:txBody>
                  <a:tcPr/>
                </a:tc>
                <a:tc>
                  <a:txBody>
                    <a:bodyPr/>
                    <a:lstStyle/>
                    <a:p>
                      <a:pPr algn="l"/>
                      <a:r>
                        <a:rPr lang="fr-CH" dirty="0" smtClean="0"/>
                        <a:t>Bordure</a:t>
                      </a:r>
                      <a:r>
                        <a:rPr lang="fr-CH" baseline="0" dirty="0" smtClean="0"/>
                        <a:t> de mot (</a:t>
                      </a:r>
                      <a:r>
                        <a:rPr lang="fr-CH" i="1" baseline="0" dirty="0" err="1" smtClean="0"/>
                        <a:t>boundary</a:t>
                      </a:r>
                      <a:r>
                        <a:rPr lang="fr-CH" baseline="0" dirty="0" smtClean="0"/>
                        <a:t>)</a:t>
                      </a:r>
                      <a:endParaRPr lang="fr-CH" dirty="0"/>
                    </a:p>
                  </a:txBody>
                  <a:tcPr/>
                </a:tc>
              </a:tr>
              <a:tr h="370840">
                <a:tc>
                  <a:txBody>
                    <a:bodyPr/>
                    <a:lstStyle/>
                    <a:p>
                      <a:pPr algn="ctr"/>
                      <a:r>
                        <a:rPr lang="fr-CH" b="1" dirty="0" smtClean="0"/>
                        <a:t>\B</a:t>
                      </a:r>
                      <a:endParaRPr lang="fr-CH" b="1" dirty="0"/>
                    </a:p>
                  </a:txBody>
                  <a:tcPr/>
                </a:tc>
                <a:tc>
                  <a:txBody>
                    <a:bodyPr/>
                    <a:lstStyle/>
                    <a:p>
                      <a:pPr algn="l"/>
                      <a:r>
                        <a:rPr lang="fr-CH" dirty="0" smtClean="0"/>
                        <a:t>Non bordure</a:t>
                      </a:r>
                      <a:r>
                        <a:rPr lang="fr-CH" baseline="0" dirty="0" smtClean="0"/>
                        <a:t> de mot</a:t>
                      </a:r>
                      <a:endParaRPr lang="fr-CH" dirty="0"/>
                    </a:p>
                  </a:txBody>
                  <a:tcPr/>
                </a:tc>
              </a:tr>
              <a:tr h="370840">
                <a:tc>
                  <a:txBody>
                    <a:bodyPr/>
                    <a:lstStyle/>
                    <a:p>
                      <a:pPr algn="ctr"/>
                      <a:r>
                        <a:rPr lang="fr-CH" b="1" dirty="0" smtClean="0"/>
                        <a:t>\G</a:t>
                      </a:r>
                      <a:endParaRPr lang="fr-CH" b="1" dirty="0"/>
                    </a:p>
                  </a:txBody>
                  <a:tcPr/>
                </a:tc>
                <a:tc>
                  <a:txBody>
                    <a:bodyPr/>
                    <a:lstStyle/>
                    <a:p>
                      <a:pPr algn="l"/>
                      <a:r>
                        <a:rPr lang="fr-CH" dirty="0" smtClean="0"/>
                        <a:t>Fin de la dernière capture</a:t>
                      </a:r>
                      <a:endParaRPr lang="fr-CH" dirty="0"/>
                    </a:p>
                  </a:txBody>
                  <a:tcPr/>
                </a:tc>
              </a:tr>
            </a:tbl>
          </a:graphicData>
        </a:graphic>
      </p:graphicFrame>
      <p:sp>
        <p:nvSpPr>
          <p:cNvPr id="3" name="Rectangle 2"/>
          <p:cNvSpPr/>
          <p:nvPr/>
        </p:nvSpPr>
        <p:spPr>
          <a:xfrm>
            <a:off x="594868" y="1676400"/>
            <a:ext cx="7177531" cy="707886"/>
          </a:xfrm>
          <a:prstGeom prst="rect">
            <a:avLst/>
          </a:prstGeom>
        </p:spPr>
        <p:txBody>
          <a:bodyPr wrap="square">
            <a:spAutoFit/>
          </a:bodyPr>
          <a:lstStyle/>
          <a:p>
            <a:pPr marL="342900" indent="-342900">
              <a:buClr>
                <a:schemeClr val="accent6">
                  <a:lumMod val="75000"/>
                </a:schemeClr>
              </a:buClr>
              <a:buFont typeface="Arial" panose="020B0604020202020204" pitchFamily="34" charset="0"/>
              <a:buChar char="•"/>
            </a:pPr>
            <a:r>
              <a:rPr lang="fr-CH" sz="2000" dirty="0" smtClean="0"/>
              <a:t>Une ancre atteste une condition à une position donnée</a:t>
            </a:r>
          </a:p>
          <a:p>
            <a:pPr marL="342900" indent="-342900">
              <a:buClr>
                <a:schemeClr val="accent6">
                  <a:lumMod val="75000"/>
                </a:schemeClr>
              </a:buClr>
              <a:buFont typeface="Arial" panose="020B0604020202020204" pitchFamily="34" charset="0"/>
              <a:buChar char="•"/>
            </a:pPr>
            <a:r>
              <a:rPr lang="fr-CH" sz="2000" dirty="0" smtClean="0"/>
              <a:t>Mais elle ne capture rien</a:t>
            </a:r>
          </a:p>
        </p:txBody>
      </p:sp>
    </p:spTree>
    <p:extLst>
      <p:ext uri="{BB962C8B-B14F-4D97-AF65-F5344CB8AC3E}">
        <p14:creationId xmlns:p14="http://schemas.microsoft.com/office/powerpoint/2010/main" val="32918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35</a:t>
            </a:fld>
            <a:endParaRPr lang="fr-CH" dirty="0"/>
          </a:p>
        </p:txBody>
      </p:sp>
      <p:sp>
        <p:nvSpPr>
          <p:cNvPr id="20" name="Rectangle 19"/>
          <p:cNvSpPr/>
          <p:nvPr/>
        </p:nvSpPr>
        <p:spPr>
          <a:xfrm>
            <a:off x="8153400" y="0"/>
            <a:ext cx="990600" cy="30469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4770537"/>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endParaRPr lang="fr-CH" sz="1600" dirty="0"/>
          </a:p>
          <a:p>
            <a:pPr algn="ctr"/>
            <a:r>
              <a:rPr lang="fr-CH" sz="1600" dirty="0" smtClean="0"/>
              <a:t>\d</a:t>
            </a:r>
          </a:p>
          <a:p>
            <a:pPr algn="ctr"/>
            <a:r>
              <a:rPr lang="fr-CH" sz="1600" dirty="0" smtClean="0"/>
              <a:t>\w</a:t>
            </a:r>
          </a:p>
          <a:p>
            <a:pPr algn="ctr"/>
            <a:r>
              <a:rPr lang="fr-CH" sz="1600" dirty="0" smtClean="0"/>
              <a:t>\s</a:t>
            </a:r>
          </a:p>
          <a:p>
            <a:pPr algn="ctr"/>
            <a:r>
              <a:rPr lang="fr-CH" sz="1600" dirty="0" smtClean="0"/>
              <a:t>\D</a:t>
            </a:r>
          </a:p>
          <a:p>
            <a:pPr algn="ctr"/>
            <a:r>
              <a:rPr lang="fr-CH" sz="1600" dirty="0" smtClean="0"/>
              <a:t>\W</a:t>
            </a:r>
          </a:p>
          <a:p>
            <a:pPr algn="ctr"/>
            <a:r>
              <a:rPr lang="fr-CH" sz="1600" dirty="0" smtClean="0"/>
              <a:t>\S</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ensembles: notation courte</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0" name="Content Placeholder 4"/>
          <p:cNvSpPr txBox="1">
            <a:spLocks/>
          </p:cNvSpPr>
          <p:nvPr/>
        </p:nvSpPr>
        <p:spPr>
          <a:xfrm>
            <a:off x="381000" y="2133600"/>
            <a:ext cx="8229600" cy="990600"/>
          </a:xfrm>
          <a:prstGeom prst="rect">
            <a:avLst/>
          </a:prstGeom>
        </p:spPr>
        <p:txBody>
          <a:bodyPr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CH" sz="2800" dirty="0" smtClean="0"/>
              <a:t>/</a:t>
            </a:r>
            <a:r>
              <a:rPr lang="fr-CH" sz="2800" dirty="0" smtClean="0">
                <a:solidFill>
                  <a:schemeClr val="accent3">
                    <a:lumMod val="75000"/>
                  </a:schemeClr>
                </a:solidFill>
              </a:rPr>
              <a:t>([0-9]{4})</a:t>
            </a:r>
            <a:r>
              <a:rPr lang="fr-CH" sz="2800" dirty="0" smtClean="0"/>
              <a:t>-</a:t>
            </a:r>
            <a:r>
              <a:rPr lang="fr-CH" sz="2800" dirty="0" smtClean="0">
                <a:solidFill>
                  <a:schemeClr val="accent1">
                    <a:lumMod val="60000"/>
                    <a:lumOff val="40000"/>
                  </a:schemeClr>
                </a:solidFill>
              </a:rPr>
              <a:t>([0-9]{2})</a:t>
            </a:r>
            <a:r>
              <a:rPr lang="fr-CH" sz="2800" dirty="0" smtClean="0"/>
              <a:t>-</a:t>
            </a:r>
            <a:r>
              <a:rPr lang="fr-CH" sz="2800" dirty="0">
                <a:solidFill>
                  <a:schemeClr val="accent4">
                    <a:lumMod val="60000"/>
                    <a:lumOff val="40000"/>
                  </a:schemeClr>
                </a:solidFill>
              </a:rPr>
              <a:t>([0-9]{2</a:t>
            </a:r>
            <a:r>
              <a:rPr lang="fr-CH" sz="2800" dirty="0" smtClean="0">
                <a:solidFill>
                  <a:schemeClr val="accent4">
                    <a:lumMod val="60000"/>
                    <a:lumOff val="40000"/>
                  </a:schemeClr>
                </a:solidFill>
              </a:rPr>
              <a:t>})</a:t>
            </a:r>
            <a:r>
              <a:rPr lang="fr-CH" sz="2800" dirty="0" smtClean="0"/>
              <a:t>/</a:t>
            </a:r>
          </a:p>
        </p:txBody>
      </p:sp>
      <p:sp>
        <p:nvSpPr>
          <p:cNvPr id="11" name="Content Placeholder 4"/>
          <p:cNvSpPr txBox="1">
            <a:spLocks/>
          </p:cNvSpPr>
          <p:nvPr/>
        </p:nvSpPr>
        <p:spPr>
          <a:xfrm>
            <a:off x="381000" y="3760603"/>
            <a:ext cx="8229600" cy="990600"/>
          </a:xfrm>
          <a:prstGeom prst="rect">
            <a:avLst/>
          </a:prstGeom>
        </p:spPr>
        <p:txBody>
          <a:bodyPr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CH" sz="2800" dirty="0" smtClean="0"/>
              <a:t>/</a:t>
            </a:r>
            <a:r>
              <a:rPr lang="fr-CH" sz="2800" dirty="0" smtClean="0">
                <a:solidFill>
                  <a:schemeClr val="accent3">
                    <a:lumMod val="75000"/>
                  </a:schemeClr>
                </a:solidFill>
              </a:rPr>
              <a:t>(\d{4})</a:t>
            </a:r>
            <a:r>
              <a:rPr lang="fr-CH" sz="2800" dirty="0" smtClean="0"/>
              <a:t>-</a:t>
            </a:r>
            <a:r>
              <a:rPr lang="fr-CH" sz="2800" dirty="0" smtClean="0">
                <a:solidFill>
                  <a:schemeClr val="accent1">
                    <a:lumMod val="60000"/>
                    <a:lumOff val="40000"/>
                  </a:schemeClr>
                </a:solidFill>
              </a:rPr>
              <a:t>(\d{2})</a:t>
            </a:r>
            <a:r>
              <a:rPr lang="fr-CH" sz="2800" dirty="0" smtClean="0"/>
              <a:t>-</a:t>
            </a:r>
            <a:r>
              <a:rPr lang="fr-CH" sz="2800" dirty="0" smtClean="0">
                <a:solidFill>
                  <a:schemeClr val="accent4">
                    <a:lumMod val="60000"/>
                    <a:lumOff val="40000"/>
                  </a:schemeClr>
                </a:solidFill>
              </a:rPr>
              <a:t>(\d{2})</a:t>
            </a:r>
            <a:r>
              <a:rPr lang="fr-CH" sz="2800" dirty="0" smtClean="0"/>
              <a:t>/</a:t>
            </a:r>
          </a:p>
        </p:txBody>
      </p:sp>
    </p:spTree>
    <p:extLst>
      <p:ext uri="{BB962C8B-B14F-4D97-AF65-F5344CB8AC3E}">
        <p14:creationId xmlns:p14="http://schemas.microsoft.com/office/powerpoint/2010/main" val="3118084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53400" y="0"/>
            <a:ext cx="990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Slide Number Placeholder 1"/>
          <p:cNvSpPr>
            <a:spLocks noGrp="1"/>
          </p:cNvSpPr>
          <p:nvPr>
            <p:ph type="sldNum" sz="quarter" idx="12"/>
          </p:nvPr>
        </p:nvSpPr>
        <p:spPr/>
        <p:txBody>
          <a:bodyPr/>
          <a:lstStyle/>
          <a:p>
            <a:fld id="{F6A23F09-0379-4BC7-B45F-9108CD96B3CD}" type="slidenum">
              <a:rPr lang="fr-CH" smtClean="0"/>
              <a:pPr/>
              <a:t>36</a:t>
            </a:fld>
            <a:endParaRPr lang="fr-CH" dirty="0"/>
          </a:p>
        </p:txBody>
      </p:sp>
      <p:sp>
        <p:nvSpPr>
          <p:cNvPr id="20" name="Rectangle 19"/>
          <p:cNvSpPr/>
          <p:nvPr/>
        </p:nvSpPr>
        <p:spPr>
          <a:xfrm>
            <a:off x="8153400" y="0"/>
            <a:ext cx="990600" cy="30469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TextBox 7"/>
          <p:cNvSpPr txBox="1"/>
          <p:nvPr/>
        </p:nvSpPr>
        <p:spPr>
          <a:xfrm>
            <a:off x="8153400" y="0"/>
            <a:ext cx="990600" cy="4770537"/>
          </a:xfrm>
          <a:prstGeom prst="rect">
            <a:avLst/>
          </a:prstGeom>
          <a:noFill/>
        </p:spPr>
        <p:txBody>
          <a:bodyPr wrap="square" rtlCol="0">
            <a:spAutoFit/>
          </a:bodyPr>
          <a:lstStyle/>
          <a:p>
            <a:pPr algn="ctr"/>
            <a:r>
              <a:rPr lang="fr-CH" sz="1600" dirty="0" smtClean="0"/>
              <a:t>\</a:t>
            </a:r>
          </a:p>
          <a:p>
            <a:pPr algn="ctr"/>
            <a:r>
              <a:rPr lang="fr-CH" sz="1600" dirty="0" smtClean="0"/>
              <a:t>.</a:t>
            </a:r>
          </a:p>
          <a:p>
            <a:pPr algn="ctr"/>
            <a:r>
              <a:rPr lang="fr-CH" sz="1600" dirty="0"/>
              <a:t>[]</a:t>
            </a:r>
            <a:endParaRPr lang="fr-CH" sz="1600" dirty="0" smtClean="0"/>
          </a:p>
          <a:p>
            <a:pPr algn="ctr"/>
            <a:r>
              <a:rPr lang="fr-CH" sz="1600" dirty="0" smtClean="0"/>
              <a:t>-</a:t>
            </a:r>
          </a:p>
          <a:p>
            <a:pPr algn="ctr"/>
            <a:r>
              <a:rPr lang="fr-CH" sz="1600" dirty="0" smtClean="0"/>
              <a:t>*</a:t>
            </a:r>
          </a:p>
          <a:p>
            <a:pPr algn="ctr"/>
            <a:r>
              <a:rPr lang="fr-CH" sz="1600" dirty="0" smtClean="0"/>
              <a:t>?</a:t>
            </a:r>
          </a:p>
          <a:p>
            <a:pPr algn="ctr"/>
            <a:r>
              <a:rPr lang="fr-CH" sz="1600" dirty="0" smtClean="0"/>
              <a:t>+ </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r>
              <a:rPr lang="fr-CH" sz="1600" dirty="0" smtClean="0"/>
              <a:t>$</a:t>
            </a:r>
          </a:p>
          <a:p>
            <a:pPr algn="ctr"/>
            <a:endParaRPr lang="fr-CH" sz="1600" dirty="0"/>
          </a:p>
          <a:p>
            <a:pPr algn="ctr"/>
            <a:r>
              <a:rPr lang="fr-CH" sz="1600" dirty="0" smtClean="0"/>
              <a:t>\d</a:t>
            </a:r>
          </a:p>
          <a:p>
            <a:pPr algn="ctr"/>
            <a:r>
              <a:rPr lang="fr-CH" sz="1600" dirty="0" smtClean="0"/>
              <a:t>\w</a:t>
            </a:r>
          </a:p>
          <a:p>
            <a:pPr algn="ctr"/>
            <a:r>
              <a:rPr lang="fr-CH" sz="1600" dirty="0" smtClean="0"/>
              <a:t>\s</a:t>
            </a:r>
          </a:p>
          <a:p>
            <a:pPr algn="ctr"/>
            <a:r>
              <a:rPr lang="fr-CH" sz="1600" dirty="0" smtClean="0"/>
              <a:t>\D</a:t>
            </a:r>
          </a:p>
          <a:p>
            <a:pPr algn="ctr"/>
            <a:r>
              <a:rPr lang="fr-CH" sz="1600" dirty="0" smtClean="0"/>
              <a:t>\W</a:t>
            </a:r>
          </a:p>
          <a:p>
            <a:pPr algn="ctr"/>
            <a:r>
              <a:rPr lang="fr-CH" sz="1600" dirty="0" smtClean="0"/>
              <a:t>\S</a:t>
            </a:r>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Les ensembles: notation courte</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148662982"/>
              </p:ext>
            </p:extLst>
          </p:nvPr>
        </p:nvGraphicFramePr>
        <p:xfrm>
          <a:off x="1219200" y="1762760"/>
          <a:ext cx="6096000" cy="3703320"/>
        </p:xfrm>
        <a:graphic>
          <a:graphicData uri="http://schemas.openxmlformats.org/drawingml/2006/table">
            <a:tbl>
              <a:tblPr firstRow="1" bandRow="1">
                <a:tableStyleId>{5940675A-B579-460E-94D1-54222C63F5DA}</a:tableStyleId>
              </a:tblPr>
              <a:tblGrid>
                <a:gridCol w="1752600"/>
                <a:gridCol w="2514600"/>
                <a:gridCol w="1828800"/>
              </a:tblGrid>
              <a:tr h="320040">
                <a:tc>
                  <a:txBody>
                    <a:bodyPr/>
                    <a:lstStyle/>
                    <a:p>
                      <a:pPr algn="ctr"/>
                      <a:r>
                        <a:rPr lang="fr-CH" dirty="0" smtClean="0"/>
                        <a:t>Notation</a:t>
                      </a:r>
                      <a:r>
                        <a:rPr lang="fr-CH" baseline="0" dirty="0" smtClean="0"/>
                        <a:t> courte</a:t>
                      </a:r>
                      <a:endParaRPr lang="fr-CH" dirty="0"/>
                    </a:p>
                  </a:txBody>
                  <a:tcPr/>
                </a:tc>
                <a:tc>
                  <a:txBody>
                    <a:bodyPr/>
                    <a:lstStyle/>
                    <a:p>
                      <a:pPr algn="ctr"/>
                      <a:r>
                        <a:rPr lang="fr-CH" dirty="0" smtClean="0"/>
                        <a:t>Description</a:t>
                      </a:r>
                      <a:endParaRPr lang="fr-CH" dirty="0"/>
                    </a:p>
                  </a:txBody>
                  <a:tcPr/>
                </a:tc>
                <a:tc>
                  <a:txBody>
                    <a:bodyPr/>
                    <a:lstStyle/>
                    <a:p>
                      <a:pPr algn="ctr"/>
                      <a:r>
                        <a:rPr lang="fr-CH" dirty="0" smtClean="0"/>
                        <a:t>Équivalent</a:t>
                      </a:r>
                      <a:endParaRPr lang="fr-CH" dirty="0"/>
                    </a:p>
                  </a:txBody>
                  <a:tcPr/>
                </a:tc>
              </a:tr>
              <a:tr h="370840">
                <a:tc>
                  <a:txBody>
                    <a:bodyPr/>
                    <a:lstStyle/>
                    <a:p>
                      <a:pPr algn="ctr"/>
                      <a:r>
                        <a:rPr lang="fr-CH" b="1" dirty="0" smtClean="0"/>
                        <a:t>\d</a:t>
                      </a:r>
                      <a:endParaRPr lang="fr-CH" b="1" dirty="0"/>
                    </a:p>
                  </a:txBody>
                  <a:tcPr/>
                </a:tc>
                <a:tc>
                  <a:txBody>
                    <a:bodyPr/>
                    <a:lstStyle/>
                    <a:p>
                      <a:pPr algn="l"/>
                      <a:r>
                        <a:rPr lang="fr-CH" dirty="0" smtClean="0"/>
                        <a:t>chiffre (</a:t>
                      </a:r>
                      <a:r>
                        <a:rPr lang="fr-CH" i="1" dirty="0" smtClean="0"/>
                        <a:t>digit)</a:t>
                      </a:r>
                      <a:endParaRPr lang="fr-CH" dirty="0"/>
                    </a:p>
                  </a:txBody>
                  <a:tcPr/>
                </a:tc>
                <a:tc>
                  <a:txBody>
                    <a:bodyPr/>
                    <a:lstStyle/>
                    <a:p>
                      <a:pPr algn="ctr"/>
                      <a:r>
                        <a:rPr lang="fr-CH" dirty="0" smtClean="0"/>
                        <a:t>[0-9]</a:t>
                      </a:r>
                      <a:endParaRPr lang="fr-CH" dirty="0"/>
                    </a:p>
                  </a:txBody>
                  <a:tcPr/>
                </a:tc>
              </a:tr>
              <a:tr h="370840">
                <a:tc>
                  <a:txBody>
                    <a:bodyPr/>
                    <a:lstStyle/>
                    <a:p>
                      <a:pPr algn="ctr"/>
                      <a:r>
                        <a:rPr lang="fr-CH" b="1" dirty="0" smtClean="0"/>
                        <a:t>\w</a:t>
                      </a:r>
                      <a:endParaRPr lang="fr-CH" b="1" dirty="0"/>
                    </a:p>
                  </a:txBody>
                  <a:tcPr/>
                </a:tc>
                <a:tc>
                  <a:txBody>
                    <a:bodyPr/>
                    <a:lstStyle/>
                    <a:p>
                      <a:pPr algn="l"/>
                      <a:r>
                        <a:rPr lang="fr-CH" dirty="0" smtClean="0"/>
                        <a:t>caractère de mot (</a:t>
                      </a:r>
                      <a:r>
                        <a:rPr lang="fr-CH" i="1" dirty="0" err="1" smtClean="0"/>
                        <a:t>word</a:t>
                      </a:r>
                      <a:r>
                        <a:rPr lang="fr-CH" dirty="0" smtClean="0"/>
                        <a:t>)</a:t>
                      </a:r>
                      <a:endParaRPr lang="fr-CH" dirty="0"/>
                    </a:p>
                  </a:txBody>
                  <a:tcPr/>
                </a:tc>
                <a:tc>
                  <a:txBody>
                    <a:bodyPr/>
                    <a:lstStyle/>
                    <a:p>
                      <a:pPr algn="ctr"/>
                      <a:r>
                        <a:rPr lang="fr-CH" smtClean="0"/>
                        <a:t>[a-zA-Z0-9_]</a:t>
                      </a:r>
                      <a:endParaRPr lang="fr-CH" dirty="0"/>
                    </a:p>
                  </a:txBody>
                  <a:tcPr/>
                </a:tc>
              </a:tr>
              <a:tr h="370840">
                <a:tc>
                  <a:txBody>
                    <a:bodyPr/>
                    <a:lstStyle/>
                    <a:p>
                      <a:pPr algn="ctr"/>
                      <a:r>
                        <a:rPr lang="fr-CH" b="1" dirty="0" smtClean="0"/>
                        <a:t>\s</a:t>
                      </a:r>
                      <a:endParaRPr lang="fr-CH"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espaces (</a:t>
                      </a:r>
                      <a:r>
                        <a:rPr lang="fr-CH" i="1" dirty="0" err="1" smtClean="0"/>
                        <a:t>separators</a:t>
                      </a:r>
                      <a:r>
                        <a:rPr lang="fr-CH" dirty="0" smtClean="0"/>
                        <a:t>)</a:t>
                      </a:r>
                      <a:endParaRPr lang="fr-CH" dirty="0"/>
                    </a:p>
                  </a:txBody>
                  <a:tcPr/>
                </a:tc>
                <a:tc>
                  <a:txBody>
                    <a:bodyPr/>
                    <a:lstStyle/>
                    <a:p>
                      <a:pPr algn="ctr"/>
                      <a:r>
                        <a:rPr lang="fr-CH" smtClean="0"/>
                        <a:t>[</a:t>
                      </a:r>
                      <a:r>
                        <a:rPr lang="fr-CH" sz="1800" b="1" smtClean="0"/>
                        <a:t>˽</a:t>
                      </a:r>
                      <a:r>
                        <a:rPr lang="fr-CH" baseline="0" smtClean="0"/>
                        <a:t>\t\r\n]</a:t>
                      </a:r>
                      <a:endParaRPr lang="fr-CH" dirty="0"/>
                    </a:p>
                  </a:txBody>
                  <a:tcPr/>
                </a:tc>
              </a:tr>
              <a:tr h="370840">
                <a:tc>
                  <a:txBody>
                    <a:bodyPr/>
                    <a:lstStyle/>
                    <a:p>
                      <a:pPr algn="ctr"/>
                      <a:r>
                        <a:rPr lang="fr-CH" b="1" dirty="0" smtClean="0"/>
                        <a:t>\D</a:t>
                      </a:r>
                      <a:endParaRPr lang="fr-CH" b="1" dirty="0"/>
                    </a:p>
                  </a:txBody>
                  <a:tcPr/>
                </a:tc>
                <a:tc>
                  <a:txBody>
                    <a:bodyPr/>
                    <a:lstStyle/>
                    <a:p>
                      <a:pPr algn="l"/>
                      <a:r>
                        <a:rPr lang="fr-CH" dirty="0" smtClean="0"/>
                        <a:t>pas un chiffre</a:t>
                      </a:r>
                      <a:endParaRPr lang="fr-CH" dirty="0"/>
                    </a:p>
                  </a:txBody>
                  <a:tcPr/>
                </a:tc>
                <a:tc>
                  <a:txBody>
                    <a:bodyPr/>
                    <a:lstStyle/>
                    <a:p>
                      <a:pPr algn="ctr"/>
                      <a:r>
                        <a:rPr lang="fr-CH" smtClean="0"/>
                        <a:t>[^0-9]</a:t>
                      </a:r>
                      <a:endParaRPr lang="fr-CH" dirty="0"/>
                    </a:p>
                  </a:txBody>
                  <a:tcPr/>
                </a:tc>
              </a:tr>
              <a:tr h="370840">
                <a:tc>
                  <a:txBody>
                    <a:bodyPr/>
                    <a:lstStyle/>
                    <a:p>
                      <a:pPr algn="ctr"/>
                      <a:r>
                        <a:rPr lang="fr-CH" b="1" dirty="0" smtClean="0"/>
                        <a:t>\W</a:t>
                      </a:r>
                      <a:endParaRPr lang="fr-CH" b="1" dirty="0"/>
                    </a:p>
                  </a:txBody>
                  <a:tcPr/>
                </a:tc>
                <a:tc>
                  <a:txBody>
                    <a:bodyPr/>
                    <a:lstStyle/>
                    <a:p>
                      <a:pPr algn="l"/>
                      <a:r>
                        <a:rPr lang="fr-CH" dirty="0" smtClean="0"/>
                        <a:t>par un caractère</a:t>
                      </a:r>
                      <a:r>
                        <a:rPr lang="fr-CH" baseline="0" dirty="0" smtClean="0"/>
                        <a:t> de mot</a:t>
                      </a:r>
                      <a:endParaRPr lang="fr-CH" dirty="0"/>
                    </a:p>
                  </a:txBody>
                  <a:tcPr/>
                </a:tc>
                <a:tc>
                  <a:txBody>
                    <a:bodyPr/>
                    <a:lstStyle/>
                    <a:p>
                      <a:pPr algn="ctr"/>
                      <a:r>
                        <a:rPr lang="fr-CH" smtClean="0"/>
                        <a:t>[^a-zA-Z0-9_]</a:t>
                      </a:r>
                      <a:endParaRPr lang="fr-CH" dirty="0"/>
                    </a:p>
                  </a:txBody>
                  <a:tcPr/>
                </a:tc>
              </a:tr>
              <a:tr h="370840">
                <a:tc>
                  <a:txBody>
                    <a:bodyPr/>
                    <a:lstStyle/>
                    <a:p>
                      <a:pPr algn="ctr"/>
                      <a:r>
                        <a:rPr lang="fr-CH" b="1" dirty="0" smtClean="0"/>
                        <a:t>\S</a:t>
                      </a:r>
                      <a:endParaRPr lang="fr-CH" b="1" dirty="0"/>
                    </a:p>
                  </a:txBody>
                  <a:tcPr/>
                </a:tc>
                <a:tc>
                  <a:txBody>
                    <a:bodyPr/>
                    <a:lstStyle/>
                    <a:p>
                      <a:pPr algn="l"/>
                      <a:r>
                        <a:rPr lang="fr-CH" dirty="0" smtClean="0"/>
                        <a:t>pas un espace</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smtClean="0"/>
                        <a:t>[^</a:t>
                      </a:r>
                      <a:r>
                        <a:rPr lang="fr-CH" sz="1800" b="1" smtClean="0"/>
                        <a:t>˽</a:t>
                      </a:r>
                      <a:r>
                        <a:rPr lang="fr-CH" baseline="0" smtClean="0"/>
                        <a:t>\t\r\n]</a:t>
                      </a:r>
                      <a:endParaRPr lang="fr-CH" dirty="0" smtClean="0"/>
                    </a:p>
                  </a:txBody>
                  <a:tcPr/>
                </a:tc>
              </a:tr>
              <a:tr h="370840">
                <a:tc>
                  <a:txBody>
                    <a:bodyPr/>
                    <a:lstStyle/>
                    <a:p>
                      <a:pPr algn="ctr"/>
                      <a:r>
                        <a:rPr lang="fr-CH" b="1" smtClean="0"/>
                        <a:t>\v</a:t>
                      </a:r>
                      <a:endParaRPr lang="fr-CH" b="1" dirty="0"/>
                    </a:p>
                  </a:txBody>
                  <a:tcPr/>
                </a:tc>
                <a:tc>
                  <a:txBody>
                    <a:bodyPr/>
                    <a:lstStyle/>
                    <a:p>
                      <a:pPr algn="l"/>
                      <a:r>
                        <a:rPr lang="fr-CH" dirty="0" smtClean="0"/>
                        <a:t>séparateurs verticaux</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smtClean="0"/>
                        <a:t>[\r\n\f]</a:t>
                      </a:r>
                      <a:endParaRPr lang="fr-CH" dirty="0" smtClean="0"/>
                    </a:p>
                  </a:txBody>
                  <a:tcPr/>
                </a:tc>
              </a:tr>
              <a:tr h="370840">
                <a:tc>
                  <a:txBody>
                    <a:bodyPr/>
                    <a:lstStyle/>
                    <a:p>
                      <a:pPr algn="ctr"/>
                      <a:r>
                        <a:rPr lang="fr-CH" b="1" dirty="0" smtClean="0"/>
                        <a:t>\h</a:t>
                      </a:r>
                      <a:endParaRPr lang="fr-CH" b="1" dirty="0"/>
                    </a:p>
                  </a:txBody>
                  <a:tcPr/>
                </a:tc>
                <a:tc>
                  <a:txBody>
                    <a:bodyPr/>
                    <a:lstStyle/>
                    <a:p>
                      <a:pPr algn="l"/>
                      <a:r>
                        <a:rPr lang="fr-CH" dirty="0" smtClean="0"/>
                        <a:t>séparateurs horizontaux</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a:t>
                      </a:r>
                      <a:r>
                        <a:rPr lang="fr-CH" sz="1800" b="1" dirty="0" smtClean="0"/>
                        <a:t>˽</a:t>
                      </a:r>
                      <a:r>
                        <a:rPr lang="fr-CH" baseline="0" dirty="0" smtClean="0"/>
                        <a:t>\t]</a:t>
                      </a:r>
                      <a:endParaRPr lang="fr-CH" dirty="0" smtClean="0"/>
                    </a:p>
                  </a:txBody>
                  <a:tcPr/>
                </a:tc>
              </a:tr>
              <a:tr h="370840">
                <a:tc>
                  <a:txBody>
                    <a:bodyPr/>
                    <a:lstStyle/>
                    <a:p>
                      <a:pPr algn="ctr"/>
                      <a:r>
                        <a:rPr lang="fr-CH" b="1" dirty="0" smtClean="0"/>
                        <a:t>.</a:t>
                      </a:r>
                      <a:endParaRPr lang="fr-CH" b="1" dirty="0"/>
                    </a:p>
                  </a:txBody>
                  <a:tcPr/>
                </a:tc>
                <a:tc>
                  <a:txBody>
                    <a:bodyPr/>
                    <a:lstStyle/>
                    <a:p>
                      <a:pPr algn="l"/>
                      <a:r>
                        <a:rPr lang="fr-CH" dirty="0" smtClean="0"/>
                        <a:t>Tous les caractères </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[^\n]</a:t>
                      </a:r>
                    </a:p>
                  </a:txBody>
                  <a:tcPr/>
                </a:tc>
              </a:tr>
            </a:tbl>
          </a:graphicData>
        </a:graphic>
      </p:graphicFrame>
      <p:sp>
        <p:nvSpPr>
          <p:cNvPr id="21" name="Content Placeholder 2"/>
          <p:cNvSpPr txBox="1">
            <a:spLocks/>
          </p:cNvSpPr>
          <p:nvPr/>
        </p:nvSpPr>
        <p:spPr>
          <a:xfrm>
            <a:off x="457200" y="5715000"/>
            <a:ext cx="7620000" cy="838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000" dirty="0" smtClean="0"/>
              <a:t>'tiret' n'est </a:t>
            </a:r>
            <a:r>
              <a:rPr lang="fr-CH" sz="2000" dirty="0" smtClean="0"/>
              <a:t>pas un caractère de mot, il n'appartient pas à </a:t>
            </a:r>
            <a:r>
              <a:rPr lang="fr-CH" sz="2000" b="1" dirty="0" smtClean="0"/>
              <a:t>\w</a:t>
            </a:r>
          </a:p>
          <a:p>
            <a:pPr>
              <a:buClr>
                <a:schemeClr val="accent6">
                  <a:lumMod val="75000"/>
                </a:schemeClr>
              </a:buClr>
            </a:pPr>
            <a:r>
              <a:rPr lang="fr-CH" sz="2000" dirty="0" smtClean="0"/>
              <a:t>Originaire de Perl, pas disponible dans BRE</a:t>
            </a:r>
          </a:p>
        </p:txBody>
      </p:sp>
    </p:spTree>
    <p:extLst>
      <p:ext uri="{BB962C8B-B14F-4D97-AF65-F5344CB8AC3E}">
        <p14:creationId xmlns:p14="http://schemas.microsoft.com/office/powerpoint/2010/main" val="2880834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37</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La substitution</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2590800" y="2986333"/>
            <a:ext cx="3922869"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m/</a:t>
            </a:r>
            <a:r>
              <a:rPr lang="fr-CH" sz="2400" dirty="0" err="1" smtClean="0">
                <a:latin typeface="Consolas" panose="020B0609020204030204" pitchFamily="49" charset="0"/>
                <a:cs typeface="Consolas" panose="020B0609020204030204" pitchFamily="49" charset="0"/>
              </a:rPr>
              <a:t>regular</a:t>
            </a:r>
            <a:r>
              <a:rPr lang="fr-CH" sz="2400" dirty="0" smtClean="0">
                <a:latin typeface="Consolas" panose="020B0609020204030204" pitchFamily="49" charset="0"/>
                <a:cs typeface="Consolas" panose="020B0609020204030204" pitchFamily="49" charset="0"/>
              </a:rPr>
              <a:t> expression/g</a:t>
            </a:r>
            <a:endParaRPr lang="fr-CH" sz="2400" dirty="0">
              <a:latin typeface="Consolas" panose="020B0609020204030204" pitchFamily="49" charset="0"/>
              <a:cs typeface="Consolas" panose="020B0609020204030204" pitchFamily="49" charset="0"/>
            </a:endParaRPr>
          </a:p>
        </p:txBody>
      </p:sp>
      <p:cxnSp>
        <p:nvCxnSpPr>
          <p:cNvPr id="9" name="Straight Connector 8"/>
          <p:cNvCxnSpPr/>
          <p:nvPr/>
        </p:nvCxnSpPr>
        <p:spPr>
          <a:xfrm flipV="1">
            <a:off x="2784144" y="2514600"/>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97304" y="3447998"/>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29163" y="2145268"/>
            <a:ext cx="771237" cy="369332"/>
          </a:xfrm>
          <a:prstGeom prst="rect">
            <a:avLst/>
          </a:prstGeom>
          <a:noFill/>
        </p:spPr>
        <p:txBody>
          <a:bodyPr wrap="none" rtlCol="0">
            <a:spAutoFit/>
          </a:bodyPr>
          <a:lstStyle/>
          <a:p>
            <a:r>
              <a:rPr lang="fr-CH" dirty="0" smtClean="0"/>
              <a:t>match</a:t>
            </a:r>
            <a:endParaRPr lang="fr-CH" dirty="0"/>
          </a:p>
        </p:txBody>
      </p:sp>
      <p:sp>
        <p:nvSpPr>
          <p:cNvPr id="12" name="TextBox 11"/>
          <p:cNvSpPr txBox="1"/>
          <p:nvPr/>
        </p:nvSpPr>
        <p:spPr>
          <a:xfrm>
            <a:off x="5951868" y="3966361"/>
            <a:ext cx="753732" cy="369332"/>
          </a:xfrm>
          <a:prstGeom prst="rect">
            <a:avLst/>
          </a:prstGeom>
          <a:noFill/>
        </p:spPr>
        <p:txBody>
          <a:bodyPr wrap="none" rtlCol="0">
            <a:spAutoFit/>
          </a:bodyPr>
          <a:lstStyle/>
          <a:p>
            <a:r>
              <a:rPr lang="fr-CH" dirty="0" smtClean="0"/>
              <a:t>global</a:t>
            </a:r>
            <a:endParaRPr lang="fr-CH" dirty="0"/>
          </a:p>
        </p:txBody>
      </p:sp>
      <p:sp>
        <p:nvSpPr>
          <p:cNvPr id="14" name="TextBox 13"/>
          <p:cNvSpPr txBox="1"/>
          <p:nvPr/>
        </p:nvSpPr>
        <p:spPr>
          <a:xfrm>
            <a:off x="2057400" y="4746640"/>
            <a:ext cx="4942379" cy="461665"/>
          </a:xfrm>
          <a:prstGeom prst="rect">
            <a:avLst/>
          </a:prstGeom>
          <a:noFill/>
        </p:spPr>
        <p:txBody>
          <a:bodyPr wrap="none" rtlCol="0">
            <a:spAutoFit/>
          </a:bodyPr>
          <a:lstStyle/>
          <a:p>
            <a:r>
              <a:rPr lang="fr-CH" sz="2400" dirty="0">
                <a:latin typeface="Consolas" panose="020B0609020204030204" pitchFamily="49" charset="0"/>
                <a:cs typeface="Consolas" panose="020B0609020204030204" pitchFamily="49" charset="0"/>
              </a:rPr>
              <a:t>s</a:t>
            </a:r>
            <a:r>
              <a:rPr lang="fr-CH" sz="2400" dirty="0" smtClean="0">
                <a:latin typeface="Consolas" panose="020B0609020204030204" pitchFamily="49" charset="0"/>
                <a:cs typeface="Consolas" panose="020B0609020204030204" pitchFamily="49" charset="0"/>
              </a:rPr>
              <a:t>/</a:t>
            </a:r>
            <a:r>
              <a:rPr lang="fr-CH" sz="2400" dirty="0" err="1" smtClean="0">
                <a:latin typeface="Consolas" panose="020B0609020204030204" pitchFamily="49" charset="0"/>
                <a:cs typeface="Consolas" panose="020B0609020204030204" pitchFamily="49" charset="0"/>
              </a:rPr>
              <a:t>regular</a:t>
            </a:r>
            <a:r>
              <a:rPr lang="fr-CH" sz="2400" dirty="0" smtClean="0">
                <a:latin typeface="Consolas" panose="020B0609020204030204" pitchFamily="49" charset="0"/>
                <a:cs typeface="Consolas" panose="020B0609020204030204" pitchFamily="49" charset="0"/>
              </a:rPr>
              <a:t> expression/</a:t>
            </a:r>
            <a:r>
              <a:rPr lang="fr-CH" sz="2400" dirty="0" err="1" smtClean="0">
                <a:latin typeface="Consolas" panose="020B0609020204030204" pitchFamily="49" charset="0"/>
                <a:cs typeface="Consolas" panose="020B0609020204030204" pitchFamily="49" charset="0"/>
              </a:rPr>
              <a:t>regex</a:t>
            </a:r>
            <a:r>
              <a:rPr lang="fr-CH" sz="2400" dirty="0" smtClean="0">
                <a:latin typeface="Consolas" panose="020B0609020204030204" pitchFamily="49" charset="0"/>
                <a:cs typeface="Consolas" panose="020B0609020204030204" pitchFamily="49" charset="0"/>
              </a:rPr>
              <a:t>/g</a:t>
            </a:r>
            <a:endParaRPr lang="fr-CH" sz="2400" dirty="0">
              <a:latin typeface="Consolas" panose="020B0609020204030204" pitchFamily="49" charset="0"/>
              <a:cs typeface="Consolas" panose="020B0609020204030204" pitchFamily="49" charset="0"/>
            </a:endParaRPr>
          </a:p>
        </p:txBody>
      </p:sp>
      <p:cxnSp>
        <p:nvCxnSpPr>
          <p:cNvPr id="15" name="Straight Connector 14"/>
          <p:cNvCxnSpPr/>
          <p:nvPr/>
        </p:nvCxnSpPr>
        <p:spPr>
          <a:xfrm flipV="1">
            <a:off x="2230359" y="4274907"/>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746236" y="5208305"/>
            <a:ext cx="0" cy="471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3905575"/>
            <a:ext cx="1122615" cy="369332"/>
          </a:xfrm>
          <a:prstGeom prst="rect">
            <a:avLst/>
          </a:prstGeom>
          <a:noFill/>
        </p:spPr>
        <p:txBody>
          <a:bodyPr wrap="none" rtlCol="0">
            <a:spAutoFit/>
          </a:bodyPr>
          <a:lstStyle/>
          <a:p>
            <a:r>
              <a:rPr lang="fr-CH" dirty="0" smtClean="0"/>
              <a:t>substitute</a:t>
            </a:r>
            <a:endParaRPr lang="fr-CH" dirty="0"/>
          </a:p>
        </p:txBody>
      </p:sp>
      <p:sp>
        <p:nvSpPr>
          <p:cNvPr id="18" name="TextBox 17"/>
          <p:cNvSpPr txBox="1"/>
          <p:nvPr/>
        </p:nvSpPr>
        <p:spPr>
          <a:xfrm>
            <a:off x="6400800" y="5726668"/>
            <a:ext cx="753732" cy="369332"/>
          </a:xfrm>
          <a:prstGeom prst="rect">
            <a:avLst/>
          </a:prstGeom>
          <a:noFill/>
        </p:spPr>
        <p:txBody>
          <a:bodyPr wrap="none" rtlCol="0">
            <a:spAutoFit/>
          </a:bodyPr>
          <a:lstStyle/>
          <a:p>
            <a:r>
              <a:rPr lang="fr-CH" dirty="0" smtClean="0"/>
              <a:t>global</a:t>
            </a:r>
            <a:endParaRPr lang="fr-CH" dirty="0"/>
          </a:p>
        </p:txBody>
      </p:sp>
    </p:spTree>
    <p:extLst>
      <p:ext uri="{BB962C8B-B14F-4D97-AF65-F5344CB8AC3E}">
        <p14:creationId xmlns:p14="http://schemas.microsoft.com/office/powerpoint/2010/main" val="122558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38</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La substitution (suite)</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3417424" y="1752600"/>
            <a:ext cx="1883849"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07/31/2015</a:t>
            </a:r>
            <a:endParaRPr lang="fr-CH" sz="2400" dirty="0">
              <a:latin typeface="Consolas" panose="020B0609020204030204" pitchFamily="49" charset="0"/>
              <a:cs typeface="Consolas" panose="020B0609020204030204" pitchFamily="49" charset="0"/>
            </a:endParaRPr>
          </a:p>
        </p:txBody>
      </p:sp>
      <p:sp>
        <p:nvSpPr>
          <p:cNvPr id="3" name="Rectangle 2"/>
          <p:cNvSpPr/>
          <p:nvPr/>
        </p:nvSpPr>
        <p:spPr>
          <a:xfrm>
            <a:off x="6553200" y="1798766"/>
            <a:ext cx="1761957" cy="369332"/>
          </a:xfrm>
          <a:prstGeom prst="rect">
            <a:avLst/>
          </a:prstGeom>
        </p:spPr>
        <p:txBody>
          <a:bodyPr wrap="none">
            <a:spAutoFit/>
          </a:bodyPr>
          <a:lstStyle/>
          <a:p>
            <a:r>
              <a:rPr lang="fr-CH" dirty="0"/>
              <a:t>CSA Z234.5:1989</a:t>
            </a:r>
          </a:p>
        </p:txBody>
      </p:sp>
      <p:sp>
        <p:nvSpPr>
          <p:cNvPr id="20" name="TextBox 19"/>
          <p:cNvSpPr txBox="1"/>
          <p:nvPr/>
        </p:nvSpPr>
        <p:spPr>
          <a:xfrm>
            <a:off x="3373951" y="5177135"/>
            <a:ext cx="1883849" cy="461665"/>
          </a:xfrm>
          <a:prstGeom prst="rect">
            <a:avLst/>
          </a:prstGeom>
          <a:noFill/>
        </p:spPr>
        <p:txBody>
          <a:bodyPr wrap="none" rtlCol="0">
            <a:spAutoFit/>
          </a:bodyPr>
          <a:lstStyle/>
          <a:p>
            <a:r>
              <a:rPr lang="fr-CH" sz="2400" dirty="0" smtClean="0">
                <a:latin typeface="Consolas" panose="020B0609020204030204" pitchFamily="49" charset="0"/>
                <a:cs typeface="Consolas" panose="020B0609020204030204" pitchFamily="49" charset="0"/>
              </a:rPr>
              <a:t>2015-07-31</a:t>
            </a:r>
            <a:endParaRPr lang="fr-CH" sz="2400" dirty="0">
              <a:latin typeface="Consolas" panose="020B0609020204030204" pitchFamily="49" charset="0"/>
              <a:cs typeface="Consolas" panose="020B0609020204030204" pitchFamily="49" charset="0"/>
            </a:endParaRPr>
          </a:p>
        </p:txBody>
      </p:sp>
      <p:sp>
        <p:nvSpPr>
          <p:cNvPr id="21" name="Rectangle 20"/>
          <p:cNvSpPr/>
          <p:nvPr/>
        </p:nvSpPr>
        <p:spPr>
          <a:xfrm>
            <a:off x="7284367" y="5223301"/>
            <a:ext cx="1021433" cy="369332"/>
          </a:xfrm>
          <a:prstGeom prst="rect">
            <a:avLst/>
          </a:prstGeom>
        </p:spPr>
        <p:txBody>
          <a:bodyPr wrap="none">
            <a:spAutoFit/>
          </a:bodyPr>
          <a:lstStyle/>
          <a:p>
            <a:r>
              <a:rPr lang="fr-CH" dirty="0" smtClean="0"/>
              <a:t>ISO 8601</a:t>
            </a:r>
            <a:endParaRPr lang="fr-CH" dirty="0"/>
          </a:p>
        </p:txBody>
      </p:sp>
      <p:sp>
        <p:nvSpPr>
          <p:cNvPr id="23" name="Rectangle 22"/>
          <p:cNvSpPr/>
          <p:nvPr/>
        </p:nvSpPr>
        <p:spPr>
          <a:xfrm>
            <a:off x="708184" y="3355238"/>
            <a:ext cx="7677103" cy="523220"/>
          </a:xfrm>
          <a:prstGeom prst="rect">
            <a:avLst/>
          </a:prstGeom>
        </p:spPr>
        <p:txBody>
          <a:bodyPr wrap="none">
            <a:spAutoFit/>
          </a:bodyPr>
          <a:lstStyle/>
          <a:p>
            <a:pPr algn="ctr"/>
            <a:r>
              <a:rPr lang="fr-CH" sz="2800" dirty="0" smtClean="0">
                <a:latin typeface="Consolas" panose="020B0609020204030204" pitchFamily="49" charset="0"/>
                <a:cs typeface="Consolas" panose="020B0609020204030204" pitchFamily="49" charset="0"/>
              </a:rPr>
              <a:t>s/                         /        /g</a:t>
            </a:r>
            <a:endParaRPr lang="fr-CH" sz="2000" dirty="0">
              <a:latin typeface="Consolas" panose="020B0609020204030204" pitchFamily="49" charset="0"/>
              <a:cs typeface="Consolas" panose="020B0609020204030204" pitchFamily="49" charset="0"/>
            </a:endParaRPr>
          </a:p>
        </p:txBody>
      </p:sp>
      <p:sp>
        <p:nvSpPr>
          <p:cNvPr id="24" name="Rectangle 23"/>
          <p:cNvSpPr/>
          <p:nvPr/>
        </p:nvSpPr>
        <p:spPr>
          <a:xfrm>
            <a:off x="708184" y="3355238"/>
            <a:ext cx="7677103" cy="523220"/>
          </a:xfrm>
          <a:prstGeom prst="rect">
            <a:avLst/>
          </a:prstGeom>
        </p:spPr>
        <p:txBody>
          <a:bodyPr wrap="none">
            <a:spAutoFit/>
          </a:bodyPr>
          <a:lstStyle/>
          <a:p>
            <a:pPr algn="ctr"/>
            <a:r>
              <a:rPr lang="fr-CH" sz="2800" dirty="0" smtClean="0">
                <a:latin typeface="Consolas" panose="020B0609020204030204" pitchFamily="49" charset="0"/>
                <a:cs typeface="Consolas" panose="020B0609020204030204" pitchFamily="49" charset="0"/>
              </a:rPr>
              <a:t>   \d{2}                              </a:t>
            </a:r>
            <a:endParaRPr lang="fr-CH" sz="2000" dirty="0">
              <a:latin typeface="Consolas" panose="020B0609020204030204" pitchFamily="49" charset="0"/>
              <a:cs typeface="Consolas" panose="020B0609020204030204" pitchFamily="49" charset="0"/>
            </a:endParaRPr>
          </a:p>
        </p:txBody>
      </p:sp>
      <p:sp>
        <p:nvSpPr>
          <p:cNvPr id="25" name="Rectangle 24"/>
          <p:cNvSpPr/>
          <p:nvPr/>
        </p:nvSpPr>
        <p:spPr>
          <a:xfrm>
            <a:off x="708184" y="3355238"/>
            <a:ext cx="7677103" cy="523220"/>
          </a:xfrm>
          <a:prstGeom prst="rect">
            <a:avLst/>
          </a:prstGeom>
        </p:spPr>
        <p:txBody>
          <a:bodyPr wrap="none">
            <a:spAutoFit/>
          </a:bodyPr>
          <a:lstStyle/>
          <a:p>
            <a:pPr algn="ctr"/>
            <a:r>
              <a:rPr lang="fr-CH" sz="2800" dirty="0">
                <a:latin typeface="Consolas" panose="020B0609020204030204" pitchFamily="49" charset="0"/>
                <a:cs typeface="Consolas" panose="020B0609020204030204" pitchFamily="49" charset="0"/>
              </a:rPr>
              <a:t> </a:t>
            </a:r>
            <a:r>
              <a:rPr lang="fr-CH" sz="2800" dirty="0" smtClean="0">
                <a:latin typeface="Consolas" panose="020B0609020204030204" pitchFamily="49" charset="0"/>
                <a:cs typeface="Consolas" panose="020B0609020204030204" pitchFamily="49" charset="0"/>
              </a:rPr>
              <a:t>        \/                           </a:t>
            </a:r>
            <a:endParaRPr lang="fr-CH" sz="2000" dirty="0">
              <a:latin typeface="Consolas" panose="020B0609020204030204" pitchFamily="49" charset="0"/>
              <a:cs typeface="Consolas" panose="020B0609020204030204" pitchFamily="49" charset="0"/>
            </a:endParaRPr>
          </a:p>
        </p:txBody>
      </p:sp>
      <p:sp>
        <p:nvSpPr>
          <p:cNvPr id="26" name="Rectangle 25"/>
          <p:cNvSpPr/>
          <p:nvPr/>
        </p:nvSpPr>
        <p:spPr>
          <a:xfrm>
            <a:off x="708184" y="3355238"/>
            <a:ext cx="7677102" cy="523220"/>
          </a:xfrm>
          <a:prstGeom prst="rect">
            <a:avLst/>
          </a:prstGeom>
        </p:spPr>
        <p:txBody>
          <a:bodyPr wrap="none">
            <a:spAutoFit/>
          </a:bodyPr>
          <a:lstStyle/>
          <a:p>
            <a:pPr algn="ctr"/>
            <a:r>
              <a:rPr lang="fr-CH" sz="2800" dirty="0">
                <a:latin typeface="Consolas" panose="020B0609020204030204" pitchFamily="49" charset="0"/>
                <a:cs typeface="Consolas" panose="020B0609020204030204" pitchFamily="49" charset="0"/>
              </a:rPr>
              <a:t> </a:t>
            </a:r>
            <a:r>
              <a:rPr lang="fr-CH" sz="2800" dirty="0" smtClean="0">
                <a:latin typeface="Consolas" panose="020B0609020204030204" pitchFamily="49" charset="0"/>
                <a:cs typeface="Consolas" panose="020B0609020204030204" pitchFamily="49" charset="0"/>
              </a:rPr>
              <a:t>           \d{2} \/ \d{4}            </a:t>
            </a:r>
            <a:endParaRPr lang="fr-CH" sz="2000" dirty="0">
              <a:latin typeface="Consolas" panose="020B0609020204030204" pitchFamily="49" charset="0"/>
              <a:cs typeface="Consolas" panose="020B0609020204030204" pitchFamily="49" charset="0"/>
            </a:endParaRPr>
          </a:p>
        </p:txBody>
      </p:sp>
      <p:sp>
        <p:nvSpPr>
          <p:cNvPr id="27" name="Rectangle 26"/>
          <p:cNvSpPr/>
          <p:nvPr/>
        </p:nvSpPr>
        <p:spPr>
          <a:xfrm>
            <a:off x="708184" y="3355238"/>
            <a:ext cx="7677102" cy="523220"/>
          </a:xfrm>
          <a:prstGeom prst="rect">
            <a:avLst/>
          </a:prstGeom>
        </p:spPr>
        <p:txBody>
          <a:bodyPr wrap="none">
            <a:spAutoFit/>
          </a:bodyPr>
          <a:lstStyle/>
          <a:p>
            <a:pPr algn="ctr"/>
            <a:r>
              <a:rPr lang="fr-CH" sz="2800" dirty="0" smtClean="0">
                <a:latin typeface="Consolas" panose="020B0609020204030204" pitchFamily="49" charset="0"/>
                <a:cs typeface="Consolas" panose="020B0609020204030204" pitchFamily="49" charset="0"/>
              </a:rPr>
              <a:t>s/</a:t>
            </a:r>
            <a:r>
              <a:rPr lang="fr-CH" sz="2800" dirty="0" smtClean="0">
                <a:solidFill>
                  <a:schemeClr val="accent3">
                    <a:lumMod val="75000"/>
                  </a:schemeClr>
                </a:solidFill>
                <a:latin typeface="Consolas" panose="020B0609020204030204" pitchFamily="49" charset="0"/>
                <a:cs typeface="Consolas" panose="020B0609020204030204" pitchFamily="49" charset="0"/>
              </a:rPr>
              <a:t>(\d{2})</a:t>
            </a:r>
            <a:r>
              <a:rPr lang="fr-CH" sz="2800" dirty="0" smtClean="0">
                <a:latin typeface="Consolas" panose="020B0609020204030204" pitchFamily="49" charset="0"/>
                <a:cs typeface="Consolas" panose="020B0609020204030204" pitchFamily="49" charset="0"/>
              </a:rPr>
              <a:t>\/</a:t>
            </a:r>
            <a:r>
              <a:rPr lang="fr-CH" sz="2800" dirty="0" smtClean="0">
                <a:solidFill>
                  <a:schemeClr val="accent5">
                    <a:lumMod val="60000"/>
                    <a:lumOff val="40000"/>
                  </a:schemeClr>
                </a:solidFill>
                <a:latin typeface="Consolas" panose="020B0609020204030204" pitchFamily="49" charset="0"/>
                <a:cs typeface="Consolas" panose="020B0609020204030204" pitchFamily="49" charset="0"/>
              </a:rPr>
              <a:t>(\d{2})</a:t>
            </a:r>
            <a:r>
              <a:rPr lang="fr-CH" sz="2800" dirty="0" smtClean="0">
                <a:latin typeface="Consolas" panose="020B0609020204030204" pitchFamily="49" charset="0"/>
                <a:cs typeface="Consolas" panose="020B0609020204030204" pitchFamily="49" charset="0"/>
              </a:rPr>
              <a:t>\/</a:t>
            </a:r>
            <a:r>
              <a:rPr lang="fr-CH" sz="2800" dirty="0" smtClean="0">
                <a:solidFill>
                  <a:schemeClr val="accent6">
                    <a:lumMod val="60000"/>
                    <a:lumOff val="40000"/>
                  </a:schemeClr>
                </a:solidFill>
                <a:latin typeface="Consolas" panose="020B0609020204030204" pitchFamily="49" charset="0"/>
                <a:cs typeface="Consolas" panose="020B0609020204030204" pitchFamily="49" charset="0"/>
              </a:rPr>
              <a:t>(\d{4})</a:t>
            </a:r>
            <a:r>
              <a:rPr lang="fr-CH" sz="2800" dirty="0" smtClean="0">
                <a:latin typeface="Consolas" panose="020B0609020204030204" pitchFamily="49" charset="0"/>
                <a:cs typeface="Consolas" panose="020B0609020204030204" pitchFamily="49" charset="0"/>
              </a:rPr>
              <a:t>/        /g</a:t>
            </a:r>
            <a:endParaRPr lang="fr-CH" sz="2000" dirty="0">
              <a:latin typeface="Consolas" panose="020B0609020204030204" pitchFamily="49" charset="0"/>
              <a:cs typeface="Consolas" panose="020B0609020204030204" pitchFamily="49" charset="0"/>
            </a:endParaRPr>
          </a:p>
        </p:txBody>
      </p:sp>
      <p:sp>
        <p:nvSpPr>
          <p:cNvPr id="28" name="Rectangle 27"/>
          <p:cNvSpPr/>
          <p:nvPr/>
        </p:nvSpPr>
        <p:spPr>
          <a:xfrm>
            <a:off x="609600" y="3355238"/>
            <a:ext cx="7874271" cy="523220"/>
          </a:xfrm>
          <a:prstGeom prst="rect">
            <a:avLst/>
          </a:prstGeom>
        </p:spPr>
        <p:txBody>
          <a:bodyPr wrap="none">
            <a:spAutoFit/>
          </a:bodyPr>
          <a:lstStyle/>
          <a:p>
            <a:pPr algn="ctr"/>
            <a:r>
              <a:rPr lang="fr-CH" sz="2800" dirty="0" smtClean="0">
                <a:latin typeface="Consolas" panose="020B0609020204030204" pitchFamily="49" charset="0"/>
                <a:cs typeface="Consolas" panose="020B0609020204030204" pitchFamily="49" charset="0"/>
              </a:rPr>
              <a:t>                           /</a:t>
            </a:r>
            <a:r>
              <a:rPr lang="fr-CH" sz="2800" dirty="0" smtClean="0">
                <a:solidFill>
                  <a:schemeClr val="accent6">
                    <a:lumMod val="60000"/>
                    <a:lumOff val="40000"/>
                  </a:schemeClr>
                </a:solidFill>
                <a:latin typeface="Consolas" panose="020B0609020204030204" pitchFamily="49" charset="0"/>
                <a:cs typeface="Consolas" panose="020B0609020204030204" pitchFamily="49" charset="0"/>
              </a:rPr>
              <a:t>\3</a:t>
            </a:r>
            <a:r>
              <a:rPr lang="fr-CH" sz="2800" dirty="0" smtClean="0">
                <a:latin typeface="Consolas" panose="020B0609020204030204" pitchFamily="49" charset="0"/>
                <a:cs typeface="Consolas" panose="020B0609020204030204" pitchFamily="49" charset="0"/>
              </a:rPr>
              <a:t>-</a:t>
            </a:r>
            <a:r>
              <a:rPr lang="fr-CH" sz="2800" dirty="0" smtClean="0">
                <a:solidFill>
                  <a:schemeClr val="accent3">
                    <a:lumMod val="75000"/>
                  </a:schemeClr>
                </a:solidFill>
                <a:latin typeface="Consolas" panose="020B0609020204030204" pitchFamily="49" charset="0"/>
                <a:cs typeface="Consolas" panose="020B0609020204030204" pitchFamily="49" charset="0"/>
              </a:rPr>
              <a:t>\1</a:t>
            </a:r>
            <a:r>
              <a:rPr lang="fr-CH" sz="2800" dirty="0" smtClean="0">
                <a:latin typeface="Consolas" panose="020B0609020204030204" pitchFamily="49" charset="0"/>
                <a:cs typeface="Consolas" panose="020B0609020204030204" pitchFamily="49" charset="0"/>
              </a:rPr>
              <a:t>-</a:t>
            </a:r>
            <a:r>
              <a:rPr lang="fr-CH" sz="2800" dirty="0" smtClean="0">
                <a:solidFill>
                  <a:schemeClr val="accent5">
                    <a:lumMod val="60000"/>
                    <a:lumOff val="40000"/>
                  </a:schemeClr>
                </a:solidFill>
                <a:latin typeface="Consolas" panose="020B0609020204030204" pitchFamily="49" charset="0"/>
                <a:cs typeface="Consolas" panose="020B0609020204030204" pitchFamily="49" charset="0"/>
              </a:rPr>
              <a:t>\2</a:t>
            </a:r>
            <a:r>
              <a:rPr lang="fr-CH" sz="2800" dirty="0" smtClean="0">
                <a:latin typeface="Consolas" panose="020B0609020204030204" pitchFamily="49" charset="0"/>
                <a:cs typeface="Consolas" panose="020B0609020204030204" pitchFamily="49" charset="0"/>
              </a:rPr>
              <a:t>/g</a:t>
            </a:r>
            <a:endParaRPr lang="fr-CH"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4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 presetClass="exit" presetSubtype="0" fill="hold" grpId="1" nodeType="after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P spid="20" grpId="0"/>
      <p:bldP spid="21" grpId="0"/>
      <p:bldP spid="23" grpId="0"/>
      <p:bldP spid="23" grpId="1"/>
      <p:bldP spid="24" grpId="0"/>
      <p:bldP spid="24" grpId="1"/>
      <p:bldP spid="25" grpId="0"/>
      <p:bldP spid="25" grpId="1"/>
      <p:bldP spid="26" grpId="0"/>
      <p:bldP spid="26" grpId="1"/>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39</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La substitution (conclusion)</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15" name="TextBox 14"/>
          <p:cNvSpPr txBox="1"/>
          <p:nvPr/>
        </p:nvSpPr>
        <p:spPr>
          <a:xfrm>
            <a:off x="435049" y="1828800"/>
            <a:ext cx="8305800" cy="3416320"/>
          </a:xfrm>
          <a:prstGeom prst="rect">
            <a:avLst/>
          </a:prstGeom>
          <a:noFill/>
        </p:spPr>
        <p:txBody>
          <a:bodyPr wrap="square" rtlCol="0">
            <a:spAutoFit/>
          </a:bodyPr>
          <a:lstStyle/>
          <a:p>
            <a:pPr marL="285750" indent="-285750">
              <a:buClr>
                <a:schemeClr val="accent6">
                  <a:lumMod val="75000"/>
                </a:schemeClr>
              </a:buClr>
              <a:buFont typeface="Arial" panose="020B0604020202020204" pitchFamily="34" charset="0"/>
              <a:buChar char="•"/>
            </a:pPr>
            <a:r>
              <a:rPr lang="fr-CH" dirty="0" smtClean="0"/>
              <a:t>Un indice est attribué à un groupe capturant selon son ordre d'apparition.</a:t>
            </a:r>
          </a:p>
          <a:p>
            <a:pPr marL="285750" indent="-285750">
              <a:buClr>
                <a:schemeClr val="accent6">
                  <a:lumMod val="75000"/>
                </a:schemeClr>
              </a:buClr>
              <a:buFont typeface="Arial" panose="020B0604020202020204" pitchFamily="34" charset="0"/>
              <a:buChar char="•"/>
            </a:pPr>
            <a:r>
              <a:rPr lang="fr-CH" dirty="0" smtClean="0"/>
              <a:t>Une référence au contenu d'un groupe est possible avec \n ou n est l'indice.</a:t>
            </a:r>
          </a:p>
          <a:p>
            <a:pPr marL="285750" indent="-285750">
              <a:buClr>
                <a:schemeClr val="accent6">
                  <a:lumMod val="75000"/>
                </a:schemeClr>
              </a:buClr>
              <a:buFont typeface="Arial" panose="020B0604020202020204" pitchFamily="34" charset="0"/>
              <a:buChar char="•"/>
            </a:pPr>
            <a:r>
              <a:rPr lang="fr-CH" dirty="0" smtClean="0"/>
              <a:t>Cette référence peut être faite:</a:t>
            </a:r>
          </a:p>
          <a:p>
            <a:pPr marL="742950" lvl="1" indent="-285750">
              <a:buClr>
                <a:schemeClr val="accent6">
                  <a:lumMod val="75000"/>
                </a:schemeClr>
              </a:buClr>
              <a:buFont typeface="Arial" panose="020B0604020202020204" pitchFamily="34" charset="0"/>
              <a:buChar char="•"/>
            </a:pPr>
            <a:r>
              <a:rPr lang="fr-CH" dirty="0" smtClean="0"/>
              <a:t>Au sein de la même </a:t>
            </a:r>
            <a:r>
              <a:rPr lang="fr-CH" dirty="0" err="1" smtClean="0"/>
              <a:t>regex</a:t>
            </a:r>
            <a:endParaRPr lang="fr-CH" dirty="0" smtClean="0"/>
          </a:p>
          <a:p>
            <a:pPr marL="742950" lvl="1" indent="-285750">
              <a:buClr>
                <a:schemeClr val="accent6">
                  <a:lumMod val="75000"/>
                </a:schemeClr>
              </a:buClr>
              <a:buFont typeface="Arial" panose="020B0604020202020204" pitchFamily="34" charset="0"/>
              <a:buChar char="•"/>
            </a:pPr>
            <a:r>
              <a:rPr lang="fr-CH" dirty="0" smtClean="0"/>
              <a:t>Dans le champ de substitution</a:t>
            </a:r>
          </a:p>
          <a:p>
            <a:pPr marL="285750" indent="-285750">
              <a:buClr>
                <a:schemeClr val="accent6">
                  <a:lumMod val="75000"/>
                </a:schemeClr>
              </a:buClr>
              <a:buFont typeface="Arial" panose="020B0604020202020204" pitchFamily="34" charset="0"/>
              <a:buChar char="•"/>
            </a:pPr>
            <a:endParaRPr lang="fr-CH" dirty="0"/>
          </a:p>
          <a:p>
            <a:pPr marL="285750" indent="-285750">
              <a:buClr>
                <a:schemeClr val="accent6">
                  <a:lumMod val="75000"/>
                </a:schemeClr>
              </a:buClr>
              <a:buFont typeface="Arial" panose="020B0604020202020204" pitchFamily="34" charset="0"/>
              <a:buChar char="•"/>
            </a:pPr>
            <a:r>
              <a:rPr lang="fr-CH" dirty="0" smtClean="0"/>
              <a:t>Le délimiteur d'une expression régulière peut être changé si nécessaire.</a:t>
            </a:r>
          </a:p>
          <a:p>
            <a:pPr marL="285750" indent="-285750">
              <a:buClr>
                <a:schemeClr val="accent6">
                  <a:lumMod val="75000"/>
                </a:schemeClr>
              </a:buClr>
              <a:buFont typeface="Arial" panose="020B0604020202020204" pitchFamily="34" charset="0"/>
              <a:buChar char="•"/>
            </a:pPr>
            <a:endParaRPr lang="fr-CH" dirty="0"/>
          </a:p>
          <a:p>
            <a:pPr marL="285750" indent="-285750">
              <a:buClr>
                <a:schemeClr val="accent6">
                  <a:lumMod val="75000"/>
                </a:schemeClr>
              </a:buClr>
              <a:buFont typeface="Arial" panose="020B0604020202020204" pitchFamily="34" charset="0"/>
              <a:buChar char="•"/>
            </a:pPr>
            <a:r>
              <a:rPr lang="fr-CH" dirty="0" smtClean="0"/>
              <a:t>Le mode x permet</a:t>
            </a:r>
          </a:p>
          <a:p>
            <a:pPr marL="742950" lvl="1" indent="-285750">
              <a:buClr>
                <a:schemeClr val="accent6">
                  <a:lumMod val="75000"/>
                </a:schemeClr>
              </a:buClr>
              <a:buFont typeface="Arial" panose="020B0604020202020204" pitchFamily="34" charset="0"/>
              <a:buChar char="•"/>
            </a:pPr>
            <a:r>
              <a:rPr lang="fr-CH" dirty="0" smtClean="0"/>
              <a:t>De ne plus considérer les nouvelles lignes et les espaces</a:t>
            </a:r>
          </a:p>
          <a:p>
            <a:pPr marL="742950" lvl="1" indent="-285750">
              <a:buClr>
                <a:schemeClr val="accent6">
                  <a:lumMod val="75000"/>
                </a:schemeClr>
              </a:buClr>
              <a:buFont typeface="Arial" panose="020B0604020202020204" pitchFamily="34" charset="0"/>
              <a:buChar char="•"/>
            </a:pPr>
            <a:r>
              <a:rPr lang="fr-CH" dirty="0" smtClean="0"/>
              <a:t>De placer des commentaires commençant par #</a:t>
            </a:r>
            <a:endParaRPr lang="fr-CH" dirty="0"/>
          </a:p>
          <a:p>
            <a:pPr marL="285750" indent="-285750">
              <a:buClr>
                <a:schemeClr val="accent6">
                  <a:lumMod val="75000"/>
                </a:schemeClr>
              </a:buClr>
              <a:buFont typeface="Arial" panose="020B0604020202020204" pitchFamily="34" charset="0"/>
              <a:buChar char="•"/>
            </a:pPr>
            <a:endParaRPr lang="fr-CH" dirty="0" smtClean="0"/>
          </a:p>
        </p:txBody>
      </p:sp>
    </p:spTree>
    <p:extLst>
      <p:ext uri="{BB962C8B-B14F-4D97-AF65-F5344CB8AC3E}">
        <p14:creationId xmlns:p14="http://schemas.microsoft.com/office/powerpoint/2010/main" val="877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6" end="6"/>
                                            </p:txEl>
                                          </p:spTgt>
                                        </p:tgtEl>
                                        <p:attrNameLst>
                                          <p:attrName>style.visibility</p:attrName>
                                        </p:attrNameLst>
                                      </p:cBhvr>
                                      <p:to>
                                        <p:strVal val="visible"/>
                                      </p:to>
                                    </p:set>
                                    <p:animEffect transition="in" filter="fade">
                                      <p:cBhvr>
                                        <p:cTn id="28" dur="500"/>
                                        <p:tgtEl>
                                          <p:spTgt spid="1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xEl>
                                              <p:pRg st="8" end="8"/>
                                            </p:txEl>
                                          </p:spTgt>
                                        </p:tgtEl>
                                        <p:attrNameLst>
                                          <p:attrName>style.visibility</p:attrName>
                                        </p:attrNameLst>
                                      </p:cBhvr>
                                      <p:to>
                                        <p:strVal val="visible"/>
                                      </p:to>
                                    </p:set>
                                    <p:animEffect transition="in" filter="fade">
                                      <p:cBhvr>
                                        <p:cTn id="33" dur="500"/>
                                        <p:tgtEl>
                                          <p:spTgt spid="1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xEl>
                                              <p:pRg st="9" end="9"/>
                                            </p:txEl>
                                          </p:spTgt>
                                        </p:tgtEl>
                                        <p:attrNameLst>
                                          <p:attrName>style.visibility</p:attrName>
                                        </p:attrNameLst>
                                      </p:cBhvr>
                                      <p:to>
                                        <p:strVal val="visible"/>
                                      </p:to>
                                    </p:set>
                                    <p:animEffect transition="in" filter="fade">
                                      <p:cBhvr>
                                        <p:cTn id="36" dur="500"/>
                                        <p:tgtEl>
                                          <p:spTgt spid="15">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xEl>
                                              <p:pRg st="10" end="10"/>
                                            </p:txEl>
                                          </p:spTgt>
                                        </p:tgtEl>
                                        <p:attrNameLst>
                                          <p:attrName>style.visibility</p:attrName>
                                        </p:attrNameLst>
                                      </p:cBhvr>
                                      <p:to>
                                        <p:strVal val="visible"/>
                                      </p:to>
                                    </p:set>
                                    <p:animEffect transition="in" filter="fade">
                                      <p:cBhvr>
                                        <p:cTn id="39" dur="500"/>
                                        <p:tgtEl>
                                          <p:spTgt spid="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4.wikia.nocookie.net/__cb20121229204023/starshiptroopers/images/f/fc/Inicial_quo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901" y="1905000"/>
            <a:ext cx="490279" cy="38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45701" y="2072922"/>
            <a:ext cx="4953000" cy="923330"/>
          </a:xfrm>
          <a:prstGeom prst="rect">
            <a:avLst/>
          </a:prstGeom>
          <a:noFill/>
        </p:spPr>
        <p:txBody>
          <a:bodyPr wrap="square" rtlCol="0">
            <a:spAutoFit/>
          </a:bodyPr>
          <a:lstStyle/>
          <a:p>
            <a:r>
              <a:rPr lang="fr-CH" dirty="0" smtClean="0"/>
              <a:t>Une expression régulière, ou expression rationnelle est une chaîne de caractère appelée aussi motif, qui décrit un ensemble de chaînes de caractères.</a:t>
            </a:r>
            <a:endParaRPr lang="fr-CH" dirty="0"/>
          </a:p>
        </p:txBody>
      </p:sp>
      <p:pic>
        <p:nvPicPr>
          <p:cNvPr id="6" name="Picture 2" descr="http://img4.wikia.nocookie.net/__cb20121229204023/starshiptroopers/images/f/fc/Inicial_quo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7205921" y="2727678"/>
            <a:ext cx="490279" cy="3810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F6A23F09-0379-4BC7-B45F-9108CD96B3CD}" type="slidenum">
              <a:rPr lang="fr-CH" smtClean="0"/>
              <a:pPr/>
              <a:t>4</a:t>
            </a:fld>
            <a:endParaRPr lang="fr-CH"/>
          </a:p>
        </p:txBody>
      </p:sp>
      <p:sp>
        <p:nvSpPr>
          <p:cNvPr id="12"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Que sont les expressions rationnelles ?</a:t>
            </a:r>
            <a:endParaRPr lang="fr-CH" sz="1800" dirty="0"/>
          </a:p>
        </p:txBody>
      </p:sp>
      <p:cxnSp>
        <p:nvCxnSpPr>
          <p:cNvPr id="13" name="Straight Connector 12"/>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3320901" y="5288949"/>
            <a:ext cx="1261884" cy="369332"/>
          </a:xfrm>
          <a:prstGeom prst="rect">
            <a:avLst/>
          </a:prstGeom>
          <a:noFill/>
        </p:spPr>
        <p:txBody>
          <a:bodyPr wrap="none" rtlCol="0">
            <a:spAutoFit/>
          </a:bodyPr>
          <a:lstStyle/>
          <a:p>
            <a:r>
              <a:rPr lang="fr-CH" dirty="0" smtClean="0"/>
              <a:t>2015-08-10</a:t>
            </a:r>
            <a:endParaRPr lang="fr-CH" dirty="0"/>
          </a:p>
        </p:txBody>
      </p:sp>
      <p:sp>
        <p:nvSpPr>
          <p:cNvPr id="20" name="TextBox 19"/>
          <p:cNvSpPr txBox="1"/>
          <p:nvPr/>
        </p:nvSpPr>
        <p:spPr>
          <a:xfrm>
            <a:off x="2119822" y="3985841"/>
            <a:ext cx="1313180" cy="369332"/>
          </a:xfrm>
          <a:prstGeom prst="rect">
            <a:avLst/>
          </a:prstGeom>
          <a:noFill/>
        </p:spPr>
        <p:txBody>
          <a:bodyPr wrap="none" rtlCol="0">
            <a:spAutoFit/>
          </a:bodyPr>
          <a:lstStyle/>
          <a:p>
            <a:r>
              <a:rPr lang="fr-CH" dirty="0" smtClean="0"/>
              <a:t>AABB-CC-EE</a:t>
            </a:r>
            <a:endParaRPr lang="fr-CH" dirty="0"/>
          </a:p>
        </p:txBody>
      </p:sp>
      <p:sp>
        <p:nvSpPr>
          <p:cNvPr id="21" name="TextBox 20"/>
          <p:cNvSpPr txBox="1"/>
          <p:nvPr/>
        </p:nvSpPr>
        <p:spPr>
          <a:xfrm>
            <a:off x="3320901" y="4596304"/>
            <a:ext cx="1261884" cy="369332"/>
          </a:xfrm>
          <a:prstGeom prst="rect">
            <a:avLst/>
          </a:prstGeom>
          <a:noFill/>
        </p:spPr>
        <p:txBody>
          <a:bodyPr wrap="none" rtlCol="0">
            <a:spAutoFit/>
          </a:bodyPr>
          <a:lstStyle/>
          <a:p>
            <a:r>
              <a:rPr lang="fr-CH" dirty="0" smtClean="0"/>
              <a:t>3000-22-40</a:t>
            </a:r>
            <a:endParaRPr lang="fr-CH" dirty="0"/>
          </a:p>
        </p:txBody>
      </p:sp>
      <p:sp>
        <p:nvSpPr>
          <p:cNvPr id="17" name="Rectangle 16"/>
          <p:cNvSpPr/>
          <p:nvPr/>
        </p:nvSpPr>
        <p:spPr>
          <a:xfrm>
            <a:off x="1752600" y="3874531"/>
            <a:ext cx="3090102" cy="21452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H"/>
          </a:p>
        </p:txBody>
      </p:sp>
      <p:sp>
        <p:nvSpPr>
          <p:cNvPr id="23" name="Rectangle 22"/>
          <p:cNvSpPr/>
          <p:nvPr/>
        </p:nvSpPr>
        <p:spPr>
          <a:xfrm>
            <a:off x="3237480" y="5124880"/>
            <a:ext cx="1457405" cy="6974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H"/>
          </a:p>
        </p:txBody>
      </p:sp>
      <p:sp>
        <p:nvSpPr>
          <p:cNvPr id="24" name="Rectangle 23"/>
          <p:cNvSpPr/>
          <p:nvPr/>
        </p:nvSpPr>
        <p:spPr>
          <a:xfrm>
            <a:off x="3092301" y="4526949"/>
            <a:ext cx="1686005" cy="13832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H"/>
          </a:p>
        </p:txBody>
      </p:sp>
      <p:cxnSp>
        <p:nvCxnSpPr>
          <p:cNvPr id="25" name="Straight Connector 24"/>
          <p:cNvCxnSpPr/>
          <p:nvPr/>
        </p:nvCxnSpPr>
        <p:spPr>
          <a:xfrm flipV="1">
            <a:off x="4387701" y="3985841"/>
            <a:ext cx="1066800" cy="310275"/>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454501" y="3764949"/>
            <a:ext cx="2068195" cy="369332"/>
          </a:xfrm>
          <a:prstGeom prst="rect">
            <a:avLst/>
          </a:prstGeom>
          <a:noFill/>
        </p:spPr>
        <p:txBody>
          <a:bodyPr wrap="none" rtlCol="0">
            <a:spAutoFit/>
          </a:bodyPr>
          <a:lstStyle/>
          <a:p>
            <a:r>
              <a:rPr lang="fr-CH" dirty="0" smtClean="0"/>
              <a:t>Ensemble de départ</a:t>
            </a:r>
            <a:endParaRPr lang="fr-CH" dirty="0"/>
          </a:p>
        </p:txBody>
      </p:sp>
      <p:sp>
        <p:nvSpPr>
          <p:cNvPr id="28" name="TextBox 27"/>
          <p:cNvSpPr txBox="1"/>
          <p:nvPr/>
        </p:nvSpPr>
        <p:spPr>
          <a:xfrm>
            <a:off x="2177901" y="4691017"/>
            <a:ext cx="493981" cy="369332"/>
          </a:xfrm>
          <a:prstGeom prst="rect">
            <a:avLst/>
          </a:prstGeom>
          <a:noFill/>
        </p:spPr>
        <p:txBody>
          <a:bodyPr wrap="none" rtlCol="0">
            <a:spAutoFit/>
          </a:bodyPr>
          <a:lstStyle/>
          <a:p>
            <a:r>
              <a:rPr lang="fr-CH" dirty="0" err="1" smtClean="0"/>
              <a:t>foo</a:t>
            </a:r>
            <a:endParaRPr lang="fr-CH" dirty="0"/>
          </a:p>
        </p:txBody>
      </p:sp>
      <p:sp>
        <p:nvSpPr>
          <p:cNvPr id="29" name="TextBox 28"/>
          <p:cNvSpPr txBox="1"/>
          <p:nvPr/>
        </p:nvSpPr>
        <p:spPr>
          <a:xfrm>
            <a:off x="1873101" y="5288949"/>
            <a:ext cx="1066318" cy="369332"/>
          </a:xfrm>
          <a:prstGeom prst="rect">
            <a:avLst/>
          </a:prstGeom>
          <a:noFill/>
        </p:spPr>
        <p:txBody>
          <a:bodyPr wrap="none" rtlCol="0">
            <a:spAutoFit/>
          </a:bodyPr>
          <a:lstStyle/>
          <a:p>
            <a:r>
              <a:rPr lang="fr-CH" dirty="0" smtClean="0"/>
              <a:t>97/10/12</a:t>
            </a:r>
            <a:endParaRPr lang="fr-CH" dirty="0"/>
          </a:p>
        </p:txBody>
      </p:sp>
      <p:cxnSp>
        <p:nvCxnSpPr>
          <p:cNvPr id="30" name="Straight Connector 29"/>
          <p:cNvCxnSpPr/>
          <p:nvPr/>
        </p:nvCxnSpPr>
        <p:spPr>
          <a:xfrm flipV="1">
            <a:off x="4616301" y="4597674"/>
            <a:ext cx="1066800" cy="310275"/>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5683101" y="4374549"/>
            <a:ext cx="2005870" cy="369332"/>
          </a:xfrm>
          <a:prstGeom prst="rect">
            <a:avLst/>
          </a:prstGeom>
          <a:noFill/>
        </p:spPr>
        <p:txBody>
          <a:bodyPr wrap="none" rtlCol="0">
            <a:spAutoFit/>
          </a:bodyPr>
          <a:lstStyle/>
          <a:p>
            <a:r>
              <a:rPr lang="fr-CH" dirty="0" smtClean="0"/>
              <a:t>Ensemble permissif</a:t>
            </a:r>
            <a:endParaRPr lang="fr-CH" dirty="0"/>
          </a:p>
        </p:txBody>
      </p:sp>
      <p:sp>
        <p:nvSpPr>
          <p:cNvPr id="32" name="TextBox 31"/>
          <p:cNvSpPr txBox="1"/>
          <p:nvPr/>
        </p:nvSpPr>
        <p:spPr>
          <a:xfrm>
            <a:off x="5683101" y="5148217"/>
            <a:ext cx="1939185" cy="369332"/>
          </a:xfrm>
          <a:prstGeom prst="rect">
            <a:avLst/>
          </a:prstGeom>
          <a:noFill/>
        </p:spPr>
        <p:txBody>
          <a:bodyPr wrap="none" rtlCol="0">
            <a:spAutoFit/>
          </a:bodyPr>
          <a:lstStyle/>
          <a:p>
            <a:r>
              <a:rPr lang="fr-CH" dirty="0" smtClean="0"/>
              <a:t>Ensemble restrictif</a:t>
            </a:r>
            <a:endParaRPr lang="fr-CH" dirty="0"/>
          </a:p>
        </p:txBody>
      </p:sp>
      <p:cxnSp>
        <p:nvCxnSpPr>
          <p:cNvPr id="33" name="Straight Connector 32"/>
          <p:cNvCxnSpPr/>
          <p:nvPr/>
        </p:nvCxnSpPr>
        <p:spPr>
          <a:xfrm flipV="1">
            <a:off x="4616301" y="5359674"/>
            <a:ext cx="1066800" cy="3102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720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7" grpId="0" animBg="1"/>
      <p:bldP spid="23" grpId="0" animBg="1"/>
      <p:bldP spid="24" grpId="0" animBg="1"/>
      <p:bldP spid="27" grpId="0"/>
      <p:bldP spid="28" grpId="0"/>
      <p:bldP spid="29" grpId="0"/>
      <p:bldP spid="31"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40</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bases</a:t>
            </a:r>
            <a:r>
              <a:rPr lang="fr-CH" sz="1800" dirty="0" smtClean="0"/>
              <a:t/>
            </a:r>
            <a:br>
              <a:rPr lang="fr-CH" sz="1800" dirty="0" smtClean="0"/>
            </a:br>
            <a:r>
              <a:rPr lang="fr-CH" sz="1800" dirty="0" smtClean="0"/>
              <a:t>Résumé du chapitre</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899449355"/>
              </p:ext>
            </p:extLst>
          </p:nvPr>
        </p:nvGraphicFramePr>
        <p:xfrm>
          <a:off x="6963142" y="1447800"/>
          <a:ext cx="1040130" cy="2961640"/>
        </p:xfrm>
        <a:graphic>
          <a:graphicData uri="http://schemas.openxmlformats.org/drawingml/2006/table">
            <a:tbl>
              <a:tblPr firstRow="1" bandRow="1">
                <a:tableStyleId>{5940675A-B579-460E-94D1-54222C63F5DA}</a:tableStyleId>
              </a:tblPr>
              <a:tblGrid>
                <a:gridCol w="1040130"/>
              </a:tblGrid>
              <a:tr h="320040">
                <a:tc>
                  <a:txBody>
                    <a:bodyPr/>
                    <a:lstStyle/>
                    <a:p>
                      <a:pPr algn="ctr"/>
                      <a:r>
                        <a:rPr lang="fr-CH" dirty="0" smtClean="0"/>
                        <a:t>Ancre</a:t>
                      </a:r>
                      <a:endParaRPr lang="fr-CH" dirty="0"/>
                    </a:p>
                  </a:txBody>
                  <a:tcPr/>
                </a:tc>
              </a:tr>
              <a:tr h="370840">
                <a:tc>
                  <a:txBody>
                    <a:bodyPr/>
                    <a:lstStyle/>
                    <a:p>
                      <a:pPr algn="ctr"/>
                      <a:r>
                        <a:rPr lang="fr-CH" b="1" dirty="0" smtClean="0"/>
                        <a:t>^</a:t>
                      </a:r>
                      <a:endParaRPr lang="fr-CH" b="1" dirty="0"/>
                    </a:p>
                  </a:txBody>
                  <a:tcPr/>
                </a:tc>
              </a:tr>
              <a:tr h="370840">
                <a:tc>
                  <a:txBody>
                    <a:bodyPr/>
                    <a:lstStyle/>
                    <a:p>
                      <a:pPr algn="ctr"/>
                      <a:r>
                        <a:rPr lang="fr-CH" b="1" dirty="0" smtClean="0"/>
                        <a:t>$</a:t>
                      </a:r>
                      <a:endParaRPr lang="fr-CH" b="1" dirty="0"/>
                    </a:p>
                  </a:txBody>
                  <a:tcPr/>
                </a:tc>
              </a:tr>
              <a:tr h="370840">
                <a:tc>
                  <a:txBody>
                    <a:bodyPr/>
                    <a:lstStyle/>
                    <a:p>
                      <a:pPr algn="ctr"/>
                      <a:r>
                        <a:rPr lang="fr-CH" b="1" dirty="0" smtClean="0"/>
                        <a:t>\A</a:t>
                      </a:r>
                      <a:endParaRPr lang="fr-CH" b="1" dirty="0"/>
                    </a:p>
                  </a:txBody>
                  <a:tcPr/>
                </a:tc>
              </a:tr>
              <a:tr h="370840">
                <a:tc>
                  <a:txBody>
                    <a:bodyPr/>
                    <a:lstStyle/>
                    <a:p>
                      <a:pPr algn="ctr"/>
                      <a:r>
                        <a:rPr lang="fr-CH" b="1" dirty="0" smtClean="0"/>
                        <a:t>\Z</a:t>
                      </a:r>
                      <a:endParaRPr lang="fr-CH" b="1" dirty="0"/>
                    </a:p>
                  </a:txBody>
                  <a:tcPr/>
                </a:tc>
              </a:tr>
              <a:tr h="370840">
                <a:tc>
                  <a:txBody>
                    <a:bodyPr/>
                    <a:lstStyle/>
                    <a:p>
                      <a:pPr algn="ctr"/>
                      <a:r>
                        <a:rPr lang="fr-CH" b="1" dirty="0" smtClean="0"/>
                        <a:t>\b</a:t>
                      </a:r>
                      <a:endParaRPr lang="fr-CH" b="1" dirty="0"/>
                    </a:p>
                  </a:txBody>
                  <a:tcPr/>
                </a:tc>
              </a:tr>
              <a:tr h="370840">
                <a:tc>
                  <a:txBody>
                    <a:bodyPr/>
                    <a:lstStyle/>
                    <a:p>
                      <a:pPr algn="ctr"/>
                      <a:r>
                        <a:rPr lang="fr-CH" b="1" dirty="0" smtClean="0"/>
                        <a:t>\B</a:t>
                      </a:r>
                      <a:endParaRPr lang="fr-CH" b="1" dirty="0"/>
                    </a:p>
                  </a:txBody>
                  <a:tcPr/>
                </a:tc>
              </a:tr>
              <a:tr h="370840">
                <a:tc>
                  <a:txBody>
                    <a:bodyPr/>
                    <a:lstStyle/>
                    <a:p>
                      <a:pPr algn="ctr"/>
                      <a:r>
                        <a:rPr lang="fr-CH" b="1" dirty="0" smtClean="0"/>
                        <a:t>\G</a:t>
                      </a:r>
                      <a:endParaRPr lang="fr-CH" b="1"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8612531"/>
              </p:ext>
            </p:extLst>
          </p:nvPr>
        </p:nvGraphicFramePr>
        <p:xfrm>
          <a:off x="3050272" y="1447800"/>
          <a:ext cx="1752600" cy="1849120"/>
        </p:xfrm>
        <a:graphic>
          <a:graphicData uri="http://schemas.openxmlformats.org/drawingml/2006/table">
            <a:tbl>
              <a:tblPr firstRow="1" bandRow="1">
                <a:tableStyleId>{5940675A-B579-460E-94D1-54222C63F5DA}</a:tableStyleId>
              </a:tblPr>
              <a:tblGrid>
                <a:gridCol w="1752600"/>
              </a:tblGrid>
              <a:tr h="320040">
                <a:tc>
                  <a:txBody>
                    <a:bodyPr/>
                    <a:lstStyle/>
                    <a:p>
                      <a:pPr algn="ctr"/>
                      <a:r>
                        <a:rPr lang="fr-CH" dirty="0" smtClean="0"/>
                        <a:t>Quantificateurs</a:t>
                      </a:r>
                      <a:endParaRPr lang="fr-CH" dirty="0"/>
                    </a:p>
                  </a:txBody>
                  <a:tcPr/>
                </a:tc>
              </a:tr>
              <a:tr h="370840">
                <a:tc>
                  <a:txBody>
                    <a:bodyPr/>
                    <a:lstStyle/>
                    <a:p>
                      <a:pPr algn="ctr"/>
                      <a:r>
                        <a:rPr lang="fr-CH" b="1" dirty="0" smtClean="0"/>
                        <a:t>*</a:t>
                      </a:r>
                      <a:endParaRPr lang="fr-CH" b="1" dirty="0"/>
                    </a:p>
                  </a:txBody>
                  <a:tcPr/>
                </a:tc>
              </a:tr>
              <a:tr h="370840">
                <a:tc>
                  <a:txBody>
                    <a:bodyPr/>
                    <a:lstStyle/>
                    <a:p>
                      <a:pPr algn="ctr"/>
                      <a:r>
                        <a:rPr lang="fr-CH" b="1" dirty="0" smtClean="0"/>
                        <a:t>?</a:t>
                      </a:r>
                      <a:endParaRPr lang="fr-CH" b="1" dirty="0"/>
                    </a:p>
                  </a:txBody>
                  <a:tcPr/>
                </a:tc>
              </a:tr>
              <a:tr h="370840">
                <a:tc>
                  <a:txBody>
                    <a:bodyPr/>
                    <a:lstStyle/>
                    <a:p>
                      <a:pPr algn="ctr"/>
                      <a:r>
                        <a:rPr lang="fr-CH" b="1" dirty="0" smtClean="0"/>
                        <a:t>+</a:t>
                      </a:r>
                      <a:endParaRPr lang="fr-CH"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b="1" dirty="0" smtClean="0"/>
                        <a:t>{</a:t>
                      </a:r>
                      <a:r>
                        <a:rPr lang="fr-CH" b="1" dirty="0" err="1" smtClean="0"/>
                        <a:t>x</a:t>
                      </a:r>
                      <a:r>
                        <a:rPr lang="fr-CH" b="1" baseline="0" dirty="0" err="1" smtClean="0"/>
                        <a:t>,y</a:t>
                      </a:r>
                      <a:r>
                        <a:rPr lang="fr-CH" b="1" baseline="0" dirty="0" smtClean="0"/>
                        <a:t>} </a:t>
                      </a:r>
                      <a:r>
                        <a:rPr lang="fr-CH" b="1" dirty="0" smtClean="0"/>
                        <a:t>{x,</a:t>
                      </a:r>
                      <a:r>
                        <a:rPr lang="fr-CH" b="1" baseline="0" dirty="0" smtClean="0"/>
                        <a:t>} {x}</a:t>
                      </a:r>
                      <a:endParaRPr lang="fr-CH" b="1"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52406999"/>
              </p:ext>
            </p:extLst>
          </p:nvPr>
        </p:nvGraphicFramePr>
        <p:xfrm>
          <a:off x="5031472" y="1447800"/>
          <a:ext cx="1752600" cy="1849120"/>
        </p:xfrm>
        <a:graphic>
          <a:graphicData uri="http://schemas.openxmlformats.org/drawingml/2006/table">
            <a:tbl>
              <a:tblPr firstRow="1" bandRow="1">
                <a:tableStyleId>{5940675A-B579-460E-94D1-54222C63F5DA}</a:tableStyleId>
              </a:tblPr>
              <a:tblGrid>
                <a:gridCol w="1752600"/>
              </a:tblGrid>
              <a:tr h="365760">
                <a:tc>
                  <a:txBody>
                    <a:bodyPr/>
                    <a:lstStyle/>
                    <a:p>
                      <a:pPr algn="ctr"/>
                      <a:r>
                        <a:rPr lang="fr-CH" dirty="0" smtClean="0"/>
                        <a:t>Groupes</a:t>
                      </a:r>
                      <a:endParaRPr lang="fr-CH" dirty="0"/>
                    </a:p>
                  </a:txBody>
                  <a:tcPr/>
                </a:tc>
              </a:tr>
              <a:tr h="370840">
                <a:tc>
                  <a:txBody>
                    <a:bodyPr/>
                    <a:lstStyle/>
                    <a:p>
                      <a:pPr algn="ctr"/>
                      <a:r>
                        <a:rPr lang="fr-CH" b="1" dirty="0" smtClean="0"/>
                        <a:t>( … )</a:t>
                      </a:r>
                      <a:endParaRPr lang="fr-CH" b="1" dirty="0"/>
                    </a:p>
                  </a:txBody>
                  <a:tcPr/>
                </a:tc>
              </a:tr>
              <a:tr h="370840">
                <a:tc>
                  <a:txBody>
                    <a:bodyPr/>
                    <a:lstStyle/>
                    <a:p>
                      <a:pPr algn="ctr"/>
                      <a:r>
                        <a:rPr lang="fr-CH" b="1" dirty="0" smtClean="0"/>
                        <a:t>(</a:t>
                      </a:r>
                      <a:r>
                        <a:rPr lang="fr-CH" b="1" dirty="0" err="1" smtClean="0"/>
                        <a:t>x|y</a:t>
                      </a:r>
                      <a:r>
                        <a:rPr lang="fr-CH" b="1" dirty="0" smtClean="0"/>
                        <a:t>)</a:t>
                      </a:r>
                      <a:endParaRPr lang="fr-CH"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b="1" dirty="0" smtClean="0"/>
                        <a:t>(?: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b="1" dirty="0" smtClean="0"/>
                        <a:t>(?&lt;</a:t>
                      </a:r>
                      <a:r>
                        <a:rPr lang="fr-CH" b="1" dirty="0" err="1" smtClean="0"/>
                        <a:t>name</a:t>
                      </a:r>
                      <a:r>
                        <a:rPr lang="fr-CH" b="1" dirty="0" smtClean="0"/>
                        <a:t>&gt; …)</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42062175"/>
              </p:ext>
            </p:extLst>
          </p:nvPr>
        </p:nvGraphicFramePr>
        <p:xfrm>
          <a:off x="685800" y="1469525"/>
          <a:ext cx="2133600" cy="2976880"/>
        </p:xfrm>
        <a:graphic>
          <a:graphicData uri="http://schemas.openxmlformats.org/drawingml/2006/table">
            <a:tbl>
              <a:tblPr firstRow="1" bandRow="1">
                <a:tableStyleId>{5940675A-B579-460E-94D1-54222C63F5DA}</a:tableStyleId>
              </a:tblPr>
              <a:tblGrid>
                <a:gridCol w="2133600"/>
              </a:tblGrid>
              <a:tr h="381000">
                <a:tc>
                  <a:txBody>
                    <a:bodyPr/>
                    <a:lstStyle/>
                    <a:p>
                      <a:pPr algn="ctr"/>
                      <a:r>
                        <a:rPr lang="fr-CH" dirty="0" smtClean="0"/>
                        <a:t>Non-imprimables</a:t>
                      </a:r>
                      <a:endParaRPr lang="fr-CH" dirty="0"/>
                    </a:p>
                  </a:txBody>
                  <a:tcPr/>
                </a:tc>
              </a:tr>
              <a:tr h="370840">
                <a:tc>
                  <a:txBody>
                    <a:bodyPr/>
                    <a:lstStyle/>
                    <a:p>
                      <a:pPr algn="ctr"/>
                      <a:r>
                        <a:rPr lang="fr-CH" b="1" dirty="0" smtClean="0"/>
                        <a:t>\n</a:t>
                      </a:r>
                      <a:endParaRPr lang="fr-CH" b="1" dirty="0"/>
                    </a:p>
                  </a:txBody>
                  <a:tcPr/>
                </a:tc>
              </a:tr>
              <a:tr h="370840">
                <a:tc>
                  <a:txBody>
                    <a:bodyPr/>
                    <a:lstStyle/>
                    <a:p>
                      <a:pPr algn="ctr"/>
                      <a:r>
                        <a:rPr lang="fr-CH" b="1" dirty="0" smtClean="0"/>
                        <a:t>\r</a:t>
                      </a:r>
                      <a:endParaRPr lang="fr-CH" b="1" dirty="0"/>
                    </a:p>
                  </a:txBody>
                  <a:tcPr/>
                </a:tc>
              </a:tr>
              <a:tr h="370840">
                <a:tc>
                  <a:txBody>
                    <a:bodyPr/>
                    <a:lstStyle/>
                    <a:p>
                      <a:pPr algn="ctr"/>
                      <a:r>
                        <a:rPr lang="fr-CH" b="1" dirty="0" smtClean="0"/>
                        <a:t>\t</a:t>
                      </a:r>
                      <a:endParaRPr lang="fr-CH" b="1" dirty="0"/>
                    </a:p>
                  </a:txBody>
                  <a:tcPr/>
                </a:tc>
              </a:tr>
              <a:tr h="370840">
                <a:tc>
                  <a:txBody>
                    <a:bodyPr/>
                    <a:lstStyle/>
                    <a:p>
                      <a:pPr algn="ctr"/>
                      <a:r>
                        <a:rPr lang="fr-CH" b="1" dirty="0" smtClean="0"/>
                        <a:t>\f</a:t>
                      </a:r>
                      <a:endParaRPr lang="fr-CH" b="1" dirty="0"/>
                    </a:p>
                  </a:txBody>
                  <a:tcPr/>
                </a:tc>
              </a:tr>
              <a:tr h="370840">
                <a:tc>
                  <a:txBody>
                    <a:bodyPr/>
                    <a:lstStyle/>
                    <a:p>
                      <a:pPr algn="ctr"/>
                      <a:r>
                        <a:rPr lang="fr-CH" b="1" dirty="0" smtClean="0"/>
                        <a:t>\e</a:t>
                      </a:r>
                      <a:endParaRPr lang="fr-CH" b="1" dirty="0"/>
                    </a:p>
                  </a:txBody>
                  <a:tcPr/>
                </a:tc>
              </a:tr>
              <a:tr h="370840">
                <a:tc>
                  <a:txBody>
                    <a:bodyPr/>
                    <a:lstStyle/>
                    <a:p>
                      <a:pPr algn="ctr"/>
                      <a:r>
                        <a:rPr lang="fr-CH" b="1" dirty="0" smtClean="0"/>
                        <a:t>\x00</a:t>
                      </a:r>
                      <a:endParaRPr lang="fr-CH" b="1" dirty="0"/>
                    </a:p>
                  </a:txBody>
                  <a:tcPr/>
                </a:tc>
              </a:tr>
              <a:tr h="370840">
                <a:tc>
                  <a:txBody>
                    <a:bodyPr/>
                    <a:lstStyle/>
                    <a:p>
                      <a:pPr algn="ctr"/>
                      <a:r>
                        <a:rPr lang="fr-CH" b="1" dirty="0" smtClean="0"/>
                        <a:t>\u000</a:t>
                      </a:r>
                      <a:endParaRPr lang="fr-CH" b="1"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91015702"/>
              </p:ext>
            </p:extLst>
          </p:nvPr>
        </p:nvGraphicFramePr>
        <p:xfrm>
          <a:off x="5031472" y="5201920"/>
          <a:ext cx="1752600" cy="1122680"/>
        </p:xfrm>
        <a:graphic>
          <a:graphicData uri="http://schemas.openxmlformats.org/drawingml/2006/table">
            <a:tbl>
              <a:tblPr firstRow="1" bandRow="1">
                <a:tableStyleId>{5940675A-B579-460E-94D1-54222C63F5DA}</a:tableStyleId>
              </a:tblPr>
              <a:tblGrid>
                <a:gridCol w="1752600"/>
              </a:tblGrid>
              <a:tr h="381000">
                <a:tc>
                  <a:txBody>
                    <a:bodyPr/>
                    <a:lstStyle/>
                    <a:p>
                      <a:pPr algn="ctr"/>
                      <a:r>
                        <a:rPr lang="fr-CH" dirty="0" smtClean="0"/>
                        <a:t>Modes</a:t>
                      </a:r>
                      <a:endParaRPr lang="fr-CH" dirty="0"/>
                    </a:p>
                  </a:txBody>
                  <a:tcPr/>
                </a:tc>
              </a:tr>
              <a:tr h="370840">
                <a:tc>
                  <a:txBody>
                    <a:bodyPr/>
                    <a:lstStyle/>
                    <a:p>
                      <a:pPr algn="ctr"/>
                      <a:r>
                        <a:rPr lang="fr-CH" b="1" dirty="0" smtClean="0"/>
                        <a:t>m/…/</a:t>
                      </a:r>
                      <a:endParaRPr lang="fr-CH" b="1" dirty="0"/>
                    </a:p>
                  </a:txBody>
                  <a:tcPr/>
                </a:tc>
              </a:tr>
              <a:tr h="370840">
                <a:tc>
                  <a:txBody>
                    <a:bodyPr/>
                    <a:lstStyle/>
                    <a:p>
                      <a:pPr algn="ctr"/>
                      <a:r>
                        <a:rPr lang="fr-CH" b="1" dirty="0" smtClean="0"/>
                        <a:t>s/…/…/</a:t>
                      </a:r>
                      <a:endParaRPr lang="fr-CH" b="1"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47267641"/>
              </p:ext>
            </p:extLst>
          </p:nvPr>
        </p:nvGraphicFramePr>
        <p:xfrm>
          <a:off x="6963142" y="4846320"/>
          <a:ext cx="1040130" cy="1478280"/>
        </p:xfrm>
        <a:graphic>
          <a:graphicData uri="http://schemas.openxmlformats.org/drawingml/2006/table">
            <a:tbl>
              <a:tblPr firstRow="1" bandRow="1">
                <a:tableStyleId>{5940675A-B579-460E-94D1-54222C63F5DA}</a:tableStyleId>
              </a:tblPr>
              <a:tblGrid>
                <a:gridCol w="1040130"/>
              </a:tblGrid>
              <a:tr h="320040">
                <a:tc>
                  <a:txBody>
                    <a:bodyPr/>
                    <a:lstStyle/>
                    <a:p>
                      <a:pPr algn="ctr"/>
                      <a:r>
                        <a:rPr lang="fr-CH" dirty="0" smtClean="0"/>
                        <a:t>Options</a:t>
                      </a:r>
                      <a:endParaRPr lang="fr-CH" dirty="0"/>
                    </a:p>
                  </a:txBody>
                  <a:tcPr/>
                </a:tc>
              </a:tr>
              <a:tr h="370840">
                <a:tc>
                  <a:txBody>
                    <a:bodyPr/>
                    <a:lstStyle/>
                    <a:p>
                      <a:pPr algn="ctr"/>
                      <a:r>
                        <a:rPr lang="fr-CH" b="1" dirty="0" smtClean="0"/>
                        <a:t>g</a:t>
                      </a:r>
                      <a:endParaRPr lang="fr-CH" b="1" dirty="0"/>
                    </a:p>
                  </a:txBody>
                  <a:tcPr/>
                </a:tc>
              </a:tr>
              <a:tr h="370840">
                <a:tc>
                  <a:txBody>
                    <a:bodyPr/>
                    <a:lstStyle/>
                    <a:p>
                      <a:pPr algn="ctr"/>
                      <a:r>
                        <a:rPr lang="fr-CH" b="1" dirty="0" smtClean="0"/>
                        <a:t>i</a:t>
                      </a:r>
                      <a:endParaRPr lang="fr-CH" b="1" dirty="0"/>
                    </a:p>
                  </a:txBody>
                  <a:tcPr/>
                </a:tc>
              </a:tr>
              <a:tr h="370840">
                <a:tc>
                  <a:txBody>
                    <a:bodyPr/>
                    <a:lstStyle/>
                    <a:p>
                      <a:pPr algn="ctr"/>
                      <a:r>
                        <a:rPr lang="fr-CH" b="1" dirty="0" smtClean="0"/>
                        <a:t>x</a:t>
                      </a:r>
                      <a:endParaRPr lang="fr-CH" b="1"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17085022"/>
              </p:ext>
            </p:extLst>
          </p:nvPr>
        </p:nvGraphicFramePr>
        <p:xfrm>
          <a:off x="3050272" y="3505200"/>
          <a:ext cx="1752600" cy="2590800"/>
        </p:xfrm>
        <a:graphic>
          <a:graphicData uri="http://schemas.openxmlformats.org/drawingml/2006/table">
            <a:tbl>
              <a:tblPr firstRow="1" bandRow="1">
                <a:tableStyleId>{5940675A-B579-460E-94D1-54222C63F5DA}</a:tableStyleId>
              </a:tblPr>
              <a:tblGrid>
                <a:gridCol w="1752600"/>
              </a:tblGrid>
              <a:tr h="0">
                <a:tc>
                  <a:txBody>
                    <a:bodyPr/>
                    <a:lstStyle/>
                    <a:p>
                      <a:pPr algn="ctr"/>
                      <a:r>
                        <a:rPr lang="fr-CH" dirty="0" smtClean="0"/>
                        <a:t>Notation</a:t>
                      </a:r>
                      <a:r>
                        <a:rPr lang="fr-CH" baseline="0" dirty="0" smtClean="0"/>
                        <a:t> courte</a:t>
                      </a:r>
                      <a:endParaRPr lang="fr-CH" dirty="0"/>
                    </a:p>
                  </a:txBody>
                  <a:tcPr/>
                </a:tc>
              </a:tr>
              <a:tr h="370840">
                <a:tc>
                  <a:txBody>
                    <a:bodyPr/>
                    <a:lstStyle/>
                    <a:p>
                      <a:pPr algn="ctr"/>
                      <a:r>
                        <a:rPr lang="fr-CH" b="1" dirty="0" smtClean="0"/>
                        <a:t>\d \D</a:t>
                      </a:r>
                      <a:endParaRPr lang="fr-CH" b="1" dirty="0"/>
                    </a:p>
                  </a:txBody>
                  <a:tcPr/>
                </a:tc>
              </a:tr>
              <a:tr h="370840">
                <a:tc>
                  <a:txBody>
                    <a:bodyPr/>
                    <a:lstStyle/>
                    <a:p>
                      <a:pPr algn="ctr"/>
                      <a:r>
                        <a:rPr lang="fr-CH" b="1" dirty="0" smtClean="0"/>
                        <a:t>\w \W</a:t>
                      </a:r>
                      <a:endParaRPr lang="fr-CH" b="1" dirty="0"/>
                    </a:p>
                  </a:txBody>
                  <a:tcPr/>
                </a:tc>
              </a:tr>
              <a:tr h="370840">
                <a:tc>
                  <a:txBody>
                    <a:bodyPr/>
                    <a:lstStyle/>
                    <a:p>
                      <a:pPr algn="ctr"/>
                      <a:r>
                        <a:rPr lang="fr-CH" b="1" dirty="0" smtClean="0"/>
                        <a:t>\s \S</a:t>
                      </a:r>
                      <a:endParaRPr lang="fr-CH" b="1" dirty="0"/>
                    </a:p>
                  </a:txBody>
                  <a:tcPr/>
                </a:tc>
              </a:tr>
              <a:tr h="370840">
                <a:tc>
                  <a:txBody>
                    <a:bodyPr/>
                    <a:lstStyle/>
                    <a:p>
                      <a:pPr algn="ctr"/>
                      <a:r>
                        <a:rPr lang="fr-CH" b="1" dirty="0" smtClean="0"/>
                        <a:t>\v</a:t>
                      </a:r>
                      <a:endParaRPr lang="fr-CH" b="1" dirty="0"/>
                    </a:p>
                  </a:txBody>
                  <a:tcPr/>
                </a:tc>
              </a:tr>
              <a:tr h="370840">
                <a:tc>
                  <a:txBody>
                    <a:bodyPr/>
                    <a:lstStyle/>
                    <a:p>
                      <a:pPr algn="ctr"/>
                      <a:r>
                        <a:rPr lang="fr-CH" b="1" dirty="0" smtClean="0"/>
                        <a:t>\h</a:t>
                      </a:r>
                      <a:endParaRPr lang="fr-CH" b="1" dirty="0"/>
                    </a:p>
                  </a:txBody>
                  <a:tcPr/>
                </a:tc>
              </a:tr>
              <a:tr h="370840">
                <a:tc>
                  <a:txBody>
                    <a:bodyPr/>
                    <a:lstStyle/>
                    <a:p>
                      <a:pPr algn="ctr"/>
                      <a:r>
                        <a:rPr lang="fr-CH" b="1" dirty="0" smtClean="0"/>
                        <a:t>.</a:t>
                      </a:r>
                      <a:endParaRPr lang="fr-CH" b="1"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51774499"/>
              </p:ext>
            </p:extLst>
          </p:nvPr>
        </p:nvGraphicFramePr>
        <p:xfrm>
          <a:off x="5031472" y="3505200"/>
          <a:ext cx="1752600" cy="1493520"/>
        </p:xfrm>
        <a:graphic>
          <a:graphicData uri="http://schemas.openxmlformats.org/drawingml/2006/table">
            <a:tbl>
              <a:tblPr firstRow="1" bandRow="1">
                <a:tableStyleId>{5940675A-B579-460E-94D1-54222C63F5DA}</a:tableStyleId>
              </a:tblPr>
              <a:tblGrid>
                <a:gridCol w="1752600"/>
              </a:tblGrid>
              <a:tr h="381000">
                <a:tc>
                  <a:txBody>
                    <a:bodyPr/>
                    <a:lstStyle/>
                    <a:p>
                      <a:pPr algn="ctr"/>
                      <a:r>
                        <a:rPr lang="fr-CH" dirty="0" smtClean="0"/>
                        <a:t>Ensembles</a:t>
                      </a:r>
                      <a:endParaRPr lang="fr-CH" dirty="0"/>
                    </a:p>
                  </a:txBody>
                  <a:tcPr/>
                </a:tc>
              </a:tr>
              <a:tr h="370840">
                <a:tc>
                  <a:txBody>
                    <a:bodyPr/>
                    <a:lstStyle/>
                    <a:p>
                      <a:pPr algn="ctr"/>
                      <a:r>
                        <a:rPr lang="fr-CH" b="1" dirty="0" smtClean="0"/>
                        <a:t>[ … ]</a:t>
                      </a:r>
                      <a:endParaRPr lang="fr-CH" b="1" dirty="0"/>
                    </a:p>
                  </a:txBody>
                  <a:tcPr/>
                </a:tc>
              </a:tr>
              <a:tr h="370840">
                <a:tc>
                  <a:txBody>
                    <a:bodyPr/>
                    <a:lstStyle/>
                    <a:p>
                      <a:pPr algn="ctr"/>
                      <a:r>
                        <a:rPr lang="fr-CH" b="1" dirty="0" smtClean="0"/>
                        <a:t>[^</a:t>
                      </a:r>
                      <a:r>
                        <a:rPr lang="fr-CH" b="1" baseline="0" dirty="0" smtClean="0"/>
                        <a:t> …]</a:t>
                      </a:r>
                      <a:endParaRPr lang="fr-CH" b="1" dirty="0"/>
                    </a:p>
                  </a:txBody>
                  <a:tcPr/>
                </a:tc>
              </a:tr>
              <a:tr h="370840">
                <a:tc>
                  <a:txBody>
                    <a:bodyPr/>
                    <a:lstStyle/>
                    <a:p>
                      <a:pPr algn="ctr"/>
                      <a:r>
                        <a:rPr lang="fr-CH" b="1" dirty="0" smtClean="0"/>
                        <a:t>[a-z-]</a:t>
                      </a:r>
                      <a:endParaRPr lang="fr-CH" b="1" dirty="0"/>
                    </a:p>
                  </a:txBody>
                  <a:tcPr/>
                </a:tc>
              </a:tr>
            </a:tbl>
          </a:graphicData>
        </a:graphic>
      </p:graphicFrame>
    </p:spTree>
    <p:extLst>
      <p:ext uri="{BB962C8B-B14F-4D97-AF65-F5344CB8AC3E}">
        <p14:creationId xmlns:p14="http://schemas.microsoft.com/office/powerpoint/2010/main" val="976668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Exercices</a:t>
            </a:r>
            <a:endParaRPr lang="fr-CH" dirty="0"/>
          </a:p>
        </p:txBody>
      </p:sp>
      <p:sp>
        <p:nvSpPr>
          <p:cNvPr id="5" name="Text Placeholder 4"/>
          <p:cNvSpPr>
            <a:spLocks noGrp="1"/>
          </p:cNvSpPr>
          <p:nvPr>
            <p:ph type="body" idx="1"/>
          </p:nvPr>
        </p:nvSpPr>
        <p:spPr/>
        <p:txBody>
          <a:bodyPr/>
          <a:lstStyle/>
          <a:p>
            <a:r>
              <a:rPr lang="fr-CH" dirty="0" smtClean="0"/>
              <a:t>Tableau 3</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41</a:t>
            </a:fld>
            <a:endParaRPr lang="fr-CH"/>
          </a:p>
        </p:txBody>
      </p:sp>
    </p:spTree>
    <p:extLst>
      <p:ext uri="{BB962C8B-B14F-4D97-AF65-F5344CB8AC3E}">
        <p14:creationId xmlns:p14="http://schemas.microsoft.com/office/powerpoint/2010/main" val="3142877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42</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a:t>
            </a:r>
            <a:r>
              <a:rPr lang="fr-CH" sz="3600" dirty="0"/>
              <a:t>e</a:t>
            </a:r>
            <a:r>
              <a:rPr lang="fr-CH" sz="3600" dirty="0" smtClean="0"/>
              <a:t>xercices</a:t>
            </a:r>
            <a:r>
              <a:rPr lang="fr-CH" sz="1800" dirty="0" smtClean="0"/>
              <a:t/>
            </a:r>
            <a:br>
              <a:rPr lang="fr-CH" sz="1800" dirty="0" smtClean="0"/>
            </a:br>
            <a:r>
              <a:rPr lang="fr-CH" sz="1800" dirty="0" smtClean="0"/>
              <a:t>Puzzles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018612590"/>
              </p:ext>
            </p:extLst>
          </p:nvPr>
        </p:nvGraphicFramePr>
        <p:xfrm>
          <a:off x="3352800" y="2667000"/>
          <a:ext cx="1828800" cy="1828800"/>
        </p:xfrm>
        <a:graphic>
          <a:graphicData uri="http://schemas.openxmlformats.org/drawingml/2006/table">
            <a:tbl>
              <a:tblPr firstRow="1" bandRow="1">
                <a:tableStyleId>{2D5ABB26-0587-4C30-8999-92F81FD0307C}</a:tableStyleId>
              </a:tblPr>
              <a:tblGrid>
                <a:gridCol w="914400"/>
                <a:gridCol w="914400"/>
              </a:tblGrid>
              <a:tr h="914400">
                <a:tc>
                  <a:txBody>
                    <a:bodyPr/>
                    <a:lstStyle/>
                    <a:p>
                      <a:pPr algn="ctr"/>
                      <a:endParaRPr lang="fr-CH" dirty="0">
                        <a:latin typeface="Consolas" panose="020B0609020204030204" pitchFamily="49" charset="0"/>
                        <a:cs typeface="Consolas" panose="020B0609020204030204" pitchFamily="49" charset="0"/>
                      </a:endParaRPr>
                    </a:p>
                  </a:txBody>
                  <a:tcPr anchor="ctr"/>
                </a:tc>
                <a:tc>
                  <a:txBody>
                    <a:bodyPr/>
                    <a:lstStyle/>
                    <a:p>
                      <a:pPr algn="ctr"/>
                      <a:r>
                        <a:rPr lang="fr-CH" dirty="0" smtClean="0">
                          <a:latin typeface="Consolas" panose="020B0609020204030204" pitchFamily="49" charset="0"/>
                          <a:cs typeface="Consolas" panose="020B0609020204030204" pitchFamily="49" charset="0"/>
                        </a:rPr>
                        <a:t>A|B</a:t>
                      </a:r>
                      <a:endParaRPr lang="fr-CH" dirty="0">
                        <a:latin typeface="Consolas" panose="020B0609020204030204" pitchFamily="49" charset="0"/>
                        <a:cs typeface="Consolas" panose="020B0609020204030204" pitchFamily="49" charset="0"/>
                      </a:endParaRPr>
                    </a:p>
                  </a:txBody>
                  <a:tcPr vert="vert" anchor="ctr">
                    <a:lnB w="12700" cap="flat" cmpd="sng" algn="ctr">
                      <a:solidFill>
                        <a:schemeClr val="tx1"/>
                      </a:solidFill>
                      <a:prstDash val="solid"/>
                      <a:round/>
                      <a:headEnd type="none" w="med" len="med"/>
                      <a:tailEnd type="none" w="med" len="med"/>
                    </a:lnB>
                  </a:tcPr>
                </a:tc>
              </a:tr>
              <a:tr h="914400">
                <a:tc>
                  <a:txBody>
                    <a:bodyPr/>
                    <a:lstStyle/>
                    <a:p>
                      <a:pPr algn="ctr"/>
                      <a:r>
                        <a:rPr lang="fr-CH" dirty="0" smtClean="0">
                          <a:latin typeface="Consolas" panose="020B0609020204030204" pitchFamily="49" charset="0"/>
                          <a:cs typeface="Consolas" panose="020B0609020204030204" pitchFamily="49" charset="0"/>
                        </a:rPr>
                        <a:t>A|Z</a:t>
                      </a:r>
                      <a:endParaRPr lang="fr-CH" dirty="0">
                        <a:latin typeface="Consolas" panose="020B0609020204030204" pitchFamily="49" charset="0"/>
                        <a:cs typeface="Consolas" panose="020B06090202040302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endParaRPr lang="fr-CH" sz="3200" b="1"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4495800" y="3657600"/>
            <a:ext cx="466794" cy="707886"/>
          </a:xfrm>
          <a:prstGeom prst="rect">
            <a:avLst/>
          </a:prstGeom>
        </p:spPr>
        <p:txBody>
          <a:bodyPr wrap="none">
            <a:spAutoFit/>
          </a:bodyPr>
          <a:lstStyle/>
          <a:p>
            <a:pPr lvl="0" algn="ctr"/>
            <a:r>
              <a:rPr lang="fr-CH" sz="4000" b="1" dirty="0">
                <a:solidFill>
                  <a:schemeClr val="accent6">
                    <a:lumMod val="60000"/>
                    <a:lumOff val="40000"/>
                  </a:schemeClr>
                </a:solidFill>
                <a:latin typeface="Consolas" panose="020B0609020204030204" pitchFamily="49" charset="0"/>
                <a:cs typeface="Consolas" panose="020B0609020204030204" pitchFamily="49" charset="0"/>
              </a:rPr>
              <a:t>A</a:t>
            </a:r>
          </a:p>
        </p:txBody>
      </p:sp>
      <p:sp>
        <p:nvSpPr>
          <p:cNvPr id="3" name="Rectangle 2"/>
          <p:cNvSpPr/>
          <p:nvPr/>
        </p:nvSpPr>
        <p:spPr>
          <a:xfrm>
            <a:off x="565299" y="1524000"/>
            <a:ext cx="2832250" cy="369332"/>
          </a:xfrm>
          <a:prstGeom prst="rect">
            <a:avLst/>
          </a:prstGeom>
        </p:spPr>
        <p:txBody>
          <a:bodyPr wrap="none">
            <a:spAutoFit/>
          </a:bodyPr>
          <a:lstStyle/>
          <a:p>
            <a:r>
              <a:rPr lang="fr-CH" dirty="0"/>
              <a:t>http://regexcrossword.com/</a:t>
            </a:r>
          </a:p>
        </p:txBody>
      </p:sp>
    </p:spTree>
    <p:extLst>
      <p:ext uri="{BB962C8B-B14F-4D97-AF65-F5344CB8AC3E}">
        <p14:creationId xmlns:p14="http://schemas.microsoft.com/office/powerpoint/2010/main" val="17194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43</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a:t>
            </a:r>
            <a:r>
              <a:rPr lang="fr-CH" sz="3600" dirty="0"/>
              <a:t>e</a:t>
            </a:r>
            <a:r>
              <a:rPr lang="fr-CH" sz="3600" dirty="0" smtClean="0"/>
              <a:t>xercices</a:t>
            </a:r>
            <a:r>
              <a:rPr lang="fr-CH" sz="1800" dirty="0" smtClean="0"/>
              <a:t/>
            </a:r>
            <a:br>
              <a:rPr lang="fr-CH" sz="1800" dirty="0" smtClean="0"/>
            </a:br>
            <a:r>
              <a:rPr lang="fr-CH" sz="1800" dirty="0" smtClean="0"/>
              <a:t>Puzzles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010550083"/>
              </p:ext>
            </p:extLst>
          </p:nvPr>
        </p:nvGraphicFramePr>
        <p:xfrm>
          <a:off x="3276600" y="2362200"/>
          <a:ext cx="1828800" cy="2743200"/>
        </p:xfrm>
        <a:graphic>
          <a:graphicData uri="http://schemas.openxmlformats.org/drawingml/2006/table">
            <a:tbl>
              <a:tblPr firstRow="1" bandRow="1">
                <a:tableStyleId>{2D5ABB26-0587-4C30-8999-92F81FD0307C}</a:tableStyleId>
              </a:tblPr>
              <a:tblGrid>
                <a:gridCol w="914400"/>
                <a:gridCol w="914400"/>
              </a:tblGrid>
              <a:tr h="914400">
                <a:tc>
                  <a:txBody>
                    <a:bodyPr/>
                    <a:lstStyle/>
                    <a:p>
                      <a:pPr algn="ctr"/>
                      <a:endParaRPr lang="fr-CH" dirty="0">
                        <a:latin typeface="Consolas" panose="020B0609020204030204" pitchFamily="49" charset="0"/>
                        <a:cs typeface="Consolas" panose="020B0609020204030204" pitchFamily="49" charset="0"/>
                      </a:endParaRPr>
                    </a:p>
                  </a:txBody>
                  <a:tcPr anchor="ctr"/>
                </a:tc>
                <a:tc>
                  <a:txBody>
                    <a:bodyPr/>
                    <a:lstStyle/>
                    <a:p>
                      <a:pPr algn="ctr"/>
                      <a:r>
                        <a:rPr lang="fr-CH" dirty="0" smtClean="0">
                          <a:latin typeface="Consolas" panose="020B0609020204030204" pitchFamily="49" charset="0"/>
                          <a:cs typeface="Consolas" panose="020B0609020204030204" pitchFamily="49" charset="0"/>
                        </a:rPr>
                        <a:t>A{2,}</a:t>
                      </a:r>
                      <a:endParaRPr lang="fr-CH" dirty="0">
                        <a:latin typeface="Consolas" panose="020B0609020204030204" pitchFamily="49" charset="0"/>
                        <a:cs typeface="Consolas" panose="020B0609020204030204" pitchFamily="49" charset="0"/>
                      </a:endParaRPr>
                    </a:p>
                  </a:txBody>
                  <a:tcPr vert="vert" anchor="ctr">
                    <a:lnB w="12700" cap="flat" cmpd="sng" algn="ctr">
                      <a:solidFill>
                        <a:schemeClr val="tx1"/>
                      </a:solidFill>
                      <a:prstDash val="solid"/>
                      <a:round/>
                      <a:headEnd type="none" w="med" len="med"/>
                      <a:tailEnd type="none" w="med" len="med"/>
                    </a:lnB>
                  </a:tcPr>
                </a:tc>
              </a:tr>
              <a:tr h="914400">
                <a:tc>
                  <a:txBody>
                    <a:bodyPr/>
                    <a:lstStyle/>
                    <a:p>
                      <a:pPr algn="ctr"/>
                      <a:r>
                        <a:rPr lang="fr-CH" dirty="0" smtClean="0">
                          <a:latin typeface="Consolas" panose="020B0609020204030204" pitchFamily="49" charset="0"/>
                          <a:cs typeface="Consolas" panose="020B0609020204030204" pitchFamily="49" charset="0"/>
                        </a:rPr>
                        <a:t>A{1}</a:t>
                      </a:r>
                      <a:endParaRPr lang="fr-CH" dirty="0">
                        <a:latin typeface="Consolas" panose="020B0609020204030204" pitchFamily="49" charset="0"/>
                        <a:cs typeface="Consolas" panose="020B06090202040302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endParaRPr lang="fr-CH" sz="3200" b="1"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a:r>
                        <a:rPr lang="fr-CH" dirty="0" smtClean="0">
                          <a:latin typeface="Consolas" panose="020B0609020204030204" pitchFamily="49" charset="0"/>
                          <a:cs typeface="Consolas" panose="020B0609020204030204" pitchFamily="49" charset="0"/>
                        </a:rPr>
                        <a:t>B|A</a:t>
                      </a:r>
                      <a:endParaRPr lang="fr-CH" dirty="0">
                        <a:latin typeface="Consolas" panose="020B0609020204030204" pitchFamily="49" charset="0"/>
                        <a:cs typeface="Consolas" panose="020B06090202040302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endParaRPr lang="fr-CH" sz="3200" b="1"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4419600" y="3352800"/>
            <a:ext cx="466794" cy="707886"/>
          </a:xfrm>
          <a:prstGeom prst="rect">
            <a:avLst/>
          </a:prstGeom>
        </p:spPr>
        <p:txBody>
          <a:bodyPr wrap="none">
            <a:spAutoFit/>
          </a:bodyPr>
          <a:lstStyle/>
          <a:p>
            <a:pPr lvl="0" algn="ctr"/>
            <a:r>
              <a:rPr lang="fr-CH" sz="4000" b="1" dirty="0">
                <a:solidFill>
                  <a:schemeClr val="accent6">
                    <a:lumMod val="60000"/>
                    <a:lumOff val="40000"/>
                  </a:schemeClr>
                </a:solidFill>
                <a:latin typeface="Consolas" panose="020B0609020204030204" pitchFamily="49" charset="0"/>
                <a:cs typeface="Consolas" panose="020B0609020204030204" pitchFamily="49" charset="0"/>
              </a:rPr>
              <a:t>A</a:t>
            </a:r>
          </a:p>
        </p:txBody>
      </p:sp>
      <p:sp>
        <p:nvSpPr>
          <p:cNvPr id="10" name="Rectangle 9"/>
          <p:cNvSpPr/>
          <p:nvPr/>
        </p:nvSpPr>
        <p:spPr>
          <a:xfrm>
            <a:off x="4419600" y="4267200"/>
            <a:ext cx="466794" cy="707886"/>
          </a:xfrm>
          <a:prstGeom prst="rect">
            <a:avLst/>
          </a:prstGeom>
        </p:spPr>
        <p:txBody>
          <a:bodyPr wrap="none">
            <a:spAutoFit/>
          </a:bodyPr>
          <a:lstStyle/>
          <a:p>
            <a:pPr lvl="0" algn="ctr"/>
            <a:r>
              <a:rPr lang="fr-CH" sz="4000" b="1" dirty="0">
                <a:solidFill>
                  <a:schemeClr val="accent6">
                    <a:lumMod val="60000"/>
                    <a:lumOff val="40000"/>
                  </a:schemeClr>
                </a:solidFill>
                <a:latin typeface="Consolas" panose="020B0609020204030204" pitchFamily="49" charset="0"/>
                <a:cs typeface="Consolas" panose="020B0609020204030204" pitchFamily="49" charset="0"/>
              </a:rPr>
              <a:t>A</a:t>
            </a:r>
          </a:p>
        </p:txBody>
      </p:sp>
    </p:spTree>
    <p:extLst>
      <p:ext uri="{BB962C8B-B14F-4D97-AF65-F5344CB8AC3E}">
        <p14:creationId xmlns:p14="http://schemas.microsoft.com/office/powerpoint/2010/main" val="148005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44</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a:t>
            </a:r>
            <a:r>
              <a:rPr lang="fr-CH" sz="3600" dirty="0"/>
              <a:t>e</a:t>
            </a:r>
            <a:r>
              <a:rPr lang="fr-CH" sz="3600" dirty="0" smtClean="0"/>
              <a:t>xercices</a:t>
            </a:r>
            <a:r>
              <a:rPr lang="fr-CH" sz="1800" dirty="0" smtClean="0"/>
              <a:t/>
            </a:r>
            <a:br>
              <a:rPr lang="fr-CH" sz="1800" dirty="0" smtClean="0"/>
            </a:br>
            <a:r>
              <a:rPr lang="fr-CH" sz="1800" dirty="0" smtClean="0"/>
              <a:t>Puzzles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848843827"/>
              </p:ext>
            </p:extLst>
          </p:nvPr>
        </p:nvGraphicFramePr>
        <p:xfrm>
          <a:off x="809625" y="1447800"/>
          <a:ext cx="7315200" cy="4782245"/>
        </p:xfrm>
        <a:graphic>
          <a:graphicData uri="http://schemas.openxmlformats.org/drawingml/2006/table">
            <a:tbl>
              <a:tblPr firstRow="1" bandRow="1">
                <a:tableStyleId>{2D5ABB26-0587-4C30-8999-92F81FD0307C}</a:tableStyleId>
              </a:tblPr>
              <a:tblGrid>
                <a:gridCol w="2286000"/>
                <a:gridCol w="914400"/>
                <a:gridCol w="914400"/>
                <a:gridCol w="914400"/>
                <a:gridCol w="2286000"/>
              </a:tblGrid>
              <a:tr h="1828800">
                <a:tc>
                  <a:txBody>
                    <a:bodyPr/>
                    <a:lstStyle/>
                    <a:p>
                      <a:pPr algn="r"/>
                      <a:endParaRPr lang="fr-CH" sz="1700" dirty="0">
                        <a:latin typeface="Consolas" panose="020B0609020204030204" pitchFamily="49" charset="0"/>
                        <a:cs typeface="Consolas" panose="020B0609020204030204" pitchFamily="49" charset="0"/>
                      </a:endParaRPr>
                    </a:p>
                  </a:txBody>
                  <a:tcPr marL="86360" marR="86360" marT="43180" marB="43180" anchor="ctr"/>
                </a:tc>
                <a:tc>
                  <a:txBody>
                    <a:bodyPr/>
                    <a:lstStyle/>
                    <a:p>
                      <a:pPr algn="r"/>
                      <a:r>
                        <a:rPr lang="fr-CH" sz="1700" dirty="0" smtClean="0">
                          <a:latin typeface="Consolas" panose="020B0609020204030204" pitchFamily="49" charset="0"/>
                          <a:cs typeface="Consolas" panose="020B0609020204030204" pitchFamily="49" charset="0"/>
                        </a:rPr>
                        <a:t>[GRAPEZ]+</a:t>
                      </a:r>
                      <a:endParaRPr lang="fr-CH" sz="1700" dirty="0">
                        <a:latin typeface="Consolas" panose="020B0609020204030204" pitchFamily="49" charset="0"/>
                        <a:cs typeface="Consolas" panose="020B0609020204030204" pitchFamily="49" charset="0"/>
                      </a:endParaRPr>
                    </a:p>
                  </a:txBody>
                  <a:tcPr marL="86360" marR="86360" marT="43180" marB="43180" vert="vert" anchor="ctr">
                    <a:lnB w="12700" cap="flat" cmpd="sng" algn="ctr">
                      <a:solidFill>
                        <a:schemeClr val="tx1"/>
                      </a:solidFill>
                      <a:prstDash val="solid"/>
                      <a:round/>
                      <a:headEnd type="none" w="med" len="med"/>
                      <a:tailEnd type="none" w="med" len="med"/>
                    </a:lnB>
                  </a:tcPr>
                </a:tc>
                <a:tc>
                  <a:txBody>
                    <a:bodyPr/>
                    <a:lstStyle/>
                    <a:p>
                      <a:pPr algn="r"/>
                      <a:r>
                        <a:rPr lang="fr-CH" sz="1700" dirty="0" smtClean="0">
                          <a:latin typeface="Consolas" panose="020B0609020204030204" pitchFamily="49" charset="0"/>
                          <a:cs typeface="Consolas" panose="020B0609020204030204" pitchFamily="49" charset="0"/>
                        </a:rPr>
                        <a:t>[^ION\</a:t>
                      </a:r>
                      <a:r>
                        <a:rPr lang="fr-CH" sz="1700" dirty="0" err="1" smtClean="0">
                          <a:latin typeface="Consolas" panose="020B0609020204030204" pitchFamily="49" charset="0"/>
                          <a:cs typeface="Consolas" panose="020B0609020204030204" pitchFamily="49" charset="0"/>
                        </a:rPr>
                        <a:t>sS</a:t>
                      </a:r>
                      <a:r>
                        <a:rPr lang="fr-CH" sz="1700" dirty="0" smtClean="0">
                          <a:latin typeface="Consolas" panose="020B0609020204030204" pitchFamily="49" charset="0"/>
                          <a:cs typeface="Consolas" panose="020B0609020204030204" pitchFamily="49" charset="0"/>
                        </a:rPr>
                        <a:t>]+</a:t>
                      </a:r>
                      <a:endParaRPr lang="fr-CH" sz="1700" dirty="0">
                        <a:latin typeface="Consolas" panose="020B0609020204030204" pitchFamily="49" charset="0"/>
                        <a:cs typeface="Consolas" panose="020B0609020204030204" pitchFamily="49" charset="0"/>
                      </a:endParaRPr>
                    </a:p>
                  </a:txBody>
                  <a:tcPr marL="86360" marR="86360" marT="43180" marB="43180" vert="vert" anchor="ctr">
                    <a:lnB w="12700" cap="flat" cmpd="sng" algn="ctr">
                      <a:solidFill>
                        <a:schemeClr val="tx1"/>
                      </a:solidFill>
                      <a:prstDash val="solid"/>
                      <a:round/>
                      <a:headEnd type="none" w="med" len="med"/>
                      <a:tailEnd type="none" w="med" len="med"/>
                    </a:lnB>
                  </a:tcPr>
                </a:tc>
                <a:tc>
                  <a:txBody>
                    <a:bodyPr/>
                    <a:lstStyle/>
                    <a:p>
                      <a:pPr algn="r"/>
                      <a:r>
                        <a:rPr lang="fr-CH" sz="1700" dirty="0" smtClean="0">
                          <a:latin typeface="Consolas" panose="020B0609020204030204" pitchFamily="49" charset="0"/>
                          <a:cs typeface="Consolas" panose="020B0609020204030204" pitchFamily="49" charset="0"/>
                        </a:rPr>
                        <a:t>(ZO|OS|OP)</a:t>
                      </a:r>
                      <a:endParaRPr lang="fr-CH" sz="1700" dirty="0">
                        <a:latin typeface="Consolas" panose="020B0609020204030204" pitchFamily="49" charset="0"/>
                        <a:cs typeface="Consolas" panose="020B0609020204030204" pitchFamily="49" charset="0"/>
                      </a:endParaRPr>
                    </a:p>
                  </a:txBody>
                  <a:tcPr marL="86360" marR="86360" marT="43180" marB="43180" vert="vert" anchor="ctr">
                    <a:lnB w="12700" cap="flat" cmpd="sng" algn="ctr">
                      <a:solidFill>
                        <a:schemeClr val="tx1"/>
                      </a:solidFill>
                      <a:prstDash val="solid"/>
                      <a:round/>
                      <a:headEnd type="none" w="med" len="med"/>
                      <a:tailEnd type="none" w="med" len="med"/>
                    </a:lnB>
                  </a:tcPr>
                </a:tc>
                <a:tc>
                  <a:txBody>
                    <a:bodyPr/>
                    <a:lstStyle/>
                    <a:p>
                      <a:pPr algn="l"/>
                      <a:endParaRPr lang="fr-CH" sz="1700" dirty="0">
                        <a:latin typeface="Consolas" panose="020B0609020204030204" pitchFamily="49" charset="0"/>
                        <a:cs typeface="Consolas" panose="020B0609020204030204" pitchFamily="49" charset="0"/>
                      </a:endParaRPr>
                    </a:p>
                  </a:txBody>
                  <a:tcPr marL="86360" marR="86360" marT="43180" marB="43180" anchor="ctr"/>
                </a:tc>
              </a:tr>
              <a:tr h="914400">
                <a:tc>
                  <a:txBody>
                    <a:bodyPr/>
                    <a:lstStyle/>
                    <a:p>
                      <a:pPr algn="r"/>
                      <a:r>
                        <a:rPr lang="fr-CH" sz="1700" dirty="0" smtClean="0">
                          <a:latin typeface="Consolas" panose="020B0609020204030204" pitchFamily="49" charset="0"/>
                          <a:cs typeface="Consolas" panose="020B0609020204030204" pitchFamily="49" charset="0"/>
                        </a:rPr>
                        <a:t>(PO|R|G|E)*</a:t>
                      </a:r>
                      <a:endParaRPr lang="fr-CH" sz="1700" dirty="0">
                        <a:latin typeface="Consolas" panose="020B0609020204030204" pitchFamily="49" charset="0"/>
                        <a:cs typeface="Consolas" panose="020B0609020204030204" pitchFamily="49" charset="0"/>
                      </a:endParaRPr>
                    </a:p>
                  </a:txBody>
                  <a:tcPr marL="86360" marR="86360" marT="43180" marB="43180" anchor="ctr">
                    <a:lnR w="12700" cap="flat" cmpd="sng" algn="ctr">
                      <a:solidFill>
                        <a:schemeClr val="tx1"/>
                      </a:solidFill>
                      <a:prstDash val="solid"/>
                      <a:round/>
                      <a:headEnd type="none" w="med" len="med"/>
                      <a:tailEnd type="none" w="med" len="med"/>
                    </a:lnR>
                  </a:tcPr>
                </a:tc>
                <a:tc>
                  <a:txBody>
                    <a:bodyPr/>
                    <a:lstStyle/>
                    <a:p>
                      <a:pPr algn="ctr"/>
                      <a:r>
                        <a:rPr lang="fr-CH" sz="1700" dirty="0" smtClean="0">
                          <a:latin typeface="Consolas" panose="020B0609020204030204" pitchFamily="49" charset="0"/>
                          <a:cs typeface="Consolas" panose="020B0609020204030204" pitchFamily="49" charset="0"/>
                        </a:rPr>
                        <a:t>G</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CH" sz="1700" dirty="0" smtClean="0">
                          <a:latin typeface="Consolas" panose="020B0609020204030204" pitchFamily="49" charset="0"/>
                          <a:cs typeface="Consolas" panose="020B0609020204030204" pitchFamily="49" charset="0"/>
                        </a:rPr>
                        <a:t>P</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CH" sz="1700" dirty="0" smtClean="0">
                          <a:latin typeface="Consolas" panose="020B0609020204030204" pitchFamily="49" charset="0"/>
                          <a:cs typeface="Consolas" panose="020B0609020204030204" pitchFamily="49" charset="0"/>
                        </a:rPr>
                        <a:t>O</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CH" sz="1700" dirty="0" smtClean="0">
                          <a:latin typeface="Consolas" panose="020B0609020204030204" pitchFamily="49" charset="0"/>
                          <a:cs typeface="Consolas" panose="020B0609020204030204" pitchFamily="49" charset="0"/>
                        </a:rPr>
                        <a:t>[GRA]P+.*</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tcPr>
                </a:tc>
              </a:tr>
              <a:tr h="914400">
                <a:tc>
                  <a:txBody>
                    <a:bodyPr/>
                    <a:lstStyle/>
                    <a:p>
                      <a:pPr algn="r"/>
                      <a:r>
                        <a:rPr lang="fr-CH" sz="1700" dirty="0" smtClean="0">
                          <a:latin typeface="Consolas" panose="020B0609020204030204" pitchFamily="49" charset="0"/>
                          <a:cs typeface="Consolas" panose="020B0609020204030204" pitchFamily="49" charset="0"/>
                        </a:rPr>
                        <a:t>(Z|OO)[KINZS]+</a:t>
                      </a:r>
                      <a:endParaRPr lang="fr-CH" sz="1700" dirty="0">
                        <a:latin typeface="Consolas" panose="020B0609020204030204" pitchFamily="49" charset="0"/>
                        <a:cs typeface="Consolas" panose="020B0609020204030204" pitchFamily="49" charset="0"/>
                      </a:endParaRPr>
                    </a:p>
                  </a:txBody>
                  <a:tcPr marL="86360" marR="86360" marT="43180" marB="43180" anchor="ctr">
                    <a:lnR w="12700" cap="flat" cmpd="sng" algn="ctr">
                      <a:solidFill>
                        <a:schemeClr val="tx1"/>
                      </a:solidFill>
                      <a:prstDash val="solid"/>
                      <a:round/>
                      <a:headEnd type="none" w="med" len="med"/>
                      <a:tailEnd type="none" w="med" len="med"/>
                    </a:lnR>
                  </a:tcPr>
                </a:tc>
                <a:tc>
                  <a:txBody>
                    <a:bodyPr/>
                    <a:lstStyle/>
                    <a:p>
                      <a:pPr algn="ctr"/>
                      <a:r>
                        <a:rPr lang="fr-CH" sz="1700" dirty="0" smtClean="0">
                          <a:latin typeface="Consolas" panose="020B0609020204030204" pitchFamily="49" charset="0"/>
                          <a:cs typeface="Consolas" panose="020B0609020204030204" pitchFamily="49" charset="0"/>
                        </a:rPr>
                        <a:t>Z</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CH" sz="1700" dirty="0" smtClean="0">
                          <a:latin typeface="Consolas" panose="020B0609020204030204" pitchFamily="49" charset="0"/>
                          <a:cs typeface="Consolas" panose="020B0609020204030204" pitchFamily="49" charset="0"/>
                        </a:rPr>
                        <a:t>K</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CH" sz="1700" dirty="0" smtClean="0">
                          <a:latin typeface="Consolas" panose="020B0609020204030204" pitchFamily="49" charset="0"/>
                          <a:cs typeface="Consolas" panose="020B0609020204030204" pitchFamily="49" charset="0"/>
                        </a:rPr>
                        <a:t>S</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CH" sz="1700" dirty="0" smtClean="0">
                          <a:latin typeface="Consolas" panose="020B0609020204030204" pitchFamily="49" charset="0"/>
                          <a:cs typeface="Consolas" panose="020B0609020204030204" pitchFamily="49" charset="0"/>
                        </a:rPr>
                        <a:t>(X|Y|Z)[KIS\s]+</a:t>
                      </a:r>
                      <a:endParaRPr lang="fr-CH" sz="1700" dirty="0">
                        <a:latin typeface="Consolas" panose="020B0609020204030204" pitchFamily="49" charset="0"/>
                        <a:cs typeface="Consolas" panose="020B0609020204030204" pitchFamily="49" charset="0"/>
                      </a:endParaRPr>
                    </a:p>
                  </a:txBody>
                  <a:tcPr marL="86360" marR="86360" marT="43180" marB="43180" anchor="ctr">
                    <a:lnL w="12700" cap="flat" cmpd="sng" algn="ctr">
                      <a:solidFill>
                        <a:schemeClr val="tx1"/>
                      </a:solidFill>
                      <a:prstDash val="solid"/>
                      <a:round/>
                      <a:headEnd type="none" w="med" len="med"/>
                      <a:tailEnd type="none" w="med" len="med"/>
                    </a:lnL>
                  </a:tcPr>
                </a:tc>
              </a:tr>
              <a:tr h="1124645">
                <a:tc>
                  <a:txBody>
                    <a:bodyPr/>
                    <a:lstStyle/>
                    <a:p>
                      <a:pPr algn="l"/>
                      <a:endParaRPr lang="fr-CH" sz="1700" dirty="0">
                        <a:latin typeface="Consolas" panose="020B0609020204030204" pitchFamily="49" charset="0"/>
                        <a:cs typeface="Consolas" panose="020B0609020204030204" pitchFamily="49" charset="0"/>
                      </a:endParaRPr>
                    </a:p>
                  </a:txBody>
                  <a:tcPr marL="86360" marR="86360" marT="43180" marB="43180" vert="vert" anchor="ctr"/>
                </a:tc>
                <a:tc>
                  <a:txBody>
                    <a:bodyPr/>
                    <a:lstStyle/>
                    <a:p>
                      <a:pPr algn="l"/>
                      <a:r>
                        <a:rPr lang="fr-CH" sz="1700" dirty="0" smtClean="0">
                          <a:latin typeface="Consolas" panose="020B0609020204030204" pitchFamily="49" charset="0"/>
                          <a:cs typeface="Consolas" panose="020B0609020204030204" pitchFamily="49" charset="0"/>
                        </a:rPr>
                        <a:t>[GIN].</a:t>
                      </a:r>
                      <a:endParaRPr lang="fr-CH" sz="1700" dirty="0">
                        <a:latin typeface="Consolas" panose="020B0609020204030204" pitchFamily="49" charset="0"/>
                        <a:cs typeface="Consolas" panose="020B0609020204030204" pitchFamily="49" charset="0"/>
                      </a:endParaRPr>
                    </a:p>
                  </a:txBody>
                  <a:tcPr marL="86360" marR="86360" marT="43180" marB="43180" vert="vert" anchor="ctr">
                    <a:lnT w="12700" cap="flat" cmpd="sng" algn="ctr">
                      <a:solidFill>
                        <a:schemeClr val="tx1"/>
                      </a:solidFill>
                      <a:prstDash val="solid"/>
                      <a:round/>
                      <a:headEnd type="none" w="med" len="med"/>
                      <a:tailEnd type="none" w="med" len="med"/>
                    </a:lnT>
                  </a:tcPr>
                </a:tc>
                <a:tc>
                  <a:txBody>
                    <a:bodyPr/>
                    <a:lstStyle/>
                    <a:p>
                      <a:pPr algn="l"/>
                      <a:r>
                        <a:rPr lang="fr-CH" sz="1700" dirty="0" smtClean="0">
                          <a:latin typeface="Consolas" panose="020B0609020204030204" pitchFamily="49" charset="0"/>
                          <a:cs typeface="Consolas" panose="020B0609020204030204" pitchFamily="49" charset="0"/>
                        </a:rPr>
                        <a:t>[SPIK\s]*</a:t>
                      </a:r>
                      <a:endParaRPr lang="fr-CH" sz="1700" dirty="0">
                        <a:latin typeface="Consolas" panose="020B0609020204030204" pitchFamily="49" charset="0"/>
                        <a:cs typeface="Consolas" panose="020B0609020204030204" pitchFamily="49" charset="0"/>
                      </a:endParaRPr>
                    </a:p>
                  </a:txBody>
                  <a:tcPr marL="86360" marR="86360" marT="43180" marB="43180" vert="vert" anchor="ctr">
                    <a:lnT w="12700" cap="flat" cmpd="sng" algn="ctr">
                      <a:solidFill>
                        <a:schemeClr val="tx1"/>
                      </a:solidFill>
                      <a:prstDash val="solid"/>
                      <a:round/>
                      <a:headEnd type="none" w="med" len="med"/>
                      <a:tailEnd type="none" w="med" len="med"/>
                    </a:lnT>
                  </a:tcPr>
                </a:tc>
                <a:tc>
                  <a:txBody>
                    <a:bodyPr/>
                    <a:lstStyle/>
                    <a:p>
                      <a:pPr algn="l"/>
                      <a:r>
                        <a:rPr lang="fr-CH" sz="1700" dirty="0" smtClean="0">
                          <a:latin typeface="Consolas" panose="020B0609020204030204" pitchFamily="49" charset="0"/>
                          <a:cs typeface="Consolas" panose="020B0609020204030204" pitchFamily="49" charset="0"/>
                        </a:rPr>
                        <a:t>[^ZYP+]</a:t>
                      </a:r>
                      <a:endParaRPr lang="fr-CH" sz="1700" dirty="0">
                        <a:latin typeface="Consolas" panose="020B0609020204030204" pitchFamily="49" charset="0"/>
                        <a:cs typeface="Consolas" panose="020B0609020204030204" pitchFamily="49" charset="0"/>
                      </a:endParaRPr>
                    </a:p>
                  </a:txBody>
                  <a:tcPr marL="86360" marR="86360" marT="43180" marB="43180" vert="vert" anchor="ctr">
                    <a:lnT w="12700" cap="flat" cmpd="sng" algn="ctr">
                      <a:solidFill>
                        <a:schemeClr val="tx1"/>
                      </a:solidFill>
                      <a:prstDash val="solid"/>
                      <a:round/>
                      <a:headEnd type="none" w="med" len="med"/>
                      <a:tailEnd type="none" w="med" len="med"/>
                    </a:lnT>
                  </a:tcPr>
                </a:tc>
                <a:tc>
                  <a:txBody>
                    <a:bodyPr/>
                    <a:lstStyle/>
                    <a:p>
                      <a:pPr algn="l"/>
                      <a:endParaRPr lang="fr-CH" sz="1700" dirty="0">
                        <a:latin typeface="Consolas" panose="020B0609020204030204" pitchFamily="49" charset="0"/>
                        <a:cs typeface="Consolas" panose="020B0609020204030204" pitchFamily="49" charset="0"/>
                      </a:endParaRPr>
                    </a:p>
                  </a:txBody>
                  <a:tcPr marL="86360" marR="86360" marT="43180" marB="43180" vert="vert" anchor="ctr"/>
                </a:tc>
              </a:tr>
            </a:tbl>
          </a:graphicData>
        </a:graphic>
      </p:graphicFrame>
    </p:spTree>
    <p:extLst>
      <p:ext uri="{BB962C8B-B14F-4D97-AF65-F5344CB8AC3E}">
        <p14:creationId xmlns:p14="http://schemas.microsoft.com/office/powerpoint/2010/main" val="1512361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err="1" smtClean="0"/>
              <a:t>Regex</a:t>
            </a:r>
            <a:r>
              <a:rPr lang="fr-CH" dirty="0" smtClean="0"/>
              <a:t>: </a:t>
            </a:r>
            <a:r>
              <a:rPr lang="fr-CH" dirty="0" err="1" smtClean="0"/>
              <a:t>AVANCÉs</a:t>
            </a:r>
            <a:endParaRPr lang="fr-CH" dirty="0"/>
          </a:p>
        </p:txBody>
      </p:sp>
      <p:sp>
        <p:nvSpPr>
          <p:cNvPr id="5" name="Text Placeholder 4"/>
          <p:cNvSpPr>
            <a:spLocks noGrp="1"/>
          </p:cNvSpPr>
          <p:nvPr>
            <p:ph type="body" idx="1"/>
          </p:nvPr>
        </p:nvSpPr>
        <p:spPr/>
        <p:txBody>
          <a:bodyPr/>
          <a:lstStyle/>
          <a:p>
            <a:r>
              <a:rPr lang="fr-CH" dirty="0" smtClean="0"/>
              <a:t>Tableau 4</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45</a:t>
            </a:fld>
            <a:endParaRPr lang="fr-CH"/>
          </a:p>
        </p:txBody>
      </p:sp>
    </p:spTree>
    <p:extLst>
      <p:ext uri="{BB962C8B-B14F-4D97-AF65-F5344CB8AC3E}">
        <p14:creationId xmlns:p14="http://schemas.microsoft.com/office/powerpoint/2010/main" val="29117162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153400" cy="4525963"/>
          </a:xfrm>
        </p:spPr>
        <p:txBody>
          <a:bodyPr anchor="ctr">
            <a:normAutofit/>
          </a:bodyPr>
          <a:lstStyle/>
          <a:p>
            <a:pPr marL="0" indent="0">
              <a:buNone/>
            </a:pPr>
            <a:r>
              <a:rPr lang="fr-CH" sz="2800" dirty="0" smtClean="0"/>
              <a:t>/.*an/</a:t>
            </a:r>
          </a:p>
          <a:p>
            <a:pPr marL="0" indent="0">
              <a:buNone/>
            </a:pPr>
            <a:r>
              <a:rPr lang="fr-CH" sz="2800" dirty="0" smtClean="0">
                <a:solidFill>
                  <a:schemeClr val="accent6">
                    <a:lumMod val="75000"/>
                  </a:schemeClr>
                </a:solidFill>
              </a:rPr>
              <a:t>Les quantificateurs sont gourman</a:t>
            </a:r>
            <a:r>
              <a:rPr lang="fr-CH" sz="2800" dirty="0" smtClean="0"/>
              <a:t>ds</a:t>
            </a:r>
          </a:p>
          <a:p>
            <a:pPr marL="0" indent="0">
              <a:buNone/>
            </a:pPr>
            <a:endParaRPr lang="fr-CH" sz="2800" dirty="0" smtClean="0"/>
          </a:p>
          <a:p>
            <a:pPr marL="0" indent="0">
              <a:buNone/>
            </a:pPr>
            <a:r>
              <a:rPr lang="fr-CH" sz="2800" dirty="0" smtClean="0"/>
              <a:t>/.*?an</a:t>
            </a:r>
            <a:r>
              <a:rPr lang="fr-CH" sz="2800" dirty="0"/>
              <a:t>/</a:t>
            </a:r>
          </a:p>
          <a:p>
            <a:pPr marL="0" indent="0">
              <a:buNone/>
            </a:pPr>
            <a:r>
              <a:rPr lang="fr-CH" sz="2800" dirty="0">
                <a:solidFill>
                  <a:schemeClr val="accent6">
                    <a:lumMod val="75000"/>
                  </a:schemeClr>
                </a:solidFill>
              </a:rPr>
              <a:t>Les quan</a:t>
            </a:r>
            <a:r>
              <a:rPr lang="fr-CH" sz="2800" dirty="0"/>
              <a:t>tificateurs sont </a:t>
            </a:r>
            <a:r>
              <a:rPr lang="fr-CH" sz="2800" dirty="0" smtClean="0"/>
              <a:t>gourmands</a:t>
            </a:r>
            <a:endParaRPr lang="fr-CH" sz="2800"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46</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quantificateurs gourmands et non gourmands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5912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828800" y="1600200"/>
                <a:ext cx="6096000" cy="4525963"/>
              </a:xfrm>
            </p:spPr>
            <p:txBody>
              <a:bodyPr anchor="ctr"/>
              <a:lstStyle/>
              <a:p>
                <a:pPr marL="0" indent="0">
                  <a:buNone/>
                </a:pPr>
                <a:r>
                  <a:rPr lang="fr-CH" b="1" dirty="0" smtClean="0"/>
                  <a:t>??</a:t>
                </a:r>
                <a:r>
                  <a:rPr lang="fr-CH" dirty="0" smtClean="0"/>
                  <a:t>		0..1		{0,1}?</a:t>
                </a:r>
              </a:p>
              <a:p>
                <a:pPr marL="0" indent="0">
                  <a:buNone/>
                </a:pPr>
                <a:r>
                  <a:rPr lang="fr-CH" b="1" dirty="0" smtClean="0"/>
                  <a:t>+?</a:t>
                </a:r>
                <a:r>
                  <a:rPr lang="fr-CH" dirty="0" smtClean="0"/>
                  <a:t>		1..</a:t>
                </a:r>
                <a14:m>
                  <m:oMath xmlns:m="http://schemas.openxmlformats.org/officeDocument/2006/math">
                    <m:r>
                      <a:rPr lang="fr-CH" i="1" smtClean="0">
                        <a:latin typeface="Cambria Math"/>
                        <a:ea typeface="Cambria Math"/>
                      </a:rPr>
                      <m:t>∞</m:t>
                    </m:r>
                  </m:oMath>
                </a14:m>
                <a:r>
                  <a:rPr lang="fr-CH" dirty="0" smtClean="0"/>
                  <a:t>		{1,}?</a:t>
                </a:r>
                <a:endParaRPr lang="fr-CH" dirty="0"/>
              </a:p>
              <a:p>
                <a:pPr marL="0" indent="0">
                  <a:buNone/>
                </a:pPr>
                <a:r>
                  <a:rPr lang="fr-CH" b="1" dirty="0" smtClean="0"/>
                  <a:t>*?</a:t>
                </a:r>
                <a:r>
                  <a:rPr lang="fr-CH" dirty="0" smtClean="0"/>
                  <a:t>		0..</a:t>
                </a:r>
                <a14:m>
                  <m:oMath xmlns:m="http://schemas.openxmlformats.org/officeDocument/2006/math">
                    <m:r>
                      <a:rPr lang="fr-CH" i="1" smtClean="0">
                        <a:latin typeface="Cambria Math"/>
                        <a:ea typeface="Cambria Math"/>
                      </a:rPr>
                      <m:t>∞</m:t>
                    </m:r>
                  </m:oMath>
                </a14:m>
                <a:r>
                  <a:rPr lang="fr-CH" dirty="0" smtClean="0"/>
                  <a:t>		{0,}?</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828800" y="1600200"/>
                <a:ext cx="6096000" cy="4525963"/>
              </a:xfrm>
              <a:blipFill rotWithShape="1">
                <a:blip r:embed="rId2" cstate="print"/>
                <a:stretch>
                  <a:fillRect l="-2500"/>
                </a:stretch>
              </a:blipFill>
            </p:spPr>
            <p:txBody>
              <a:bodyPr/>
              <a:lstStyle/>
              <a:p>
                <a:r>
                  <a:rPr lang="fr-CH">
                    <a:noFill/>
                  </a:rPr>
                  <a:t> </a:t>
                </a:r>
              </a:p>
            </p:txBody>
          </p:sp>
        </mc:Fallback>
      </mc:AlternateContent>
      <p:sp>
        <p:nvSpPr>
          <p:cNvPr id="2" name="Slide Number Placeholder 1"/>
          <p:cNvSpPr>
            <a:spLocks noGrp="1"/>
          </p:cNvSpPr>
          <p:nvPr>
            <p:ph type="sldNum" sz="quarter" idx="12"/>
          </p:nvPr>
        </p:nvSpPr>
        <p:spPr/>
        <p:txBody>
          <a:bodyPr/>
          <a:lstStyle/>
          <a:p>
            <a:fld id="{F6A23F09-0379-4BC7-B45F-9108CD96B3CD}" type="slidenum">
              <a:rPr lang="fr-CH" smtClean="0"/>
              <a:pPr/>
              <a:t>47</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quantificateurs gourmands et non gourmands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05052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4114800" cy="4525963"/>
          </a:xfrm>
        </p:spPr>
        <p:txBody>
          <a:bodyPr anchor="ctr">
            <a:normAutofit/>
          </a:bodyPr>
          <a:lstStyle/>
          <a:p>
            <a:pPr marL="0" indent="0">
              <a:buNone/>
            </a:pPr>
            <a:r>
              <a:rPr lang="fr-CH" sz="2000" dirty="0" smtClean="0"/>
              <a:t>/&lt;</a:t>
            </a:r>
            <a:r>
              <a:rPr lang="fr-CH" sz="2000" dirty="0" err="1" smtClean="0"/>
              <a:t>name</a:t>
            </a:r>
            <a:r>
              <a:rPr lang="fr-CH" sz="2000" dirty="0" smtClean="0"/>
              <a:t>&gt;\w+&lt;\/</a:t>
            </a:r>
            <a:r>
              <a:rPr lang="fr-CH" sz="2000" dirty="0" err="1" smtClean="0"/>
              <a:t>name</a:t>
            </a:r>
            <a:r>
              <a:rPr lang="fr-CH" sz="2000" dirty="0" smtClean="0"/>
              <a:t>&gt;/</a:t>
            </a:r>
          </a:p>
          <a:p>
            <a:pPr marL="0" indent="0">
              <a:buNone/>
            </a:pPr>
            <a:endParaRPr lang="fr-CH" sz="2000" dirty="0" smtClean="0"/>
          </a:p>
          <a:p>
            <a:pPr marL="0" indent="0">
              <a:buNone/>
            </a:pPr>
            <a:r>
              <a:rPr lang="fr-CH" sz="2000" dirty="0" smtClean="0"/>
              <a:t>&lt;item&gt;</a:t>
            </a:r>
          </a:p>
          <a:p>
            <a:pPr marL="0" indent="0">
              <a:buNone/>
            </a:pPr>
            <a:r>
              <a:rPr lang="fr-CH" sz="2000" dirty="0">
                <a:solidFill>
                  <a:schemeClr val="accent6">
                    <a:lumMod val="75000"/>
                  </a:schemeClr>
                </a:solidFill>
              </a:rPr>
              <a:t> </a:t>
            </a:r>
            <a:r>
              <a:rPr lang="fr-CH" sz="2000" dirty="0" smtClean="0">
                <a:solidFill>
                  <a:schemeClr val="accent6">
                    <a:lumMod val="75000"/>
                  </a:schemeClr>
                </a:solidFill>
              </a:rPr>
              <a:t>  &lt;</a:t>
            </a:r>
            <a:r>
              <a:rPr lang="fr-CH" sz="2000" dirty="0" err="1" smtClean="0">
                <a:solidFill>
                  <a:schemeClr val="accent6">
                    <a:lumMod val="75000"/>
                  </a:schemeClr>
                </a:solidFill>
              </a:rPr>
              <a:t>name</a:t>
            </a:r>
            <a:r>
              <a:rPr lang="fr-CH" sz="2000" dirty="0" smtClean="0">
                <a:solidFill>
                  <a:schemeClr val="accent6">
                    <a:lumMod val="75000"/>
                  </a:schemeClr>
                </a:solidFill>
              </a:rPr>
              <a:t>&gt;</a:t>
            </a:r>
            <a:r>
              <a:rPr lang="fr-CH" sz="2000" dirty="0" err="1" smtClean="0">
                <a:solidFill>
                  <a:schemeClr val="accent6">
                    <a:lumMod val="75000"/>
                  </a:schemeClr>
                </a:solidFill>
              </a:rPr>
              <a:t>foo</a:t>
            </a:r>
            <a:r>
              <a:rPr lang="fr-CH" sz="2000" dirty="0" smtClean="0">
                <a:solidFill>
                  <a:schemeClr val="accent6">
                    <a:lumMod val="75000"/>
                  </a:schemeClr>
                </a:solidFill>
              </a:rPr>
              <a:t>&lt;/</a:t>
            </a:r>
            <a:r>
              <a:rPr lang="fr-CH" sz="2000" dirty="0" err="1" smtClean="0">
                <a:solidFill>
                  <a:schemeClr val="accent6">
                    <a:lumMod val="75000"/>
                  </a:schemeClr>
                </a:solidFill>
              </a:rPr>
              <a:t>name</a:t>
            </a:r>
            <a:r>
              <a:rPr lang="fr-CH" sz="2000" dirty="0" smtClean="0">
                <a:solidFill>
                  <a:schemeClr val="accent6">
                    <a:lumMod val="75000"/>
                  </a:schemeClr>
                </a:solidFill>
              </a:rPr>
              <a:t>&gt;</a:t>
            </a:r>
          </a:p>
          <a:p>
            <a:pPr marL="0" indent="0">
              <a:buNone/>
            </a:pPr>
            <a:r>
              <a:rPr lang="fr-CH" sz="2000" dirty="0">
                <a:solidFill>
                  <a:schemeClr val="accent6">
                    <a:lumMod val="75000"/>
                  </a:schemeClr>
                </a:solidFill>
              </a:rPr>
              <a:t> </a:t>
            </a:r>
            <a:r>
              <a:rPr lang="fr-CH" sz="2000" dirty="0" smtClean="0">
                <a:solidFill>
                  <a:schemeClr val="accent6">
                    <a:lumMod val="75000"/>
                  </a:schemeClr>
                </a:solidFill>
              </a:rPr>
              <a:t>  &lt;id&gt;23&lt;/id&gt;</a:t>
            </a:r>
          </a:p>
          <a:p>
            <a:pPr marL="0" indent="0">
              <a:buNone/>
            </a:pPr>
            <a:r>
              <a:rPr lang="fr-CH" sz="2000" dirty="0" smtClean="0">
                <a:solidFill>
                  <a:schemeClr val="accent6">
                    <a:lumMod val="75000"/>
                  </a:schemeClr>
                </a:solidFill>
              </a:rPr>
              <a:t>&lt;/item&gt;</a:t>
            </a:r>
          </a:p>
          <a:p>
            <a:pPr marL="0" indent="0">
              <a:buNone/>
            </a:pPr>
            <a:r>
              <a:rPr lang="fr-CH" sz="2000" dirty="0">
                <a:solidFill>
                  <a:schemeClr val="accent6">
                    <a:lumMod val="75000"/>
                  </a:schemeClr>
                </a:solidFill>
              </a:rPr>
              <a:t>&lt;item&gt;</a:t>
            </a:r>
          </a:p>
          <a:p>
            <a:pPr marL="0" indent="0">
              <a:buNone/>
            </a:pPr>
            <a:r>
              <a:rPr lang="fr-CH" sz="2000" dirty="0">
                <a:solidFill>
                  <a:schemeClr val="accent6">
                    <a:lumMod val="75000"/>
                  </a:schemeClr>
                </a:solidFill>
              </a:rPr>
              <a:t>   &lt;</a:t>
            </a:r>
            <a:r>
              <a:rPr lang="fr-CH" sz="2000" dirty="0" err="1" smtClean="0">
                <a:solidFill>
                  <a:schemeClr val="accent6">
                    <a:lumMod val="75000"/>
                  </a:schemeClr>
                </a:solidFill>
              </a:rPr>
              <a:t>name</a:t>
            </a:r>
            <a:r>
              <a:rPr lang="fr-CH" sz="2000" dirty="0" smtClean="0">
                <a:solidFill>
                  <a:schemeClr val="accent6">
                    <a:lumMod val="75000"/>
                  </a:schemeClr>
                </a:solidFill>
              </a:rPr>
              <a:t>&gt;bar&lt;/</a:t>
            </a:r>
            <a:r>
              <a:rPr lang="fr-CH" sz="2000" dirty="0" err="1">
                <a:solidFill>
                  <a:schemeClr val="accent6">
                    <a:lumMod val="75000"/>
                  </a:schemeClr>
                </a:solidFill>
              </a:rPr>
              <a:t>name</a:t>
            </a:r>
            <a:r>
              <a:rPr lang="fr-CH" sz="2000" dirty="0">
                <a:solidFill>
                  <a:schemeClr val="accent6">
                    <a:lumMod val="75000"/>
                  </a:schemeClr>
                </a:solidFill>
              </a:rPr>
              <a:t>&gt;</a:t>
            </a:r>
          </a:p>
          <a:p>
            <a:pPr marL="0" indent="0">
              <a:buNone/>
            </a:pPr>
            <a:r>
              <a:rPr lang="fr-CH" sz="2000" dirty="0"/>
              <a:t>   &lt;</a:t>
            </a:r>
            <a:r>
              <a:rPr lang="fr-CH" sz="2000" dirty="0" smtClean="0"/>
              <a:t>id&gt;42&lt;/</a:t>
            </a:r>
            <a:r>
              <a:rPr lang="fr-CH" sz="2000" dirty="0"/>
              <a:t>id&gt;</a:t>
            </a:r>
          </a:p>
          <a:p>
            <a:pPr marL="0" indent="0">
              <a:buNone/>
            </a:pPr>
            <a:r>
              <a:rPr lang="fr-CH" sz="2000" dirty="0"/>
              <a:t>&lt;/item&gt;</a:t>
            </a:r>
          </a:p>
          <a:p>
            <a:pPr marL="0" indent="0">
              <a:buNone/>
            </a:pPr>
            <a:endParaRPr lang="fr-CH" sz="2000" dirty="0" smtClean="0"/>
          </a:p>
        </p:txBody>
      </p:sp>
      <p:sp>
        <p:nvSpPr>
          <p:cNvPr id="6" name="Content Placeholder 4"/>
          <p:cNvSpPr txBox="1">
            <a:spLocks/>
          </p:cNvSpPr>
          <p:nvPr/>
        </p:nvSpPr>
        <p:spPr>
          <a:xfrm>
            <a:off x="4648200" y="2057400"/>
            <a:ext cx="4114800" cy="4525963"/>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CH" sz="2000" dirty="0" smtClean="0"/>
              <a:t>/&lt;</a:t>
            </a:r>
            <a:r>
              <a:rPr lang="fr-CH" sz="2000" dirty="0" err="1" smtClean="0"/>
              <a:t>name</a:t>
            </a:r>
            <a:r>
              <a:rPr lang="fr-CH" sz="2000" dirty="0" smtClean="0"/>
              <a:t>&gt;\w+?&lt;\/</a:t>
            </a:r>
            <a:r>
              <a:rPr lang="fr-CH" sz="2000" dirty="0" err="1" smtClean="0"/>
              <a:t>name</a:t>
            </a:r>
            <a:r>
              <a:rPr lang="fr-CH" sz="2000" dirty="0" smtClean="0"/>
              <a:t>&gt;/</a:t>
            </a:r>
          </a:p>
          <a:p>
            <a:pPr marL="0" indent="0">
              <a:buFont typeface="Arial" panose="020B0604020202020204" pitchFamily="34" charset="0"/>
              <a:buNone/>
            </a:pPr>
            <a:endParaRPr lang="fr-CH" sz="2000" dirty="0" smtClean="0"/>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solidFill>
                  <a:schemeClr val="accent6">
                    <a:lumMod val="75000"/>
                  </a:schemeClr>
                </a:solidFill>
              </a:rPr>
              <a:t>   &lt;</a:t>
            </a:r>
            <a:r>
              <a:rPr lang="fr-CH" sz="2000" dirty="0" err="1" smtClean="0">
                <a:solidFill>
                  <a:schemeClr val="accent6">
                    <a:lumMod val="75000"/>
                  </a:schemeClr>
                </a:solidFill>
              </a:rPr>
              <a:t>name</a:t>
            </a:r>
            <a:r>
              <a:rPr lang="fr-CH" sz="2000" dirty="0" smtClean="0">
                <a:solidFill>
                  <a:schemeClr val="accent6">
                    <a:lumMod val="75000"/>
                  </a:schemeClr>
                </a:solidFill>
              </a:rPr>
              <a:t>&gt;</a:t>
            </a:r>
            <a:r>
              <a:rPr lang="fr-CH" sz="2000" dirty="0" err="1" smtClean="0">
                <a:solidFill>
                  <a:schemeClr val="accent6">
                    <a:lumMod val="75000"/>
                  </a:schemeClr>
                </a:solidFill>
              </a:rPr>
              <a:t>foo</a:t>
            </a:r>
            <a:r>
              <a:rPr lang="fr-CH" sz="2000" dirty="0" smtClean="0">
                <a:solidFill>
                  <a:schemeClr val="accent6">
                    <a:lumMod val="75000"/>
                  </a:schemeClr>
                </a:solidFill>
              </a:rPr>
              <a:t>&lt;/</a:t>
            </a:r>
            <a:r>
              <a:rPr lang="fr-CH" sz="2000" dirty="0" err="1" smtClean="0">
                <a:solidFill>
                  <a:schemeClr val="accent6">
                    <a:lumMod val="75000"/>
                  </a:schemeClr>
                </a:solidFill>
              </a:rPr>
              <a:t>name</a:t>
            </a:r>
            <a:r>
              <a:rPr lang="fr-CH" sz="2000" dirty="0" smtClean="0">
                <a:solidFill>
                  <a:schemeClr val="accent6">
                    <a:lumMod val="75000"/>
                  </a:schemeClr>
                </a:solidFill>
              </a:rPr>
              <a:t>&gt;</a:t>
            </a:r>
          </a:p>
          <a:p>
            <a:pPr marL="0" indent="0">
              <a:buFont typeface="Arial" panose="020B0604020202020204" pitchFamily="34" charset="0"/>
              <a:buNone/>
            </a:pPr>
            <a:r>
              <a:rPr lang="fr-CH" sz="2000" dirty="0" smtClean="0"/>
              <a:t>   &lt;id&gt;23&lt;/id&gt;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t>   &lt;</a:t>
            </a:r>
            <a:r>
              <a:rPr lang="fr-CH" sz="2000" dirty="0" err="1" smtClean="0"/>
              <a:t>name</a:t>
            </a:r>
            <a:r>
              <a:rPr lang="fr-CH" sz="2000" dirty="0" smtClean="0"/>
              <a:t>&gt;bar&lt;/</a:t>
            </a:r>
            <a:r>
              <a:rPr lang="fr-CH" sz="2000" dirty="0" err="1" smtClean="0"/>
              <a:t>name</a:t>
            </a:r>
            <a:r>
              <a:rPr lang="fr-CH" sz="2000" dirty="0" smtClean="0"/>
              <a:t>&gt;</a:t>
            </a:r>
          </a:p>
          <a:p>
            <a:pPr marL="0" indent="0">
              <a:buFont typeface="Arial" panose="020B0604020202020204" pitchFamily="34" charset="0"/>
              <a:buNone/>
            </a:pPr>
            <a:r>
              <a:rPr lang="fr-CH" sz="2000" dirty="0" smtClean="0"/>
              <a:t>   &lt;id&gt;42&lt;/id&gt;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endParaRPr lang="fr-CH" sz="2000" dirty="0" smtClean="0"/>
          </a:p>
        </p:txBody>
      </p:sp>
      <p:sp>
        <p:nvSpPr>
          <p:cNvPr id="2" name="Slide Number Placeholder 1"/>
          <p:cNvSpPr>
            <a:spLocks noGrp="1"/>
          </p:cNvSpPr>
          <p:nvPr>
            <p:ph type="sldNum" sz="quarter" idx="12"/>
          </p:nvPr>
        </p:nvSpPr>
        <p:spPr/>
        <p:txBody>
          <a:bodyPr/>
          <a:lstStyle/>
          <a:p>
            <a:fld id="{F6A23F09-0379-4BC7-B45F-9108CD96B3CD}" type="slidenum">
              <a:rPr lang="fr-CH" smtClean="0"/>
              <a:pPr/>
              <a:t>48</a:t>
            </a:fld>
            <a:endParaRPr lang="fr-CH"/>
          </a:p>
        </p:txBody>
      </p:sp>
      <p:sp>
        <p:nvSpPr>
          <p:cNvPr id="7"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quantificateurs gourmands et non gourmands</a:t>
            </a:r>
            <a:endParaRPr lang="fr-CH" sz="1800" dirty="0"/>
          </a:p>
        </p:txBody>
      </p:sp>
      <p:cxnSp>
        <p:nvCxnSpPr>
          <p:cNvPr id="8" name="Straight Connector 7"/>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75255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fr-CH" b="1" dirty="0" smtClean="0"/>
              <a:t>(?= … )	</a:t>
            </a:r>
            <a:r>
              <a:rPr lang="fr-CH" i="1" dirty="0" err="1" smtClean="0"/>
              <a:t>Lookahead</a:t>
            </a:r>
            <a:r>
              <a:rPr lang="fr-CH" dirty="0" smtClean="0"/>
              <a:t> </a:t>
            </a:r>
          </a:p>
          <a:p>
            <a:pPr marL="0" indent="0">
              <a:buNone/>
            </a:pPr>
            <a:r>
              <a:rPr lang="fr-CH" b="1" dirty="0" smtClean="0"/>
              <a:t>(?! … )	</a:t>
            </a:r>
            <a:r>
              <a:rPr lang="fr-CH" i="1" dirty="0" err="1" smtClean="0"/>
              <a:t>Negative</a:t>
            </a:r>
            <a:r>
              <a:rPr lang="fr-CH" i="1" dirty="0" smtClean="0"/>
              <a:t> </a:t>
            </a:r>
            <a:r>
              <a:rPr lang="fr-CH" i="1" dirty="0" err="1" smtClean="0"/>
              <a:t>Lookahead</a:t>
            </a:r>
            <a:endParaRPr lang="fr-CH" i="1" dirty="0" smtClean="0"/>
          </a:p>
          <a:p>
            <a:pPr marL="0" lvl="0" indent="0">
              <a:buNone/>
            </a:pPr>
            <a:endParaRPr lang="fr-CH" sz="1600" b="1" dirty="0" smtClean="0">
              <a:solidFill>
                <a:prstClr val="black"/>
              </a:solidFill>
            </a:endParaRPr>
          </a:p>
          <a:p>
            <a:pPr marL="0" lvl="0" indent="0">
              <a:buNone/>
            </a:pPr>
            <a:r>
              <a:rPr lang="fr-CH" b="1" dirty="0" smtClean="0">
                <a:solidFill>
                  <a:prstClr val="black"/>
                </a:solidFill>
              </a:rPr>
              <a:t>(?&lt;= </a:t>
            </a:r>
            <a:r>
              <a:rPr lang="fr-CH" b="1" dirty="0">
                <a:solidFill>
                  <a:prstClr val="black"/>
                </a:solidFill>
              </a:rPr>
              <a:t>… )	</a:t>
            </a:r>
            <a:r>
              <a:rPr lang="fr-CH" i="1" dirty="0" err="1" smtClean="0">
                <a:solidFill>
                  <a:prstClr val="black"/>
                </a:solidFill>
              </a:rPr>
              <a:t>Lookbehind</a:t>
            </a:r>
            <a:endParaRPr lang="fr-CH" dirty="0">
              <a:solidFill>
                <a:prstClr val="black"/>
              </a:solidFill>
            </a:endParaRPr>
          </a:p>
          <a:p>
            <a:pPr marL="0" lvl="0" indent="0">
              <a:buNone/>
            </a:pPr>
            <a:r>
              <a:rPr lang="fr-CH" b="1" dirty="0" smtClean="0">
                <a:solidFill>
                  <a:prstClr val="black"/>
                </a:solidFill>
              </a:rPr>
              <a:t>(?!= </a:t>
            </a:r>
            <a:r>
              <a:rPr lang="fr-CH" b="1" dirty="0">
                <a:solidFill>
                  <a:prstClr val="black"/>
                </a:solidFill>
              </a:rPr>
              <a:t>… )	</a:t>
            </a:r>
            <a:r>
              <a:rPr lang="fr-CH" i="1" dirty="0" err="1">
                <a:solidFill>
                  <a:prstClr val="black"/>
                </a:solidFill>
              </a:rPr>
              <a:t>Negative</a:t>
            </a:r>
            <a:r>
              <a:rPr lang="fr-CH" i="1" dirty="0">
                <a:solidFill>
                  <a:prstClr val="black"/>
                </a:solidFill>
              </a:rPr>
              <a:t> </a:t>
            </a:r>
            <a:r>
              <a:rPr lang="fr-CH" i="1" dirty="0" err="1" smtClean="0">
                <a:solidFill>
                  <a:prstClr val="black"/>
                </a:solidFill>
              </a:rPr>
              <a:t>Lookbehind</a:t>
            </a:r>
            <a:endParaRPr lang="fr-CH" i="1" dirty="0">
              <a:solidFill>
                <a:prstClr val="black"/>
              </a:solidFill>
            </a:endParaRPr>
          </a:p>
          <a:p>
            <a:pPr marL="0" lvl="0" indent="0">
              <a:buNone/>
            </a:pPr>
            <a:endParaRPr lang="fr-CH" sz="1600" b="1" dirty="0" smtClean="0">
              <a:solidFill>
                <a:prstClr val="black"/>
              </a:solidFill>
            </a:endParaRPr>
          </a:p>
          <a:p>
            <a:pPr marL="0" indent="0">
              <a:buNone/>
            </a:pPr>
            <a:endParaRPr lang="fr-CH" sz="1600" b="1" dirty="0"/>
          </a:p>
        </p:txBody>
      </p:sp>
      <p:sp>
        <p:nvSpPr>
          <p:cNvPr id="4" name="Rectangle 3"/>
          <p:cNvSpPr/>
          <p:nvPr/>
        </p:nvSpPr>
        <p:spPr>
          <a:xfrm>
            <a:off x="1219200" y="4895671"/>
            <a:ext cx="6400800" cy="1200329"/>
          </a:xfrm>
          <a:prstGeom prst="rect">
            <a:avLst/>
          </a:prstGeom>
        </p:spPr>
        <p:txBody>
          <a:bodyPr wrap="square">
            <a:spAutoFit/>
          </a:bodyPr>
          <a:lstStyle/>
          <a:p>
            <a:pPr algn="ctr"/>
            <a:r>
              <a:rPr lang="fr-CH" sz="3600" dirty="0" smtClean="0"/>
              <a:t>/</a:t>
            </a:r>
            <a:r>
              <a:rPr lang="fr-CH" sz="2800" dirty="0" smtClean="0"/>
              <a:t>\</a:t>
            </a:r>
            <a:r>
              <a:rPr lang="fr-CH" sz="2800" dirty="0"/>
              <a:t>d+(?= dollars</a:t>
            </a:r>
            <a:r>
              <a:rPr lang="fr-CH" sz="2800" dirty="0" smtClean="0"/>
              <a:t>)</a:t>
            </a:r>
            <a:r>
              <a:rPr lang="fr-CH" sz="3600" dirty="0" smtClean="0"/>
              <a:t>/</a:t>
            </a:r>
          </a:p>
          <a:p>
            <a:pPr algn="ctr"/>
            <a:r>
              <a:rPr lang="fr-CH" sz="3600" dirty="0" smtClean="0"/>
              <a:t>100$, </a:t>
            </a:r>
            <a:r>
              <a:rPr lang="fr-CH" sz="3600" dirty="0" smtClean="0">
                <a:solidFill>
                  <a:schemeClr val="accent6">
                    <a:lumMod val="75000"/>
                  </a:schemeClr>
                </a:solidFill>
              </a:rPr>
              <a:t>100</a:t>
            </a:r>
            <a:r>
              <a:rPr lang="fr-CH" sz="3600" dirty="0" smtClean="0"/>
              <a:t> dollars, 100 francs</a:t>
            </a:r>
            <a:endParaRPr lang="fr-CH" sz="3600" dirty="0"/>
          </a:p>
        </p:txBody>
      </p:sp>
      <p:sp>
        <p:nvSpPr>
          <p:cNvPr id="5" name="Slide Number Placeholder 4"/>
          <p:cNvSpPr>
            <a:spLocks noGrp="1"/>
          </p:cNvSpPr>
          <p:nvPr>
            <p:ph type="sldNum" sz="quarter" idx="12"/>
          </p:nvPr>
        </p:nvSpPr>
        <p:spPr/>
        <p:txBody>
          <a:bodyPr/>
          <a:lstStyle/>
          <a:p>
            <a:fld id="{F6A23F09-0379-4BC7-B45F-9108CD96B3CD}" type="slidenum">
              <a:rPr lang="fr-CH" smtClean="0"/>
              <a:pPr/>
              <a:t>49</a:t>
            </a:fld>
            <a:endParaRPr lang="fr-CH"/>
          </a:p>
        </p:txBody>
      </p:sp>
      <p:sp>
        <p:nvSpPr>
          <p:cNvPr id="7"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a:t>
            </a:r>
            <a:r>
              <a:rPr lang="fr-CH" sz="1800" dirty="0" err="1" smtClean="0"/>
              <a:t>lookarounds</a:t>
            </a:r>
            <a:endParaRPr lang="fr-CH" sz="1800" dirty="0"/>
          </a:p>
        </p:txBody>
      </p:sp>
      <p:cxnSp>
        <p:nvCxnSpPr>
          <p:cNvPr id="8" name="Straight Connector 7"/>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5951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4.wikia.nocookie.net/__cb20121229204023/starshiptroopers/images/f/fc/Inicial_quo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901" y="1905000"/>
            <a:ext cx="490279" cy="38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45701" y="2072922"/>
            <a:ext cx="4953000" cy="923330"/>
          </a:xfrm>
          <a:prstGeom prst="rect">
            <a:avLst/>
          </a:prstGeom>
          <a:noFill/>
        </p:spPr>
        <p:txBody>
          <a:bodyPr wrap="square" rtlCol="0">
            <a:spAutoFit/>
          </a:bodyPr>
          <a:lstStyle/>
          <a:p>
            <a:r>
              <a:rPr lang="fr-CH" dirty="0" smtClean="0"/>
              <a:t>Une expression régulière, ou expression rationnelle est une chaîne de caractère appelée aussi motif, qui décrit un ensemble de chaînes de caractères.</a:t>
            </a:r>
            <a:endParaRPr lang="fr-CH" dirty="0"/>
          </a:p>
        </p:txBody>
      </p:sp>
      <p:pic>
        <p:nvPicPr>
          <p:cNvPr id="6" name="Picture 2" descr="http://img4.wikia.nocookie.net/__cb20121229204023/starshiptroopers/images/f/fc/Inicial_quo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7205921" y="2727678"/>
            <a:ext cx="490279" cy="381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74751" y="4724400"/>
            <a:ext cx="5638800" cy="369332"/>
          </a:xfrm>
          <a:prstGeom prst="rect">
            <a:avLst/>
          </a:prstGeom>
        </p:spPr>
        <p:txBody>
          <a:bodyPr wrap="square">
            <a:spAutoFit/>
          </a:bodyPr>
          <a:lstStyle/>
          <a:p>
            <a:pPr algn="ctr"/>
            <a:r>
              <a:rPr lang="fr-CH" dirty="0"/>
              <a:t>s/</a:t>
            </a:r>
            <a:r>
              <a:rPr lang="fr-CH" dirty="0">
                <a:solidFill>
                  <a:schemeClr val="accent3">
                    <a:lumMod val="60000"/>
                    <a:lumOff val="40000"/>
                  </a:schemeClr>
                </a:solidFill>
              </a:rPr>
              <a:t>(?&lt;=\d|\d{2}|\d{3})</a:t>
            </a:r>
            <a:r>
              <a:rPr lang="fr-CH" dirty="0">
                <a:solidFill>
                  <a:schemeClr val="accent3">
                    <a:lumMod val="75000"/>
                  </a:schemeClr>
                </a:solidFill>
              </a:rPr>
              <a:t>(?=(?:\d{3})+(?!\d))</a:t>
            </a:r>
            <a:r>
              <a:rPr lang="fr-CH" dirty="0"/>
              <a:t>/</a:t>
            </a:r>
            <a:r>
              <a:rPr lang="fr-CH" dirty="0">
                <a:solidFill>
                  <a:schemeClr val="accent6">
                    <a:lumMod val="75000"/>
                  </a:schemeClr>
                </a:solidFill>
              </a:rPr>
              <a:t>'</a:t>
            </a:r>
            <a:r>
              <a:rPr lang="fr-CH" dirty="0"/>
              <a:t>/g</a:t>
            </a:r>
          </a:p>
        </p:txBody>
      </p:sp>
      <p:sp>
        <p:nvSpPr>
          <p:cNvPr id="7" name="Rectangle 6"/>
          <p:cNvSpPr/>
          <p:nvPr/>
        </p:nvSpPr>
        <p:spPr>
          <a:xfrm>
            <a:off x="1469951" y="3352800"/>
            <a:ext cx="6231860" cy="461665"/>
          </a:xfrm>
          <a:prstGeom prst="rect">
            <a:avLst/>
          </a:prstGeom>
        </p:spPr>
        <p:txBody>
          <a:bodyPr wrap="square">
            <a:spAutoFit/>
          </a:bodyPr>
          <a:lstStyle/>
          <a:p>
            <a:pPr algn="ctr"/>
            <a:r>
              <a:rPr lang="fr-CH" dirty="0" smtClean="0"/>
              <a:t>s</a:t>
            </a:r>
            <a:r>
              <a:rPr lang="fr-CH" sz="2400" dirty="0" smtClean="0"/>
              <a:t>/</a:t>
            </a:r>
            <a:r>
              <a:rPr lang="fr-CH" dirty="0" err="1" smtClean="0">
                <a:solidFill>
                  <a:schemeClr val="accent3">
                    <a:lumMod val="75000"/>
                  </a:schemeClr>
                </a:solidFill>
              </a:rPr>
              <a:t>foo</a:t>
            </a:r>
            <a:r>
              <a:rPr lang="fr-CH" sz="2400" dirty="0" smtClean="0"/>
              <a:t>/</a:t>
            </a:r>
            <a:r>
              <a:rPr lang="fr-CH" dirty="0" smtClean="0">
                <a:solidFill>
                  <a:schemeClr val="accent6">
                    <a:lumMod val="75000"/>
                  </a:schemeClr>
                </a:solidFill>
              </a:rPr>
              <a:t>bar</a:t>
            </a:r>
            <a:r>
              <a:rPr lang="fr-CH" sz="2400" dirty="0" smtClean="0"/>
              <a:t>/</a:t>
            </a:r>
            <a:endParaRPr lang="fr-CH" sz="2400" dirty="0"/>
          </a:p>
        </p:txBody>
      </p:sp>
      <p:sp>
        <p:nvSpPr>
          <p:cNvPr id="9" name="Rectangle 8"/>
          <p:cNvSpPr/>
          <p:nvPr/>
        </p:nvSpPr>
        <p:spPr>
          <a:xfrm>
            <a:off x="3761680" y="6031468"/>
            <a:ext cx="1641044" cy="369332"/>
          </a:xfrm>
          <a:prstGeom prst="rect">
            <a:avLst/>
          </a:prstGeom>
        </p:spPr>
        <p:txBody>
          <a:bodyPr wrap="square">
            <a:spAutoFit/>
          </a:bodyPr>
          <a:lstStyle/>
          <a:p>
            <a:pPr algn="ctr"/>
            <a:r>
              <a:rPr lang="fr-CH" dirty="0" smtClean="0"/>
              <a:t>s z</a:t>
            </a:r>
            <a:r>
              <a:rPr lang="fr-CH" dirty="0" smtClean="0">
                <a:solidFill>
                  <a:schemeClr val="accent3">
                    <a:lumMod val="75000"/>
                  </a:schemeClr>
                </a:solidFill>
              </a:rPr>
              <a:t>ig</a:t>
            </a:r>
            <a:r>
              <a:rPr lang="fr-CH" dirty="0" smtClean="0"/>
              <a:t>z</a:t>
            </a:r>
            <a:r>
              <a:rPr lang="fr-CH" dirty="0" smtClean="0">
                <a:solidFill>
                  <a:schemeClr val="accent6">
                    <a:lumMod val="75000"/>
                  </a:schemeClr>
                </a:solidFill>
              </a:rPr>
              <a:t>aguerie</a:t>
            </a:r>
            <a:r>
              <a:rPr lang="fr-CH" dirty="0" smtClean="0"/>
              <a:t>z</a:t>
            </a:r>
          </a:p>
        </p:txBody>
      </p:sp>
      <p:sp>
        <p:nvSpPr>
          <p:cNvPr id="5" name="Rectangle 4"/>
          <p:cNvSpPr/>
          <p:nvPr/>
        </p:nvSpPr>
        <p:spPr>
          <a:xfrm>
            <a:off x="2836242" y="4034135"/>
            <a:ext cx="3501278" cy="461665"/>
          </a:xfrm>
          <a:prstGeom prst="rect">
            <a:avLst/>
          </a:prstGeom>
        </p:spPr>
        <p:txBody>
          <a:bodyPr wrap="none">
            <a:spAutoFit/>
          </a:bodyPr>
          <a:lstStyle/>
          <a:p>
            <a:pPr algn="ctr"/>
            <a:r>
              <a:rPr lang="fr-CH" dirty="0"/>
              <a:t>/\b</a:t>
            </a:r>
            <a:r>
              <a:rPr lang="fr-CH" dirty="0" smtClean="0">
                <a:solidFill>
                  <a:schemeClr val="accent6">
                    <a:lumMod val="75000"/>
                  </a:schemeClr>
                </a:solidFill>
              </a:rPr>
              <a:t>([0-9]{4})</a:t>
            </a:r>
            <a:r>
              <a:rPr lang="fr-CH" dirty="0" smtClean="0"/>
              <a:t>-</a:t>
            </a:r>
            <a:r>
              <a:rPr lang="fr-CH" dirty="0" smtClean="0">
                <a:solidFill>
                  <a:schemeClr val="tx2">
                    <a:lumMod val="60000"/>
                    <a:lumOff val="40000"/>
                  </a:schemeClr>
                </a:solidFill>
              </a:rPr>
              <a:t>([0-9]{2})</a:t>
            </a:r>
            <a:r>
              <a:rPr lang="fr-CH" dirty="0" smtClean="0"/>
              <a:t>-</a:t>
            </a:r>
            <a:r>
              <a:rPr lang="fr-CH" dirty="0" smtClean="0">
                <a:solidFill>
                  <a:schemeClr val="accent3">
                    <a:lumMod val="75000"/>
                  </a:schemeClr>
                </a:solidFill>
              </a:rPr>
              <a:t>([0-9]{2</a:t>
            </a:r>
            <a:r>
              <a:rPr lang="fr-CH" dirty="0">
                <a:solidFill>
                  <a:schemeClr val="accent3">
                    <a:lumMod val="75000"/>
                  </a:schemeClr>
                </a:solidFill>
              </a:rPr>
              <a:t>})</a:t>
            </a:r>
            <a:r>
              <a:rPr lang="fr-CH" dirty="0"/>
              <a:t>\b</a:t>
            </a:r>
            <a:r>
              <a:rPr lang="fr-CH" sz="2400" dirty="0"/>
              <a:t>/</a:t>
            </a:r>
            <a:endParaRPr lang="fr-CH" dirty="0"/>
          </a:p>
        </p:txBody>
      </p:sp>
      <p:sp>
        <p:nvSpPr>
          <p:cNvPr id="8" name="Slide Number Placeholder 7"/>
          <p:cNvSpPr>
            <a:spLocks noGrp="1"/>
          </p:cNvSpPr>
          <p:nvPr>
            <p:ph type="sldNum" sz="quarter" idx="12"/>
          </p:nvPr>
        </p:nvSpPr>
        <p:spPr/>
        <p:txBody>
          <a:bodyPr/>
          <a:lstStyle/>
          <a:p>
            <a:fld id="{F6A23F09-0379-4BC7-B45F-9108CD96B3CD}" type="slidenum">
              <a:rPr lang="fr-CH" smtClean="0"/>
              <a:pPr/>
              <a:t>5</a:t>
            </a:fld>
            <a:endParaRPr lang="fr-CH"/>
          </a:p>
        </p:txBody>
      </p:sp>
      <p:sp>
        <p:nvSpPr>
          <p:cNvPr id="12"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Que sont les expressions rationnelles ?</a:t>
            </a:r>
            <a:endParaRPr lang="fr-CH" sz="1800" dirty="0"/>
          </a:p>
        </p:txBody>
      </p:sp>
      <p:cxnSp>
        <p:nvCxnSpPr>
          <p:cNvPr id="13" name="Straight Connector 12"/>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p:cNvSpPr/>
          <p:nvPr/>
        </p:nvSpPr>
        <p:spPr>
          <a:xfrm>
            <a:off x="1371600" y="5421868"/>
            <a:ext cx="6477000" cy="369332"/>
          </a:xfrm>
          <a:prstGeom prst="rect">
            <a:avLst/>
          </a:prstGeom>
        </p:spPr>
        <p:txBody>
          <a:bodyPr wrap="square">
            <a:spAutoFit/>
          </a:bodyPr>
          <a:lstStyle/>
          <a:p>
            <a:pPr algn="ctr"/>
            <a:r>
              <a:rPr lang="fr-CH" dirty="0"/>
              <a:t>/</a:t>
            </a:r>
            <a:r>
              <a:rPr lang="fr-CH" dirty="0">
                <a:solidFill>
                  <a:schemeClr val="accent3">
                    <a:lumMod val="75000"/>
                  </a:schemeClr>
                </a:solidFill>
              </a:rPr>
              <a:t>^\*?</a:t>
            </a:r>
            <a:r>
              <a:rPr lang="fr-CH" dirty="0">
                <a:solidFill>
                  <a:schemeClr val="accent5">
                    <a:lumMod val="60000"/>
                    <a:lumOff val="40000"/>
                  </a:schemeClr>
                </a:solidFill>
              </a:rPr>
              <a:t>([</a:t>
            </a:r>
            <a:r>
              <a:rPr lang="fr-CH" dirty="0" err="1">
                <a:solidFill>
                  <a:schemeClr val="accent5">
                    <a:lumMod val="60000"/>
                    <a:lumOff val="40000"/>
                  </a:schemeClr>
                </a:solidFill>
              </a:rPr>
              <a:t>mkc</a:t>
            </a:r>
            <a:r>
              <a:rPr lang="fr-CH" dirty="0">
                <a:solidFill>
                  <a:schemeClr val="accent5">
                    <a:lumMod val="60000"/>
                    <a:lumOff val="40000"/>
                  </a:schemeClr>
                </a:solidFill>
              </a:rPr>
              <a:t>][</a:t>
            </a:r>
            <a:r>
              <a:rPr lang="fr-CH" dirty="0" err="1">
                <a:solidFill>
                  <a:schemeClr val="accent5">
                    <a:lumMod val="60000"/>
                    <a:lumOff val="40000"/>
                  </a:schemeClr>
                </a:solidFill>
              </a:rPr>
              <a:t>lfd</a:t>
            </a:r>
            <a:r>
              <a:rPr lang="fr-CH" dirty="0">
                <a:solidFill>
                  <a:schemeClr val="accent5">
                    <a:lumMod val="60000"/>
                    <a:lumOff val="40000"/>
                  </a:schemeClr>
                </a:solidFill>
              </a:rPr>
              <a:t>]?\d+)</a:t>
            </a:r>
            <a:r>
              <a:rPr lang="fr-CH" dirty="0">
                <a:solidFill>
                  <a:schemeClr val="accent2">
                    <a:lumMod val="75000"/>
                  </a:schemeClr>
                </a:solidFill>
              </a:rPr>
              <a:t>(:\d+)</a:t>
            </a:r>
            <a:r>
              <a:rPr lang="fr-CH" dirty="0">
                <a:solidFill>
                  <a:schemeClr val="accent3">
                    <a:lumMod val="75000"/>
                  </a:schemeClr>
                </a:solidFill>
              </a:rPr>
              <a:t>?</a:t>
            </a:r>
            <a:r>
              <a:rPr lang="fr-CH" dirty="0">
                <a:solidFill>
                  <a:schemeClr val="accent4">
                    <a:lumMod val="75000"/>
                  </a:schemeClr>
                </a:solidFill>
              </a:rPr>
              <a:t>(\.(?:\d+|!|\{\d+(?:,\d+)*\}))</a:t>
            </a:r>
            <a:r>
              <a:rPr lang="fr-CH" dirty="0">
                <a:solidFill>
                  <a:schemeClr val="accent3">
                    <a:lumMod val="75000"/>
                  </a:schemeClr>
                </a:solidFill>
              </a:rPr>
              <a:t>?$</a:t>
            </a:r>
            <a:r>
              <a:rPr lang="fr-CH" dirty="0"/>
              <a:t>/</a:t>
            </a:r>
          </a:p>
        </p:txBody>
      </p:sp>
    </p:spTree>
    <p:extLst>
      <p:ext uri="{BB962C8B-B14F-4D97-AF65-F5344CB8AC3E}">
        <p14:creationId xmlns:p14="http://schemas.microsoft.com/office/powerpoint/2010/main" val="338543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5"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4114800" cy="4525963"/>
          </a:xfrm>
        </p:spPr>
        <p:txBody>
          <a:bodyPr anchor="ctr">
            <a:normAutofit/>
          </a:bodyPr>
          <a:lstStyle/>
          <a:p>
            <a:pPr marL="0" indent="0">
              <a:buNone/>
            </a:pPr>
            <a:r>
              <a:rPr lang="fr-CH" sz="2000" dirty="0"/>
              <a:t>/&lt;</a:t>
            </a:r>
            <a:r>
              <a:rPr lang="fr-CH" sz="2000" dirty="0" err="1"/>
              <a:t>name</a:t>
            </a:r>
            <a:r>
              <a:rPr lang="fr-CH" sz="2000" dirty="0"/>
              <a:t>&gt;\w+?&lt;\/</a:t>
            </a:r>
            <a:r>
              <a:rPr lang="fr-CH" sz="2000" dirty="0" err="1"/>
              <a:t>name</a:t>
            </a:r>
            <a:r>
              <a:rPr lang="fr-CH" sz="2000" dirty="0"/>
              <a:t>&gt;/</a:t>
            </a:r>
          </a:p>
          <a:p>
            <a:pPr marL="0" indent="0">
              <a:buNone/>
            </a:pPr>
            <a:endParaRPr lang="fr-CH" sz="2000" dirty="0"/>
          </a:p>
          <a:p>
            <a:pPr marL="0" indent="0">
              <a:buNone/>
            </a:pPr>
            <a:r>
              <a:rPr lang="fr-CH" sz="2000" dirty="0"/>
              <a:t>&lt;item&gt;</a:t>
            </a:r>
          </a:p>
          <a:p>
            <a:pPr marL="0" indent="0">
              <a:buNone/>
            </a:pPr>
            <a:r>
              <a:rPr lang="fr-CH" sz="2000" dirty="0">
                <a:solidFill>
                  <a:schemeClr val="accent6">
                    <a:lumMod val="75000"/>
                  </a:schemeClr>
                </a:solidFill>
              </a:rPr>
              <a:t>   &lt;</a:t>
            </a:r>
            <a:r>
              <a:rPr lang="fr-CH" sz="2000" dirty="0" err="1">
                <a:solidFill>
                  <a:schemeClr val="accent6">
                    <a:lumMod val="75000"/>
                  </a:schemeClr>
                </a:solidFill>
              </a:rPr>
              <a:t>name</a:t>
            </a:r>
            <a:r>
              <a:rPr lang="fr-CH" sz="2000" dirty="0">
                <a:solidFill>
                  <a:schemeClr val="accent6">
                    <a:lumMod val="75000"/>
                  </a:schemeClr>
                </a:solidFill>
              </a:rPr>
              <a:t>&gt;</a:t>
            </a:r>
            <a:r>
              <a:rPr lang="fr-CH" sz="2000" dirty="0" err="1">
                <a:solidFill>
                  <a:schemeClr val="accent6">
                    <a:lumMod val="75000"/>
                  </a:schemeClr>
                </a:solidFill>
              </a:rPr>
              <a:t>foo</a:t>
            </a:r>
            <a:r>
              <a:rPr lang="fr-CH" sz="2000" dirty="0">
                <a:solidFill>
                  <a:schemeClr val="accent6">
                    <a:lumMod val="75000"/>
                  </a:schemeClr>
                </a:solidFill>
              </a:rPr>
              <a:t>&lt;/</a:t>
            </a:r>
            <a:r>
              <a:rPr lang="fr-CH" sz="2000" dirty="0" err="1">
                <a:solidFill>
                  <a:schemeClr val="accent6">
                    <a:lumMod val="75000"/>
                  </a:schemeClr>
                </a:solidFill>
              </a:rPr>
              <a:t>name</a:t>
            </a:r>
            <a:r>
              <a:rPr lang="fr-CH" sz="2000" dirty="0">
                <a:solidFill>
                  <a:schemeClr val="accent6">
                    <a:lumMod val="75000"/>
                  </a:schemeClr>
                </a:solidFill>
              </a:rPr>
              <a:t>&gt;</a:t>
            </a:r>
          </a:p>
          <a:p>
            <a:pPr marL="0" indent="0">
              <a:buNone/>
            </a:pPr>
            <a:r>
              <a:rPr lang="fr-CH" sz="2000" dirty="0"/>
              <a:t>   &lt;id&gt;23&lt;/id&gt;</a:t>
            </a:r>
          </a:p>
          <a:p>
            <a:pPr marL="0" indent="0">
              <a:buNone/>
            </a:pPr>
            <a:r>
              <a:rPr lang="fr-CH" sz="2000" dirty="0"/>
              <a:t>&lt;/item&gt;</a:t>
            </a:r>
          </a:p>
          <a:p>
            <a:pPr marL="0" indent="0">
              <a:buNone/>
            </a:pPr>
            <a:r>
              <a:rPr lang="fr-CH" sz="2000" dirty="0"/>
              <a:t>&lt;item&gt;</a:t>
            </a:r>
          </a:p>
          <a:p>
            <a:pPr marL="0" indent="0">
              <a:buNone/>
            </a:pPr>
            <a:r>
              <a:rPr lang="fr-CH" sz="2000" dirty="0"/>
              <a:t>   &lt;</a:t>
            </a:r>
            <a:r>
              <a:rPr lang="fr-CH" sz="2000" dirty="0" err="1"/>
              <a:t>name</a:t>
            </a:r>
            <a:r>
              <a:rPr lang="fr-CH" sz="2000" dirty="0"/>
              <a:t>&gt;bar&lt;/</a:t>
            </a:r>
            <a:r>
              <a:rPr lang="fr-CH" sz="2000" dirty="0" err="1"/>
              <a:t>name</a:t>
            </a:r>
            <a:r>
              <a:rPr lang="fr-CH" sz="2000" dirty="0"/>
              <a:t>&gt;</a:t>
            </a:r>
          </a:p>
          <a:p>
            <a:pPr marL="0" indent="0">
              <a:buNone/>
            </a:pPr>
            <a:r>
              <a:rPr lang="fr-CH" sz="2000" dirty="0"/>
              <a:t>   &lt;id&gt;42&lt;/id&gt;</a:t>
            </a:r>
          </a:p>
          <a:p>
            <a:pPr marL="0" indent="0">
              <a:buNone/>
            </a:pPr>
            <a:r>
              <a:rPr lang="fr-CH" sz="2000" dirty="0"/>
              <a:t>&lt;/item&gt;</a:t>
            </a:r>
          </a:p>
          <a:p>
            <a:pPr marL="0" indent="0">
              <a:buNone/>
            </a:pPr>
            <a:endParaRPr lang="fr-CH" sz="2000" dirty="0"/>
          </a:p>
        </p:txBody>
      </p:sp>
      <p:sp>
        <p:nvSpPr>
          <p:cNvPr id="6" name="Content Placeholder 4"/>
          <p:cNvSpPr txBox="1">
            <a:spLocks/>
          </p:cNvSpPr>
          <p:nvPr/>
        </p:nvSpPr>
        <p:spPr>
          <a:xfrm>
            <a:off x="4648200" y="2057400"/>
            <a:ext cx="4114800" cy="4525963"/>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CH" sz="2000" dirty="0" smtClean="0"/>
              <a:t>/(?&lt;=&lt;</a:t>
            </a:r>
            <a:r>
              <a:rPr lang="fr-CH" sz="2000" dirty="0" err="1" smtClean="0"/>
              <a:t>name</a:t>
            </a:r>
            <a:r>
              <a:rPr lang="fr-CH" sz="2000" dirty="0" smtClean="0"/>
              <a:t>&gt;)\w+(?=&lt;\/</a:t>
            </a:r>
            <a:r>
              <a:rPr lang="fr-CH" sz="2000" dirty="0" err="1" smtClean="0"/>
              <a:t>name</a:t>
            </a:r>
            <a:r>
              <a:rPr lang="fr-CH" sz="2000" dirty="0" smtClean="0"/>
              <a:t>&gt;)/</a:t>
            </a:r>
          </a:p>
          <a:p>
            <a:pPr marL="0" indent="0">
              <a:buFont typeface="Arial" panose="020B0604020202020204" pitchFamily="34" charset="0"/>
              <a:buNone/>
            </a:pPr>
            <a:endParaRPr lang="fr-CH" sz="2000" dirty="0" smtClean="0"/>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t>   &lt;</a:t>
            </a:r>
            <a:r>
              <a:rPr lang="fr-CH" sz="2000" dirty="0" err="1" smtClean="0"/>
              <a:t>name</a:t>
            </a:r>
            <a:r>
              <a:rPr lang="fr-CH" sz="2000" dirty="0" smtClean="0"/>
              <a:t>&gt;</a:t>
            </a:r>
            <a:r>
              <a:rPr lang="fr-CH" sz="2000" dirty="0" err="1" smtClean="0">
                <a:solidFill>
                  <a:schemeClr val="accent6">
                    <a:lumMod val="75000"/>
                  </a:schemeClr>
                </a:solidFill>
              </a:rPr>
              <a:t>foo</a:t>
            </a:r>
            <a:r>
              <a:rPr lang="fr-CH" sz="2000" dirty="0" smtClean="0"/>
              <a:t>&lt;/</a:t>
            </a:r>
            <a:r>
              <a:rPr lang="fr-CH" sz="2000" dirty="0" err="1" smtClean="0"/>
              <a:t>name</a:t>
            </a:r>
            <a:r>
              <a:rPr lang="fr-CH" sz="2000" dirty="0" smtClean="0"/>
              <a:t>&gt;</a:t>
            </a:r>
          </a:p>
          <a:p>
            <a:pPr marL="0" indent="0">
              <a:buFont typeface="Arial" panose="020B0604020202020204" pitchFamily="34" charset="0"/>
              <a:buNone/>
            </a:pPr>
            <a:r>
              <a:rPr lang="fr-CH" sz="2000" dirty="0" smtClean="0"/>
              <a:t>   &lt;id&gt;23&lt;/id&gt;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r>
              <a:rPr lang="fr-CH" sz="2000" dirty="0" smtClean="0"/>
              <a:t>   &lt;</a:t>
            </a:r>
            <a:r>
              <a:rPr lang="fr-CH" sz="2000" dirty="0" err="1" smtClean="0"/>
              <a:t>name</a:t>
            </a:r>
            <a:r>
              <a:rPr lang="fr-CH" sz="2000" dirty="0" smtClean="0"/>
              <a:t>&gt;bar&lt;/</a:t>
            </a:r>
            <a:r>
              <a:rPr lang="fr-CH" sz="2000" dirty="0" err="1" smtClean="0"/>
              <a:t>name</a:t>
            </a:r>
            <a:r>
              <a:rPr lang="fr-CH" sz="2000" dirty="0" smtClean="0"/>
              <a:t>&gt;</a:t>
            </a:r>
          </a:p>
          <a:p>
            <a:pPr marL="0" indent="0">
              <a:buFont typeface="Arial" panose="020B0604020202020204" pitchFamily="34" charset="0"/>
              <a:buNone/>
            </a:pPr>
            <a:r>
              <a:rPr lang="fr-CH" sz="2000" dirty="0" smtClean="0"/>
              <a:t>   &lt;id&gt;42&lt;/id&gt;</a:t>
            </a:r>
          </a:p>
          <a:p>
            <a:pPr marL="0" indent="0">
              <a:buFont typeface="Arial" panose="020B0604020202020204" pitchFamily="34" charset="0"/>
              <a:buNone/>
            </a:pPr>
            <a:r>
              <a:rPr lang="fr-CH" sz="2000" dirty="0" smtClean="0"/>
              <a:t>&lt;/item&gt;</a:t>
            </a:r>
          </a:p>
          <a:p>
            <a:pPr marL="0" indent="0">
              <a:buFont typeface="Arial" panose="020B0604020202020204" pitchFamily="34" charset="0"/>
              <a:buNone/>
            </a:pPr>
            <a:endParaRPr lang="fr-CH" sz="2000" dirty="0" smtClean="0"/>
          </a:p>
        </p:txBody>
      </p:sp>
      <p:sp>
        <p:nvSpPr>
          <p:cNvPr id="2" name="Slide Number Placeholder 1"/>
          <p:cNvSpPr>
            <a:spLocks noGrp="1"/>
          </p:cNvSpPr>
          <p:nvPr>
            <p:ph type="sldNum" sz="quarter" idx="12"/>
          </p:nvPr>
        </p:nvSpPr>
        <p:spPr/>
        <p:txBody>
          <a:bodyPr/>
          <a:lstStyle/>
          <a:p>
            <a:fld id="{F6A23F09-0379-4BC7-B45F-9108CD96B3CD}" type="slidenum">
              <a:rPr lang="fr-CH" smtClean="0"/>
              <a:pPr/>
              <a:t>50</a:t>
            </a:fld>
            <a:endParaRPr lang="fr-CH"/>
          </a:p>
        </p:txBody>
      </p:sp>
      <p:sp>
        <p:nvSpPr>
          <p:cNvPr id="7"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a:t>
            </a:r>
            <a:r>
              <a:rPr lang="fr-CH" sz="1800" dirty="0" err="1" smtClean="0"/>
              <a:t>lookarounds</a:t>
            </a:r>
            <a:endParaRPr lang="fr-CH" sz="1800" dirty="0"/>
          </a:p>
        </p:txBody>
      </p:sp>
      <p:cxnSp>
        <p:nvCxnSpPr>
          <p:cNvPr id="8" name="Straight Connector 7"/>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69875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25963"/>
          </a:xfrm>
        </p:spPr>
        <p:txBody>
          <a:bodyPr anchor="t">
            <a:normAutofit/>
          </a:bodyPr>
          <a:lstStyle/>
          <a:p>
            <a:pPr marL="0" indent="0">
              <a:buNone/>
            </a:pPr>
            <a:endParaRPr lang="fr-CH" sz="2000" dirty="0" smtClean="0"/>
          </a:p>
          <a:p>
            <a:pPr marL="0" indent="0">
              <a:buNone/>
            </a:pPr>
            <a:r>
              <a:rPr lang="fr-CH" sz="2800" dirty="0" smtClean="0"/>
              <a:t>/</a:t>
            </a:r>
            <a:r>
              <a:rPr lang="fr-CH" sz="2000" dirty="0" smtClean="0">
                <a:solidFill>
                  <a:schemeClr val="accent6">
                    <a:lumMod val="75000"/>
                  </a:schemeClr>
                </a:solidFill>
              </a:rPr>
              <a:t>(?(DEFINE)</a:t>
            </a:r>
          </a:p>
          <a:p>
            <a:pPr marL="0" indent="0">
              <a:buNone/>
            </a:pPr>
            <a:r>
              <a:rPr lang="fr-CH" sz="2000" dirty="0" smtClean="0">
                <a:solidFill>
                  <a:schemeClr val="accent6">
                    <a:lumMod val="75000"/>
                  </a:schemeClr>
                </a:solidFill>
              </a:rPr>
              <a:t>	(?&lt;hexa&gt;0x[a-fA-F0-9]+)</a:t>
            </a:r>
          </a:p>
          <a:p>
            <a:pPr marL="0" indent="0">
              <a:buNone/>
            </a:pPr>
            <a:r>
              <a:rPr lang="fr-CH" sz="2000" dirty="0" smtClean="0">
                <a:solidFill>
                  <a:schemeClr val="accent6">
                    <a:lumMod val="75000"/>
                  </a:schemeClr>
                </a:solidFill>
              </a:rPr>
              <a:t>	(?&lt;date&gt;\d{4}(?:-\d{2}){2})</a:t>
            </a:r>
          </a:p>
          <a:p>
            <a:pPr marL="0" indent="0">
              <a:buNone/>
            </a:pPr>
            <a:r>
              <a:rPr lang="fr-CH" sz="2000" dirty="0" smtClean="0">
                <a:solidFill>
                  <a:schemeClr val="accent6">
                    <a:lumMod val="75000"/>
                  </a:schemeClr>
                </a:solidFill>
              </a:rPr>
              <a:t>	(?&lt;</a:t>
            </a:r>
            <a:r>
              <a:rPr lang="fr-CH" sz="2000" dirty="0" err="1" smtClean="0">
                <a:solidFill>
                  <a:schemeClr val="accent6">
                    <a:lumMod val="75000"/>
                  </a:schemeClr>
                </a:solidFill>
              </a:rPr>
              <a:t>binary</a:t>
            </a:r>
            <a:r>
              <a:rPr lang="fr-CH" sz="2000" dirty="0" smtClean="0">
                <a:solidFill>
                  <a:schemeClr val="accent6">
                    <a:lumMod val="75000"/>
                  </a:schemeClr>
                </a:solidFill>
              </a:rPr>
              <a:t>&gt;(0|1)+)</a:t>
            </a:r>
          </a:p>
          <a:p>
            <a:pPr marL="0" indent="0">
              <a:buNone/>
            </a:pPr>
            <a:r>
              <a:rPr lang="fr-CH" sz="2000" dirty="0" smtClean="0">
                <a:solidFill>
                  <a:schemeClr val="accent6">
                    <a:lumMod val="75000"/>
                  </a:schemeClr>
                </a:solidFill>
              </a:rPr>
              <a:t>)</a:t>
            </a:r>
          </a:p>
          <a:p>
            <a:pPr marL="0" indent="0">
              <a:buNone/>
            </a:pPr>
            <a:r>
              <a:rPr lang="fr-CH" sz="2000" dirty="0" smtClean="0">
                <a:solidFill>
                  <a:schemeClr val="accent6">
                    <a:lumMod val="75000"/>
                  </a:schemeClr>
                </a:solidFill>
              </a:rPr>
              <a:t>(&amp;hexa) - (&amp;date) - (&amp;</a:t>
            </a:r>
            <a:r>
              <a:rPr lang="fr-CH" sz="2000" dirty="0" err="1" smtClean="0">
                <a:solidFill>
                  <a:schemeClr val="accent6">
                    <a:lumMod val="75000"/>
                  </a:schemeClr>
                </a:solidFill>
              </a:rPr>
              <a:t>binary</a:t>
            </a:r>
            <a:r>
              <a:rPr lang="fr-CH" sz="2000" dirty="0" smtClean="0">
                <a:solidFill>
                  <a:schemeClr val="accent6">
                    <a:lumMod val="75000"/>
                  </a:schemeClr>
                </a:solidFill>
              </a:rPr>
              <a:t>)</a:t>
            </a:r>
          </a:p>
          <a:p>
            <a:pPr marL="0" indent="0">
              <a:buNone/>
            </a:pPr>
            <a:r>
              <a:rPr lang="fr-CH" sz="2800" dirty="0" smtClean="0"/>
              <a:t>/x</a:t>
            </a:r>
            <a:endParaRPr lang="fr-CH" sz="2000" dirty="0" smtClean="0"/>
          </a:p>
        </p:txBody>
      </p:sp>
      <p:sp>
        <p:nvSpPr>
          <p:cNvPr id="2" name="Slide Number Placeholder 1"/>
          <p:cNvSpPr>
            <a:spLocks noGrp="1"/>
          </p:cNvSpPr>
          <p:nvPr>
            <p:ph type="sldNum" sz="quarter" idx="12"/>
          </p:nvPr>
        </p:nvSpPr>
        <p:spPr/>
        <p:txBody>
          <a:bodyPr/>
          <a:lstStyle/>
          <a:p>
            <a:fld id="{F6A23F09-0379-4BC7-B45F-9108CD96B3CD}" type="slidenum">
              <a:rPr lang="fr-CH" smtClean="0"/>
              <a:pPr/>
              <a:t>51</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macros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18587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pPr marL="0" indent="0">
              <a:buNone/>
            </a:pPr>
            <a:endParaRPr lang="fr-CH" dirty="0" smtClean="0"/>
          </a:p>
          <a:p>
            <a:pPr marL="0" indent="0">
              <a:buNone/>
            </a:pPr>
            <a:endParaRPr lang="fr-CH" dirty="0"/>
          </a:p>
          <a:p>
            <a:pPr marL="0" indent="0" algn="ctr">
              <a:buNone/>
            </a:pPr>
            <a:r>
              <a:rPr lang="fr-CH" dirty="0" smtClean="0"/>
              <a:t>/a*+/</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52</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Les opérateurs possessifs</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220715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53</a:t>
            </a:fld>
            <a:endParaRPr lang="fr-CH"/>
          </a:p>
        </p:txBody>
      </p:sp>
      <p:sp>
        <p:nvSpPr>
          <p:cNvPr id="6" name="Title 3"/>
          <p:cNvSpPr>
            <a:spLocks noGrp="1"/>
          </p:cNvSpPr>
          <p:nvPr>
            <p:ph type="title"/>
          </p:nvPr>
        </p:nvSpPr>
        <p:spPr>
          <a:xfrm>
            <a:off x="457200" y="274638"/>
            <a:ext cx="8229600" cy="1143000"/>
          </a:xfrm>
        </p:spPr>
        <p:txBody>
          <a:bodyPr anchor="t">
            <a:normAutofit/>
          </a:bodyPr>
          <a:lstStyle/>
          <a:p>
            <a:pPr algn="l"/>
            <a:r>
              <a:rPr lang="fr-CH" sz="3600" dirty="0" smtClean="0"/>
              <a:t>Les fonctions avancées</a:t>
            </a:r>
            <a:r>
              <a:rPr lang="fr-CH" sz="1800" dirty="0" smtClean="0"/>
              <a:t/>
            </a:r>
            <a:br>
              <a:rPr lang="fr-CH" sz="1800" dirty="0" smtClean="0"/>
            </a:br>
            <a:r>
              <a:rPr lang="fr-CH" sz="1800" dirty="0" smtClean="0"/>
              <a:t>La </a:t>
            </a:r>
            <a:r>
              <a:rPr lang="fr-CH" sz="1800" dirty="0" err="1" smtClean="0"/>
              <a:t>récusion</a:t>
            </a:r>
            <a:endParaRPr lang="fr-CH" sz="1800" dirty="0"/>
          </a:p>
        </p:txBody>
      </p:sp>
      <p:cxnSp>
        <p:nvCxnSpPr>
          <p:cNvPr id="7" name="Straight Connector 6"/>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sp>
        <p:nvSpPr>
          <p:cNvPr id="3" name="Rectangle 2"/>
          <p:cNvSpPr/>
          <p:nvPr/>
        </p:nvSpPr>
        <p:spPr>
          <a:xfrm>
            <a:off x="2286000" y="3244334"/>
            <a:ext cx="4557658" cy="400110"/>
          </a:xfrm>
          <a:prstGeom prst="rect">
            <a:avLst/>
          </a:prstGeom>
        </p:spPr>
        <p:txBody>
          <a:bodyPr wrap="none">
            <a:spAutoFit/>
          </a:bodyPr>
          <a:lstStyle/>
          <a:p>
            <a:r>
              <a:rPr lang="fr-CH" sz="2000" dirty="0">
                <a:latin typeface="Consolas" panose="020B0609020204030204" pitchFamily="49" charset="0"/>
                <a:cs typeface="Consolas" panose="020B0609020204030204" pitchFamily="49" charset="0"/>
              </a:rPr>
              <a:t>/\A((?:[^{}]++|\{(?-1)\})*)+\Z/</a:t>
            </a:r>
          </a:p>
        </p:txBody>
      </p:sp>
    </p:spTree>
    <p:extLst>
      <p:ext uri="{BB962C8B-B14F-4D97-AF65-F5344CB8AC3E}">
        <p14:creationId xmlns:p14="http://schemas.microsoft.com/office/powerpoint/2010/main" val="30279982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POSIX</a:t>
            </a:r>
            <a:endParaRPr lang="fr-CH" dirty="0"/>
          </a:p>
        </p:txBody>
      </p:sp>
      <p:sp>
        <p:nvSpPr>
          <p:cNvPr id="5" name="Text Placeholder 4"/>
          <p:cNvSpPr>
            <a:spLocks noGrp="1"/>
          </p:cNvSpPr>
          <p:nvPr>
            <p:ph type="body" idx="1"/>
          </p:nvPr>
        </p:nvSpPr>
        <p:spPr/>
        <p:txBody>
          <a:bodyPr/>
          <a:lstStyle/>
          <a:p>
            <a:r>
              <a:rPr lang="fr-CH" dirty="0" smtClean="0"/>
              <a:t>Tableau 5</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54</a:t>
            </a:fld>
            <a:endParaRPr lang="fr-CH"/>
          </a:p>
        </p:txBody>
      </p:sp>
    </p:spTree>
    <p:extLst>
      <p:ext uri="{BB962C8B-B14F-4D97-AF65-F5344CB8AC3E}">
        <p14:creationId xmlns:p14="http://schemas.microsoft.com/office/powerpoint/2010/main" val="2026310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55</a:t>
            </a:fld>
            <a:endParaRPr lang="fr-CH" dirty="0"/>
          </a:p>
        </p:txBody>
      </p:sp>
      <p:sp>
        <p:nvSpPr>
          <p:cNvPr id="34" name="Title 3"/>
          <p:cNvSpPr>
            <a:spLocks noGrp="1"/>
          </p:cNvSpPr>
          <p:nvPr>
            <p:ph type="title"/>
          </p:nvPr>
        </p:nvSpPr>
        <p:spPr>
          <a:xfrm>
            <a:off x="457200" y="274638"/>
            <a:ext cx="8229600" cy="1143000"/>
          </a:xfrm>
        </p:spPr>
        <p:txBody>
          <a:bodyPr anchor="t">
            <a:normAutofit/>
          </a:bodyPr>
          <a:lstStyle/>
          <a:p>
            <a:pPr algn="l"/>
            <a:r>
              <a:rPr lang="fr-CH" sz="3600" dirty="0" smtClean="0"/>
              <a:t>POSIX</a:t>
            </a:r>
            <a:r>
              <a:rPr lang="fr-CH" sz="1800" dirty="0" smtClean="0"/>
              <a:t/>
            </a:r>
            <a:br>
              <a:rPr lang="fr-CH" sz="1800" dirty="0" smtClean="0"/>
            </a:br>
            <a:r>
              <a:rPr lang="fr-CH" sz="1800" dirty="0" smtClean="0"/>
              <a:t>Les ensembles prédéfinis</a:t>
            </a:r>
            <a:endParaRPr lang="fr-CH" sz="1800" dirty="0"/>
          </a:p>
        </p:txBody>
      </p:sp>
      <p:cxnSp>
        <p:nvCxnSpPr>
          <p:cNvPr id="35" name="Straight Connector 34"/>
          <p:cNvCxnSpPr/>
          <p:nvPr/>
        </p:nvCxnSpPr>
        <p:spPr>
          <a:xfrm>
            <a:off x="565299" y="1219200"/>
            <a:ext cx="7588101"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598124402"/>
              </p:ext>
            </p:extLst>
          </p:nvPr>
        </p:nvGraphicFramePr>
        <p:xfrm>
          <a:off x="762000" y="1523494"/>
          <a:ext cx="7316971" cy="4815840"/>
        </p:xfrm>
        <a:graphic>
          <a:graphicData uri="http://schemas.openxmlformats.org/drawingml/2006/table">
            <a:tbl>
              <a:tblPr firstRow="1" bandRow="1">
                <a:tableStyleId>{5940675A-B579-460E-94D1-54222C63F5DA}</a:tableStyleId>
              </a:tblPr>
              <a:tblGrid>
                <a:gridCol w="1525772"/>
                <a:gridCol w="4114800"/>
                <a:gridCol w="1676399"/>
              </a:tblGrid>
              <a:tr h="320040">
                <a:tc>
                  <a:txBody>
                    <a:bodyPr/>
                    <a:lstStyle/>
                    <a:p>
                      <a:pPr algn="ctr"/>
                      <a:r>
                        <a:rPr lang="fr-CH" dirty="0" smtClean="0"/>
                        <a:t>Classe</a:t>
                      </a:r>
                      <a:endParaRPr lang="fr-CH" dirty="0"/>
                    </a:p>
                  </a:txBody>
                  <a:tcPr/>
                </a:tc>
                <a:tc>
                  <a:txBody>
                    <a:bodyPr/>
                    <a:lstStyle/>
                    <a:p>
                      <a:pPr algn="ctr"/>
                      <a:r>
                        <a:rPr lang="fr-CH" dirty="0" smtClean="0"/>
                        <a:t>Description</a:t>
                      </a:r>
                      <a:endParaRPr lang="fr-CH" dirty="0"/>
                    </a:p>
                  </a:txBody>
                  <a:tcPr/>
                </a:tc>
                <a:tc>
                  <a:txBody>
                    <a:bodyPr/>
                    <a:lstStyle/>
                    <a:p>
                      <a:pPr algn="ctr"/>
                      <a:r>
                        <a:rPr lang="fr-CH" dirty="0" smtClean="0"/>
                        <a:t>Équivalent</a:t>
                      </a:r>
                      <a:endParaRPr lang="fr-CH" dirty="0"/>
                    </a:p>
                  </a:txBody>
                  <a:tcPr/>
                </a:tc>
              </a:tr>
              <a:tr h="370840">
                <a:tc>
                  <a:txBody>
                    <a:bodyPr/>
                    <a:lstStyle/>
                    <a:p>
                      <a:pPr algn="ctr"/>
                      <a:r>
                        <a:rPr lang="fr-CH" b="1" dirty="0" smtClean="0"/>
                        <a:t>[:alpha:]</a:t>
                      </a:r>
                      <a:endParaRPr lang="fr-CH" b="1" dirty="0"/>
                    </a:p>
                  </a:txBody>
                  <a:tcPr/>
                </a:tc>
                <a:tc>
                  <a:txBody>
                    <a:bodyPr/>
                    <a:lstStyle/>
                    <a:p>
                      <a:pPr algn="l"/>
                      <a:r>
                        <a:rPr lang="fr-CH" dirty="0" smtClean="0"/>
                        <a:t>Caractères alphabétiques</a:t>
                      </a:r>
                      <a:endParaRPr lang="fr-CH" dirty="0"/>
                    </a:p>
                  </a:txBody>
                  <a:tcPr/>
                </a:tc>
                <a:tc>
                  <a:txBody>
                    <a:bodyPr/>
                    <a:lstStyle/>
                    <a:p>
                      <a:pPr algn="ctr"/>
                      <a:r>
                        <a:rPr lang="fr-CH" dirty="0" smtClean="0"/>
                        <a:t>[A-</a:t>
                      </a:r>
                      <a:r>
                        <a:rPr lang="fr-CH" dirty="0" err="1" smtClean="0"/>
                        <a:t>Za</a:t>
                      </a:r>
                      <a:r>
                        <a:rPr lang="fr-CH" dirty="0" smtClean="0"/>
                        <a:t>-z]</a:t>
                      </a:r>
                      <a:endParaRPr lang="fr-CH" dirty="0"/>
                    </a:p>
                  </a:txBody>
                  <a:tcPr/>
                </a:tc>
              </a:tr>
              <a:tr h="370840">
                <a:tc>
                  <a:txBody>
                    <a:bodyPr/>
                    <a:lstStyle/>
                    <a:p>
                      <a:pPr algn="ctr"/>
                      <a:r>
                        <a:rPr lang="fr-CH" b="1" dirty="0" smtClean="0"/>
                        <a:t>[:digit:]</a:t>
                      </a:r>
                      <a:endParaRPr lang="fr-CH" b="1" dirty="0"/>
                    </a:p>
                  </a:txBody>
                  <a:tcPr/>
                </a:tc>
                <a:tc>
                  <a:txBody>
                    <a:bodyPr/>
                    <a:lstStyle/>
                    <a:p>
                      <a:pPr algn="l"/>
                      <a:r>
                        <a:rPr lang="fr-CH" dirty="0" smtClean="0"/>
                        <a:t>Caractères numériques</a:t>
                      </a:r>
                      <a:endParaRPr lang="fr-CH" dirty="0"/>
                    </a:p>
                  </a:txBody>
                  <a:tcPr/>
                </a:tc>
                <a:tc>
                  <a:txBody>
                    <a:bodyPr/>
                    <a:lstStyle/>
                    <a:p>
                      <a:pPr algn="ctr"/>
                      <a:r>
                        <a:rPr lang="fr-CH" dirty="0" smtClean="0"/>
                        <a:t>[0-9]</a:t>
                      </a:r>
                      <a:endParaRPr lang="fr-CH" dirty="0"/>
                    </a:p>
                  </a:txBody>
                  <a:tcPr/>
                </a:tc>
              </a:tr>
              <a:tr h="370840">
                <a:tc>
                  <a:txBody>
                    <a:bodyPr/>
                    <a:lstStyle/>
                    <a:p>
                      <a:pPr algn="ctr"/>
                      <a:r>
                        <a:rPr lang="fr-CH" b="1" dirty="0" smtClean="0"/>
                        <a:t>[:</a:t>
                      </a:r>
                      <a:r>
                        <a:rPr lang="fr-CH" b="1" dirty="0" err="1" smtClean="0"/>
                        <a:t>alnum</a:t>
                      </a:r>
                      <a:r>
                        <a:rPr lang="fr-CH" b="1" dirty="0" smtClean="0"/>
                        <a:t>:]</a:t>
                      </a:r>
                      <a:endParaRPr lang="fr-CH"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Alphanumériques</a:t>
                      </a:r>
                      <a:endParaRPr lang="fr-CH" dirty="0"/>
                    </a:p>
                  </a:txBody>
                  <a:tcPr/>
                </a:tc>
                <a:tc>
                  <a:txBody>
                    <a:bodyPr/>
                    <a:lstStyle/>
                    <a:p>
                      <a:pPr algn="ctr"/>
                      <a:r>
                        <a:rPr lang="fr-CH" dirty="0" smtClean="0"/>
                        <a:t>[A-Za-z0-9]</a:t>
                      </a:r>
                      <a:endParaRPr lang="fr-CH" dirty="0"/>
                    </a:p>
                  </a:txBody>
                  <a:tcPr/>
                </a:tc>
              </a:tr>
              <a:tr h="370840">
                <a:tc>
                  <a:txBody>
                    <a:bodyPr/>
                    <a:lstStyle/>
                    <a:p>
                      <a:pPr algn="ctr"/>
                      <a:r>
                        <a:rPr lang="fr-CH" b="1" dirty="0" smtClean="0"/>
                        <a:t>[:</a:t>
                      </a:r>
                      <a:r>
                        <a:rPr lang="fr-CH" b="1" dirty="0" err="1" smtClean="0"/>
                        <a:t>lower</a:t>
                      </a:r>
                      <a:r>
                        <a:rPr lang="fr-CH" b="1" dirty="0" smtClean="0"/>
                        <a:t>:]</a:t>
                      </a:r>
                      <a:endParaRPr lang="fr-CH" b="1" dirty="0"/>
                    </a:p>
                  </a:txBody>
                  <a:tcPr/>
                </a:tc>
                <a:tc>
                  <a:txBody>
                    <a:bodyPr/>
                    <a:lstStyle/>
                    <a:p>
                      <a:pPr algn="l"/>
                      <a:r>
                        <a:rPr lang="fr-CH" dirty="0" smtClean="0"/>
                        <a:t>Minuscules alphabétiques</a:t>
                      </a:r>
                      <a:endParaRPr lang="fr-CH" dirty="0"/>
                    </a:p>
                  </a:txBody>
                  <a:tcPr/>
                </a:tc>
                <a:tc>
                  <a:txBody>
                    <a:bodyPr/>
                    <a:lstStyle/>
                    <a:p>
                      <a:pPr algn="ctr"/>
                      <a:r>
                        <a:rPr lang="fr-CH" dirty="0" smtClean="0"/>
                        <a:t>[a-z]</a:t>
                      </a:r>
                      <a:endParaRPr lang="fr-CH" dirty="0"/>
                    </a:p>
                  </a:txBody>
                  <a:tcPr/>
                </a:tc>
              </a:tr>
              <a:tr h="370840">
                <a:tc>
                  <a:txBody>
                    <a:bodyPr/>
                    <a:lstStyle/>
                    <a:p>
                      <a:pPr algn="ctr"/>
                      <a:r>
                        <a:rPr lang="fr-CH" b="1" dirty="0" smtClean="0"/>
                        <a:t>[:</a:t>
                      </a:r>
                      <a:r>
                        <a:rPr lang="fr-CH" b="1" dirty="0" err="1" smtClean="0"/>
                        <a:t>upper</a:t>
                      </a:r>
                      <a:r>
                        <a:rPr lang="fr-CH" b="1" dirty="0" smtClean="0"/>
                        <a:t>:]</a:t>
                      </a:r>
                      <a:endParaRPr lang="fr-CH" b="1" dirty="0"/>
                    </a:p>
                  </a:txBody>
                  <a:tcPr/>
                </a:tc>
                <a:tc>
                  <a:txBody>
                    <a:bodyPr/>
                    <a:lstStyle/>
                    <a:p>
                      <a:pPr algn="l"/>
                      <a:r>
                        <a:rPr lang="fr-CH" dirty="0" smtClean="0"/>
                        <a:t>Majuscules alphabétiques</a:t>
                      </a:r>
                      <a:endParaRPr lang="fr-CH" dirty="0"/>
                    </a:p>
                  </a:txBody>
                  <a:tcPr/>
                </a:tc>
                <a:tc>
                  <a:txBody>
                    <a:bodyPr/>
                    <a:lstStyle/>
                    <a:p>
                      <a:pPr algn="ctr"/>
                      <a:r>
                        <a:rPr lang="fr-CH" dirty="0" smtClean="0"/>
                        <a:t>[A-Z]</a:t>
                      </a:r>
                      <a:endParaRPr lang="fr-CH" dirty="0"/>
                    </a:p>
                  </a:txBody>
                  <a:tcPr/>
                </a:tc>
              </a:tr>
              <a:tr h="370840">
                <a:tc>
                  <a:txBody>
                    <a:bodyPr/>
                    <a:lstStyle/>
                    <a:p>
                      <a:pPr algn="ctr"/>
                      <a:r>
                        <a:rPr lang="fr-CH" b="1" dirty="0" smtClean="0"/>
                        <a:t>[:</a:t>
                      </a:r>
                      <a:r>
                        <a:rPr lang="fr-CH" b="1" dirty="0" err="1" smtClean="0"/>
                        <a:t>punct</a:t>
                      </a:r>
                      <a:r>
                        <a:rPr lang="fr-CH" b="1" dirty="0" smtClean="0"/>
                        <a:t>:]</a:t>
                      </a:r>
                      <a:endParaRPr lang="fr-CH" b="1" dirty="0"/>
                    </a:p>
                  </a:txBody>
                  <a:tcPr/>
                </a:tc>
                <a:tc>
                  <a:txBody>
                    <a:bodyPr/>
                    <a:lstStyle/>
                    <a:p>
                      <a:pPr algn="l"/>
                      <a:r>
                        <a:rPr lang="fr-CH" dirty="0" smtClean="0"/>
                        <a:t>Ponctuations</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CH" dirty="0" smtClean="0"/>
                    </a:p>
                  </a:txBody>
                  <a:tcPr/>
                </a:tc>
              </a:tr>
              <a:tr h="370840">
                <a:tc>
                  <a:txBody>
                    <a:bodyPr/>
                    <a:lstStyle/>
                    <a:p>
                      <a:pPr algn="ctr"/>
                      <a:r>
                        <a:rPr lang="fr-CH" b="1" dirty="0" smtClean="0"/>
                        <a:t>[:</a:t>
                      </a:r>
                      <a:r>
                        <a:rPr lang="fr-CH" b="1" dirty="0" err="1" smtClean="0"/>
                        <a:t>space</a:t>
                      </a:r>
                      <a:r>
                        <a:rPr lang="fr-CH" b="1" dirty="0" smtClean="0"/>
                        <a:t>:]</a:t>
                      </a:r>
                      <a:endParaRPr lang="fr-CH" b="1" dirty="0"/>
                    </a:p>
                  </a:txBody>
                  <a:tcPr/>
                </a:tc>
                <a:tc>
                  <a:txBody>
                    <a:bodyPr/>
                    <a:lstStyle/>
                    <a:p>
                      <a:pPr algn="l"/>
                      <a:r>
                        <a:rPr lang="fr-CH" dirty="0" smtClean="0"/>
                        <a:t>Espaces</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\s</a:t>
                      </a:r>
                    </a:p>
                  </a:txBody>
                  <a:tcPr/>
                </a:tc>
              </a:tr>
              <a:tr h="370840">
                <a:tc>
                  <a:txBody>
                    <a:bodyPr/>
                    <a:lstStyle/>
                    <a:p>
                      <a:pPr algn="ctr"/>
                      <a:r>
                        <a:rPr lang="fr-CH" b="1" dirty="0" smtClean="0"/>
                        <a:t>[:</a:t>
                      </a:r>
                      <a:r>
                        <a:rPr lang="fr-CH" b="1" dirty="0" err="1" smtClean="0"/>
                        <a:t>blank</a:t>
                      </a:r>
                      <a:r>
                        <a:rPr lang="fr-CH" b="1" dirty="0" smtClean="0"/>
                        <a:t>:]</a:t>
                      </a:r>
                      <a:endParaRPr lang="fr-CH" b="1" dirty="0"/>
                    </a:p>
                  </a:txBody>
                  <a:tcPr/>
                </a:tc>
                <a:tc>
                  <a:txBody>
                    <a:bodyPr/>
                    <a:lstStyle/>
                    <a:p>
                      <a:pPr algn="l"/>
                      <a:r>
                        <a:rPr lang="fr-CH" dirty="0" smtClean="0"/>
                        <a:t>Une</a:t>
                      </a:r>
                      <a:r>
                        <a:rPr lang="fr-CH" baseline="0" dirty="0" smtClean="0"/>
                        <a:t> espace ou un tab</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a:t>
                      </a:r>
                      <a:r>
                        <a:rPr lang="fr-CH" sz="1800" b="1" dirty="0" smtClean="0"/>
                        <a:t>˽</a:t>
                      </a:r>
                      <a:r>
                        <a:rPr lang="fr-CH" dirty="0" smtClean="0"/>
                        <a:t>\t]</a:t>
                      </a:r>
                    </a:p>
                  </a:txBody>
                  <a:tcPr/>
                </a:tc>
              </a:tr>
              <a:tr h="370840">
                <a:tc>
                  <a:txBody>
                    <a:bodyPr/>
                    <a:lstStyle/>
                    <a:p>
                      <a:pPr algn="ctr"/>
                      <a:r>
                        <a:rPr lang="fr-CH" b="1" dirty="0" smtClean="0"/>
                        <a:t>[:</a:t>
                      </a:r>
                      <a:r>
                        <a:rPr lang="fr-CH" b="1" dirty="0" err="1" smtClean="0"/>
                        <a:t>print</a:t>
                      </a:r>
                      <a:r>
                        <a:rPr lang="fr-CH" b="1" dirty="0" smtClean="0"/>
                        <a:t>:]</a:t>
                      </a:r>
                      <a:endParaRPr lang="fr-CH" b="1" dirty="0"/>
                    </a:p>
                  </a:txBody>
                  <a:tcPr/>
                </a:tc>
                <a:tc>
                  <a:txBody>
                    <a:bodyPr/>
                    <a:lstStyle/>
                    <a:p>
                      <a:pPr algn="l"/>
                      <a:r>
                        <a:rPr lang="fr-CH" dirty="0" smtClean="0"/>
                        <a:t>Caractères imprimables</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CH" dirty="0" smtClean="0"/>
                    </a:p>
                  </a:txBody>
                  <a:tcPr/>
                </a:tc>
              </a:tr>
              <a:tr h="370840">
                <a:tc>
                  <a:txBody>
                    <a:bodyPr/>
                    <a:lstStyle/>
                    <a:p>
                      <a:pPr algn="ctr"/>
                      <a:r>
                        <a:rPr lang="fr-CH" b="1" dirty="0" smtClean="0"/>
                        <a:t>[:graph:]</a:t>
                      </a:r>
                      <a:endParaRPr lang="fr-CH" b="1" dirty="0"/>
                    </a:p>
                  </a:txBody>
                  <a:tcPr/>
                </a:tc>
                <a:tc>
                  <a:txBody>
                    <a:bodyPr/>
                    <a:lstStyle/>
                    <a:p>
                      <a:pPr algn="l"/>
                      <a:r>
                        <a:rPr lang="fr-CH" dirty="0" smtClean="0"/>
                        <a:t>Caractère imprimables,</a:t>
                      </a:r>
                      <a:r>
                        <a:rPr lang="fr-CH" baseline="0" dirty="0" smtClean="0"/>
                        <a:t> pas d'espaces</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CH" dirty="0" smtClean="0"/>
                    </a:p>
                  </a:txBody>
                  <a:tcPr/>
                </a:tc>
              </a:tr>
              <a:tr h="370840">
                <a:tc>
                  <a:txBody>
                    <a:bodyPr/>
                    <a:lstStyle/>
                    <a:p>
                      <a:pPr algn="ctr"/>
                      <a:r>
                        <a:rPr lang="fr-CH" b="1" dirty="0" smtClean="0"/>
                        <a:t>[:</a:t>
                      </a:r>
                      <a:r>
                        <a:rPr lang="fr-CH" b="1" dirty="0" err="1" smtClean="0"/>
                        <a:t>cntrl</a:t>
                      </a:r>
                      <a:r>
                        <a:rPr lang="fr-CH" b="1" dirty="0" smtClean="0"/>
                        <a:t>:]</a:t>
                      </a:r>
                      <a:endParaRPr lang="fr-CH" b="1" dirty="0"/>
                    </a:p>
                  </a:txBody>
                  <a:tcPr/>
                </a:tc>
                <a:tc>
                  <a:txBody>
                    <a:bodyPr/>
                    <a:lstStyle/>
                    <a:p>
                      <a:pPr algn="l"/>
                      <a:r>
                        <a:rPr lang="fr-CH" dirty="0" smtClean="0"/>
                        <a:t>Caractères</a:t>
                      </a:r>
                      <a:r>
                        <a:rPr lang="fr-CH" baseline="0" dirty="0" smtClean="0"/>
                        <a:t> non imprimables (contrôles)</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CH"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b="1" dirty="0" smtClean="0"/>
                        <a:t>[:</a:t>
                      </a:r>
                      <a:r>
                        <a:rPr lang="fr-CH" b="1" dirty="0" err="1" smtClean="0"/>
                        <a:t>xdigit</a:t>
                      </a:r>
                      <a:r>
                        <a:rPr lang="fr-CH" b="1" dirty="0" smtClean="0"/>
                        <a:t>:]</a:t>
                      </a:r>
                    </a:p>
                  </a:txBody>
                  <a:tcPr/>
                </a:tc>
                <a:tc>
                  <a:txBody>
                    <a:bodyPr/>
                    <a:lstStyle/>
                    <a:p>
                      <a:pPr algn="l"/>
                      <a:r>
                        <a:rPr lang="fr-CH" dirty="0" smtClean="0"/>
                        <a:t>Caractères hexadécimaux</a:t>
                      </a:r>
                      <a:endParaRPr lang="fr-CH"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H" dirty="0" smtClean="0"/>
                        <a:t>[A-Fa-f0-9]</a:t>
                      </a:r>
                    </a:p>
                  </a:txBody>
                  <a:tcPr/>
                </a:tc>
              </a:tr>
            </a:tbl>
          </a:graphicData>
        </a:graphic>
      </p:graphicFrame>
    </p:spTree>
    <p:extLst>
      <p:ext uri="{BB962C8B-B14F-4D97-AF65-F5344CB8AC3E}">
        <p14:creationId xmlns:p14="http://schemas.microsoft.com/office/powerpoint/2010/main" val="3121588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cient-egyptian-regex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33" y="1371600"/>
            <a:ext cx="5953125" cy="41624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6A23F09-0379-4BC7-B45F-9108CD96B3CD}" type="slidenum">
              <a:rPr lang="fr-CH" smtClean="0"/>
              <a:pPr/>
              <a:t>56</a:t>
            </a:fld>
            <a:endParaRPr lang="fr-CH"/>
          </a:p>
        </p:txBody>
      </p:sp>
    </p:spTree>
    <p:extLst>
      <p:ext uri="{BB962C8B-B14F-4D97-AF65-F5344CB8AC3E}">
        <p14:creationId xmlns:p14="http://schemas.microsoft.com/office/powerpoint/2010/main" val="38639535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A23F09-0379-4BC7-B45F-9108CD96B3CD}" type="slidenum">
              <a:rPr lang="fr-CH" smtClean="0"/>
              <a:pPr/>
              <a:t>57</a:t>
            </a:fld>
            <a:endParaRPr lang="fr-CH"/>
          </a:p>
        </p:txBody>
      </p:sp>
      <p:sp>
        <p:nvSpPr>
          <p:cNvPr id="3" name="TextBox 2"/>
          <p:cNvSpPr txBox="1"/>
          <p:nvPr/>
        </p:nvSpPr>
        <p:spPr>
          <a:xfrm>
            <a:off x="1981200" y="2526268"/>
            <a:ext cx="5029200" cy="1107996"/>
          </a:xfrm>
          <a:prstGeom prst="rect">
            <a:avLst/>
          </a:prstGeom>
          <a:noFill/>
        </p:spPr>
        <p:txBody>
          <a:bodyPr wrap="square" rtlCol="0">
            <a:spAutoFit/>
          </a:bodyPr>
          <a:lstStyle/>
          <a:p>
            <a:pPr algn="ctr"/>
            <a:r>
              <a:rPr lang="fr-CH" sz="6600" dirty="0" smtClean="0"/>
              <a:t>/</a:t>
            </a:r>
            <a:r>
              <a:rPr lang="fr-CH" sz="4000" b="1" dirty="0" smtClean="0"/>
              <a:t>^[</a:t>
            </a:r>
            <a:r>
              <a:rPr lang="fr-CH" sz="4000" b="1" dirty="0" err="1" smtClean="0"/>
              <a:t>tT</a:t>
            </a:r>
            <a:r>
              <a:rPr lang="fr-CH" sz="4000" b="1" dirty="0" smtClean="0"/>
              <a:t>]h(e)\s\1nd\.?$</a:t>
            </a:r>
            <a:r>
              <a:rPr lang="fr-CH" sz="6600" dirty="0">
                <a:solidFill>
                  <a:prstClr val="black"/>
                </a:solidFill>
              </a:rPr>
              <a:t>/</a:t>
            </a:r>
            <a:endParaRPr lang="fr-CH" sz="4000" b="1" dirty="0"/>
          </a:p>
        </p:txBody>
      </p:sp>
      <p:sp>
        <p:nvSpPr>
          <p:cNvPr id="4" name="TextBox 3"/>
          <p:cNvSpPr txBox="1"/>
          <p:nvPr/>
        </p:nvSpPr>
        <p:spPr>
          <a:xfrm>
            <a:off x="2628900" y="3897868"/>
            <a:ext cx="3733800" cy="369332"/>
          </a:xfrm>
          <a:prstGeom prst="rect">
            <a:avLst/>
          </a:prstGeom>
          <a:noFill/>
        </p:spPr>
        <p:txBody>
          <a:bodyPr wrap="square" rtlCol="0">
            <a:spAutoFit/>
          </a:bodyPr>
          <a:lstStyle/>
          <a:p>
            <a:pPr algn="ctr"/>
            <a:r>
              <a:rPr lang="fr-CH" dirty="0" smtClean="0"/>
              <a:t>Merci de votre attention</a:t>
            </a:r>
            <a:endParaRPr lang="fr-CH" dirty="0"/>
          </a:p>
        </p:txBody>
      </p:sp>
    </p:spTree>
    <p:extLst>
      <p:ext uri="{BB962C8B-B14F-4D97-AF65-F5344CB8AC3E}">
        <p14:creationId xmlns:p14="http://schemas.microsoft.com/office/powerpoint/2010/main" val="261828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41645" y="2279176"/>
            <a:ext cx="4615687" cy="369332"/>
          </a:xfrm>
          <a:prstGeom prst="rect">
            <a:avLst/>
          </a:prstGeom>
          <a:noFill/>
        </p:spPr>
        <p:txBody>
          <a:bodyPr wrap="none" rtlCol="0">
            <a:spAutoFit/>
          </a:bodyPr>
          <a:lstStyle/>
          <a:p>
            <a:r>
              <a:rPr lang="fr-CH" dirty="0" smtClean="0"/>
              <a:t>Elles ne sont pas un langage de programmation</a:t>
            </a:r>
            <a:endParaRPr lang="fr-CH" dirty="0"/>
          </a:p>
        </p:txBody>
      </p:sp>
      <p:sp>
        <p:nvSpPr>
          <p:cNvPr id="11" name="TextBox 10"/>
          <p:cNvSpPr txBox="1"/>
          <p:nvPr/>
        </p:nvSpPr>
        <p:spPr>
          <a:xfrm>
            <a:off x="3241630" y="2895600"/>
            <a:ext cx="2615716" cy="369332"/>
          </a:xfrm>
          <a:prstGeom prst="rect">
            <a:avLst/>
          </a:prstGeom>
          <a:noFill/>
        </p:spPr>
        <p:txBody>
          <a:bodyPr wrap="none" rtlCol="0">
            <a:spAutoFit/>
          </a:bodyPr>
          <a:lstStyle/>
          <a:p>
            <a:pPr algn="ctr"/>
            <a:r>
              <a:rPr lang="fr-CH" dirty="0" smtClean="0"/>
              <a:t>Il n'existe pas de variables</a:t>
            </a:r>
            <a:endParaRPr lang="fr-CH" dirty="0"/>
          </a:p>
        </p:txBody>
      </p:sp>
      <p:sp>
        <p:nvSpPr>
          <p:cNvPr id="12" name="TextBox 11"/>
          <p:cNvSpPr txBox="1"/>
          <p:nvPr/>
        </p:nvSpPr>
        <p:spPr>
          <a:xfrm>
            <a:off x="2542439" y="3657600"/>
            <a:ext cx="4061882" cy="369332"/>
          </a:xfrm>
          <a:prstGeom prst="rect">
            <a:avLst/>
          </a:prstGeom>
          <a:noFill/>
        </p:spPr>
        <p:txBody>
          <a:bodyPr wrap="none" rtlCol="0">
            <a:spAutoFit/>
          </a:bodyPr>
          <a:lstStyle/>
          <a:p>
            <a:pPr algn="ctr"/>
            <a:r>
              <a:rPr lang="fr-CH" dirty="0" smtClean="0"/>
              <a:t>Et il n'est pas possible d'additionner 1 + 1</a:t>
            </a:r>
            <a:endParaRPr lang="fr-CH" dirty="0"/>
          </a:p>
        </p:txBody>
      </p:sp>
      <p:sp>
        <p:nvSpPr>
          <p:cNvPr id="13" name="TextBox 12"/>
          <p:cNvSpPr txBox="1"/>
          <p:nvPr/>
        </p:nvSpPr>
        <p:spPr>
          <a:xfrm>
            <a:off x="2652254" y="4419600"/>
            <a:ext cx="3794500" cy="646331"/>
          </a:xfrm>
          <a:prstGeom prst="rect">
            <a:avLst/>
          </a:prstGeom>
          <a:noFill/>
        </p:spPr>
        <p:txBody>
          <a:bodyPr wrap="none" rtlCol="0">
            <a:spAutoFit/>
          </a:bodyPr>
          <a:lstStyle/>
          <a:p>
            <a:pPr algn="ctr"/>
            <a:r>
              <a:rPr lang="fr-CH" dirty="0" smtClean="0"/>
              <a:t>Enfin, elles appartiennent au dernier </a:t>
            </a:r>
          </a:p>
          <a:p>
            <a:pPr algn="ctr"/>
            <a:r>
              <a:rPr lang="fr-CH" dirty="0" smtClean="0"/>
              <a:t>ensemble de la hiérarchie de Chomsky</a:t>
            </a:r>
            <a:endParaRPr lang="fr-CH" dirty="0"/>
          </a:p>
        </p:txBody>
      </p:sp>
      <p:sp>
        <p:nvSpPr>
          <p:cNvPr id="10" name="Rounded Rectangle 9"/>
          <p:cNvSpPr/>
          <p:nvPr/>
        </p:nvSpPr>
        <p:spPr>
          <a:xfrm>
            <a:off x="5562600" y="1600200"/>
            <a:ext cx="2895600" cy="480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CH" dirty="0"/>
          </a:p>
        </p:txBody>
      </p:sp>
      <p:sp>
        <p:nvSpPr>
          <p:cNvPr id="14" name="TextBox 13"/>
          <p:cNvSpPr txBox="1"/>
          <p:nvPr/>
        </p:nvSpPr>
        <p:spPr>
          <a:xfrm>
            <a:off x="5753100" y="1632845"/>
            <a:ext cx="2514600" cy="646331"/>
          </a:xfrm>
          <a:prstGeom prst="rect">
            <a:avLst/>
          </a:prstGeom>
          <a:noFill/>
        </p:spPr>
        <p:txBody>
          <a:bodyPr wrap="square" rtlCol="0">
            <a:spAutoFit/>
          </a:bodyPr>
          <a:lstStyle/>
          <a:p>
            <a:pPr algn="ctr"/>
            <a:r>
              <a:rPr lang="fr-CH" i="1" dirty="0" smtClean="0"/>
              <a:t>Machine de Turing</a:t>
            </a:r>
          </a:p>
          <a:p>
            <a:pPr algn="ctr"/>
            <a:r>
              <a:rPr lang="fr-CH" dirty="0" smtClean="0"/>
              <a:t>Gr. </a:t>
            </a:r>
            <a:r>
              <a:rPr lang="fr-CH" dirty="0"/>
              <a:t>G</a:t>
            </a:r>
            <a:r>
              <a:rPr lang="fr-CH" dirty="0" smtClean="0"/>
              <a:t>énérales</a:t>
            </a:r>
            <a:endParaRPr lang="fr-CH" dirty="0"/>
          </a:p>
        </p:txBody>
      </p:sp>
      <p:sp>
        <p:nvSpPr>
          <p:cNvPr id="16" name="Rounded Rectangle 15"/>
          <p:cNvSpPr/>
          <p:nvPr/>
        </p:nvSpPr>
        <p:spPr>
          <a:xfrm>
            <a:off x="5753100" y="2279176"/>
            <a:ext cx="2552700" cy="39692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CH" dirty="0"/>
          </a:p>
        </p:txBody>
      </p:sp>
      <p:sp>
        <p:nvSpPr>
          <p:cNvPr id="17" name="TextBox 16"/>
          <p:cNvSpPr txBox="1"/>
          <p:nvPr/>
        </p:nvSpPr>
        <p:spPr>
          <a:xfrm>
            <a:off x="5921041" y="2256514"/>
            <a:ext cx="2216818" cy="923330"/>
          </a:xfrm>
          <a:prstGeom prst="rect">
            <a:avLst/>
          </a:prstGeom>
          <a:noFill/>
        </p:spPr>
        <p:txBody>
          <a:bodyPr wrap="square" rtlCol="0">
            <a:spAutoFit/>
          </a:bodyPr>
          <a:lstStyle/>
          <a:p>
            <a:pPr algn="ctr"/>
            <a:r>
              <a:rPr lang="fr-CH" i="1" dirty="0" smtClean="0"/>
              <a:t>Automate</a:t>
            </a:r>
          </a:p>
          <a:p>
            <a:pPr algn="ctr"/>
            <a:r>
              <a:rPr lang="fr-CH" i="1" dirty="0" smtClean="0"/>
              <a:t>linéairement borné</a:t>
            </a:r>
          </a:p>
          <a:p>
            <a:pPr algn="ctr"/>
            <a:r>
              <a:rPr lang="fr-CH" dirty="0" smtClean="0"/>
              <a:t>Gr. Contextuelles</a:t>
            </a:r>
            <a:endParaRPr lang="fr-CH" dirty="0"/>
          </a:p>
        </p:txBody>
      </p:sp>
      <p:sp>
        <p:nvSpPr>
          <p:cNvPr id="18" name="Rounded Rectangle 17"/>
          <p:cNvSpPr/>
          <p:nvPr/>
        </p:nvSpPr>
        <p:spPr>
          <a:xfrm>
            <a:off x="5867400" y="3179844"/>
            <a:ext cx="2280513" cy="29161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CH" dirty="0"/>
          </a:p>
        </p:txBody>
      </p:sp>
      <p:sp>
        <p:nvSpPr>
          <p:cNvPr id="19" name="TextBox 18"/>
          <p:cNvSpPr txBox="1"/>
          <p:nvPr/>
        </p:nvSpPr>
        <p:spPr>
          <a:xfrm>
            <a:off x="5931095" y="3179844"/>
            <a:ext cx="2216818" cy="923330"/>
          </a:xfrm>
          <a:prstGeom prst="rect">
            <a:avLst/>
          </a:prstGeom>
          <a:noFill/>
        </p:spPr>
        <p:txBody>
          <a:bodyPr wrap="square" rtlCol="0">
            <a:spAutoFit/>
          </a:bodyPr>
          <a:lstStyle/>
          <a:p>
            <a:pPr algn="ctr"/>
            <a:r>
              <a:rPr lang="fr-CH" i="1" dirty="0" smtClean="0"/>
              <a:t>Automate à pile</a:t>
            </a:r>
          </a:p>
          <a:p>
            <a:pPr algn="ctr"/>
            <a:r>
              <a:rPr lang="fr-CH" i="1" dirty="0" smtClean="0"/>
              <a:t>non déterministe</a:t>
            </a:r>
          </a:p>
          <a:p>
            <a:pPr algn="ctr"/>
            <a:r>
              <a:rPr lang="fr-CH" dirty="0" smtClean="0"/>
              <a:t>Gr. Non Contextuelles</a:t>
            </a:r>
            <a:endParaRPr lang="fr-CH" dirty="0"/>
          </a:p>
        </p:txBody>
      </p:sp>
      <p:sp>
        <p:nvSpPr>
          <p:cNvPr id="20" name="Rounded Rectangle 19"/>
          <p:cNvSpPr/>
          <p:nvPr/>
        </p:nvSpPr>
        <p:spPr>
          <a:xfrm>
            <a:off x="6019801" y="4103174"/>
            <a:ext cx="1981200" cy="18404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CH" dirty="0"/>
          </a:p>
        </p:txBody>
      </p:sp>
      <p:sp>
        <p:nvSpPr>
          <p:cNvPr id="21" name="TextBox 20"/>
          <p:cNvSpPr txBox="1"/>
          <p:nvPr/>
        </p:nvSpPr>
        <p:spPr>
          <a:xfrm>
            <a:off x="5931095" y="4176257"/>
            <a:ext cx="2216818" cy="923330"/>
          </a:xfrm>
          <a:prstGeom prst="rect">
            <a:avLst/>
          </a:prstGeom>
          <a:noFill/>
        </p:spPr>
        <p:txBody>
          <a:bodyPr wrap="square" rtlCol="0">
            <a:spAutoFit/>
          </a:bodyPr>
          <a:lstStyle/>
          <a:p>
            <a:pPr algn="ctr"/>
            <a:r>
              <a:rPr lang="fr-CH" i="1" dirty="0" smtClean="0"/>
              <a:t>Automate</a:t>
            </a:r>
          </a:p>
          <a:p>
            <a:pPr algn="ctr"/>
            <a:r>
              <a:rPr lang="fr-CH" i="1" dirty="0" smtClean="0"/>
              <a:t>fini</a:t>
            </a:r>
          </a:p>
          <a:p>
            <a:pPr algn="ctr"/>
            <a:r>
              <a:rPr lang="fr-CH" dirty="0" smtClean="0"/>
              <a:t>Gr. Régulière</a:t>
            </a:r>
            <a:endParaRPr lang="fr-CH" dirty="0"/>
          </a:p>
        </p:txBody>
      </p:sp>
      <p:sp>
        <p:nvSpPr>
          <p:cNvPr id="24" name="TextBox 23"/>
          <p:cNvSpPr txBox="1"/>
          <p:nvPr/>
        </p:nvSpPr>
        <p:spPr>
          <a:xfrm>
            <a:off x="6795720" y="5269194"/>
            <a:ext cx="429361" cy="369332"/>
          </a:xfrm>
          <a:prstGeom prst="rect">
            <a:avLst/>
          </a:prstGeom>
          <a:noFill/>
        </p:spPr>
        <p:txBody>
          <a:bodyPr wrap="square" rtlCol="0">
            <a:spAutoFit/>
          </a:bodyPr>
          <a:lstStyle/>
          <a:p>
            <a:pPr algn="ctr"/>
            <a:r>
              <a:rPr lang="fr-CH" b="1" dirty="0" smtClean="0"/>
              <a:t>L3</a:t>
            </a:r>
            <a:endParaRPr lang="fr-CH" b="1" dirty="0"/>
          </a:p>
        </p:txBody>
      </p:sp>
      <p:sp>
        <p:nvSpPr>
          <p:cNvPr id="15" name="Slide Number Placeholder 14"/>
          <p:cNvSpPr>
            <a:spLocks noGrp="1"/>
          </p:cNvSpPr>
          <p:nvPr>
            <p:ph type="sldNum" sz="quarter" idx="12"/>
          </p:nvPr>
        </p:nvSpPr>
        <p:spPr/>
        <p:txBody>
          <a:bodyPr/>
          <a:lstStyle/>
          <a:p>
            <a:fld id="{F6A23F09-0379-4BC7-B45F-9108CD96B3CD}" type="slidenum">
              <a:rPr lang="fr-CH" smtClean="0"/>
              <a:pPr/>
              <a:t>6</a:t>
            </a:fld>
            <a:endParaRPr lang="fr-CH"/>
          </a:p>
        </p:txBody>
      </p:sp>
      <p:sp>
        <p:nvSpPr>
          <p:cNvPr id="27"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Que </a:t>
            </a:r>
            <a:r>
              <a:rPr lang="fr-CH" sz="1800" b="1" dirty="0" smtClean="0"/>
              <a:t>ne</a:t>
            </a:r>
            <a:r>
              <a:rPr lang="fr-CH" sz="1800" dirty="0" smtClean="0"/>
              <a:t> sont </a:t>
            </a:r>
            <a:r>
              <a:rPr lang="fr-CH" sz="1800" b="1" dirty="0" smtClean="0"/>
              <a:t>pas</a:t>
            </a:r>
            <a:r>
              <a:rPr lang="fr-CH" sz="1800" dirty="0" smtClean="0"/>
              <a:t> les expressions rationnelles ?</a:t>
            </a:r>
            <a:endParaRPr lang="fr-CH" sz="1800" dirty="0"/>
          </a:p>
        </p:txBody>
      </p:sp>
      <p:cxnSp>
        <p:nvCxnSpPr>
          <p:cNvPr id="28" name="Straight Connector 27"/>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2164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1" nodeType="clickEffect">
                                  <p:stCondLst>
                                    <p:cond delay="0"/>
                                  </p:stCondLst>
                                  <p:childTnLst>
                                    <p:animMotion origin="layout" path="M 5.55556E-7 3.08048E-6 L -0.19757 3.08048E-6 " pathEditMode="relative" rAng="0" ptsTypes="AA">
                                      <p:cBhvr>
                                        <p:cTn id="22" dur="2000" fill="hold"/>
                                        <p:tgtEl>
                                          <p:spTgt spid="8"/>
                                        </p:tgtEl>
                                        <p:attrNameLst>
                                          <p:attrName>ppt_x</p:attrName>
                                          <p:attrName>ppt_y</p:attrName>
                                        </p:attrNameLst>
                                      </p:cBhvr>
                                      <p:rCtr x="-9878" y="0"/>
                                    </p:animMotion>
                                  </p:childTnLst>
                                </p:cTn>
                              </p:par>
                              <p:par>
                                <p:cTn id="23" presetID="35" presetClass="path" presetSubtype="0" accel="50000" decel="50000" fill="hold" grpId="1" nodeType="withEffect">
                                  <p:stCondLst>
                                    <p:cond delay="0"/>
                                  </p:stCondLst>
                                  <p:childTnLst>
                                    <p:animMotion origin="layout" path="M 5.55556E-7 1.3506E-6 L -0.19757 1.3506E-6 " pathEditMode="relative" rAng="0" ptsTypes="AA">
                                      <p:cBhvr>
                                        <p:cTn id="24" dur="2000" fill="hold"/>
                                        <p:tgtEl>
                                          <p:spTgt spid="11"/>
                                        </p:tgtEl>
                                        <p:attrNameLst>
                                          <p:attrName>ppt_x</p:attrName>
                                          <p:attrName>ppt_y</p:attrName>
                                        </p:attrNameLst>
                                      </p:cBhvr>
                                      <p:rCtr x="-9878" y="0"/>
                                    </p:animMotion>
                                  </p:childTnLst>
                                </p:cTn>
                              </p:par>
                              <p:par>
                                <p:cTn id="25" presetID="35" presetClass="path" presetSubtype="0" accel="50000" decel="50000" fill="hold" grpId="1" nodeType="withEffect">
                                  <p:stCondLst>
                                    <p:cond delay="0"/>
                                  </p:stCondLst>
                                  <p:childTnLst>
                                    <p:animMotion origin="layout" path="M -3.61111E-6 4.81481E-6 L -0.20017 4.81481E-6 " pathEditMode="relative" rAng="0" ptsTypes="AA">
                                      <p:cBhvr>
                                        <p:cTn id="26" dur="2000" fill="hold"/>
                                        <p:tgtEl>
                                          <p:spTgt spid="12"/>
                                        </p:tgtEl>
                                        <p:attrNameLst>
                                          <p:attrName>ppt_x</p:attrName>
                                          <p:attrName>ppt_y</p:attrName>
                                        </p:attrNameLst>
                                      </p:cBhvr>
                                      <p:rCtr x="-10017" y="0"/>
                                    </p:animMotion>
                                  </p:childTnLst>
                                </p:cTn>
                              </p:par>
                              <p:par>
                                <p:cTn id="27" presetID="35" presetClass="path" presetSubtype="0" accel="50000" decel="50000" fill="hold" grpId="1" nodeType="withEffect">
                                  <p:stCondLst>
                                    <p:cond delay="0"/>
                                  </p:stCondLst>
                                  <p:childTnLst>
                                    <p:animMotion origin="layout" path="M 5.55556E-7 4.81481E-6 L -0.2059 4.81481E-6 " pathEditMode="relative" rAng="0" ptsTypes="AA">
                                      <p:cBhvr>
                                        <p:cTn id="28" dur="2000" fill="hold"/>
                                        <p:tgtEl>
                                          <p:spTgt spid="13"/>
                                        </p:tgtEl>
                                        <p:attrNameLst>
                                          <p:attrName>ppt_x</p:attrName>
                                          <p:attrName>ppt_y</p:attrName>
                                        </p:attrNameLst>
                                      </p:cBhvr>
                                      <p:rCtr x="-10295"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P spid="12" grpId="1"/>
      <p:bldP spid="13" grpId="0"/>
      <p:bldP spid="13" grpId="1"/>
      <p:bldP spid="10" grpId="0" animBg="1"/>
      <p:bldP spid="14" grpId="0"/>
      <p:bldP spid="16" grpId="0" animBg="1"/>
      <p:bldP spid="17" grpId="0"/>
      <p:bldP spid="18" grpId="0" animBg="1"/>
      <p:bldP spid="19" grpId="0"/>
      <p:bldP spid="20" grpId="0" animBg="1"/>
      <p:bldP spid="2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528888" y="2586335"/>
            <a:ext cx="4062522" cy="461665"/>
          </a:xfrm>
          <a:prstGeom prst="rect">
            <a:avLst/>
          </a:prstGeom>
        </p:spPr>
        <p:txBody>
          <a:bodyPr wrap="none">
            <a:spAutoFit/>
          </a:bodyPr>
          <a:lstStyle/>
          <a:p>
            <a:r>
              <a:rPr lang="fr-CH" sz="2400" dirty="0" smtClean="0">
                <a:solidFill>
                  <a:schemeClr val="accent6">
                    <a:lumMod val="75000"/>
                  </a:schemeClr>
                </a:solidFill>
                <a:latin typeface="+mj-lt"/>
              </a:rPr>
              <a:t>alèze</a:t>
            </a:r>
            <a:r>
              <a:rPr lang="fr-CH" sz="2400" dirty="0" smtClean="0">
                <a:latin typeface="+mj-lt"/>
              </a:rPr>
              <a:t>, </a:t>
            </a:r>
            <a:r>
              <a:rPr lang="fr-CH" sz="2400" dirty="0" smtClean="0">
                <a:solidFill>
                  <a:schemeClr val="accent6">
                    <a:lumMod val="75000"/>
                  </a:schemeClr>
                </a:solidFill>
                <a:latin typeface="+mj-lt"/>
              </a:rPr>
              <a:t>alaise</a:t>
            </a:r>
            <a:r>
              <a:rPr lang="fr-CH" sz="2400" dirty="0" smtClean="0">
                <a:latin typeface="+mj-lt"/>
              </a:rPr>
              <a:t>, charentaise, </a:t>
            </a:r>
            <a:r>
              <a:rPr lang="fr-CH" sz="2400" dirty="0" smtClean="0">
                <a:solidFill>
                  <a:schemeClr val="accent6">
                    <a:lumMod val="75000"/>
                  </a:schemeClr>
                </a:solidFill>
                <a:latin typeface="+mj-lt"/>
              </a:rPr>
              <a:t>alèse</a:t>
            </a:r>
            <a:endParaRPr lang="fr-CH" sz="2400" dirty="0">
              <a:solidFill>
                <a:schemeClr val="accent6">
                  <a:lumMod val="75000"/>
                </a:schemeClr>
              </a:solidFill>
              <a:latin typeface="+mj-lt"/>
            </a:endParaRPr>
          </a:p>
        </p:txBody>
      </p:sp>
      <p:sp>
        <p:nvSpPr>
          <p:cNvPr id="17" name="Rectangle 16"/>
          <p:cNvSpPr/>
          <p:nvPr/>
        </p:nvSpPr>
        <p:spPr>
          <a:xfrm>
            <a:off x="3609199" y="2129135"/>
            <a:ext cx="1910537" cy="461665"/>
          </a:xfrm>
          <a:prstGeom prst="rect">
            <a:avLst/>
          </a:prstGeom>
        </p:spPr>
        <p:txBody>
          <a:bodyPr wrap="square">
            <a:spAutoFit/>
          </a:bodyPr>
          <a:lstStyle/>
          <a:p>
            <a:pPr algn="ctr"/>
            <a:r>
              <a:rPr lang="fr-CH" sz="2400" dirty="0" smtClean="0"/>
              <a:t>/</a:t>
            </a:r>
            <a:r>
              <a:rPr lang="fr-CH" dirty="0" smtClean="0">
                <a:solidFill>
                  <a:schemeClr val="accent3">
                    <a:lumMod val="75000"/>
                  </a:schemeClr>
                </a:solidFill>
              </a:rPr>
              <a:t>al(</a:t>
            </a:r>
            <a:r>
              <a:rPr lang="fr-CH" dirty="0" err="1" smtClean="0">
                <a:solidFill>
                  <a:schemeClr val="accent3">
                    <a:lumMod val="75000"/>
                  </a:schemeClr>
                </a:solidFill>
              </a:rPr>
              <a:t>èz</a:t>
            </a:r>
            <a:r>
              <a:rPr lang="fr-CH" dirty="0" smtClean="0">
                <a:solidFill>
                  <a:schemeClr val="accent3">
                    <a:lumMod val="75000"/>
                  </a:schemeClr>
                </a:solidFill>
              </a:rPr>
              <a:t>|(</a:t>
            </a:r>
            <a:r>
              <a:rPr lang="fr-CH" dirty="0" err="1" smtClean="0">
                <a:solidFill>
                  <a:schemeClr val="accent3">
                    <a:lumMod val="75000"/>
                  </a:schemeClr>
                </a:solidFill>
              </a:rPr>
              <a:t>ai|è</a:t>
            </a:r>
            <a:r>
              <a:rPr lang="fr-CH" dirty="0" smtClean="0">
                <a:solidFill>
                  <a:schemeClr val="accent3">
                    <a:lumMod val="75000"/>
                  </a:schemeClr>
                </a:solidFill>
              </a:rPr>
              <a:t>)s)e</a:t>
            </a:r>
            <a:r>
              <a:rPr lang="fr-CH" sz="2400" dirty="0" smtClean="0"/>
              <a:t>/</a:t>
            </a:r>
            <a:endParaRPr lang="fr-CH" sz="2400" dirty="0"/>
          </a:p>
        </p:txBody>
      </p:sp>
      <p:sp>
        <p:nvSpPr>
          <p:cNvPr id="24" name="Slide Number Placeholder 23"/>
          <p:cNvSpPr>
            <a:spLocks noGrp="1"/>
          </p:cNvSpPr>
          <p:nvPr>
            <p:ph type="sldNum" sz="quarter" idx="12"/>
          </p:nvPr>
        </p:nvSpPr>
        <p:spPr/>
        <p:txBody>
          <a:bodyPr/>
          <a:lstStyle/>
          <a:p>
            <a:fld id="{F6A23F09-0379-4BC7-B45F-9108CD96B3CD}" type="slidenum">
              <a:rPr lang="fr-CH" smtClean="0"/>
              <a:pPr/>
              <a:t>7</a:t>
            </a:fld>
            <a:endParaRPr lang="fr-CH"/>
          </a:p>
        </p:txBody>
      </p:sp>
      <p:sp>
        <p:nvSpPr>
          <p:cNvPr id="26"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Pourquoi utiliser les expressions rationnelles ?</a:t>
            </a:r>
            <a:endParaRPr lang="fr-CH" sz="1800" dirty="0"/>
          </a:p>
        </p:txBody>
      </p:sp>
      <p:cxnSp>
        <p:nvCxnSpPr>
          <p:cNvPr id="27" name="Straight Connector 26"/>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
        <p:nvSpPr>
          <p:cNvPr id="25" name="Rectangle 24"/>
          <p:cNvSpPr/>
          <p:nvPr/>
        </p:nvSpPr>
        <p:spPr>
          <a:xfrm>
            <a:off x="2438400" y="5271171"/>
            <a:ext cx="4200189" cy="461665"/>
          </a:xfrm>
          <a:prstGeom prst="rect">
            <a:avLst/>
          </a:prstGeom>
        </p:spPr>
        <p:txBody>
          <a:bodyPr wrap="none">
            <a:spAutoFit/>
          </a:bodyPr>
          <a:lstStyle/>
          <a:p>
            <a:r>
              <a:rPr lang="en-US" sz="2000" b="1" dirty="0" smtClean="0"/>
              <a:t>s</a:t>
            </a:r>
            <a:r>
              <a:rPr lang="fr-CH" sz="2400" dirty="0" smtClean="0">
                <a:solidFill>
                  <a:prstClr val="black"/>
                </a:solidFill>
              </a:rPr>
              <a:t>/</a:t>
            </a:r>
            <a:r>
              <a:rPr lang="en-US" dirty="0" smtClean="0">
                <a:solidFill>
                  <a:schemeClr val="accent3">
                    <a:lumMod val="75000"/>
                  </a:schemeClr>
                </a:solidFill>
              </a:rPr>
              <a:t>(\d{2})(/|-|)(\d{2})\3(\d{4})</a:t>
            </a:r>
            <a:r>
              <a:rPr lang="fr-CH" sz="2400" dirty="0" smtClean="0">
                <a:solidFill>
                  <a:prstClr val="black"/>
                </a:solidFill>
              </a:rPr>
              <a:t>/</a:t>
            </a:r>
            <a:r>
              <a:rPr lang="en-US" dirty="0" smtClean="0">
                <a:solidFill>
                  <a:schemeClr val="accent5">
                    <a:lumMod val="75000"/>
                  </a:schemeClr>
                </a:solidFill>
              </a:rPr>
              <a:t>\5-\2-\4</a:t>
            </a:r>
            <a:r>
              <a:rPr lang="fr-CH" sz="2400" dirty="0" smtClean="0">
                <a:solidFill>
                  <a:prstClr val="black"/>
                </a:solidFill>
              </a:rPr>
              <a:t>/</a:t>
            </a:r>
            <a:r>
              <a:rPr lang="en-US" dirty="0" smtClean="0"/>
              <a:t>g</a:t>
            </a:r>
            <a:endParaRPr lang="en-US" dirty="0"/>
          </a:p>
        </p:txBody>
      </p:sp>
      <p:sp>
        <p:nvSpPr>
          <p:cNvPr id="28" name="Rectangle 27"/>
          <p:cNvSpPr/>
          <p:nvPr/>
        </p:nvSpPr>
        <p:spPr>
          <a:xfrm>
            <a:off x="1905000" y="5939135"/>
            <a:ext cx="1665841" cy="461665"/>
          </a:xfrm>
          <a:prstGeom prst="rect">
            <a:avLst/>
          </a:prstGeom>
        </p:spPr>
        <p:txBody>
          <a:bodyPr wrap="none">
            <a:spAutoFit/>
          </a:bodyPr>
          <a:lstStyle/>
          <a:p>
            <a:r>
              <a:rPr lang="fr-CH" sz="2400" dirty="0" smtClean="0">
                <a:latin typeface="+mj-lt"/>
              </a:rPr>
              <a:t>03/04/2015</a:t>
            </a:r>
            <a:endParaRPr lang="fr-CH" sz="2400" dirty="0">
              <a:latin typeface="+mj-lt"/>
            </a:endParaRPr>
          </a:p>
        </p:txBody>
      </p:sp>
      <p:sp>
        <p:nvSpPr>
          <p:cNvPr id="29" name="Rectangle 28"/>
          <p:cNvSpPr/>
          <p:nvPr/>
        </p:nvSpPr>
        <p:spPr>
          <a:xfrm>
            <a:off x="5543033" y="5939134"/>
            <a:ext cx="1617751" cy="461665"/>
          </a:xfrm>
          <a:prstGeom prst="rect">
            <a:avLst/>
          </a:prstGeom>
        </p:spPr>
        <p:txBody>
          <a:bodyPr wrap="none">
            <a:spAutoFit/>
          </a:bodyPr>
          <a:lstStyle/>
          <a:p>
            <a:r>
              <a:rPr lang="fr-CH" sz="2400" dirty="0" smtClean="0">
                <a:latin typeface="+mj-lt"/>
              </a:rPr>
              <a:t>2015-03-04</a:t>
            </a:r>
            <a:endParaRPr lang="fr-CH" sz="2400" dirty="0">
              <a:latin typeface="+mj-lt"/>
            </a:endParaRPr>
          </a:p>
        </p:txBody>
      </p:sp>
      <p:sp>
        <p:nvSpPr>
          <p:cNvPr id="18" name="Content Placeholder 2"/>
          <p:cNvSpPr>
            <a:spLocks noGrp="1"/>
          </p:cNvSpPr>
          <p:nvPr>
            <p:ph idx="1"/>
          </p:nvPr>
        </p:nvSpPr>
        <p:spPr>
          <a:xfrm>
            <a:off x="457200" y="1600200"/>
            <a:ext cx="8229600" cy="482529"/>
          </a:xfrm>
        </p:spPr>
        <p:txBody>
          <a:bodyPr>
            <a:normAutofit/>
          </a:bodyPr>
          <a:lstStyle/>
          <a:p>
            <a:pPr>
              <a:buClr>
                <a:schemeClr val="accent6">
                  <a:lumMod val="75000"/>
                </a:schemeClr>
              </a:buClr>
            </a:pPr>
            <a:r>
              <a:rPr lang="fr-CH" sz="2400" dirty="0" smtClean="0"/>
              <a:t>Chercher tous les homonymes</a:t>
            </a:r>
            <a:endParaRPr lang="fr-CH" sz="2400" dirty="0"/>
          </a:p>
        </p:txBody>
      </p:sp>
      <p:sp>
        <p:nvSpPr>
          <p:cNvPr id="22" name="Rectangle 21"/>
          <p:cNvSpPr/>
          <p:nvPr/>
        </p:nvSpPr>
        <p:spPr>
          <a:xfrm>
            <a:off x="3162895" y="4110335"/>
            <a:ext cx="2856905" cy="461665"/>
          </a:xfrm>
          <a:prstGeom prst="rect">
            <a:avLst/>
          </a:prstGeom>
        </p:spPr>
        <p:txBody>
          <a:bodyPr wrap="none">
            <a:spAutoFit/>
          </a:bodyPr>
          <a:lstStyle/>
          <a:p>
            <a:r>
              <a:rPr lang="fr-CH" sz="2400" dirty="0" smtClean="0">
                <a:solidFill>
                  <a:schemeClr val="accent6">
                    <a:lumMod val="75000"/>
                  </a:schemeClr>
                </a:solidFill>
                <a:latin typeface="+mj-lt"/>
              </a:rPr>
              <a:t>+41(0)22 793 31 04</a:t>
            </a:r>
            <a:endParaRPr lang="fr-CH" sz="2400" dirty="0">
              <a:solidFill>
                <a:schemeClr val="accent6">
                  <a:lumMod val="75000"/>
                </a:schemeClr>
              </a:solidFill>
              <a:latin typeface="+mj-lt"/>
            </a:endParaRPr>
          </a:p>
        </p:txBody>
      </p:sp>
      <p:sp>
        <p:nvSpPr>
          <p:cNvPr id="31" name="Rectangle 30"/>
          <p:cNvSpPr/>
          <p:nvPr/>
        </p:nvSpPr>
        <p:spPr>
          <a:xfrm>
            <a:off x="1838974" y="3653135"/>
            <a:ext cx="5450987" cy="1107996"/>
          </a:xfrm>
          <a:prstGeom prst="rect">
            <a:avLst/>
          </a:prstGeom>
        </p:spPr>
        <p:txBody>
          <a:bodyPr wrap="square">
            <a:spAutoFit/>
          </a:bodyPr>
          <a:lstStyle/>
          <a:p>
            <a:pPr lvl="0" algn="ctr"/>
            <a:r>
              <a:rPr lang="fr-CH" sz="2400" dirty="0">
                <a:solidFill>
                  <a:prstClr val="black"/>
                </a:solidFill>
              </a:rPr>
              <a:t>/</a:t>
            </a:r>
            <a:r>
              <a:rPr lang="fr-CH" dirty="0">
                <a:solidFill>
                  <a:srgbClr val="9BBB59">
                    <a:lumMod val="75000"/>
                  </a:srgbClr>
                </a:solidFill>
              </a:rPr>
              <a:t>\+41\(0\)\d{2}\s*\d{3}\s* \d{2}\s*\d{2}</a:t>
            </a:r>
            <a:r>
              <a:rPr lang="fr-CH" sz="2400" dirty="0">
                <a:solidFill>
                  <a:prstClr val="black"/>
                </a:solidFill>
              </a:rPr>
              <a:t>/</a:t>
            </a:r>
          </a:p>
        </p:txBody>
      </p:sp>
      <p:sp>
        <p:nvSpPr>
          <p:cNvPr id="32" name="Content Placeholder 2"/>
          <p:cNvSpPr txBox="1">
            <a:spLocks/>
          </p:cNvSpPr>
          <p:nvPr/>
        </p:nvSpPr>
        <p:spPr>
          <a:xfrm>
            <a:off x="457200" y="3124200"/>
            <a:ext cx="8229600" cy="4825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400" dirty="0" smtClean="0"/>
              <a:t>Valider un numéro de téléphone</a:t>
            </a:r>
            <a:endParaRPr lang="fr-CH" sz="2400" dirty="0"/>
          </a:p>
        </p:txBody>
      </p:sp>
      <p:sp>
        <p:nvSpPr>
          <p:cNvPr id="34" name="Content Placeholder 2"/>
          <p:cNvSpPr txBox="1">
            <a:spLocks/>
          </p:cNvSpPr>
          <p:nvPr/>
        </p:nvSpPr>
        <p:spPr>
          <a:xfrm>
            <a:off x="457200" y="4759403"/>
            <a:ext cx="8229600" cy="4825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6">
                  <a:lumMod val="75000"/>
                </a:schemeClr>
              </a:buClr>
            </a:pPr>
            <a:r>
              <a:rPr lang="fr-CH" sz="2400" dirty="0" smtClean="0"/>
              <a:t>Convertir une date</a:t>
            </a:r>
            <a:endParaRPr lang="fr-CH" sz="2400" dirty="0"/>
          </a:p>
        </p:txBody>
      </p:sp>
      <p:cxnSp>
        <p:nvCxnSpPr>
          <p:cNvPr id="3" name="Straight Arrow Connector 2"/>
          <p:cNvCxnSpPr>
            <a:stCxn id="28" idx="3"/>
          </p:cNvCxnSpPr>
          <p:nvPr/>
        </p:nvCxnSpPr>
        <p:spPr>
          <a:xfrm>
            <a:off x="3570841" y="6169968"/>
            <a:ext cx="1972192" cy="0"/>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819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fade">
                                      <p:cBhvr>
                                        <p:cTn id="13" dur="500"/>
                                        <p:tgtEl>
                                          <p:spTgt spid="1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5" grpId="0"/>
      <p:bldP spid="28" grpId="0"/>
      <p:bldP spid="29" grpId="0"/>
      <p:bldP spid="18" grpId="0" build="p"/>
      <p:bldP spid="22" grpId="0"/>
      <p:bldP spid="31" grpId="0"/>
      <p:bldP spid="3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chemeClr val="accent6">
                  <a:lumMod val="75000"/>
                </a:schemeClr>
              </a:buClr>
            </a:pPr>
            <a:r>
              <a:rPr lang="fr-CH" sz="2400" dirty="0" smtClean="0"/>
              <a:t>Supprimer les espaces surnuméraires. </a:t>
            </a:r>
          </a:p>
          <a:p>
            <a:pPr>
              <a:buClr>
                <a:schemeClr val="accent6">
                  <a:lumMod val="75000"/>
                </a:schemeClr>
              </a:buClr>
            </a:pPr>
            <a:r>
              <a:rPr lang="fr-CH" sz="2400" dirty="0" smtClean="0"/>
              <a:t>Changer le type de fin de ligne, </a:t>
            </a:r>
            <a:r>
              <a:rPr lang="fr-CH" sz="2400" i="1" dirty="0" err="1" smtClean="0"/>
              <a:t>crlf</a:t>
            </a:r>
            <a:r>
              <a:rPr lang="fr-CH" sz="2400" i="1" dirty="0" smtClean="0"/>
              <a:t>, </a:t>
            </a:r>
            <a:r>
              <a:rPr lang="fr-CH" sz="2400" i="1" dirty="0" err="1" smtClean="0"/>
              <a:t>cr</a:t>
            </a:r>
            <a:r>
              <a:rPr lang="fr-CH" sz="2400" i="1" dirty="0" smtClean="0"/>
              <a:t>.</a:t>
            </a:r>
            <a:endParaRPr lang="fr-CH" sz="2400" dirty="0" smtClean="0"/>
          </a:p>
          <a:p>
            <a:pPr>
              <a:buClr>
                <a:schemeClr val="accent6">
                  <a:lumMod val="75000"/>
                </a:schemeClr>
              </a:buClr>
            </a:pPr>
            <a:r>
              <a:rPr lang="fr-CH" sz="2400" dirty="0" smtClean="0"/>
              <a:t>Compter le nombre de mots ayant exactement 3 voyelles.</a:t>
            </a:r>
          </a:p>
          <a:p>
            <a:pPr>
              <a:buClr>
                <a:schemeClr val="accent6">
                  <a:lumMod val="75000"/>
                </a:schemeClr>
              </a:buClr>
            </a:pPr>
            <a:r>
              <a:rPr lang="fr-CH" sz="2400" dirty="0" smtClean="0"/>
              <a:t>Echanger les mots de 3 lettres précédant ceux de 5 lettres.</a:t>
            </a:r>
          </a:p>
          <a:p>
            <a:pPr>
              <a:buClr>
                <a:schemeClr val="accent6">
                  <a:lumMod val="75000"/>
                </a:schemeClr>
              </a:buClr>
            </a:pPr>
            <a:endParaRPr lang="fr-CH" sz="2400" dirty="0"/>
          </a:p>
          <a:p>
            <a:pPr>
              <a:buClr>
                <a:schemeClr val="accent6">
                  <a:lumMod val="75000"/>
                </a:schemeClr>
              </a:buClr>
            </a:pPr>
            <a:r>
              <a:rPr lang="fr-CH" sz="2400" dirty="0" smtClean="0"/>
              <a:t>Analyser un fichier de </a:t>
            </a:r>
            <a:r>
              <a:rPr lang="fr-CH" sz="2400" i="1" dirty="0" smtClean="0"/>
              <a:t>log</a:t>
            </a:r>
          </a:p>
          <a:p>
            <a:pPr>
              <a:buClr>
                <a:schemeClr val="accent6">
                  <a:lumMod val="75000"/>
                </a:schemeClr>
              </a:buClr>
            </a:pPr>
            <a:r>
              <a:rPr lang="fr-CH" sz="2400" dirty="0" smtClean="0"/>
              <a:t>Valider un formulaire</a:t>
            </a:r>
          </a:p>
          <a:p>
            <a:pPr>
              <a:buClr>
                <a:schemeClr val="accent6">
                  <a:lumMod val="75000"/>
                </a:schemeClr>
              </a:buClr>
            </a:pPr>
            <a:r>
              <a:rPr lang="fr-CH" sz="2400" dirty="0" smtClean="0"/>
              <a:t>Elaborer une grammaire et </a:t>
            </a:r>
            <a:r>
              <a:rPr lang="fr-CH" sz="2400" dirty="0"/>
              <a:t>é</a:t>
            </a:r>
            <a:r>
              <a:rPr lang="fr-CH" sz="2400" dirty="0" smtClean="0"/>
              <a:t>crire un parseur </a:t>
            </a:r>
            <a:endParaRPr lang="fr-CH" sz="2400" dirty="0"/>
          </a:p>
        </p:txBody>
      </p:sp>
      <p:sp>
        <p:nvSpPr>
          <p:cNvPr id="5" name="Slide Number Placeholder 4"/>
          <p:cNvSpPr>
            <a:spLocks noGrp="1"/>
          </p:cNvSpPr>
          <p:nvPr>
            <p:ph type="sldNum" sz="quarter" idx="12"/>
          </p:nvPr>
        </p:nvSpPr>
        <p:spPr/>
        <p:txBody>
          <a:bodyPr/>
          <a:lstStyle/>
          <a:p>
            <a:fld id="{F6A23F09-0379-4BC7-B45F-9108CD96B3CD}" type="slidenum">
              <a:rPr lang="fr-CH" smtClean="0"/>
              <a:pPr/>
              <a:t>8</a:t>
            </a:fld>
            <a:endParaRPr lang="fr-CH"/>
          </a:p>
        </p:txBody>
      </p:sp>
      <p:sp>
        <p:nvSpPr>
          <p:cNvPr id="22" name="Title 3"/>
          <p:cNvSpPr>
            <a:spLocks noGrp="1"/>
          </p:cNvSpPr>
          <p:nvPr>
            <p:ph type="title"/>
          </p:nvPr>
        </p:nvSpPr>
        <p:spPr>
          <a:xfrm>
            <a:off x="457200" y="274638"/>
            <a:ext cx="8229600" cy="1143000"/>
          </a:xfrm>
        </p:spPr>
        <p:txBody>
          <a:bodyPr anchor="t">
            <a:normAutofit/>
          </a:bodyPr>
          <a:lstStyle/>
          <a:p>
            <a:pPr algn="l"/>
            <a:r>
              <a:rPr lang="fr-CH" sz="3600" dirty="0" smtClean="0"/>
              <a:t>Introduction</a:t>
            </a:r>
            <a:r>
              <a:rPr lang="fr-CH" sz="1800" dirty="0" smtClean="0"/>
              <a:t/>
            </a:r>
            <a:br>
              <a:rPr lang="fr-CH" sz="1800" dirty="0" smtClean="0"/>
            </a:br>
            <a:r>
              <a:rPr lang="fr-CH" sz="1800" dirty="0" smtClean="0"/>
              <a:t>Pourquoi utiliser les expressions rationnelles ?</a:t>
            </a:r>
            <a:endParaRPr lang="fr-CH" sz="1800" dirty="0"/>
          </a:p>
        </p:txBody>
      </p:sp>
      <p:cxnSp>
        <p:nvCxnSpPr>
          <p:cNvPr id="24" name="Straight Connector 23"/>
          <p:cNvCxnSpPr/>
          <p:nvPr/>
        </p:nvCxnSpPr>
        <p:spPr>
          <a:xfrm>
            <a:off x="565299" y="1219200"/>
            <a:ext cx="804530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215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dirty="0" smtClean="0"/>
              <a:t>histoire DES EXPRESSION REGULIERES</a:t>
            </a:r>
            <a:endParaRPr lang="fr-CH" dirty="0"/>
          </a:p>
        </p:txBody>
      </p:sp>
      <p:sp>
        <p:nvSpPr>
          <p:cNvPr id="5" name="Text Placeholder 4"/>
          <p:cNvSpPr>
            <a:spLocks noGrp="1"/>
          </p:cNvSpPr>
          <p:nvPr>
            <p:ph type="body" idx="1"/>
          </p:nvPr>
        </p:nvSpPr>
        <p:spPr/>
        <p:txBody>
          <a:bodyPr/>
          <a:lstStyle/>
          <a:p>
            <a:r>
              <a:rPr lang="fr-CH" dirty="0" smtClean="0"/>
              <a:t>Tableau 2</a:t>
            </a:r>
            <a:endParaRPr lang="fr-CH" dirty="0"/>
          </a:p>
        </p:txBody>
      </p:sp>
      <p:sp>
        <p:nvSpPr>
          <p:cNvPr id="2" name="Slide Number Placeholder 1"/>
          <p:cNvSpPr>
            <a:spLocks noGrp="1"/>
          </p:cNvSpPr>
          <p:nvPr>
            <p:ph type="sldNum" sz="quarter" idx="12"/>
          </p:nvPr>
        </p:nvSpPr>
        <p:spPr/>
        <p:txBody>
          <a:bodyPr/>
          <a:lstStyle/>
          <a:p>
            <a:fld id="{F6A23F09-0379-4BC7-B45F-9108CD96B3CD}" type="slidenum">
              <a:rPr lang="fr-CH" smtClean="0"/>
              <a:pPr/>
              <a:t>9</a:t>
            </a:fld>
            <a:endParaRPr lang="fr-CH"/>
          </a:p>
        </p:txBody>
      </p:sp>
    </p:spTree>
    <p:extLst>
      <p:ext uri="{BB962C8B-B14F-4D97-AF65-F5344CB8AC3E}">
        <p14:creationId xmlns:p14="http://schemas.microsoft.com/office/powerpoint/2010/main" val="287898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94109092680B4988D574933206768D" ma:contentTypeVersion="0" ma:contentTypeDescription="Create a new document." ma:contentTypeScope="" ma:versionID="943c167bece1c63f4bb00304f9a673a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1DE020-7AA6-415E-AAC8-FA2C7DDBE1EA}"/>
</file>

<file path=customXml/itemProps2.xml><?xml version="1.0" encoding="utf-8"?>
<ds:datastoreItem xmlns:ds="http://schemas.openxmlformats.org/officeDocument/2006/customXml" ds:itemID="{F76EE223-8171-429B-827D-81649507F8C0}"/>
</file>

<file path=docProps/app.xml><?xml version="1.0" encoding="utf-8"?>
<Properties xmlns="http://schemas.openxmlformats.org/officeDocument/2006/extended-properties" xmlns:vt="http://schemas.openxmlformats.org/officeDocument/2006/docPropsVTypes">
  <TotalTime>343</TotalTime>
  <Words>7840</Words>
  <Application>Microsoft Office PowerPoint</Application>
  <PresentationFormat>On-screen Show (4:3)</PresentationFormat>
  <Paragraphs>1396</Paragraphs>
  <Slides>57</Slides>
  <Notes>46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Expressions Régulières (Introduction)</vt:lpstr>
      <vt:lpstr>Introduction Plan du cours</vt:lpstr>
      <vt:lpstr>Que sont les Regex ?</vt:lpstr>
      <vt:lpstr>Introduction Que sont les expressions rationnelles ?</vt:lpstr>
      <vt:lpstr>Introduction Que sont les expressions rationnelles ?</vt:lpstr>
      <vt:lpstr>Introduction Que ne sont pas les expressions rationnelles ?</vt:lpstr>
      <vt:lpstr>Introduction Pourquoi utiliser les expressions rationnelles ?</vt:lpstr>
      <vt:lpstr>Introduction Pourquoi utiliser les expressions rationnelles ?</vt:lpstr>
      <vt:lpstr>histoire DES EXPRESSION REGULIERES</vt:lpstr>
      <vt:lpstr>Histoire De la genèse à UNIX</vt:lpstr>
      <vt:lpstr>Histoire ed et grep</vt:lpstr>
      <vt:lpstr>Histoire Une évolution de grep</vt:lpstr>
      <vt:lpstr>Histoire Vers une standardisation</vt:lpstr>
      <vt:lpstr>Histoire De Spencer à Wall</vt:lpstr>
      <vt:lpstr>Histoire PCRE</vt:lpstr>
      <vt:lpstr>Histoire Conclusion</vt:lpstr>
      <vt:lpstr>Regex: Les bases</vt:lpstr>
      <vt:lpstr>Les bases Conventions et notation</vt:lpstr>
      <vt:lpstr>Les bases Notre première expression régulière</vt:lpstr>
      <vt:lpstr>Les bases Les outils</vt:lpstr>
      <vt:lpstr>Les bases http://regex101.com</vt:lpstr>
      <vt:lpstr>Les bases Caractères non imprimables</vt:lpstr>
      <vt:lpstr>Les bases Les caractères littéraux</vt:lpstr>
      <vt:lpstr>Les bases Les méta-caractères</vt:lpstr>
      <vt:lpstr>Les bases Le joker</vt:lpstr>
      <vt:lpstr>Les bases Les ensembles</vt:lpstr>
      <vt:lpstr>Les bases Les ensembles (suite)</vt:lpstr>
      <vt:lpstr>Les bases Les quantificateurs</vt:lpstr>
      <vt:lpstr>Les bases Les quantificateurs (suite)</vt:lpstr>
      <vt:lpstr>Les bases Les groupes</vt:lpstr>
      <vt:lpstr>Les bases Les groupes capturant</vt:lpstr>
      <vt:lpstr>Les bases L'alternation</vt:lpstr>
      <vt:lpstr>Les bases Les ancres</vt:lpstr>
      <vt:lpstr>Les bases Les ancres</vt:lpstr>
      <vt:lpstr>Les bases Les ensembles: notation courte</vt:lpstr>
      <vt:lpstr>Les bases Les ensembles: notation courte</vt:lpstr>
      <vt:lpstr>Les bases La substitution</vt:lpstr>
      <vt:lpstr>Les bases La substitution (suite)</vt:lpstr>
      <vt:lpstr>Les bases La substitution (conclusion)</vt:lpstr>
      <vt:lpstr>Les bases Résumé du chapitre</vt:lpstr>
      <vt:lpstr>Exercices</vt:lpstr>
      <vt:lpstr>Les exercices Puzzles</vt:lpstr>
      <vt:lpstr>Les exercices Puzzles</vt:lpstr>
      <vt:lpstr>Les exercices Puzzles</vt:lpstr>
      <vt:lpstr>Regex: AVANCÉs</vt:lpstr>
      <vt:lpstr>Les fonctions avancées Les quantificateurs gourmands et non gourmands</vt:lpstr>
      <vt:lpstr>Les fonctions avancées Les quantificateurs gourmands et non gourmands</vt:lpstr>
      <vt:lpstr>Les fonctions avancées Les quantificateurs gourmands et non gourmands</vt:lpstr>
      <vt:lpstr>Les fonctions avancées Les lookarounds</vt:lpstr>
      <vt:lpstr>Les fonctions avancées Les lookarounds</vt:lpstr>
      <vt:lpstr>Les fonctions avancées Les macros</vt:lpstr>
      <vt:lpstr>Les fonctions avancées Les opérateurs possessifs</vt:lpstr>
      <vt:lpstr>Les fonctions avancées La récusion</vt:lpstr>
      <vt:lpstr>POSIX</vt:lpstr>
      <vt:lpstr>POSIX Les ensembles prédéfinis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Expressions Régulières</dc:title>
  <dc:creator>canard</dc:creator>
  <cp:lastModifiedBy>canard</cp:lastModifiedBy>
  <cp:revision>207</cp:revision>
  <dcterms:created xsi:type="dcterms:W3CDTF">2015-08-26T17:11:57Z</dcterms:created>
  <dcterms:modified xsi:type="dcterms:W3CDTF">2015-09-15T06:09:39Z</dcterms:modified>
</cp:coreProperties>
</file>