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69" r:id="rId6"/>
    <p:sldId id="259" r:id="rId7"/>
    <p:sldId id="261" r:id="rId8"/>
    <p:sldId id="264" r:id="rId9"/>
    <p:sldId id="260" r:id="rId10"/>
    <p:sldId id="265" r:id="rId11"/>
    <p:sldId id="274" r:id="rId12"/>
    <p:sldId id="266" r:id="rId13"/>
    <p:sldId id="275" r:id="rId14"/>
    <p:sldId id="268" r:id="rId15"/>
    <p:sldId id="267" r:id="rId16"/>
    <p:sldId id="271" r:id="rId17"/>
    <p:sldId id="276" r:id="rId18"/>
    <p:sldId id="272" r:id="rId19"/>
    <p:sldId id="277" r:id="rId20"/>
    <p:sldId id="27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7FF0-21E2-44D6-9C35-3210C68A648B}" type="datetimeFigureOut">
              <a:rPr lang="fr-FR" smtClean="0"/>
              <a:pPr/>
              <a:t>08/09/2020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61DD-EDC8-45FD-BF08-35F436EF57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Peut-être laissé la discussion sur le secteur sans évoquer ces difficultés </a:t>
            </a:r>
          </a:p>
          <a:p>
            <a:r>
              <a:rPr lang="fr-FR" dirty="0" smtClean="0"/>
              <a:t>Dernier points des associations dominantes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B61DD-EDC8-45FD-BF08-35F436EF575F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7F1-464D-409F-AE78-3ECA53A3DFA1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1AFE-AFFC-4E54-8507-A39CE6B28812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867E-B22B-41F6-8EA6-FFE967B23255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B0D-5A54-436C-A87A-E63473477459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0ECD-C015-49C0-8FD2-6FC17A7C8CB2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C1C-E7F9-4227-818D-9D8C902F0107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699-54EB-4A75-8E67-6960B399E7C4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92C6-6D76-4B6F-AF5C-E771C9582C07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9CC2-EB29-4D9E-9AED-594E98F7561B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F7A1-D68E-4CC0-8106-D21ECD3AD17D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7ED-7C0A-4178-A865-62CA78F654D7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1CC9-A3EB-4F1B-8731-CBF91B9025C4}" type="datetime1">
              <a:rPr lang="fr-FR" smtClean="0"/>
              <a:pPr/>
              <a:t>08/09/2020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252028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Impact social de la </a:t>
            </a:r>
            <a:r>
              <a:rPr lang="fr-FR" dirty="0" err="1" smtClean="0">
                <a:solidFill>
                  <a:schemeClr val="bg1"/>
                </a:solidFill>
              </a:rPr>
              <a:t>Covid</a:t>
            </a:r>
            <a:r>
              <a:rPr lang="fr-FR" dirty="0" smtClean="0">
                <a:solidFill>
                  <a:schemeClr val="bg1"/>
                </a:solidFill>
              </a:rPr>
              <a:t>-19: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Décès et hospitalisations dans les services d’aide à domicile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15616" y="3861048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Impact social du coronavirus  sur les structures de la fédération UNA Nord</a:t>
            </a:r>
            <a:endParaRPr lang="fr-FR" sz="3200" dirty="0"/>
          </a:p>
        </p:txBody>
      </p:sp>
      <p:pic>
        <p:nvPicPr>
          <p:cNvPr id="9" name="Image 8" descr="LOGO-UNA-NORD-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5085184"/>
            <a:ext cx="3113363" cy="1690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résultats : décès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68672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412776"/>
            <a:ext cx="792088" cy="82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2276872"/>
            <a:ext cx="792088" cy="7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 5" descr="Parc_de_Bagatelle_Paris_printemp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8264" y="3140968"/>
            <a:ext cx="825095" cy="10801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884368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10.42%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7956376" y="24208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49.85%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956376" y="35730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23.46%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804248" y="450912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Petites villes : -3.73%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804248" y="508518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Villes : -3.89%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804248" y="5589240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Confinement : 26.87%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0" y="5877272"/>
            <a:ext cx="8964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 smtClean="0"/>
              <a:t>Durant l’été, le nombre de décès  augmente de 10.42%  dans les structures du réseau</a:t>
            </a:r>
          </a:p>
          <a:p>
            <a:r>
              <a:rPr lang="fr-FR" i="1" dirty="0" smtClean="0"/>
              <a:t>** :  </a:t>
            </a:r>
            <a:r>
              <a:rPr lang="fr-FR" sz="1600" i="1" dirty="0" smtClean="0"/>
              <a:t>Le coefficient est significativement différent de zéro avec un risque d’erreur de 5%</a:t>
            </a:r>
          </a:p>
          <a:p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Evolution des décès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836712"/>
            <a:ext cx="50405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467544" y="4797152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/>
                <a:gridCol w="385242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Moyennes mensuelles des décès au sein de UNA Nord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Moyenne mensuelle globale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36.47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Moyenne mensuelle pré-confinement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35.29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Moyenne mensuelle confinement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42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Delta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+6.71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résultats : hospitalisations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61852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6444208" y="170080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Vieillissement : 0.03%</a:t>
            </a:r>
            <a:endParaRPr lang="fr-FR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276872"/>
            <a:ext cx="720080" cy="74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7956376" y="24208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5.84%</a:t>
            </a:r>
            <a:endParaRPr lang="fr-FR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3140968"/>
            <a:ext cx="72385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7884368" y="32849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17.90%</a:t>
            </a:r>
            <a:endParaRPr lang="fr-FR" b="1" dirty="0"/>
          </a:p>
        </p:txBody>
      </p:sp>
      <p:pic>
        <p:nvPicPr>
          <p:cNvPr id="9" name="Image 8" descr="Parc_de_Bagatelle_Paris_printemp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3933056"/>
            <a:ext cx="792088" cy="10369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884368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11.73%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588224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Confinement : -29.97%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5805264"/>
            <a:ext cx="914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 smtClean="0"/>
              <a:t>Lorsque l’âge augmente de 1 an, le nombre d’hospitalisation augmente de 0.03%</a:t>
            </a:r>
          </a:p>
          <a:p>
            <a:r>
              <a:rPr lang="fr-FR" i="1" dirty="0" smtClean="0"/>
              <a:t>** : </a:t>
            </a:r>
            <a:r>
              <a:rPr lang="fr-FR" sz="1600" i="1" dirty="0" smtClean="0"/>
              <a:t>Le coefficient estimer est significativement différent de zéro avec un risque d’erreur de 5%</a:t>
            </a:r>
          </a:p>
          <a:p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Evolutions des hospitalisations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08720"/>
            <a:ext cx="4924936" cy="38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83568" y="4725144"/>
          <a:ext cx="7416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Moyennes mensuelles des hospitalisations au sein de UNA Nord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Moyenne mensuelle globale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165.18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Moyenne mensuelle pré-confinement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172.93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Moyenne mensuelle confinement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129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Delta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-43.93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résultats : hospitalisations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Valorisation socio-économique au sein du réseau UNA Nord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Hospitalisations évitées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44.66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du confinement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 jours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Coût moyen des hospitalisations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2 496.18 €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Coûts évités 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10 256 104 €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67544" y="357301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réseau UNA Nord a permis de </a:t>
            </a:r>
            <a:r>
              <a:rPr lang="fr-FR" b="1" dirty="0" smtClean="0"/>
              <a:t>diminuer</a:t>
            </a:r>
            <a:r>
              <a:rPr lang="fr-FR" dirty="0" smtClean="0"/>
              <a:t> le nombre d’hospitalisations de </a:t>
            </a:r>
            <a:r>
              <a:rPr lang="fr-FR" b="1" dirty="0" smtClean="0"/>
              <a:t>44.66 pendant le confinement.</a:t>
            </a:r>
          </a:p>
          <a:p>
            <a:endParaRPr lang="fr-FR" b="1" dirty="0" smtClean="0"/>
          </a:p>
          <a:p>
            <a:r>
              <a:rPr lang="fr-FR" dirty="0" smtClean="0"/>
              <a:t>L’intervention des structures du réseau UNA Nord a permis à la société de réaliser </a:t>
            </a:r>
            <a:r>
              <a:rPr lang="fr-FR" b="1" dirty="0" smtClean="0">
                <a:solidFill>
                  <a:srgbClr val="FF0000"/>
                </a:solidFill>
              </a:rPr>
              <a:t>10 millions d’€ d’économies</a:t>
            </a:r>
            <a:r>
              <a:rPr lang="fr-FR" dirty="0" smtClean="0"/>
              <a:t> pendant la période de confinement.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Conclusion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Durant la période de confinement, l’</a:t>
            </a:r>
            <a:r>
              <a:rPr lang="fr-FR" b="1" dirty="0" smtClean="0"/>
              <a:t>impact a été  </a:t>
            </a:r>
            <a:r>
              <a:rPr lang="fr-FR" b="1" dirty="0" smtClean="0"/>
              <a:t>important </a:t>
            </a:r>
            <a:r>
              <a:rPr lang="fr-FR" dirty="0" smtClean="0"/>
              <a:t>sur les structures du réseau UNA Nord. En effet :</a:t>
            </a:r>
          </a:p>
          <a:p>
            <a:pPr lvl="1"/>
            <a:r>
              <a:rPr lang="fr-FR" dirty="0" smtClean="0"/>
              <a:t>Le nombre de </a:t>
            </a:r>
            <a:r>
              <a:rPr lang="fr-FR" b="1" dirty="0" smtClean="0"/>
              <a:t>décès a augmenté</a:t>
            </a:r>
            <a:r>
              <a:rPr lang="fr-FR" dirty="0" smtClean="0"/>
              <a:t> dans les structures du réseau de </a:t>
            </a:r>
            <a:r>
              <a:rPr lang="fr-FR" b="1" dirty="0" smtClean="0"/>
              <a:t>26.87 %</a:t>
            </a:r>
          </a:p>
          <a:p>
            <a:pPr lvl="1"/>
            <a:r>
              <a:rPr lang="fr-FR" dirty="0" smtClean="0"/>
              <a:t>Le nombre d’</a:t>
            </a:r>
            <a:r>
              <a:rPr lang="fr-FR" b="1" dirty="0" smtClean="0"/>
              <a:t>hospitalisations a baissé </a:t>
            </a:r>
            <a:r>
              <a:rPr lang="fr-FR" dirty="0" smtClean="0"/>
              <a:t>durant le confinement de </a:t>
            </a:r>
            <a:r>
              <a:rPr lang="fr-FR" b="1" dirty="0" smtClean="0"/>
              <a:t>29.97 %.</a:t>
            </a:r>
          </a:p>
          <a:p>
            <a:pPr>
              <a:buNone/>
            </a:pPr>
            <a:endParaRPr lang="fr-FR" b="1" dirty="0"/>
          </a:p>
          <a:p>
            <a:r>
              <a:rPr lang="fr-FR" dirty="0" smtClean="0"/>
              <a:t>La baisse des hospitalisations représente </a:t>
            </a:r>
            <a:r>
              <a:rPr lang="fr-FR" b="1" dirty="0" smtClean="0"/>
              <a:t>10 millions d’€ d’économies.</a:t>
            </a:r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Les résultats de la MAD : décès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0" cy="536295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2482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Résultats d’estimation sur les caractéristiques des individus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4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Variables explicatives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Estimation MAD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-0.14%**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Genre (</a:t>
                      </a: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1 pour les femmes et 0 pour les hommes</a:t>
                      </a: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2.5%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Résultats d’estimation par rapport au temps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4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Variables explicatives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Estimation MAD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Eté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14.1%</a:t>
                      </a: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Hiver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53.17%</a:t>
                      </a: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Printemps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22.74%</a:t>
                      </a: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Confinement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37.92%**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Résultats d’estimation sur les caractéristiques des communes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4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Variables explicatives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Estimation MAD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Villes riches (revenu médian &gt;25700)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-11.74%</a:t>
                      </a: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Villes pauvres (revenu médian&lt;19500)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-2.02%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Villages (population</a:t>
                      </a:r>
                      <a:r>
                        <a:rPr lang="fr-FR" sz="1800">
                          <a:latin typeface="Calibri"/>
                          <a:ea typeface="Calibri"/>
                          <a:cs typeface="Calibri"/>
                        </a:rPr>
                        <a:t>≤</a:t>
                      </a: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5000)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0.32%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Petites villes (5000&lt;population</a:t>
                      </a:r>
                      <a:r>
                        <a:rPr lang="fr-FR" sz="1800">
                          <a:latin typeface="Calibri"/>
                          <a:ea typeface="Calibri"/>
                          <a:cs typeface="Calibri"/>
                        </a:rPr>
                        <a:t>≤</a:t>
                      </a: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20000)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0.82%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Villes (20000&lt;population</a:t>
                      </a:r>
                      <a:r>
                        <a:rPr lang="fr-FR" sz="1800">
                          <a:latin typeface="Calibri"/>
                          <a:ea typeface="Calibri"/>
                          <a:cs typeface="Calibri"/>
                        </a:rPr>
                        <a:t>≤</a:t>
                      </a: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100000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-2.81%</a:t>
                      </a:r>
                    </a:p>
                  </a:txBody>
                  <a:tcPr marL="62839" marR="628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Evolution des décès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755576" y="5003800"/>
          <a:ext cx="748883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374441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Moyennes mensuelles des</a:t>
                      </a:r>
                      <a:r>
                        <a:rPr lang="fr-FR" baseline="0" dirty="0" smtClean="0"/>
                        <a:t> décès au sein de la  MAD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Moyenne mensuelle globale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23.47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Moyenne mensuelle pré-confinement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22.71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Moyenne mensuelle confinement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Delta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+4.29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764704"/>
            <a:ext cx="54483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Les résultats de la MAD : hospitalisations</a:t>
            </a:r>
            <a:endParaRPr lang="fr-FR" sz="3600" dirty="0">
              <a:solidFill>
                <a:srgbClr val="FF0000"/>
              </a:soli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539552" y="1124757"/>
          <a:ext cx="7488832" cy="5678424"/>
        </p:xfrm>
        <a:graphic>
          <a:graphicData uri="http://schemas.openxmlformats.org/drawingml/2006/table">
            <a:tbl>
              <a:tblPr/>
              <a:tblGrid>
                <a:gridCol w="5111724"/>
                <a:gridCol w="2377108"/>
              </a:tblGrid>
              <a:tr h="3040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Résultats d’estimation sur les caractéristiques des individus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Variables explicatives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Estimation MAD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 smtClean="0"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0.04%**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genre (1 pour les femmes et 0 pour les hommes)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-0.24%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Résultats d’estimation par rapport au temps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Variables explicatives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Estimation MAD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Eté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12.85%</a:t>
                      </a: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Hiver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19.86%</a:t>
                      </a: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Printemps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12.82%</a:t>
                      </a: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Temps d’hospitalisation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Confinement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-24.46%</a:t>
                      </a: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Résultats d’estimation sur les caractéristiques des communes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Variables explicatives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Estimation MAD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Villes riches (revenu médian &gt;25700)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-0.4%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Villes pauvres (revenu médian&lt;19500)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05790" algn="l"/>
                          <a:tab pos="680085" algn="ctr"/>
                        </a:tabLs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0.06%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Villages (population</a:t>
                      </a:r>
                      <a:r>
                        <a:rPr lang="fr-FR" sz="1800">
                          <a:latin typeface="Calibri"/>
                          <a:ea typeface="Calibri"/>
                          <a:cs typeface="Calibri"/>
                        </a:rPr>
                        <a:t>≤</a:t>
                      </a: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5000)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0.02%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Petites villes (5000&lt;population</a:t>
                      </a:r>
                      <a:r>
                        <a:rPr lang="fr-FR" sz="1800">
                          <a:latin typeface="Calibri"/>
                          <a:ea typeface="Calibri"/>
                          <a:cs typeface="Calibri"/>
                        </a:rPr>
                        <a:t>≤</a:t>
                      </a: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20000)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-0.6%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Villes (20000&lt;population</a:t>
                      </a:r>
                      <a:r>
                        <a:rPr lang="fr-FR" sz="1800">
                          <a:latin typeface="Calibri"/>
                          <a:ea typeface="Calibri"/>
                          <a:cs typeface="Calibri"/>
                        </a:rPr>
                        <a:t>≤</a:t>
                      </a: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100000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-0.1%</a:t>
                      </a:r>
                    </a:p>
                  </a:txBody>
                  <a:tcPr marL="54661" marR="546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Evolution des hospitalisations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24744"/>
            <a:ext cx="4924936" cy="38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11560" y="5003800"/>
          <a:ext cx="777686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8432"/>
                <a:gridCol w="38884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Moyennes mensuelles des hospitalisations</a:t>
                      </a:r>
                      <a:r>
                        <a:rPr lang="fr-FR" baseline="0" dirty="0" smtClean="0"/>
                        <a:t> de la MAD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Moyenne mensuelle globale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Moyenne mensuelle pré-confinement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107.14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Moyenne mensuelle confinement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83.67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Delta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-23.47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 contexte de l’étude: le coronavirus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fr-FR" dirty="0" smtClean="0"/>
              <a:t>Une surmortalité dans le département du Nord pendant le confinement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Des disparités importantes entre les communes  du département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450773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Espace réservé du contenu 8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450225"/>
            <a:ext cx="4498975" cy="364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52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Les décès ont augmenté de </a:t>
            </a:r>
            <a:r>
              <a:rPr lang="fr-FR" b="1" dirty="0" smtClean="0"/>
              <a:t>21.95% </a:t>
            </a:r>
            <a:r>
              <a:rPr lang="fr-FR" dirty="0" smtClean="0"/>
              <a:t>entre mars et avril 2019 et mars et avril 2020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Les résultats de la MAD : hospitalisations</a:t>
            </a:r>
            <a:endParaRPr lang="fr-FR" sz="36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Valorisation socio-économiques de la MAD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Hospitalisations évitées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-23.36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du confinement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Coût moyen des hospitalisations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2 496.18 €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Coûts évités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5 364 590 €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67544" y="350100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nombre d’hospitalisations a baissé de 23.36 pendant le confinement au sein de la MAD  </a:t>
            </a:r>
          </a:p>
          <a:p>
            <a:endParaRPr lang="fr-FR" dirty="0" smtClean="0"/>
          </a:p>
          <a:p>
            <a:r>
              <a:rPr lang="fr-FR" dirty="0" smtClean="0"/>
              <a:t>L’intervention de la maison de l’aide à domicile de LILLE a permis à la société de réaliser </a:t>
            </a:r>
            <a:r>
              <a:rPr lang="fr-FR" b="1" dirty="0" smtClean="0">
                <a:solidFill>
                  <a:srgbClr val="FF0000"/>
                </a:solidFill>
              </a:rPr>
              <a:t>5 millions d’€ d’économies</a:t>
            </a:r>
            <a:r>
              <a:rPr lang="fr-FR" dirty="0" smtClean="0"/>
              <a:t> pendant la période de confinement.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 contexte de l’étude: le secteur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multitude d’acteurs  de tous types :</a:t>
            </a:r>
          </a:p>
          <a:p>
            <a:pPr lvl="1"/>
            <a:r>
              <a:rPr lang="fr-FR" b="1" dirty="0" smtClean="0"/>
              <a:t>Associations</a:t>
            </a:r>
          </a:p>
          <a:p>
            <a:pPr lvl="1"/>
            <a:r>
              <a:rPr lang="fr-FR" dirty="0" smtClean="0"/>
              <a:t>Entreprises</a:t>
            </a:r>
          </a:p>
          <a:p>
            <a:pPr lvl="1"/>
            <a:r>
              <a:rPr lang="fr-FR" dirty="0" smtClean="0"/>
              <a:t>CCAS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Une activité concentrée sur un public particulier :</a:t>
            </a:r>
          </a:p>
          <a:p>
            <a:pPr lvl="1"/>
            <a:r>
              <a:rPr lang="fr-FR" dirty="0" smtClean="0"/>
              <a:t>Les personnes âgées dépendantes </a:t>
            </a:r>
          </a:p>
          <a:p>
            <a:pPr lvl="1"/>
            <a:r>
              <a:rPr lang="fr-FR" dirty="0" smtClean="0"/>
              <a:t>Les personnes en situation de handicap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0" y="1397000"/>
          <a:ext cx="9036496" cy="309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04"/>
                <a:gridCol w="1440160"/>
                <a:gridCol w="864096"/>
                <a:gridCol w="1512168"/>
                <a:gridCol w="864096"/>
                <a:gridCol w="1412776"/>
                <a:gridCol w="1035496"/>
              </a:tblGrid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fr-FR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d’organisme</a:t>
                      </a:r>
                      <a:endParaRPr lang="fr-FR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Entreprises</a:t>
                      </a:r>
                      <a:endParaRPr lang="fr-F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Associations</a:t>
                      </a:r>
                      <a:endParaRPr lang="fr-F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Organismes publics</a:t>
                      </a:r>
                      <a:endParaRPr lang="fr-F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42690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Assistance aux personnes âgées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Prestataire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23.6%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Prestataire</a:t>
                      </a:r>
                      <a:endParaRPr lang="fr-F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39.9%</a:t>
                      </a:r>
                      <a:endParaRPr lang="fr-F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Prestataire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36.5%</a:t>
                      </a:r>
                      <a:endParaRPr lang="fr-FR" sz="2000" dirty="0"/>
                    </a:p>
                  </a:txBody>
                  <a:tcPr anchor="ctr"/>
                </a:tc>
              </a:tr>
              <a:tr h="54269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Mandataire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20.3%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Mandataire</a:t>
                      </a:r>
                      <a:endParaRPr lang="fr-F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39.6%</a:t>
                      </a:r>
                      <a:endParaRPr lang="fr-F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Mandataire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40.1%</a:t>
                      </a:r>
                      <a:endParaRPr lang="fr-FR" sz="2000" dirty="0"/>
                    </a:p>
                  </a:txBody>
                  <a:tcPr anchor="ctr"/>
                </a:tc>
              </a:tr>
              <a:tr h="542690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Assistance aux personnes en situation de handicap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Prestataire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38.8%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Prestataire</a:t>
                      </a:r>
                      <a:endParaRPr lang="fr-F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43.5%</a:t>
                      </a:r>
                      <a:endParaRPr lang="fr-F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Prestataire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17.7%</a:t>
                      </a:r>
                      <a:endParaRPr lang="fr-FR" sz="2000" dirty="0"/>
                    </a:p>
                  </a:txBody>
                  <a:tcPr anchor="ctr"/>
                </a:tc>
              </a:tr>
              <a:tr h="54269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Mandataire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18%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Mandataire</a:t>
                      </a:r>
                      <a:endParaRPr lang="fr-F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52.4%</a:t>
                      </a:r>
                      <a:endParaRPr lang="fr-F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Mandataire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29.6%</a:t>
                      </a:r>
                      <a:endParaRPr lang="fr-FR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0" y="4509120"/>
            <a:ext cx="8964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Répartition des heures rémunérées pour l’assistance aux personnes âgées et aux personnes en situation de handicap suivant le type d’organisme et le mode de prestation. Ainsi, les associations représentent 39.9% des heures rémunérées pour l’assistance aux personnes âgées en mode prestataire. </a:t>
            </a:r>
            <a:r>
              <a:rPr lang="fr-FR" i="1" dirty="0" smtClean="0"/>
              <a:t>Ces données sont calculées à partir de la répartition des heures d’intervention prestataire et mandataire par type d’activité en 2017, DARES</a:t>
            </a:r>
            <a:r>
              <a:rPr lang="fr-FR" i="1" dirty="0" smtClean="0"/>
              <a:t>.</a:t>
            </a:r>
            <a:endParaRPr lang="fr-FR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89248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La problématique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Quel a été l’impact sur les décès </a:t>
            </a:r>
            <a:r>
              <a:rPr lang="fr-FR" dirty="0" smtClean="0"/>
              <a:t>dans les </a:t>
            </a:r>
            <a:r>
              <a:rPr lang="fr-FR" dirty="0" smtClean="0"/>
              <a:t>structures d’aide à domicile de la fédération UNA Nord pendant le confinement ?</a:t>
            </a:r>
          </a:p>
          <a:p>
            <a:endParaRPr lang="fr-FR" dirty="0"/>
          </a:p>
          <a:p>
            <a:r>
              <a:rPr lang="fr-FR" dirty="0" smtClean="0"/>
              <a:t>Quel a été l’impact sur les hospitalisations </a:t>
            </a:r>
            <a:r>
              <a:rPr lang="fr-FR" dirty="0" smtClean="0"/>
              <a:t>dans les </a:t>
            </a:r>
            <a:r>
              <a:rPr lang="fr-FR" dirty="0" smtClean="0"/>
              <a:t>structures d’aide à domicile de la fédération UNA Nord pendant le confinement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La méthodologie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Les recherches documentaires</a:t>
            </a:r>
          </a:p>
          <a:p>
            <a:pPr lvl="1"/>
            <a:r>
              <a:rPr lang="fr-FR" dirty="0" smtClean="0"/>
              <a:t>Les évolutions démographiques (INSEE)</a:t>
            </a:r>
          </a:p>
          <a:p>
            <a:pPr lvl="1"/>
            <a:r>
              <a:rPr lang="fr-FR" dirty="0" smtClean="0"/>
              <a:t>Le coronavirus (INSEE, santé publique France et la presse)</a:t>
            </a:r>
          </a:p>
          <a:p>
            <a:pPr lvl="1"/>
            <a:r>
              <a:rPr lang="fr-FR" dirty="0" smtClean="0"/>
              <a:t>Le secteur de l’aide à domicile </a:t>
            </a:r>
          </a:p>
          <a:p>
            <a:pPr lvl="1"/>
            <a:r>
              <a:rPr lang="fr-FR" dirty="0" smtClean="0"/>
              <a:t>L’impact et le recours aux services d’aide à domicile</a:t>
            </a:r>
            <a:endParaRPr lang="fr-FR" dirty="0"/>
          </a:p>
          <a:p>
            <a:pPr>
              <a:buNone/>
            </a:pPr>
            <a:endParaRPr lang="fr-FR" dirty="0"/>
          </a:p>
          <a:p>
            <a:r>
              <a:rPr lang="fr-FR" dirty="0" smtClean="0"/>
              <a:t>Etude quantitative :</a:t>
            </a:r>
          </a:p>
          <a:p>
            <a:pPr lvl="1"/>
            <a:r>
              <a:rPr lang="fr-FR" dirty="0" smtClean="0"/>
              <a:t>Enquête auprès des structures de la fédération :</a:t>
            </a:r>
          </a:p>
          <a:p>
            <a:pPr lvl="2"/>
            <a:r>
              <a:rPr lang="fr-FR" dirty="0" smtClean="0"/>
              <a:t>L’enquête sur les décès (8 structures)</a:t>
            </a:r>
          </a:p>
          <a:p>
            <a:pPr lvl="2"/>
            <a:r>
              <a:rPr lang="fr-FR" dirty="0" smtClean="0"/>
              <a:t>L’enquête sur les hospitalisations  (7 structures)</a:t>
            </a:r>
          </a:p>
          <a:p>
            <a:r>
              <a:rPr lang="fr-FR" dirty="0" smtClean="0"/>
              <a:t>Analyse statistique des résultats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données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1520" y="602128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base de données des décès correspond à un échantillon de  620 individus décédés</a:t>
            </a:r>
          </a:p>
          <a:p>
            <a:r>
              <a:rPr lang="fr-FR" dirty="0" smtClean="0"/>
              <a:t>Celle des hospitalisations  correspond à un échantillon de  2808 individus hospitalisés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836712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Période étudiée : 1</a:t>
            </a:r>
            <a:r>
              <a:rPr lang="fr-FR" b="1" baseline="30000" dirty="0" smtClean="0"/>
              <a:t>er</a:t>
            </a:r>
            <a:r>
              <a:rPr lang="fr-FR" b="1" dirty="0" smtClean="0"/>
              <a:t> janvier 2019 au 31 mai 2020 pour les deux échantillons</a:t>
            </a:r>
            <a:endParaRPr lang="fr-FR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32240" y="6492875"/>
            <a:ext cx="2133600" cy="365125"/>
          </a:xfrm>
        </p:spPr>
        <p:txBody>
          <a:bodyPr/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hypothèses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L’âge devrait entraîner une hausse des décès et des hospitalisations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fait d’être une femme devrait augmenter le nombre de décès et d’hospitalisations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fait de vivre dans une commune riche ou peuplée devrait réduire le nombre décès ou d’hospitalisations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La période de l’année influence le nombre de décès et d’hospitalisations.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nombre d’hospitalisations a baissé pendant le confinement. Le nombre de décès n’a pas </a:t>
            </a:r>
            <a:r>
              <a:rPr lang="fr-FR" dirty="0" smtClean="0"/>
              <a:t>augmenté à cette même période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1139</Words>
  <Application>Microsoft Office PowerPoint</Application>
  <PresentationFormat>Affichage à l'écran (4:3)</PresentationFormat>
  <Paragraphs>259</Paragraphs>
  <Slides>20</Slides>
  <Notes>1</Notes>
  <HiddenSlides>8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Impact social de la Covid-19: Décès et hospitalisations dans les services d’aide à domicile</vt:lpstr>
      <vt:lpstr>Le contexte de l’étude: le coronavirus</vt:lpstr>
      <vt:lpstr>Le contexte de l’étude: le secteur</vt:lpstr>
      <vt:lpstr>Diapositive 4</vt:lpstr>
      <vt:lpstr>Diapositive 5</vt:lpstr>
      <vt:lpstr>La problématique</vt:lpstr>
      <vt:lpstr>La méthodologie</vt:lpstr>
      <vt:lpstr>Les données</vt:lpstr>
      <vt:lpstr>Les hypothèses</vt:lpstr>
      <vt:lpstr>Les résultats : décès</vt:lpstr>
      <vt:lpstr>Evolution des décès</vt:lpstr>
      <vt:lpstr>Les résultats : hospitalisations</vt:lpstr>
      <vt:lpstr>Evolutions des hospitalisations</vt:lpstr>
      <vt:lpstr>Les résultats : hospitalisations</vt:lpstr>
      <vt:lpstr>Conclusion</vt:lpstr>
      <vt:lpstr>Les résultats de la MAD : décès</vt:lpstr>
      <vt:lpstr>Evolution des décès</vt:lpstr>
      <vt:lpstr>Les résultats de la MAD : hospitalisations</vt:lpstr>
      <vt:lpstr>Evolution des hospitalisations</vt:lpstr>
      <vt:lpstr>Les résultats de la MAD : hospitalisations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jupiter</dc:creator>
  <cp:lastModifiedBy>jupiter</cp:lastModifiedBy>
  <cp:revision>223</cp:revision>
  <dcterms:created xsi:type="dcterms:W3CDTF">2020-09-01T07:47:23Z</dcterms:created>
  <dcterms:modified xsi:type="dcterms:W3CDTF">2020-09-08T19:42:59Z</dcterms:modified>
</cp:coreProperties>
</file>