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257" r:id="rId4"/>
    <p:sldId id="259" r:id="rId5"/>
    <p:sldId id="264" r:id="rId6"/>
    <p:sldId id="281" r:id="rId7"/>
    <p:sldId id="283" r:id="rId8"/>
    <p:sldId id="284" r:id="rId9"/>
    <p:sldId id="288" r:id="rId10"/>
    <p:sldId id="285" r:id="rId11"/>
    <p:sldId id="289" r:id="rId12"/>
    <p:sldId id="286" r:id="rId13"/>
    <p:sldId id="287" r:id="rId14"/>
    <p:sldId id="291" r:id="rId15"/>
    <p:sldId id="292" r:id="rId16"/>
    <p:sldId id="293" r:id="rId17"/>
    <p:sldId id="295" r:id="rId18"/>
    <p:sldId id="294" r:id="rId19"/>
  </p:sldIdLst>
  <p:sldSz cx="9144000" cy="6858000" type="screen4x3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1" autoAdjust="0"/>
    <p:restoredTop sz="94660"/>
  </p:normalViewPr>
  <p:slideViewPr>
    <p:cSldViewPr>
      <p:cViewPr varScale="1">
        <p:scale>
          <a:sx n="91" d="100"/>
          <a:sy n="91" d="100"/>
        </p:scale>
        <p:origin x="-12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545" cy="496744"/>
          </a:xfrm>
          <a:prstGeom prst="rect">
            <a:avLst/>
          </a:prstGeom>
        </p:spPr>
        <p:txBody>
          <a:bodyPr vert="horz" lIns="88615" tIns="44307" rIns="88615" bIns="4430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923" y="1"/>
            <a:ext cx="2971544" cy="496744"/>
          </a:xfrm>
          <a:prstGeom prst="rect">
            <a:avLst/>
          </a:prstGeom>
        </p:spPr>
        <p:txBody>
          <a:bodyPr vert="horz" lIns="88615" tIns="44307" rIns="88615" bIns="44307" rtlCol="0"/>
          <a:lstStyle>
            <a:lvl1pPr algn="r">
              <a:defRPr sz="1200"/>
            </a:lvl1pPr>
          </a:lstStyle>
          <a:p>
            <a:fld id="{580872E2-6E0E-4107-80C0-3C3C2F5A307D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71545" cy="496744"/>
          </a:xfrm>
          <a:prstGeom prst="rect">
            <a:avLst/>
          </a:prstGeom>
        </p:spPr>
        <p:txBody>
          <a:bodyPr vert="horz" lIns="88615" tIns="44307" rIns="88615" bIns="4430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923" y="9447401"/>
            <a:ext cx="2971544" cy="496744"/>
          </a:xfrm>
          <a:prstGeom prst="rect">
            <a:avLst/>
          </a:prstGeom>
        </p:spPr>
        <p:txBody>
          <a:bodyPr vert="horz" lIns="88615" tIns="44307" rIns="88615" bIns="44307" rtlCol="0" anchor="b"/>
          <a:lstStyle>
            <a:lvl1pPr algn="r">
              <a:defRPr sz="1200"/>
            </a:lvl1pPr>
          </a:lstStyle>
          <a:p>
            <a:fld id="{9B9F1B88-3C33-4ADB-A05B-AC556DEE3BF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725" tIns="45863" rIns="91725" bIns="45863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725" tIns="45863" rIns="91725" bIns="45863" rtlCol="0"/>
          <a:lstStyle>
            <a:lvl1pPr algn="r">
              <a:defRPr sz="1200"/>
            </a:lvl1pPr>
          </a:lstStyle>
          <a:p>
            <a:fld id="{20137FF0-21E2-44D6-9C35-3210C68A648B}" type="datetimeFigureOut">
              <a:rPr lang="fr-FR" smtClean="0"/>
              <a:pPr/>
              <a:t>20/09/2020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746125"/>
            <a:ext cx="4970462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5" tIns="45863" rIns="91725" bIns="4586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725" tIns="45863" rIns="91725" bIns="45863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725" tIns="45863" rIns="91725" bIns="45863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725" tIns="45863" rIns="91725" bIns="45863" rtlCol="0" anchor="b"/>
          <a:lstStyle>
            <a:lvl1pPr algn="r">
              <a:defRPr sz="1200"/>
            </a:lvl1pPr>
          </a:lstStyle>
          <a:p>
            <a:fld id="{276B61DD-EDC8-45FD-BF08-35F436EF575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7F1-464D-409F-AE78-3ECA53A3DFA1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1AFE-AFFC-4E54-8507-A39CE6B28812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867E-B22B-41F6-8EA6-FFE967B23255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3B0D-5A54-436C-A87A-E63473477459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0ECD-C015-49C0-8FD2-6FC17A7C8CB2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C1C-E7F9-4227-818D-9D8C902F0107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699-54EB-4A75-8E67-6960B399E7C4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92C6-6D76-4B6F-AF5C-E771C9582C07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9CC2-EB29-4D9E-9AED-594E98F7561B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F7A1-D68E-4CC0-8106-D21ECD3AD17D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7ED-7C0A-4178-A865-62CA78F654D7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1CC9-A3EB-4F1B-8731-CBF91B9025C4}" type="datetime1">
              <a:rPr lang="fr-FR" smtClean="0"/>
              <a:pPr/>
              <a:t>20/09/2020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FF75-E80A-4D2C-91C5-90170463FD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252028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Impact social de la </a:t>
            </a:r>
            <a:r>
              <a:rPr lang="fr-FR" dirty="0" err="1">
                <a:solidFill>
                  <a:schemeClr val="bg1"/>
                </a:solidFill>
              </a:rPr>
              <a:t>Covid</a:t>
            </a:r>
            <a:r>
              <a:rPr lang="fr-FR" dirty="0">
                <a:solidFill>
                  <a:schemeClr val="bg1"/>
                </a:solidFill>
              </a:rPr>
              <a:t>-19: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Décès et hospitalisations dans les services d’aide à domicile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15616" y="3861048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Impact social du coronavirus  sur les structures de la fédération UNA Nord</a:t>
            </a:r>
          </a:p>
        </p:txBody>
      </p:sp>
      <p:pic>
        <p:nvPicPr>
          <p:cNvPr id="9" name="Image 8" descr="LOGO-UNA-NORD-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5085184"/>
            <a:ext cx="3113363" cy="1690658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21/09/2020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fr-FR" dirty="0" smtClean="0"/>
              <a:t>BLANC Arnaud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sur les hospitalisations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40188" cy="639762"/>
          </a:xfrm>
        </p:spPr>
        <p:txBody>
          <a:bodyPr/>
          <a:lstStyle/>
          <a:p>
            <a:pPr algn="ctr"/>
            <a:r>
              <a:rPr lang="fr-FR" dirty="0" smtClean="0"/>
              <a:t>Les estimations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/>
          <a:lstStyle/>
          <a:p>
            <a:pPr algn="ctr"/>
            <a:r>
              <a:rPr lang="fr-FR" dirty="0" smtClean="0"/>
              <a:t>Les tests d’hypothèses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355976" y="1700808"/>
            <a:ext cx="4788023" cy="5157192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 smtClean="0"/>
              <a:t>Le test de </a:t>
            </a:r>
            <a:r>
              <a:rPr lang="fr-FR" sz="2800" dirty="0" err="1" smtClean="0"/>
              <a:t>Durbin</a:t>
            </a:r>
            <a:r>
              <a:rPr lang="fr-FR" sz="2800" dirty="0" smtClean="0"/>
              <a:t>-Watson :</a:t>
            </a:r>
          </a:p>
          <a:p>
            <a:pPr>
              <a:buNone/>
            </a:pPr>
            <a:r>
              <a:rPr lang="fr-FR" sz="2800" b="1" dirty="0" smtClean="0"/>
              <a:t>DW = 1.91</a:t>
            </a:r>
          </a:p>
          <a:p>
            <a:pPr>
              <a:buNone/>
            </a:pPr>
            <a:r>
              <a:rPr lang="fr-FR" sz="2800" dirty="0" smtClean="0"/>
              <a:t>Les résidus ne sont pas corrélés entre eux</a:t>
            </a:r>
          </a:p>
          <a:p>
            <a:pPr>
              <a:buNone/>
            </a:pPr>
            <a:endParaRPr lang="fr-FR" sz="2800" dirty="0" smtClean="0"/>
          </a:p>
          <a:p>
            <a:r>
              <a:rPr lang="fr-FR" sz="2800" dirty="0" smtClean="0"/>
              <a:t>Le test de </a:t>
            </a:r>
            <a:r>
              <a:rPr lang="fr-FR" sz="2800" dirty="0" err="1" smtClean="0"/>
              <a:t>Breusch</a:t>
            </a:r>
            <a:r>
              <a:rPr lang="fr-FR" sz="2800" dirty="0" smtClean="0"/>
              <a:t>-Pagan :</a:t>
            </a:r>
          </a:p>
          <a:p>
            <a:pPr>
              <a:buNone/>
            </a:pPr>
            <a:r>
              <a:rPr lang="fr-FR" sz="2800" b="1" dirty="0" smtClean="0"/>
              <a:t>P-value = 0</a:t>
            </a:r>
          </a:p>
          <a:p>
            <a:pPr>
              <a:buNone/>
            </a:pPr>
            <a:r>
              <a:rPr lang="fr-FR" sz="2800" dirty="0" smtClean="0"/>
              <a:t>Les résidus sont </a:t>
            </a:r>
            <a:r>
              <a:rPr lang="fr-FR" sz="2800" dirty="0" err="1" smtClean="0"/>
              <a:t>hétéroscédastiques</a:t>
            </a:r>
            <a:endParaRPr lang="fr-FR" sz="2800" dirty="0" smtClean="0"/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b="1" dirty="0" smtClean="0"/>
              <a:t>La variance des résidus n’est pas constante pour toutes les observations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9136"/>
            <a:ext cx="4241614" cy="519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4499992" y="623731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64088" y="6237312"/>
            <a:ext cx="377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Les estimations par les MCG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92088" cy="82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792088" cy="7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 9" descr="Parc_de_Bagatelle_Paris_printem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2996952"/>
            <a:ext cx="825095" cy="108012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059832" y="436510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Vieillissement : 0.03%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4048" y="494116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Confinement : -29.97%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475656" y="98072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5.84%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267744" y="213285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17.90%</a:t>
            </a:r>
            <a:endParaRPr lang="fr-FR" sz="2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275856" y="335699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11.73%</a:t>
            </a:r>
            <a:endParaRPr lang="fr-FR" sz="2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5517232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Lorsque l’âge augmente de 1 an, le nombre d’hospitalisation augmente de 0.03%</a:t>
            </a:r>
          </a:p>
          <a:p>
            <a:r>
              <a:rPr lang="fr-FR" sz="2000" dirty="0" smtClean="0"/>
              <a:t>Chaque  saison est comparé à l’automne.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sur les hospitalisations</a:t>
            </a:r>
            <a:endParaRPr lang="fr-FR" dirty="0">
              <a:solidFill>
                <a:srgbClr val="0070C0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Valorisation socio-économique au sein du réseau UNA Nord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Hospitalisations évitées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44.66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Durée du confinement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92 jours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Coût moyen des hospitalisations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2 496.18 €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Coûts évités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10 256 104 €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36450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réseau UNA Nord a permis de </a:t>
            </a:r>
            <a:r>
              <a:rPr lang="fr-FR" b="1" dirty="0" smtClean="0"/>
              <a:t>diminuer</a:t>
            </a:r>
            <a:r>
              <a:rPr lang="fr-FR" dirty="0" smtClean="0"/>
              <a:t> le nombre d’hospitalisations de </a:t>
            </a:r>
            <a:r>
              <a:rPr lang="fr-FR" b="1" dirty="0" smtClean="0"/>
              <a:t>44.66 pendant le confinement.</a:t>
            </a:r>
          </a:p>
          <a:p>
            <a:endParaRPr lang="fr-FR" b="1" dirty="0" smtClean="0"/>
          </a:p>
          <a:p>
            <a:r>
              <a:rPr lang="fr-FR" dirty="0" smtClean="0"/>
              <a:t>L’intervention des structures du réseau UNA Nord a permis à la société de réaliser </a:t>
            </a:r>
            <a:r>
              <a:rPr lang="fr-FR" b="1" dirty="0" smtClean="0">
                <a:solidFill>
                  <a:srgbClr val="FF0000"/>
                </a:solidFill>
              </a:rPr>
              <a:t>10 millions d’€ d’économies</a:t>
            </a:r>
            <a:r>
              <a:rPr lang="fr-FR" dirty="0" smtClean="0"/>
              <a:t> pendant la période de confinement.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Conclusion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Durant la période de confinement, l’</a:t>
            </a:r>
            <a:r>
              <a:rPr lang="fr-FR" b="1" dirty="0" smtClean="0"/>
              <a:t>impact a été  important </a:t>
            </a:r>
            <a:r>
              <a:rPr lang="fr-FR" dirty="0" smtClean="0"/>
              <a:t>sur les structures du réseau UNA Nord. En effet :</a:t>
            </a:r>
          </a:p>
          <a:p>
            <a:pPr lvl="1"/>
            <a:r>
              <a:rPr lang="fr-FR" dirty="0" smtClean="0"/>
              <a:t>Le nombre de </a:t>
            </a:r>
            <a:r>
              <a:rPr lang="fr-FR" b="1" dirty="0" smtClean="0"/>
              <a:t>décès a augmenté</a:t>
            </a:r>
            <a:r>
              <a:rPr lang="fr-FR" dirty="0" smtClean="0"/>
              <a:t> dans les structures du réseau de </a:t>
            </a:r>
            <a:r>
              <a:rPr lang="fr-FR" b="1" dirty="0" smtClean="0"/>
              <a:t>26.87 %</a:t>
            </a:r>
          </a:p>
          <a:p>
            <a:pPr lvl="1"/>
            <a:r>
              <a:rPr lang="fr-FR" dirty="0" smtClean="0"/>
              <a:t>Le nombre d’</a:t>
            </a:r>
            <a:r>
              <a:rPr lang="fr-FR" b="1" dirty="0" smtClean="0"/>
              <a:t>hospitalisations a baissé </a:t>
            </a:r>
            <a:r>
              <a:rPr lang="fr-FR" dirty="0" smtClean="0"/>
              <a:t>durant le confinement de </a:t>
            </a:r>
            <a:r>
              <a:rPr lang="fr-FR" b="1" dirty="0" smtClean="0"/>
              <a:t>29.97 %.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dirty="0" smtClean="0"/>
              <a:t>La baisse des hospitalisations représente </a:t>
            </a:r>
            <a:r>
              <a:rPr lang="fr-FR" b="1" dirty="0" smtClean="0"/>
              <a:t>10 millions d’€ d’économies.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Annexes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Estimation des décès de la MAD en 2018</a:t>
            </a:r>
          </a:p>
          <a:p>
            <a:endParaRPr lang="fr-FR" dirty="0" smtClean="0"/>
          </a:p>
          <a:p>
            <a:r>
              <a:rPr lang="fr-FR" dirty="0" smtClean="0"/>
              <a:t>Comparaison des décès entre la MAD et le département du Nord depuis 2018</a:t>
            </a:r>
          </a:p>
          <a:p>
            <a:endParaRPr lang="fr-FR" dirty="0" smtClean="0"/>
          </a:p>
          <a:p>
            <a:r>
              <a:rPr lang="fr-FR" dirty="0" smtClean="0"/>
              <a:t>L’introduction du GIR dans les régressions de la fédération UNA Nord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Estimation des décès de la MAD depuis 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5463"/>
            <a:ext cx="4686853" cy="563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décès de la MAD et du département du Nord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r>
              <a:rPr lang="fr-FR" dirty="0" smtClean="0"/>
              <a:t>Comparaison des échantillons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/>
          <a:lstStyle/>
          <a:p>
            <a:r>
              <a:rPr lang="fr-FR" dirty="0" smtClean="0"/>
              <a:t>Comparaison des estimations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4206548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47645"/>
            <a:ext cx="4176464" cy="49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Répartition de la population étudiée en fonction du GIR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88" y="2060848"/>
            <a:ext cx="902448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L’introduction du GIR dans les estimations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Introduction au niveau des décès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 au niveau des hospitalisations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F75-E80A-4D2C-91C5-90170463FDF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3150"/>
            <a:ext cx="4356881" cy="518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113"/>
            <a:ext cx="3943453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La fédération UNA Nord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Fédération d’associations de l’Aide et des Soins à domicile:</a:t>
            </a:r>
          </a:p>
          <a:p>
            <a:pPr lvl="1"/>
            <a:r>
              <a:rPr lang="fr-FR" sz="2000" dirty="0" smtClean="0"/>
              <a:t>Aider les adhérents à poursuivre et à développer leur activité</a:t>
            </a:r>
          </a:p>
          <a:p>
            <a:pPr lvl="1"/>
            <a:r>
              <a:rPr lang="fr-FR" sz="2000" dirty="0" smtClean="0"/>
              <a:t>Inscrire les acteurs associatifs dans une image dynamique au sein de l’économie sociale et solidaire 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25 structures adhérentes :</a:t>
            </a:r>
          </a:p>
          <a:p>
            <a:pPr lvl="1"/>
            <a:r>
              <a:rPr lang="fr-FR" sz="2000" b="1" dirty="0" smtClean="0"/>
              <a:t>16 Services d’Aide à Domicile</a:t>
            </a:r>
          </a:p>
          <a:p>
            <a:pPr lvl="1"/>
            <a:r>
              <a:rPr lang="fr-FR" sz="2000" dirty="0" smtClean="0"/>
              <a:t>10 Services  de Soins à  Domicile</a:t>
            </a:r>
          </a:p>
          <a:p>
            <a:pPr lvl="1"/>
            <a:r>
              <a:rPr lang="fr-FR" sz="2000" dirty="0" smtClean="0"/>
              <a:t>2 Services Familles</a:t>
            </a:r>
          </a:p>
          <a:p>
            <a:endParaRPr lang="fr-FR" sz="2400" dirty="0" smtClean="0"/>
          </a:p>
          <a:p>
            <a:r>
              <a:rPr lang="fr-FR" sz="2400" dirty="0" smtClean="0"/>
              <a:t>Publics pris en charge par les structures :</a:t>
            </a:r>
          </a:p>
          <a:p>
            <a:pPr lvl="1"/>
            <a:r>
              <a:rPr lang="fr-FR" sz="2000" dirty="0" smtClean="0"/>
              <a:t>Les personnes âgées dépendantes  (+50% de l’activité)</a:t>
            </a:r>
          </a:p>
          <a:p>
            <a:pPr lvl="1"/>
            <a:r>
              <a:rPr lang="fr-FR" sz="2000" dirty="0" smtClean="0"/>
              <a:t>Les personnes en situation de handicap (20% de </a:t>
            </a:r>
            <a:r>
              <a:rPr lang="fr-FR" sz="2000" dirty="0" smtClean="0"/>
              <a:t>l’activité)</a:t>
            </a: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70C0"/>
                </a:solidFill>
              </a:rPr>
              <a:t>Le contexte de l’étude: le coronavirus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fr-FR" dirty="0"/>
              <a:t>Une surmortalité dans le département du Nord pendant le confinement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Des disparités importantes entre les communes  du département</a:t>
            </a:r>
          </a:p>
        </p:txBody>
      </p:sp>
      <p:pic>
        <p:nvPicPr>
          <p:cNvPr id="8" name="Espace réservé du contenu 7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45077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Espace réservé du contenu 8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450225"/>
            <a:ext cx="4498975" cy="364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2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Les décès ont augmenté de </a:t>
            </a:r>
            <a:r>
              <a:rPr lang="fr-FR" b="1" dirty="0" smtClean="0"/>
              <a:t>5.52% </a:t>
            </a:r>
            <a:r>
              <a:rPr lang="fr-FR" dirty="0"/>
              <a:t>entre mars et avril </a:t>
            </a:r>
            <a:r>
              <a:rPr lang="fr-FR" dirty="0" smtClean="0"/>
              <a:t>2018 </a:t>
            </a:r>
            <a:r>
              <a:rPr lang="fr-FR" dirty="0"/>
              <a:t>et mars et avril 2020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La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Quel </a:t>
            </a:r>
            <a:r>
              <a:rPr lang="fr-FR" dirty="0"/>
              <a:t>a été l’impact social du coronavirus sur les structures du réseau UNA Nord ?</a:t>
            </a:r>
          </a:p>
          <a:p>
            <a:pPr marL="857250" lvl="1" indent="-457200"/>
            <a:r>
              <a:rPr lang="fr-FR" dirty="0" smtClean="0"/>
              <a:t>Le nombre de </a:t>
            </a:r>
            <a:r>
              <a:rPr lang="fr-FR" dirty="0"/>
              <a:t>décès </a:t>
            </a:r>
          </a:p>
          <a:p>
            <a:pPr marL="857250" lvl="1" indent="-457200"/>
            <a:r>
              <a:rPr lang="fr-FR" dirty="0" smtClean="0"/>
              <a:t>Le nombre d’hospitalisations</a:t>
            </a:r>
            <a:endParaRPr lang="fr-FR" dirty="0"/>
          </a:p>
          <a:p>
            <a:pPr marL="857250" lvl="1" indent="-457200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Les données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1520" y="602128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Echantillon </a:t>
            </a:r>
            <a:r>
              <a:rPr lang="fr-FR" dirty="0"/>
              <a:t>de  620 individus </a:t>
            </a:r>
            <a:r>
              <a:rPr lang="fr-FR" dirty="0" smtClean="0"/>
              <a:t>décédés</a:t>
            </a:r>
          </a:p>
          <a:p>
            <a:r>
              <a:rPr lang="fr-FR" dirty="0" smtClean="0"/>
              <a:t>  </a:t>
            </a:r>
            <a:endParaRPr lang="fr-FR" dirty="0"/>
          </a:p>
          <a:p>
            <a:r>
              <a:rPr lang="fr-FR" dirty="0" smtClean="0"/>
              <a:t>Echantillon </a:t>
            </a:r>
            <a:r>
              <a:rPr lang="fr-FR" dirty="0"/>
              <a:t>de  2808 individus hospitalisés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9512" y="836712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Période étudiée : 1</a:t>
            </a:r>
            <a:r>
              <a:rPr lang="fr-FR" b="1" baseline="30000" dirty="0"/>
              <a:t>er</a:t>
            </a:r>
            <a:r>
              <a:rPr lang="fr-FR" b="1" dirty="0"/>
              <a:t> janvier 2019 au 31 mai 2020 pour les deux échantillons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32240" y="6492875"/>
            <a:ext cx="2133600" cy="365125"/>
          </a:xfrm>
        </p:spPr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4067944" y="609329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860032" y="60212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2% des bénéficiaires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499992" y="6525344"/>
            <a:ext cx="720080" cy="332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364088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10% des bénéficiaires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Statistiques descriptives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pPr algn="ctr"/>
            <a:r>
              <a:rPr lang="fr-FR" dirty="0" smtClean="0"/>
              <a:t>Les décès 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4716016" y="1196752"/>
            <a:ext cx="4041775" cy="639762"/>
          </a:xfrm>
        </p:spPr>
        <p:txBody>
          <a:bodyPr/>
          <a:lstStyle/>
          <a:p>
            <a:pPr algn="ctr"/>
            <a:r>
              <a:rPr lang="fr-FR" dirty="0" smtClean="0"/>
              <a:t>Les hospitalisations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4864"/>
            <a:ext cx="453564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457063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hypothèses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L’âge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être une femme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fait de vivre dans une commune riche ou peuplée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période de l’année influence le nombre de décès et d’hospitalisations.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confinement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6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259632" y="1340768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771800" y="1196752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131840" y="1196752"/>
            <a:ext cx="6012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smtClean="0"/>
              <a:t>Nombre d’hospitalisations et de décès</a:t>
            </a:r>
            <a:endParaRPr lang="fr-FR" sz="2700" dirty="0"/>
          </a:p>
        </p:txBody>
      </p:sp>
      <p:sp>
        <p:nvSpPr>
          <p:cNvPr id="9" name="Flèche droite 8"/>
          <p:cNvSpPr/>
          <p:nvPr/>
        </p:nvSpPr>
        <p:spPr>
          <a:xfrm>
            <a:off x="3059832" y="249289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995936" y="227687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99992" y="2348880"/>
            <a:ext cx="3707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smtClean="0"/>
              <a:t>Nombre de décès</a:t>
            </a:r>
            <a:endParaRPr lang="fr-FR" sz="2700" dirty="0"/>
          </a:p>
        </p:txBody>
      </p:sp>
      <p:sp>
        <p:nvSpPr>
          <p:cNvPr id="13" name="Flèche à angle droit 12"/>
          <p:cNvSpPr/>
          <p:nvPr/>
        </p:nvSpPr>
        <p:spPr>
          <a:xfrm rot="5400000">
            <a:off x="935596" y="3465004"/>
            <a:ext cx="432048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835696" y="3861048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267744" y="3789040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smtClean="0"/>
              <a:t>Nombre de décès et d’hospitalisations</a:t>
            </a:r>
            <a:endParaRPr lang="fr-FR" sz="2700" dirty="0"/>
          </a:p>
        </p:txBody>
      </p:sp>
      <p:sp>
        <p:nvSpPr>
          <p:cNvPr id="18" name="Flèche droite 17"/>
          <p:cNvSpPr/>
          <p:nvPr/>
        </p:nvSpPr>
        <p:spPr>
          <a:xfrm>
            <a:off x="2915816" y="6165304"/>
            <a:ext cx="864096" cy="40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851920" y="609329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283968" y="6093296"/>
            <a:ext cx="421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Nombre d’hospitalisations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résultats sur les décès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4040188" cy="639762"/>
          </a:xfrm>
        </p:spPr>
        <p:txBody>
          <a:bodyPr/>
          <a:lstStyle/>
          <a:p>
            <a:pPr algn="ctr"/>
            <a:r>
              <a:rPr lang="fr-FR" dirty="0" smtClean="0"/>
              <a:t>Les estimations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41775" cy="639762"/>
          </a:xfrm>
        </p:spPr>
        <p:txBody>
          <a:bodyPr/>
          <a:lstStyle/>
          <a:p>
            <a:pPr algn="ctr"/>
            <a:r>
              <a:rPr lang="fr-FR" dirty="0" smtClean="0"/>
              <a:t>Les tests d’hypothèses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283968" y="1772816"/>
            <a:ext cx="4860031" cy="5085184"/>
          </a:xfrm>
        </p:spPr>
        <p:txBody>
          <a:bodyPr/>
          <a:lstStyle/>
          <a:p>
            <a:r>
              <a:rPr lang="fr-FR" dirty="0" smtClean="0"/>
              <a:t>Le test de </a:t>
            </a:r>
            <a:r>
              <a:rPr lang="fr-FR" dirty="0" err="1" smtClean="0"/>
              <a:t>Durbin</a:t>
            </a:r>
            <a:r>
              <a:rPr lang="fr-FR" dirty="0" smtClean="0"/>
              <a:t>-Watson :</a:t>
            </a:r>
          </a:p>
          <a:p>
            <a:pPr>
              <a:buNone/>
            </a:pPr>
            <a:r>
              <a:rPr lang="fr-FR" b="1" dirty="0" smtClean="0"/>
              <a:t>DW = 1.43</a:t>
            </a:r>
          </a:p>
          <a:p>
            <a:pPr>
              <a:buNone/>
            </a:pPr>
            <a:r>
              <a:rPr lang="fr-FR" dirty="0" smtClean="0"/>
              <a:t>Les résidus sont positivement corrélés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test de </a:t>
            </a:r>
            <a:r>
              <a:rPr lang="fr-FR" dirty="0" err="1" smtClean="0"/>
              <a:t>Breush</a:t>
            </a:r>
            <a:r>
              <a:rPr lang="fr-FR" dirty="0" smtClean="0"/>
              <a:t>-Pagan :</a:t>
            </a:r>
          </a:p>
          <a:p>
            <a:pPr>
              <a:buNone/>
            </a:pPr>
            <a:r>
              <a:rPr lang="fr-FR" b="1" dirty="0" smtClean="0"/>
              <a:t>P-value  =  0</a:t>
            </a:r>
          </a:p>
          <a:p>
            <a:pPr>
              <a:buNone/>
            </a:pPr>
            <a:r>
              <a:rPr lang="fr-FR" dirty="0" smtClean="0"/>
              <a:t>Les résidus sont </a:t>
            </a:r>
            <a:r>
              <a:rPr lang="fr-FR" dirty="0" err="1" smtClean="0"/>
              <a:t>hétéroscédastiques</a:t>
            </a:r>
            <a:endParaRPr lang="fr-FR" dirty="0" smtClean="0"/>
          </a:p>
          <a:p>
            <a:pPr>
              <a:buNone/>
            </a:pPr>
            <a:r>
              <a:rPr lang="fr-FR" b="1" dirty="0" smtClean="0"/>
              <a:t>La variance des résidus n’est pas constante pour toutes les observations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49465"/>
            <a:ext cx="4283968" cy="510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4572000" y="6525344"/>
            <a:ext cx="648072" cy="332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364088" y="645789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Estimation par les MCG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92088" cy="82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792088" cy="7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age 11" descr="Parc_de_Bagatelle_Paris_printem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2996952"/>
            <a:ext cx="825095" cy="108012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475656" y="9807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10.42%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339752" y="213285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49.85%</a:t>
            </a:r>
            <a:endParaRPr lang="fr-FR" sz="2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275856" y="328498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23.46%</a:t>
            </a:r>
            <a:endParaRPr lang="fr-FR" sz="2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059832" y="414908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Petites villes : -3.73%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932040" y="458112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Villes : -3.89%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796136" y="508518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Confinement : 26.87%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0" y="5661248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Durant l’été, le nombre de décès  augmente de 10%  par rapport à l’automne</a:t>
            </a:r>
          </a:p>
          <a:p>
            <a:r>
              <a:rPr lang="fr-FR" sz="2000" dirty="0" smtClean="0"/>
              <a:t>Les </a:t>
            </a:r>
            <a:r>
              <a:rPr lang="fr-FR" sz="2000" dirty="0" err="1" smtClean="0"/>
              <a:t>grandes_villes</a:t>
            </a:r>
            <a:r>
              <a:rPr lang="fr-FR" sz="2000" dirty="0" smtClean="0"/>
              <a:t> servent de référence aux catégories </a:t>
            </a:r>
            <a:r>
              <a:rPr lang="fr-FR" sz="2000" dirty="0" err="1" smtClean="0"/>
              <a:t>petites_villes</a:t>
            </a:r>
            <a:r>
              <a:rPr lang="fr-FR" sz="2000" dirty="0" smtClean="0"/>
              <a:t> et villes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16893</TotalTime>
  <Words>683</Words>
  <Application>Microsoft Office PowerPoint</Application>
  <PresentationFormat>Affichage à l'écran (4:3)</PresentationFormat>
  <Paragraphs>146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Impact social de la Covid-19: Décès et hospitalisations dans les services d’aide à domicile</vt:lpstr>
      <vt:lpstr>La fédération UNA Nord</vt:lpstr>
      <vt:lpstr>Le contexte de l’étude: le coronavirus</vt:lpstr>
      <vt:lpstr>La problématique</vt:lpstr>
      <vt:lpstr>Les données</vt:lpstr>
      <vt:lpstr>Statistiques descriptives</vt:lpstr>
      <vt:lpstr>Les hypothèses</vt:lpstr>
      <vt:lpstr>Les résultats sur les décès </vt:lpstr>
      <vt:lpstr>Diapositive 9</vt:lpstr>
      <vt:lpstr>Les résultats sur les hospitalisations</vt:lpstr>
      <vt:lpstr>Diapositive 11</vt:lpstr>
      <vt:lpstr>Les résultats sur les hospitalisations</vt:lpstr>
      <vt:lpstr>Conclusion</vt:lpstr>
      <vt:lpstr>Annexes</vt:lpstr>
      <vt:lpstr>Estimation des décès de la MAD depuis 2018</vt:lpstr>
      <vt:lpstr>Comparaison des décès de la MAD et du département du Nord</vt:lpstr>
      <vt:lpstr>Répartition de la population étudiée en fonction du GIR</vt:lpstr>
      <vt:lpstr>L’introduction du GIR dans les estimations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jupiter</dc:creator>
  <cp:lastModifiedBy>jupiter</cp:lastModifiedBy>
  <cp:revision>369</cp:revision>
  <cp:lastPrinted>2020-09-09T13:08:36Z</cp:lastPrinted>
  <dcterms:created xsi:type="dcterms:W3CDTF">2020-09-01T07:47:23Z</dcterms:created>
  <dcterms:modified xsi:type="dcterms:W3CDTF">2020-09-21T16:13:01Z</dcterms:modified>
</cp:coreProperties>
</file>