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pen Sans"/>
      <p:regular r:id="rId13"/>
      <p:bold r:id="rId14"/>
      <p:italic r:id="rId15"/>
      <p:boldItalic r:id="rId1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buNone/>
              <a:defRPr b="1" baseline="0" i="0" sz="7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None/>
              <a:defRPr b="0" baseline="0" i="0" sz="3000" u="none" cap="none" strike="noStrike">
                <a:solidFill>
                  <a:schemeClr val="dk2"/>
                </a:solidFill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51000" y="182125"/>
            <a:ext cx="2261125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87"/>
            <a:ext cx="542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Font typeface="Open Sans"/>
              <a:defRPr sz="3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5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  <a:defRPr b="0" sz="1800">
                <a:solidFill>
                  <a:schemeClr val="dk2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528637" y="92868"/>
            <a:ext cx="80723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774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1028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Open Sans"/>
              <a:defRPr sz="25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528637" y="1042987"/>
            <a:ext cx="8072399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27000" marL="1778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1pPr>
            <a:lvl2pPr indent="-127000" marL="5207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2pPr>
            <a:lvl3pPr indent="-127000" marL="8763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3pPr>
            <a:lvl4pPr indent="-127000" marL="11049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4pPr>
            <a:lvl5pPr indent="-127000" marL="1346200" rtl="0">
              <a:spcBef>
                <a:spcPts val="0"/>
              </a:spcBef>
              <a:buClr>
                <a:schemeClr val="lt2"/>
              </a:buClr>
              <a:buFont typeface="Arial"/>
              <a:buChar char="●"/>
              <a:defRPr>
                <a:solidFill>
                  <a:schemeClr val="lt2"/>
                </a:solidFill>
              </a:defRPr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38567" y="4922043"/>
            <a:ext cx="105300" cy="1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rIns="51425" tIns="51425">
            <a:noAutofit/>
          </a:bodyPr>
          <a:lstStyle/>
          <a:p>
            <a:pPr indent="0" lvl="0" marL="0" marR="0" rtl="0" algn="r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1" marL="2540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2" marL="520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3" marL="774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4" marL="1028700" marR="0" rtl="0" algn="l">
              <a:spcBef>
                <a:spcPts val="0"/>
              </a:spcBef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5" marL="12827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6" marL="1549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7" marL="1803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8" marL="2057400" marR="0" rtl="0" algn="l">
              <a:spcBef>
                <a:spcPts val="0"/>
              </a:spcBef>
              <a:spcAft>
                <a:spcPts val="0"/>
              </a:spcAft>
              <a:buFont typeface="Open Sans"/>
            </a:pPr>
            <a:r>
              <a:t/>
            </a:r>
            <a:endParaRPr b="0" baseline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 algn="l">
              <a:spcBef>
                <a:spcPts val="5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 algn="l">
              <a:spcBef>
                <a:spcPts val="5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 algn="l">
              <a:spcBef>
                <a:spcPts val="30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 algn="l">
              <a:spcBef>
                <a:spcPts val="30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Announcements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627024"/>
            <a:ext cx="7772400" cy="11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Cool things in the world of Angular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April, 2014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7069800" y="4701825"/>
            <a:ext cx="2074199" cy="55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http://goo.gl/ckOEsn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7 AngularJS Releases!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1.2.10</a:t>
            </a:r>
          </a:p>
          <a:p>
            <a:pPr>
              <a:spcBef>
                <a:spcPts val="0"/>
              </a:spcBef>
              <a:buNone/>
            </a:pPr>
            <a:r>
              <a:rPr lang="en" sz="1800"/>
              <a:t>through 1.2.16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501850" y="239047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9" name="Shape 49"/>
          <p:cNvSpPr txBox="1"/>
          <p:nvPr/>
        </p:nvSpPr>
        <p:spPr>
          <a:xfrm>
            <a:off x="1107125" y="3342450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AngularJS 1.3.0-beta.2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through 1.3.0-beta.5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5" y="3314375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293 PRs and issues closed!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ngModelOptions: custom triggers and debounce of ngModel updates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Support for </a:t>
            </a:r>
            <a:r>
              <a:rPr lang="en" sz="1800">
                <a:solidFill>
                  <a:srgbClr val="333333"/>
                </a:solidFill>
                <a:highlight>
                  <a:srgbClr val="F8F8F8"/>
                </a:highlight>
                <a:latin typeface="Verdana"/>
                <a:ea typeface="Verdana"/>
                <a:cs typeface="Verdana"/>
                <a:sym typeface="Verdana"/>
              </a:rPr>
              <a:t>$</a:t>
            </a:r>
            <a:r>
              <a:rPr lang="en" sz="1800"/>
              <a:t>observer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deregistration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input supports new types: date, time, datetime-local, month, week</a:t>
            </a:r>
          </a:p>
          <a:p>
            <a:pPr indent="-342900" lvl="0" marL="457200" rtl="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$animate: animate dirty, pristine, valid, invalid for form/fields</a:t>
            </a:r>
          </a:p>
          <a:p>
            <a:pPr indent="-342900" lvl="0" marL="457200">
              <a:spcBef>
                <a:spcPts val="0"/>
              </a:spcBef>
              <a:buClr>
                <a:srgbClr val="333333"/>
              </a:buClr>
              <a:buSzPct val="1000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filterFilter: support deeply nested predicate objects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6000"/>
            <a:ext cx="60077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AngularDart Releases!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089900" y="1502841"/>
            <a:ext cx="47013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/>
              <a:t>Highlights: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800"/>
              <a:t>70 PRs and issues closed!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New tagging-style compiler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</a:rPr>
              <a:t>EventHandler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 Add support for on-* style events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052850" y="143852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AngularDart 0.9.10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80" y="1410450"/>
            <a:ext cx="699024" cy="7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501850" y="2390475"/>
            <a:ext cx="2711099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2.0 on blog.angularjs.org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96" y="1330500"/>
            <a:ext cx="5305500" cy="36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AngularHotkeys.js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100" y="1330525"/>
            <a:ext cx="4947800" cy="30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2098100" y="4433550"/>
            <a:ext cx="5134500" cy="4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http://chieffancypants.github.io/angular-hotkeys/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6000"/>
            <a:ext cx="8070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ngEurope announced!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004750" y="4545200"/>
            <a:ext cx="5134500" cy="48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ngeurope.org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412" y="1377150"/>
            <a:ext cx="4141874" cy="30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87"/>
            <a:ext cx="55142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948375" y="2116125"/>
            <a:ext cx="5434799" cy="13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chemeClr val="dk1"/>
                </a:solidFill>
              </a:rPr>
              <a:t>http://goo.gl/ckOEsn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