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Open Sans"/>
      <p:regular r:id="rId11"/>
      <p:bold r:id="rId12"/>
      <p:italic r:id="rId13"/>
      <p:boldItalic r:id="rId14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None/>
              <a:defRPr b="1" baseline="0" i="0" sz="7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SzPct val="100000"/>
              <a:buNone/>
              <a:defRPr b="0" baseline="0" i="0" sz="3000" u="none" cap="none" strike="noStrike">
                <a:solidFill>
                  <a:schemeClr val="dk2"/>
                </a:solidFill>
              </a:defRPr>
            </a:lvl1pPr>
            <a:lvl2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Shape 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51000" y="182125"/>
            <a:ext cx="2261125" cy="23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11495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2pPr>
            <a:lvl3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3pPr>
            <a:lvl4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4pPr>
            <a:lvl5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5pPr>
            <a:lvl6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6pPr>
            <a:lvl7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7pPr>
            <a:lvl8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8pPr>
            <a:lvl9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9144000" cy="114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" name="Shape 20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9144000" cy="11495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6" name="Shape 2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1pPr>
            <a:lvl2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4pPr>
            <a:lvl5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7pPr>
            <a:lvl8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1" name="Shape 31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528637" y="92868"/>
            <a:ext cx="8072399" cy="69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774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1028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528637" y="1042987"/>
            <a:ext cx="8072399" cy="3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7000" marL="1778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1pPr>
            <a:lvl2pPr indent="-127000" marL="5207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2pPr>
            <a:lvl3pPr indent="-127000" marL="8763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3pPr>
            <a:lvl4pPr indent="-127000" marL="11049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4pPr>
            <a:lvl5pPr indent="-127000" marL="13462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38567" y="4922043"/>
            <a:ext cx="105300" cy="1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rIns="51425" tIns="51425">
            <a:noAutofit/>
          </a:bodyPr>
          <a:lstStyle/>
          <a:p>
            <a:pPr indent="0" lvl="0" marL="0" marR="0" rtl="0" algn="r">
              <a:spcBef>
                <a:spcPts val="0"/>
              </a:spcBef>
              <a:buFont typeface="Open Sans"/>
            </a:pPr>
            <a:r>
              <a:t/>
            </a:r>
            <a:endParaRPr b="0" baseline="0" i="0" sz="7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254000" marR="0" rtl="0" algn="l">
              <a:spcBef>
                <a:spcPts val="0"/>
              </a:spcBef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520700" marR="0" rtl="0" algn="l">
              <a:spcBef>
                <a:spcPts val="0"/>
              </a:spcBef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3" marL="774700" marR="0" rtl="0" algn="l">
              <a:spcBef>
                <a:spcPts val="0"/>
              </a:spcBef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4" marL="1028700" marR="0" rtl="0" algn="l">
              <a:spcBef>
                <a:spcPts val="0"/>
              </a:spcBef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5" marL="1282700" marR="0" rtl="0" algn="l">
              <a:spcBef>
                <a:spcPts val="0"/>
              </a:spcBef>
              <a:spcAft>
                <a:spcPts val="0"/>
              </a:spcAft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6" marL="1549400" marR="0" rtl="0" algn="l">
              <a:spcBef>
                <a:spcPts val="0"/>
              </a:spcBef>
              <a:spcAft>
                <a:spcPts val="0"/>
              </a:spcAft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7" marL="1803400" marR="0" rtl="0" algn="l">
              <a:spcBef>
                <a:spcPts val="0"/>
              </a:spcBef>
              <a:spcAft>
                <a:spcPts val="0"/>
              </a:spcAft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8" marL="2057400" marR="0" rtl="0" algn="l">
              <a:spcBef>
                <a:spcPts val="0"/>
              </a:spcBef>
              <a:spcAft>
                <a:spcPts val="0"/>
              </a:spcAft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5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spcBef>
                <a:spcPts val="5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spcBef>
                <a:spcPts val="3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rtl="0" algn="l">
              <a:spcBef>
                <a:spcPts val="3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rtl="0" algn="l">
              <a:spcBef>
                <a:spcPts val="3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rtl="0" algn="l">
              <a:spcBef>
                <a:spcPts val="3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angularjs.blogspot.com/2014/12/planning-angular-14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hyperlink" Target="http://ng-conf.or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hyperlink" Target="http://www.ng-conf.org/#ng-extende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Announcements</a:t>
            </a:r>
          </a:p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685800" y="3627024"/>
            <a:ext cx="7772400" cy="114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Cool things in the world of Angular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January, 2015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7069800" y="4701825"/>
            <a:ext cx="2074199" cy="55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http://goo.gl/uHonRc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6000"/>
            <a:ext cx="87170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AngularJS 1.3.10 &amp; 1.4.0-beta.0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457200" y="1561300"/>
            <a:ext cx="2997900" cy="3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AngularJS 1.3.x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- bug fixes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- documentation updates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4277125" y="1533350"/>
            <a:ext cx="3287100" cy="3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AngularJS 1.4.x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- beta quality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- </a:t>
            </a:r>
            <a:r>
              <a:rPr b="1" lang="en" sz="1800" u="sng">
                <a:solidFill>
                  <a:schemeClr val="hlink"/>
                </a:solidFill>
                <a:hlinkClick r:id="rId3"/>
              </a:rPr>
              <a:t>roadmap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- targeting March 2015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6000"/>
            <a:ext cx="8070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ng-conf March 5-6, 2015</a:t>
            </a:r>
          </a:p>
        </p:txBody>
      </p:sp>
      <p:grpSp>
        <p:nvGrpSpPr>
          <p:cNvPr id="53" name="Shape 53"/>
          <p:cNvGrpSpPr/>
          <p:nvPr/>
        </p:nvGrpSpPr>
        <p:grpSpPr>
          <a:xfrm>
            <a:off x="664950" y="1726011"/>
            <a:ext cx="7814100" cy="2315588"/>
            <a:chOff x="674400" y="1591136"/>
            <a:chExt cx="7814100" cy="2315588"/>
          </a:xfrm>
        </p:grpSpPr>
        <p:pic>
          <p:nvPicPr>
            <p:cNvPr id="54" name="Shape 5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52475" y="1830275"/>
              <a:ext cx="7439025" cy="2076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" name="Shape 55"/>
            <p:cNvSpPr/>
            <p:nvPr/>
          </p:nvSpPr>
          <p:spPr>
            <a:xfrm>
              <a:off x="674400" y="1591136"/>
              <a:ext cx="7814100" cy="242699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Shape 56"/>
          <p:cNvSpPr txBox="1"/>
          <p:nvPr/>
        </p:nvSpPr>
        <p:spPr>
          <a:xfrm>
            <a:off x="3017700" y="4235275"/>
            <a:ext cx="2949299" cy="6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1800"/>
              <a:t> </a:t>
            </a:r>
            <a:r>
              <a:rPr b="1" lang="en" sz="1800"/>
              <a:t>livestream</a:t>
            </a:r>
            <a:r>
              <a:rPr lang="en" sz="1800"/>
              <a:t> @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ng-conf.org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6000"/>
            <a:ext cx="8070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ng-conf extended</a:t>
            </a:r>
          </a:p>
        </p:txBody>
      </p:sp>
      <p:grpSp>
        <p:nvGrpSpPr>
          <p:cNvPr id="62" name="Shape 62"/>
          <p:cNvGrpSpPr/>
          <p:nvPr/>
        </p:nvGrpSpPr>
        <p:grpSpPr>
          <a:xfrm>
            <a:off x="664950" y="1726011"/>
            <a:ext cx="7814100" cy="2315588"/>
            <a:chOff x="674400" y="1591136"/>
            <a:chExt cx="7814100" cy="2315588"/>
          </a:xfrm>
        </p:grpSpPr>
        <p:pic>
          <p:nvPicPr>
            <p:cNvPr id="63" name="Shape 6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52475" y="1830275"/>
              <a:ext cx="7439025" cy="2076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Shape 64"/>
            <p:cNvSpPr/>
            <p:nvPr/>
          </p:nvSpPr>
          <p:spPr>
            <a:xfrm>
              <a:off x="674400" y="1591136"/>
              <a:ext cx="7814100" cy="242699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Shape 65"/>
          <p:cNvSpPr txBox="1"/>
          <p:nvPr/>
        </p:nvSpPr>
        <p:spPr>
          <a:xfrm>
            <a:off x="3017700" y="4235275"/>
            <a:ext cx="2949299" cy="6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ng-conf.org/#ng-extended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Thanks!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1948375" y="2116125"/>
            <a:ext cx="5434799" cy="134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b="1" lang="en" sz="4000"/>
              <a:t>http://goo.gl/uHonRc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