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9144000"/>
  <p:notesSz cx="6858000" cy="9144000"/>
  <p:embeddedFontLst>
    <p:embeddedFont>
      <p:font typeface="Inconsolata"/>
      <p:regular r:id="rId33"/>
      <p:bold r:id="rId34"/>
    </p:embeddedFont>
    <p:embeddedFont>
      <p:font typeface="Open Sans"/>
      <p:regular r:id="rId35"/>
      <p:bold r:id="rId36"/>
      <p:italic r:id="rId37"/>
      <p:boldItalic r:id="rId38"/>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Inconsolata-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penSans-regular.fntdata"/><Relationship Id="rId12" Type="http://schemas.openxmlformats.org/officeDocument/2006/relationships/slide" Target="slides/slide7.xml"/><Relationship Id="rId34" Type="http://schemas.openxmlformats.org/officeDocument/2006/relationships/font" Target="fonts/Inconsolata-bold.fntdata"/><Relationship Id="rId15" Type="http://schemas.openxmlformats.org/officeDocument/2006/relationships/slide" Target="slides/slide10.xml"/><Relationship Id="rId37" Type="http://schemas.openxmlformats.org/officeDocument/2006/relationships/font" Target="fonts/OpenSans-italic.fntdata"/><Relationship Id="rId14" Type="http://schemas.openxmlformats.org/officeDocument/2006/relationships/slide" Target="slides/slide9.xml"/><Relationship Id="rId36" Type="http://schemas.openxmlformats.org/officeDocument/2006/relationships/font" Target="fonts/OpenSans-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OpenSa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 name="Shape 26"/>
        <p:cNvGrpSpPr/>
        <p:nvPr/>
      </p:nvGrpSpPr>
      <p:grpSpPr>
        <a:xfrm>
          <a:off x="0" y="0"/>
          <a:ext cx="0" cy="0"/>
          <a:chOff x="0" y="0"/>
          <a:chExt cx="0" cy="0"/>
        </a:xfrm>
      </p:grpSpPr>
      <p:sp>
        <p:nvSpPr>
          <p:cNvPr id="27" name="Shape 2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 name="Shape 2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1" name="Shape 13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 name="Shape 32"/>
        <p:cNvGrpSpPr/>
        <p:nvPr/>
      </p:nvGrpSpPr>
      <p:grpSpPr>
        <a:xfrm>
          <a:off x="0" y="0"/>
          <a:ext cx="0" cy="0"/>
          <a:chOff x="0" y="0"/>
          <a:chExt cx="0" cy="0"/>
        </a:xfrm>
      </p:grpSpPr>
      <p:sp>
        <p:nvSpPr>
          <p:cNvPr id="33" name="Shape 3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 name="Shape 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7" name="Shape 15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Today, folks use Angular primarily with JavaScript.  </a:t>
            </a:r>
          </a:p>
          <a:p>
            <a:pPr lvl="0" rtl="0">
              <a:spcBef>
                <a:spcPts val="0"/>
              </a:spcBef>
              <a:buNone/>
            </a:pPr>
            <a:r>
              <a:t/>
            </a:r>
            <a:endParaRPr/>
          </a:p>
          <a:p>
            <a:pPr lvl="0" rtl="0">
              <a:spcBef>
                <a:spcPts val="0"/>
              </a:spcBef>
              <a:buNone/>
            </a:pPr>
            <a:r>
              <a:rPr lang="en"/>
              <a:t>But we've also seen much enthusiasm for using it with other languages that compile to JavaScript like CoffeeScript, TypeScript, and ClojureScript.</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5" name="Shape 17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1" name="Shape 18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4" name="Shape 20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0" name="Shape 21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6" name="Shape 21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 name="Shape 39"/>
        <p:cNvGrpSpPr/>
        <p:nvPr/>
      </p:nvGrpSpPr>
      <p:grpSpPr>
        <a:xfrm>
          <a:off x="0" y="0"/>
          <a:ext cx="0" cy="0"/>
          <a:chOff x="0" y="0"/>
          <a:chExt cx="0" cy="0"/>
        </a:xfrm>
      </p:grpSpPr>
      <p:sp>
        <p:nvSpPr>
          <p:cNvPr id="40" name="Shape 4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1" name="Shape 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txBox="1"/>
          <p:nvPr>
            <p:ph type="ctrTitle"/>
          </p:nvPr>
        </p:nvSpPr>
        <p:spPr>
          <a:xfrm>
            <a:off x="685800" y="2111123"/>
            <a:ext cx="7772400" cy="1546474"/>
          </a:xfrm>
          <a:prstGeom prst="rect">
            <a:avLst/>
          </a:prstGeom>
          <a:noFill/>
          <a:ln>
            <a:noFill/>
          </a:ln>
        </p:spPr>
        <p:txBody>
          <a:bodyPr anchorCtr="0" anchor="b" bIns="91425" lIns="91425" rIns="91425" tIns="91425"/>
          <a:lstStyle>
            <a:lvl1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1pPr>
            <a:lvl2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2pPr>
            <a:lvl3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3pPr>
            <a:lvl4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4pPr>
            <a:lvl5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5pPr>
            <a:lvl6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6pPr>
            <a:lvl7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7pPr>
            <a:lvl8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8pPr>
            <a:lvl9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9pPr>
          </a:lstStyle>
          <a:p/>
        </p:txBody>
      </p:sp>
      <p:sp>
        <p:nvSpPr>
          <p:cNvPr id="9" name="Shape 9"/>
          <p:cNvSpPr txBox="1"/>
          <p:nvPr>
            <p:ph idx="1" type="subTitle"/>
          </p:nvPr>
        </p:nvSpPr>
        <p:spPr>
          <a:xfrm>
            <a:off x="685800" y="3786737"/>
            <a:ext cx="7772400" cy="1046317"/>
          </a:xfrm>
          <a:prstGeom prst="rect">
            <a:avLst/>
          </a:prstGeom>
          <a:noFill/>
          <a:ln>
            <a:noFill/>
          </a:ln>
        </p:spPr>
        <p:txBody>
          <a:bodyPr anchorCtr="0" anchor="t" bIns="91425" lIns="91425" rIns="91425" tIns="91425"/>
          <a:lstStyle>
            <a:lvl1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1pPr>
            <a:lvl2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2pPr>
            <a:lvl3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3pPr>
            <a:lvl4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4pPr>
            <a:lvl5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5pPr>
            <a:lvl6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6pPr>
            <a:lvl7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7pPr>
            <a:lvl8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8pPr>
            <a:lvl9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x="0" y="0"/>
          <a:ext cx="0" cy="0"/>
          <a:chOff x="0" y="0"/>
          <a:chExt cx="0" cy="0"/>
        </a:xfrm>
      </p:grpSpPr>
      <p:sp>
        <p:nvSpPr>
          <p:cNvPr id="11" name="Shape 11"/>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SzPct val="100000"/>
              <a:buFont typeface="Arial"/>
              <a:buNone/>
              <a:defRPr b="1" sz="3600">
                <a:solidFill>
                  <a:schemeClr val="dk1"/>
                </a:solidFill>
                <a:latin typeface="Arial"/>
                <a:ea typeface="Arial"/>
                <a:cs typeface="Arial"/>
                <a:sym typeface="Arial"/>
              </a:defRPr>
            </a:lvl1pPr>
            <a:lvl2pPr rtl="0" algn="l">
              <a:spcBef>
                <a:spcPts val="0"/>
              </a:spcBef>
              <a:buSzPct val="100000"/>
              <a:buFont typeface="Arial"/>
              <a:buNone/>
              <a:defRPr b="1" sz="3600">
                <a:solidFill>
                  <a:schemeClr val="dk1"/>
                </a:solidFill>
                <a:latin typeface="Arial"/>
                <a:ea typeface="Arial"/>
                <a:cs typeface="Arial"/>
                <a:sym typeface="Arial"/>
              </a:defRPr>
            </a:lvl2pPr>
            <a:lvl3pPr rtl="0" algn="l">
              <a:spcBef>
                <a:spcPts val="0"/>
              </a:spcBef>
              <a:buSzPct val="100000"/>
              <a:buFont typeface="Arial"/>
              <a:buNone/>
              <a:defRPr b="1" sz="3600">
                <a:solidFill>
                  <a:schemeClr val="dk1"/>
                </a:solidFill>
                <a:latin typeface="Arial"/>
                <a:ea typeface="Arial"/>
                <a:cs typeface="Arial"/>
                <a:sym typeface="Arial"/>
              </a:defRPr>
            </a:lvl3pPr>
            <a:lvl4pPr rtl="0" algn="l">
              <a:spcBef>
                <a:spcPts val="0"/>
              </a:spcBef>
              <a:buSzPct val="100000"/>
              <a:buFont typeface="Arial"/>
              <a:buNone/>
              <a:defRPr b="1" sz="3600">
                <a:solidFill>
                  <a:schemeClr val="dk1"/>
                </a:solidFill>
                <a:latin typeface="Arial"/>
                <a:ea typeface="Arial"/>
                <a:cs typeface="Arial"/>
                <a:sym typeface="Arial"/>
              </a:defRPr>
            </a:lvl4pPr>
            <a:lvl5pPr rtl="0" algn="l">
              <a:spcBef>
                <a:spcPts val="0"/>
              </a:spcBef>
              <a:buSzPct val="100000"/>
              <a:buFont typeface="Arial"/>
              <a:buNone/>
              <a:defRPr b="1" sz="3600">
                <a:solidFill>
                  <a:schemeClr val="dk1"/>
                </a:solidFill>
                <a:latin typeface="Arial"/>
                <a:ea typeface="Arial"/>
                <a:cs typeface="Arial"/>
                <a:sym typeface="Arial"/>
              </a:defRPr>
            </a:lvl5pPr>
            <a:lvl6pPr rtl="0" algn="l">
              <a:spcBef>
                <a:spcPts val="0"/>
              </a:spcBef>
              <a:buSzPct val="100000"/>
              <a:buFont typeface="Arial"/>
              <a:buNone/>
              <a:defRPr b="1" sz="3600">
                <a:solidFill>
                  <a:schemeClr val="dk1"/>
                </a:solidFill>
                <a:latin typeface="Arial"/>
                <a:ea typeface="Arial"/>
                <a:cs typeface="Arial"/>
                <a:sym typeface="Arial"/>
              </a:defRPr>
            </a:lvl6pPr>
            <a:lvl7pPr rtl="0" algn="l">
              <a:spcBef>
                <a:spcPts val="0"/>
              </a:spcBef>
              <a:buSzPct val="100000"/>
              <a:buFont typeface="Arial"/>
              <a:buNone/>
              <a:defRPr b="1" sz="3600">
                <a:solidFill>
                  <a:schemeClr val="dk1"/>
                </a:solidFill>
                <a:latin typeface="Arial"/>
                <a:ea typeface="Arial"/>
                <a:cs typeface="Arial"/>
                <a:sym typeface="Arial"/>
              </a:defRPr>
            </a:lvl7pPr>
            <a:lvl8pPr rtl="0" algn="l">
              <a:spcBef>
                <a:spcPts val="0"/>
              </a:spcBef>
              <a:buSzPct val="100000"/>
              <a:buFont typeface="Arial"/>
              <a:buNone/>
              <a:defRPr b="1" sz="3600">
                <a:solidFill>
                  <a:schemeClr val="dk1"/>
                </a:solidFill>
                <a:latin typeface="Arial"/>
                <a:ea typeface="Arial"/>
                <a:cs typeface="Arial"/>
                <a:sym typeface="Arial"/>
              </a:defRPr>
            </a:lvl8pPr>
            <a:lvl9pPr rtl="0" algn="l">
              <a:spcBef>
                <a:spcPts val="0"/>
              </a:spcBef>
              <a:buSzPct val="100000"/>
              <a:buFont typeface="Arial"/>
              <a:buNone/>
              <a:defRPr b="1" sz="3600">
                <a:solidFill>
                  <a:schemeClr val="dk1"/>
                </a:solidFill>
                <a:latin typeface="Arial"/>
                <a:ea typeface="Arial"/>
                <a:cs typeface="Arial"/>
                <a:sym typeface="Arial"/>
              </a:defRPr>
            </a:lvl9pPr>
          </a:lstStyle>
          <a:p/>
        </p:txBody>
      </p:sp>
      <p:sp>
        <p:nvSpPr>
          <p:cNvPr id="12" name="Shape 12"/>
          <p:cNvSpPr txBox="1"/>
          <p:nvPr>
            <p:ph idx="1" type="body"/>
          </p:nvPr>
        </p:nvSpPr>
        <p:spPr>
          <a:xfrm>
            <a:off x="457200" y="1600200"/>
            <a:ext cx="8229600" cy="496757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x="0" y="0"/>
          <a:ext cx="0" cy="0"/>
          <a:chOff x="0" y="0"/>
          <a:chExt cx="0" cy="0"/>
        </a:xfrm>
      </p:grpSpPr>
      <p:sp>
        <p:nvSpPr>
          <p:cNvPr id="14" name="Shape 14"/>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SzPct val="100000"/>
              <a:buFont typeface="Arial"/>
              <a:buNone/>
              <a:defRPr b="1" sz="3600">
                <a:solidFill>
                  <a:schemeClr val="dk1"/>
                </a:solidFill>
                <a:latin typeface="Arial"/>
                <a:ea typeface="Arial"/>
                <a:cs typeface="Arial"/>
                <a:sym typeface="Arial"/>
              </a:defRPr>
            </a:lvl1pPr>
            <a:lvl2pPr rtl="0" algn="l">
              <a:spcBef>
                <a:spcPts val="0"/>
              </a:spcBef>
              <a:buSzPct val="100000"/>
              <a:buFont typeface="Arial"/>
              <a:buNone/>
              <a:defRPr b="1" sz="3600">
                <a:solidFill>
                  <a:schemeClr val="dk1"/>
                </a:solidFill>
                <a:latin typeface="Arial"/>
                <a:ea typeface="Arial"/>
                <a:cs typeface="Arial"/>
                <a:sym typeface="Arial"/>
              </a:defRPr>
            </a:lvl2pPr>
            <a:lvl3pPr rtl="0" algn="l">
              <a:spcBef>
                <a:spcPts val="0"/>
              </a:spcBef>
              <a:buSzPct val="100000"/>
              <a:buFont typeface="Arial"/>
              <a:buNone/>
              <a:defRPr b="1" sz="3600">
                <a:solidFill>
                  <a:schemeClr val="dk1"/>
                </a:solidFill>
                <a:latin typeface="Arial"/>
                <a:ea typeface="Arial"/>
                <a:cs typeface="Arial"/>
                <a:sym typeface="Arial"/>
              </a:defRPr>
            </a:lvl3pPr>
            <a:lvl4pPr rtl="0" algn="l">
              <a:spcBef>
                <a:spcPts val="0"/>
              </a:spcBef>
              <a:buSzPct val="100000"/>
              <a:buFont typeface="Arial"/>
              <a:buNone/>
              <a:defRPr b="1" sz="3600">
                <a:solidFill>
                  <a:schemeClr val="dk1"/>
                </a:solidFill>
                <a:latin typeface="Arial"/>
                <a:ea typeface="Arial"/>
                <a:cs typeface="Arial"/>
                <a:sym typeface="Arial"/>
              </a:defRPr>
            </a:lvl4pPr>
            <a:lvl5pPr rtl="0" algn="l">
              <a:spcBef>
                <a:spcPts val="0"/>
              </a:spcBef>
              <a:buSzPct val="100000"/>
              <a:buFont typeface="Arial"/>
              <a:buNone/>
              <a:defRPr b="1" sz="3600">
                <a:solidFill>
                  <a:schemeClr val="dk1"/>
                </a:solidFill>
                <a:latin typeface="Arial"/>
                <a:ea typeface="Arial"/>
                <a:cs typeface="Arial"/>
                <a:sym typeface="Arial"/>
              </a:defRPr>
            </a:lvl5pPr>
            <a:lvl6pPr rtl="0" algn="l">
              <a:spcBef>
                <a:spcPts val="0"/>
              </a:spcBef>
              <a:buSzPct val="100000"/>
              <a:buFont typeface="Arial"/>
              <a:buNone/>
              <a:defRPr b="1" sz="3600">
                <a:solidFill>
                  <a:schemeClr val="dk1"/>
                </a:solidFill>
                <a:latin typeface="Arial"/>
                <a:ea typeface="Arial"/>
                <a:cs typeface="Arial"/>
                <a:sym typeface="Arial"/>
              </a:defRPr>
            </a:lvl6pPr>
            <a:lvl7pPr rtl="0" algn="l">
              <a:spcBef>
                <a:spcPts val="0"/>
              </a:spcBef>
              <a:buSzPct val="100000"/>
              <a:buFont typeface="Arial"/>
              <a:buNone/>
              <a:defRPr b="1" sz="3600">
                <a:solidFill>
                  <a:schemeClr val="dk1"/>
                </a:solidFill>
                <a:latin typeface="Arial"/>
                <a:ea typeface="Arial"/>
                <a:cs typeface="Arial"/>
                <a:sym typeface="Arial"/>
              </a:defRPr>
            </a:lvl7pPr>
            <a:lvl8pPr rtl="0" algn="l">
              <a:spcBef>
                <a:spcPts val="0"/>
              </a:spcBef>
              <a:buSzPct val="100000"/>
              <a:buFont typeface="Arial"/>
              <a:buNone/>
              <a:defRPr b="1" sz="3600">
                <a:solidFill>
                  <a:schemeClr val="dk1"/>
                </a:solidFill>
                <a:latin typeface="Arial"/>
                <a:ea typeface="Arial"/>
                <a:cs typeface="Arial"/>
                <a:sym typeface="Arial"/>
              </a:defRPr>
            </a:lvl8pPr>
            <a:lvl9pPr rtl="0" algn="l">
              <a:spcBef>
                <a:spcPts val="0"/>
              </a:spcBef>
              <a:buSzPct val="100000"/>
              <a:buFont typeface="Arial"/>
              <a:buNone/>
              <a:defRPr b="1" sz="3600">
                <a:solidFill>
                  <a:schemeClr val="dk1"/>
                </a:solidFill>
                <a:latin typeface="Arial"/>
                <a:ea typeface="Arial"/>
                <a:cs typeface="Arial"/>
                <a:sym typeface="Arial"/>
              </a:defRPr>
            </a:lvl9pPr>
          </a:lstStyle>
          <a:p/>
        </p:txBody>
      </p:sp>
      <p:sp>
        <p:nvSpPr>
          <p:cNvPr id="15" name="Shape 15"/>
          <p:cNvSpPr txBox="1"/>
          <p:nvPr>
            <p:ph idx="1" type="body"/>
          </p:nvPr>
        </p:nvSpPr>
        <p:spPr>
          <a:xfrm>
            <a:off x="457200" y="1600200"/>
            <a:ext cx="3994525" cy="496757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16" name="Shape 16"/>
          <p:cNvSpPr txBox="1"/>
          <p:nvPr>
            <p:ph idx="2" type="body"/>
          </p:nvPr>
        </p:nvSpPr>
        <p:spPr>
          <a:xfrm>
            <a:off x="4692273" y="1600200"/>
            <a:ext cx="3994525" cy="496757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x="0" y="0"/>
          <a:ext cx="0" cy="0"/>
          <a:chOff x="0" y="0"/>
          <a:chExt cx="0" cy="0"/>
        </a:xfrm>
      </p:grpSpPr>
      <p:sp>
        <p:nvSpPr>
          <p:cNvPr id="18" name="Shape 18"/>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SzPct val="100000"/>
              <a:buFont typeface="Arial"/>
              <a:buNone/>
              <a:defRPr b="1" sz="3600">
                <a:solidFill>
                  <a:schemeClr val="dk1"/>
                </a:solidFill>
                <a:latin typeface="Arial"/>
                <a:ea typeface="Arial"/>
                <a:cs typeface="Arial"/>
                <a:sym typeface="Arial"/>
              </a:defRPr>
            </a:lvl1pPr>
            <a:lvl2pPr rtl="0" algn="l">
              <a:spcBef>
                <a:spcPts val="0"/>
              </a:spcBef>
              <a:buSzPct val="100000"/>
              <a:buFont typeface="Arial"/>
              <a:buNone/>
              <a:defRPr b="1" sz="3600">
                <a:solidFill>
                  <a:schemeClr val="dk1"/>
                </a:solidFill>
                <a:latin typeface="Arial"/>
                <a:ea typeface="Arial"/>
                <a:cs typeface="Arial"/>
                <a:sym typeface="Arial"/>
              </a:defRPr>
            </a:lvl2pPr>
            <a:lvl3pPr rtl="0" algn="l">
              <a:spcBef>
                <a:spcPts val="0"/>
              </a:spcBef>
              <a:buSzPct val="100000"/>
              <a:buFont typeface="Arial"/>
              <a:buNone/>
              <a:defRPr b="1" sz="3600">
                <a:solidFill>
                  <a:schemeClr val="dk1"/>
                </a:solidFill>
                <a:latin typeface="Arial"/>
                <a:ea typeface="Arial"/>
                <a:cs typeface="Arial"/>
                <a:sym typeface="Arial"/>
              </a:defRPr>
            </a:lvl3pPr>
            <a:lvl4pPr rtl="0" algn="l">
              <a:spcBef>
                <a:spcPts val="0"/>
              </a:spcBef>
              <a:buSzPct val="100000"/>
              <a:buFont typeface="Arial"/>
              <a:buNone/>
              <a:defRPr b="1" sz="3600">
                <a:solidFill>
                  <a:schemeClr val="dk1"/>
                </a:solidFill>
                <a:latin typeface="Arial"/>
                <a:ea typeface="Arial"/>
                <a:cs typeface="Arial"/>
                <a:sym typeface="Arial"/>
              </a:defRPr>
            </a:lvl4pPr>
            <a:lvl5pPr rtl="0" algn="l">
              <a:spcBef>
                <a:spcPts val="0"/>
              </a:spcBef>
              <a:buSzPct val="100000"/>
              <a:buFont typeface="Arial"/>
              <a:buNone/>
              <a:defRPr b="1" sz="3600">
                <a:solidFill>
                  <a:schemeClr val="dk1"/>
                </a:solidFill>
                <a:latin typeface="Arial"/>
                <a:ea typeface="Arial"/>
                <a:cs typeface="Arial"/>
                <a:sym typeface="Arial"/>
              </a:defRPr>
            </a:lvl5pPr>
            <a:lvl6pPr rtl="0" algn="l">
              <a:spcBef>
                <a:spcPts val="0"/>
              </a:spcBef>
              <a:buSzPct val="100000"/>
              <a:buFont typeface="Arial"/>
              <a:buNone/>
              <a:defRPr b="1" sz="3600">
                <a:solidFill>
                  <a:schemeClr val="dk1"/>
                </a:solidFill>
                <a:latin typeface="Arial"/>
                <a:ea typeface="Arial"/>
                <a:cs typeface="Arial"/>
                <a:sym typeface="Arial"/>
              </a:defRPr>
            </a:lvl6pPr>
            <a:lvl7pPr rtl="0" algn="l">
              <a:spcBef>
                <a:spcPts val="0"/>
              </a:spcBef>
              <a:buSzPct val="100000"/>
              <a:buFont typeface="Arial"/>
              <a:buNone/>
              <a:defRPr b="1" sz="3600">
                <a:solidFill>
                  <a:schemeClr val="dk1"/>
                </a:solidFill>
                <a:latin typeface="Arial"/>
                <a:ea typeface="Arial"/>
                <a:cs typeface="Arial"/>
                <a:sym typeface="Arial"/>
              </a:defRPr>
            </a:lvl7pPr>
            <a:lvl8pPr rtl="0" algn="l">
              <a:spcBef>
                <a:spcPts val="0"/>
              </a:spcBef>
              <a:buSzPct val="100000"/>
              <a:buFont typeface="Arial"/>
              <a:buNone/>
              <a:defRPr b="1" sz="3600">
                <a:solidFill>
                  <a:schemeClr val="dk1"/>
                </a:solidFill>
                <a:latin typeface="Arial"/>
                <a:ea typeface="Arial"/>
                <a:cs typeface="Arial"/>
                <a:sym typeface="Arial"/>
              </a:defRPr>
            </a:lvl8pPr>
            <a:lvl9pPr rtl="0" algn="l">
              <a:spcBef>
                <a:spcPts val="0"/>
              </a:spcBef>
              <a:buSzPct val="1000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x="0" y="0"/>
          <a:ext cx="0" cy="0"/>
          <a:chOff x="0" y="0"/>
          <a:chExt cx="0" cy="0"/>
        </a:xfrm>
      </p:grpSpPr>
      <p:sp>
        <p:nvSpPr>
          <p:cNvPr id="20" name="Shape 20"/>
          <p:cNvSpPr txBox="1"/>
          <p:nvPr>
            <p:ph idx="1" type="body"/>
          </p:nvPr>
        </p:nvSpPr>
        <p:spPr>
          <a:xfrm>
            <a:off x="457200" y="5875078"/>
            <a:ext cx="8229600" cy="692693"/>
          </a:xfrm>
          <a:prstGeom prst="rect">
            <a:avLst/>
          </a:prstGeom>
          <a:noFill/>
          <a:ln>
            <a:noFill/>
          </a:ln>
        </p:spPr>
        <p:txBody>
          <a:bodyPr anchorCtr="0" anchor="t" bIns="91425" lIns="91425" rIns="91425" tIns="91425"/>
          <a:lstStyle>
            <a:lvl1pPr rtl="0" algn="ctr">
              <a:lnSpc>
                <a:spcPct val="100000"/>
              </a:lnSpc>
              <a:spcBef>
                <a:spcPts val="360"/>
              </a:spcBef>
              <a:spcAft>
                <a:spcPts val="0"/>
              </a:spcAft>
              <a:buClr>
                <a:schemeClr val="dk1"/>
              </a:buClr>
              <a:buSzPct val="100000"/>
              <a:buFont typeface="Arial"/>
              <a:buChar char="●"/>
              <a:defRPr sz="1800">
                <a:solidFill>
                  <a:schemeClr val="dk1"/>
                </a:solidFill>
              </a:defRPr>
            </a:lvl1pPr>
            <a:lvl2pPr rtl="0" algn="ctr">
              <a:lnSpc>
                <a:spcPct val="100000"/>
              </a:lnSpc>
              <a:spcBef>
                <a:spcPts val="360"/>
              </a:spcBef>
              <a:spcAft>
                <a:spcPts val="0"/>
              </a:spcAft>
              <a:buClr>
                <a:schemeClr val="dk1"/>
              </a:buClr>
              <a:buSzPct val="100000"/>
              <a:buFont typeface="Courier New"/>
              <a:buChar char="o"/>
              <a:defRPr sz="1800">
                <a:solidFill>
                  <a:schemeClr val="dk1"/>
                </a:solidFill>
              </a:defRPr>
            </a:lvl2pPr>
            <a:lvl3pPr rtl="0" algn="ctr">
              <a:lnSpc>
                <a:spcPct val="100000"/>
              </a:lnSpc>
              <a:spcBef>
                <a:spcPts val="360"/>
              </a:spcBef>
              <a:spcAft>
                <a:spcPts val="0"/>
              </a:spcAft>
              <a:buClr>
                <a:schemeClr val="dk1"/>
              </a:buClr>
              <a:buSzPct val="100000"/>
              <a:buFont typeface="Wingdings"/>
              <a:buChar char="§"/>
              <a:defRPr sz="1800">
                <a:solidFill>
                  <a:schemeClr val="dk1"/>
                </a:solidFill>
              </a:defRPr>
            </a:lvl3pPr>
            <a:lvl4pPr rtl="0" algn="ctr">
              <a:lnSpc>
                <a:spcPct val="100000"/>
              </a:lnSpc>
              <a:spcBef>
                <a:spcPts val="360"/>
              </a:spcBef>
              <a:spcAft>
                <a:spcPts val="0"/>
              </a:spcAft>
              <a:buClr>
                <a:schemeClr val="dk1"/>
              </a:buClr>
              <a:buSzPct val="100000"/>
              <a:buFont typeface="Arial"/>
              <a:buChar char="●"/>
              <a:defRPr sz="1800">
                <a:solidFill>
                  <a:schemeClr val="dk1"/>
                </a:solidFill>
              </a:defRPr>
            </a:lvl4pPr>
            <a:lvl5pPr rtl="0" algn="ctr">
              <a:lnSpc>
                <a:spcPct val="100000"/>
              </a:lnSpc>
              <a:spcBef>
                <a:spcPts val="360"/>
              </a:spcBef>
              <a:spcAft>
                <a:spcPts val="0"/>
              </a:spcAft>
              <a:buClr>
                <a:schemeClr val="dk1"/>
              </a:buClr>
              <a:buSzPct val="100000"/>
              <a:buFont typeface="Courier New"/>
              <a:buChar char="o"/>
              <a:defRPr sz="1800">
                <a:solidFill>
                  <a:schemeClr val="dk1"/>
                </a:solidFill>
              </a:defRPr>
            </a:lvl5pPr>
            <a:lvl6pPr rtl="0" algn="ctr">
              <a:lnSpc>
                <a:spcPct val="100000"/>
              </a:lnSpc>
              <a:spcBef>
                <a:spcPts val="360"/>
              </a:spcBef>
              <a:spcAft>
                <a:spcPts val="0"/>
              </a:spcAft>
              <a:buClr>
                <a:schemeClr val="dk1"/>
              </a:buClr>
              <a:buSzPct val="100000"/>
              <a:buFont typeface="Wingdings"/>
              <a:buChar char="§"/>
              <a:defRPr sz="1800">
                <a:solidFill>
                  <a:schemeClr val="dk1"/>
                </a:solidFill>
              </a:defRPr>
            </a:lvl6pPr>
            <a:lvl7pPr rtl="0" algn="ctr">
              <a:lnSpc>
                <a:spcPct val="100000"/>
              </a:lnSpc>
              <a:spcBef>
                <a:spcPts val="360"/>
              </a:spcBef>
              <a:spcAft>
                <a:spcPts val="0"/>
              </a:spcAft>
              <a:buClr>
                <a:schemeClr val="dk1"/>
              </a:buClr>
              <a:buSzPct val="100000"/>
              <a:buFont typeface="Arial"/>
              <a:buChar char="●"/>
              <a:defRPr sz="1800">
                <a:solidFill>
                  <a:schemeClr val="dk1"/>
                </a:solidFill>
              </a:defRPr>
            </a:lvl7pPr>
            <a:lvl8pPr rtl="0" algn="ctr">
              <a:lnSpc>
                <a:spcPct val="100000"/>
              </a:lnSpc>
              <a:spcBef>
                <a:spcPts val="360"/>
              </a:spcBef>
              <a:spcAft>
                <a:spcPts val="0"/>
              </a:spcAft>
              <a:buClr>
                <a:schemeClr val="dk1"/>
              </a:buClr>
              <a:buSzPct val="100000"/>
              <a:buFont typeface="Courier New"/>
              <a:buChar char="o"/>
              <a:defRPr sz="1800">
                <a:solidFill>
                  <a:schemeClr val="dk1"/>
                </a:solidFill>
              </a:defRPr>
            </a:lvl8pPr>
            <a:lvl9pPr rtl="0" algn="ctr">
              <a:lnSpc>
                <a:spcPct val="100000"/>
              </a:lnSpc>
              <a:spcBef>
                <a:spcPts val="360"/>
              </a:spcBef>
              <a:spcAft>
                <a:spcPts val="0"/>
              </a:spcAft>
              <a:buClr>
                <a:schemeClr val="dk1"/>
              </a:buClr>
              <a:buSzPct val="100000"/>
              <a:buFont typeface="Wingdings"/>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1pPr>
            <a:lvl2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2pPr>
            <a:lvl3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3pPr>
            <a:lvl4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4pPr>
            <a:lvl5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5pPr>
            <a:lvl6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6pPr>
            <a:lvl7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7pPr>
            <a:lvl8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8pPr>
            <a:lvl9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9pPr>
          </a:lstStyle>
          <a:p/>
        </p:txBody>
      </p:sp>
      <p:sp>
        <p:nvSpPr>
          <p:cNvPr id="6" name="Shape 6"/>
          <p:cNvSpPr txBox="1"/>
          <p:nvPr>
            <p:ph idx="1" type="body"/>
          </p:nvPr>
        </p:nvSpPr>
        <p:spPr>
          <a:xfrm>
            <a:off x="457200" y="1600200"/>
            <a:ext cx="8229600" cy="4967574"/>
          </a:xfrm>
          <a:prstGeom prst="rect">
            <a:avLst/>
          </a:prstGeom>
          <a:noFill/>
          <a:ln>
            <a:noFill/>
          </a:ln>
        </p:spPr>
        <p:txBody>
          <a:bodyPr anchorCtr="0" anchor="t" bIns="91425" lIns="91425" rIns="91425" tIns="91425"/>
          <a:lstStyle>
            <a:lvl1pPr rtl="0" algn="l">
              <a:spcBef>
                <a:spcPts val="600"/>
              </a:spcBef>
              <a:buClr>
                <a:schemeClr val="dk1"/>
              </a:buClr>
              <a:buSzPct val="100000"/>
              <a:buFont typeface="Arial"/>
              <a:buChar char="●"/>
              <a:defRPr b="0" baseline="0" i="0" sz="3000" u="none" cap="none" strike="noStrike">
                <a:solidFill>
                  <a:schemeClr val="dk1"/>
                </a:solidFill>
                <a:latin typeface="Arial"/>
                <a:ea typeface="Arial"/>
                <a:cs typeface="Arial"/>
                <a:sym typeface="Arial"/>
              </a:defRPr>
            </a:lvl1pPr>
            <a:lvl2pPr rtl="0" algn="l">
              <a:spcBef>
                <a:spcPts val="480"/>
              </a:spcBef>
              <a:buClr>
                <a:schemeClr val="dk1"/>
              </a:buClr>
              <a:buSzPct val="100000"/>
              <a:buFont typeface="Courier New"/>
              <a:buChar char="o"/>
              <a:defRPr b="0" baseline="0" i="0" sz="2400" u="none" cap="none" strike="noStrike">
                <a:solidFill>
                  <a:schemeClr val="dk1"/>
                </a:solidFill>
                <a:latin typeface="Arial"/>
                <a:ea typeface="Arial"/>
                <a:cs typeface="Arial"/>
                <a:sym typeface="Arial"/>
              </a:defRPr>
            </a:lvl2pPr>
            <a:lvl3pPr rtl="0" algn="l">
              <a:spcBef>
                <a:spcPts val="480"/>
              </a:spcBef>
              <a:buClr>
                <a:schemeClr val="dk1"/>
              </a:buClr>
              <a:buSzPct val="100000"/>
              <a:buFont typeface="Wingdings"/>
              <a:buChar char="§"/>
              <a:defRPr b="0" baseline="0" i="0" sz="2400" u="none" cap="none" strike="noStrike">
                <a:solidFill>
                  <a:schemeClr val="dk1"/>
                </a:solidFill>
                <a:latin typeface="Arial"/>
                <a:ea typeface="Arial"/>
                <a:cs typeface="Arial"/>
                <a:sym typeface="Arial"/>
              </a:defRPr>
            </a:lvl3pPr>
            <a:lvl4pPr rtl="0" algn="l">
              <a:spcBef>
                <a:spcPts val="360"/>
              </a:spcBef>
              <a:buClr>
                <a:schemeClr val="dk1"/>
              </a:buClr>
              <a:buSzPct val="100000"/>
              <a:buFont typeface="Arial"/>
              <a:buChar char="●"/>
              <a:defRPr b="0" baseline="0" i="0" sz="1800" u="none" cap="none" strike="noStrike">
                <a:solidFill>
                  <a:schemeClr val="dk1"/>
                </a:solidFill>
                <a:latin typeface="Arial"/>
                <a:ea typeface="Arial"/>
                <a:cs typeface="Arial"/>
                <a:sym typeface="Arial"/>
              </a:defRPr>
            </a:lvl4pPr>
            <a:lvl5pPr rtl="0" algn="l">
              <a:spcBef>
                <a:spcPts val="360"/>
              </a:spcBef>
              <a:buClr>
                <a:schemeClr val="dk1"/>
              </a:buClr>
              <a:buSzPct val="100000"/>
              <a:buFont typeface="Courier New"/>
              <a:buChar char="o"/>
              <a:defRPr b="0" baseline="0" i="0" sz="1800" u="none" cap="none" strike="noStrike">
                <a:solidFill>
                  <a:schemeClr val="dk1"/>
                </a:solidFill>
                <a:latin typeface="Arial"/>
                <a:ea typeface="Arial"/>
                <a:cs typeface="Arial"/>
                <a:sym typeface="Arial"/>
              </a:defRPr>
            </a:lvl5pPr>
            <a:lvl6pPr rtl="0" algn="l">
              <a:spcBef>
                <a:spcPts val="360"/>
              </a:spcBef>
              <a:buClr>
                <a:schemeClr val="dk1"/>
              </a:buClr>
              <a:buSzPct val="100000"/>
              <a:buFont typeface="Wingdings"/>
              <a:buChar char="§"/>
              <a:defRPr b="0" baseline="0" i="0" sz="1800" u="none" cap="none" strike="noStrike">
                <a:solidFill>
                  <a:schemeClr val="dk1"/>
                </a:solidFill>
                <a:latin typeface="Arial"/>
                <a:ea typeface="Arial"/>
                <a:cs typeface="Arial"/>
                <a:sym typeface="Arial"/>
              </a:defRPr>
            </a:lvl6pPr>
            <a:lvl7pPr rtl="0" algn="l">
              <a:spcBef>
                <a:spcPts val="360"/>
              </a:spcBef>
              <a:buClr>
                <a:schemeClr val="dk1"/>
              </a:buClr>
              <a:buSzPct val="100000"/>
              <a:buFont typeface="Arial"/>
              <a:buChar char="●"/>
              <a:defRPr b="0" baseline="0" i="0" sz="1800" u="none" cap="none" strike="noStrike">
                <a:solidFill>
                  <a:schemeClr val="dk1"/>
                </a:solidFill>
                <a:latin typeface="Arial"/>
                <a:ea typeface="Arial"/>
                <a:cs typeface="Arial"/>
                <a:sym typeface="Arial"/>
              </a:defRPr>
            </a:lvl7pPr>
            <a:lvl8pPr rtl="0" algn="l">
              <a:spcBef>
                <a:spcPts val="360"/>
              </a:spcBef>
              <a:buClr>
                <a:schemeClr val="dk1"/>
              </a:buClr>
              <a:buSzPct val="100000"/>
              <a:buFont typeface="Courier New"/>
              <a:buChar char="o"/>
              <a:defRPr b="0" baseline="0" i="0" sz="1800" u="none" cap="none" strike="noStrike">
                <a:solidFill>
                  <a:schemeClr val="dk1"/>
                </a:solidFill>
                <a:latin typeface="Arial"/>
                <a:ea typeface="Arial"/>
                <a:cs typeface="Arial"/>
                <a:sym typeface="Arial"/>
              </a:defRPr>
            </a:lvl8pPr>
            <a:lvl9pPr rtl="0" algn="l">
              <a:spcBef>
                <a:spcPts val="360"/>
              </a:spcBef>
              <a:buClr>
                <a:schemeClr val="dk1"/>
              </a:buClr>
              <a:buSzPct val="100000"/>
              <a:buFont typeface="Wingdings"/>
              <a:buChar char="§"/>
              <a:defRPr b="0" baseline="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6.jpg"/><Relationship Id="rId4" Type="http://schemas.openxmlformats.org/officeDocument/2006/relationships/image" Target="../media/image0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plnkr.co/edit/iI2cOO?p=preview"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plnkr.co/edit/EuSqB5hE57agMA65Buyv?p=preview"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plnkr.co/edit/5zz6XawIKuL3hNbITrAo?p=previe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plnkr.co/edit/5zz6XawIKuL3hNbITrAo?p=preview"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plnkr.co/edit/ndiWtSzhzMQP0PGGNEBm?p=preview"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jeffbcross.github.io/ngswipe-demo/app/#/feeds?feed=AngularJ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developer.mozilla.org/en-US/docs/Security/CS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0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s3.amazonaws.com/angularjs-dev/demo-docs-jump/docs/index.html" TargetMode="External"/><Relationship Id="rId4" Type="http://schemas.openxmlformats.org/officeDocument/2006/relationships/hyperlink" Target="http://code.angularjs.org/1.1.5/docs/api" TargetMode="External"/><Relationship Id="rId5" Type="http://schemas.openxmlformats.org/officeDocument/2006/relationships/hyperlink" Target="https://s3.amazonaws.com/angularjs-dev/annotations-demo-2/docs/index.html" TargetMode="External"/><Relationship Id="rId6" Type="http://schemas.openxmlformats.org/officeDocument/2006/relationships/hyperlink" Target="http://198.199.117.192/#/step-1"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00.png"/><Relationship Id="rId4" Type="http://schemas.openxmlformats.org/officeDocument/2006/relationships/image" Target="../media/image01.png"/><Relationship Id="rId5" Type="http://schemas.openxmlformats.org/officeDocument/2006/relationships/image" Target="../media/image03.png"/><Relationship Id="rId6" Type="http://schemas.openxmlformats.org/officeDocument/2006/relationships/image" Target="../media/image05.png"/><Relationship Id="rId7" Type="http://schemas.openxmlformats.org/officeDocument/2006/relationships/image" Target="../media/image04.png"/><Relationship Id="rId8" Type="http://schemas.openxmlformats.org/officeDocument/2006/relationships/image" Target="../media/image0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github.com/dart-lang/route/tree/experimental_hierarchical" TargetMode="External"/><Relationship Id="rId4" Type="http://schemas.openxmlformats.org/officeDocument/2006/relationships/hyperlink" Target="https://github.com/karma-runner/karma-dart" TargetMode="External"/><Relationship Id="rId5" Type="http://schemas.openxmlformats.org/officeDocument/2006/relationships/hyperlink" Target="https://github.com/angular/angular.dar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github.com/juliemr/protractor"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yearofmoo-articles.github.io/angularjs-2nd-animation-article/ap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code.angularjs.org/1.1.5/docs/api/ng.$htt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plnkr.co/edit/f9AP6FwLxoq4JDBL1Y27?p=preview"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plnkr.co/edit/iI2cOO?p=previe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x="0" y="0"/>
          <a:ext cx="0" cy="0"/>
          <a:chOff x="0" y="0"/>
          <a:chExt cx="0" cy="0"/>
        </a:xfrm>
      </p:grpSpPr>
      <p:sp>
        <p:nvSpPr>
          <p:cNvPr id="23" name="Shape 23"/>
          <p:cNvSpPr txBox="1"/>
          <p:nvPr>
            <p:ph type="ctrTitle"/>
          </p:nvPr>
        </p:nvSpPr>
        <p:spPr>
          <a:xfrm>
            <a:off x="4679200" y="3874950"/>
            <a:ext cx="4261200" cy="1546500"/>
          </a:xfrm>
          <a:prstGeom prst="rect">
            <a:avLst/>
          </a:prstGeom>
        </p:spPr>
        <p:txBody>
          <a:bodyPr anchorCtr="0" anchor="b" bIns="91425" lIns="91425" rIns="91425" tIns="91425">
            <a:noAutofit/>
          </a:bodyPr>
          <a:lstStyle/>
          <a:p>
            <a:pPr lvl="0" rtl="0">
              <a:spcBef>
                <a:spcPts val="0"/>
              </a:spcBef>
              <a:buNone/>
            </a:pPr>
            <a:r>
              <a:rPr b="0" lang="en">
                <a:latin typeface="Open Sans"/>
                <a:ea typeface="Open Sans"/>
                <a:cs typeface="Open Sans"/>
                <a:sym typeface="Open Sans"/>
              </a:rPr>
              <a:t>AngularJS 1.2 </a:t>
            </a:r>
          </a:p>
          <a:p>
            <a:pPr>
              <a:spcBef>
                <a:spcPts val="0"/>
              </a:spcBef>
              <a:buNone/>
            </a:pPr>
            <a:r>
              <a:rPr b="0" lang="en">
                <a:latin typeface="Open Sans"/>
                <a:ea typeface="Open Sans"/>
                <a:cs typeface="Open Sans"/>
                <a:sym typeface="Open Sans"/>
              </a:rPr>
              <a:t>&amp; Beyond</a:t>
            </a:r>
          </a:p>
        </p:txBody>
      </p:sp>
      <p:pic>
        <p:nvPicPr>
          <p:cNvPr id="24" name="Shape 24"/>
          <p:cNvPicPr preferRelativeResize="0"/>
          <p:nvPr/>
        </p:nvPicPr>
        <p:blipFill>
          <a:blip r:embed="rId3">
            <a:alphaModFix/>
          </a:blip>
          <a:stretch>
            <a:fillRect/>
          </a:stretch>
        </p:blipFill>
        <p:spPr>
          <a:xfrm>
            <a:off x="-3" y="0"/>
            <a:ext cx="4570857" cy="6858000"/>
          </a:xfrm>
          <a:prstGeom prst="rect">
            <a:avLst/>
          </a:prstGeom>
          <a:noFill/>
          <a:ln>
            <a:noFill/>
          </a:ln>
        </p:spPr>
      </p:pic>
      <p:pic>
        <p:nvPicPr>
          <p:cNvPr id="25" name="Shape 25"/>
          <p:cNvPicPr preferRelativeResize="0"/>
          <p:nvPr/>
        </p:nvPicPr>
        <p:blipFill>
          <a:blip r:embed="rId4">
            <a:alphaModFix/>
          </a:blip>
          <a:stretch>
            <a:fillRect/>
          </a:stretch>
        </p:blipFill>
        <p:spPr>
          <a:xfrm>
            <a:off x="5906887" y="1816650"/>
            <a:ext cx="1805824" cy="1805824"/>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latin typeface="Open Sans"/>
                <a:ea typeface="Open Sans"/>
                <a:cs typeface="Open Sans"/>
                <a:sym typeface="Open Sans"/>
              </a:rPr>
              <a:t>ngRepeat (animations)</a:t>
            </a:r>
          </a:p>
        </p:txBody>
      </p:sp>
      <p:sp>
        <p:nvSpPr>
          <p:cNvPr id="83" name="Shape 8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t/>
            </a:r>
            <a:endParaRPr>
              <a:latin typeface="Inconsolata"/>
              <a:ea typeface="Inconsolata"/>
              <a:cs typeface="Inconsolata"/>
              <a:sym typeface="Inconsolata"/>
            </a:endParaRPr>
          </a:p>
          <a:p>
            <a:pPr lvl="0" rtl="0">
              <a:spcBef>
                <a:spcPts val="0"/>
              </a:spcBef>
              <a:buNone/>
            </a:pPr>
            <a:r>
              <a:t/>
            </a:r>
            <a:endParaRPr>
              <a:latin typeface="Inconsolata"/>
              <a:ea typeface="Inconsolata"/>
              <a:cs typeface="Inconsolata"/>
              <a:sym typeface="Inconsolata"/>
            </a:endParaRPr>
          </a:p>
          <a:p>
            <a:pPr lvl="0" rtl="0">
              <a:spcBef>
                <a:spcPts val="0"/>
              </a:spcBef>
              <a:buClr>
                <a:srgbClr val="000000"/>
              </a:buClr>
              <a:buSzPct val="36666"/>
              <a:buFont typeface="Arial"/>
              <a:buNone/>
            </a:pPr>
            <a:r>
              <a:rPr lang="en">
                <a:latin typeface="Inconsolata"/>
                <a:ea typeface="Inconsolata"/>
                <a:cs typeface="Inconsolata"/>
                <a:sym typeface="Inconsolata"/>
              </a:rPr>
              <a:t>&lt;tr ng-repeat="project in list.projects"</a:t>
            </a:r>
          </a:p>
          <a:p>
            <a:pPr lvl="0" rtl="0">
              <a:spcBef>
                <a:spcPts val="0"/>
              </a:spcBef>
              <a:buClr>
                <a:srgbClr val="000000"/>
              </a:buClr>
              <a:buSzPct val="36666"/>
              <a:buFont typeface="Arial"/>
              <a:buNone/>
            </a:pPr>
            <a:r>
              <a:rPr lang="en">
                <a:latin typeface="Inconsolata"/>
                <a:ea typeface="Inconsolata"/>
                <a:cs typeface="Inconsolata"/>
                <a:sym typeface="Inconsolata"/>
              </a:rPr>
              <a:t>    </a:t>
            </a:r>
            <a:r>
              <a:rPr b="1" lang="en">
                <a:latin typeface="Inconsolata"/>
                <a:ea typeface="Inconsolata"/>
                <a:cs typeface="Inconsolata"/>
                <a:sym typeface="Inconsolata"/>
              </a:rPr>
              <a:t>ng-animate</a:t>
            </a:r>
            <a:r>
              <a:rPr lang="en">
                <a:latin typeface="Inconsolata"/>
                <a:ea typeface="Inconsolata"/>
                <a:cs typeface="Inconsolata"/>
                <a:sym typeface="Inconsolata"/>
              </a:rPr>
              <a:t>=" 'slide' "&gt;</a:t>
            </a:r>
          </a:p>
          <a:p>
            <a:pPr lvl="0" rtl="0">
              <a:spcBef>
                <a:spcPts val="0"/>
              </a:spcBef>
              <a:buNone/>
            </a:pPr>
            <a:r>
              <a:rPr lang="en">
                <a:latin typeface="Inconsolata"/>
                <a:ea typeface="Inconsolata"/>
                <a:cs typeface="Inconsolata"/>
                <a:sym typeface="Inconsolata"/>
              </a:rPr>
              <a:t>  &lt;td&gt;{{project.name}}&lt;/td&gt;</a:t>
            </a:r>
          </a:p>
          <a:p>
            <a:pPr lvl="0" rtl="0">
              <a:spcBef>
                <a:spcPts val="0"/>
              </a:spcBef>
              <a:buClr>
                <a:srgbClr val="000000"/>
              </a:buClr>
              <a:buSzPct val="36666"/>
              <a:buFont typeface="Arial"/>
              <a:buNone/>
            </a:pPr>
            <a:r>
              <a:rPr lang="en">
                <a:latin typeface="Inconsolata"/>
                <a:ea typeface="Inconsolata"/>
                <a:cs typeface="Inconsolata"/>
                <a:sym typeface="Inconsolata"/>
              </a:rPr>
              <a:t>  &lt;td&gt;{{project.description}}&lt;/td&gt;</a:t>
            </a:r>
          </a:p>
          <a:p>
            <a:pPr lvl="0" rtl="0">
              <a:spcBef>
                <a:spcPts val="0"/>
              </a:spcBef>
              <a:buNone/>
            </a:pPr>
            <a:r>
              <a:rPr lang="en">
                <a:latin typeface="Inconsolata"/>
                <a:ea typeface="Inconsolata"/>
                <a:cs typeface="Inconsolata"/>
                <a:sym typeface="Inconsolata"/>
              </a:rPr>
              <a:t>&lt;/tr&gt;</a:t>
            </a:r>
          </a:p>
          <a:p>
            <a:pPr lvl="0" rtl="0">
              <a:spcBef>
                <a:spcPts val="0"/>
              </a:spcBef>
              <a:buNone/>
            </a:pPr>
            <a:r>
              <a:t/>
            </a:r>
            <a:endParaRPr>
              <a:latin typeface="Inconsolata"/>
              <a:ea typeface="Inconsolata"/>
              <a:cs typeface="Inconsolata"/>
              <a:sym typeface="Inconsolata"/>
            </a:endParaRPr>
          </a:p>
          <a:p>
            <a:pPr>
              <a:spcBef>
                <a:spcPts val="0"/>
              </a:spcBef>
              <a:buNone/>
            </a:pPr>
            <a:r>
              <a:t/>
            </a:r>
            <a:endParaRPr>
              <a:latin typeface="Inconsolata"/>
              <a:ea typeface="Inconsolata"/>
              <a:cs typeface="Inconsolata"/>
              <a:sym typeface="Inconsolata"/>
            </a:endParaRPr>
          </a:p>
        </p:txBody>
      </p:sp>
      <p:sp>
        <p:nvSpPr>
          <p:cNvPr id="84" name="Shape 84"/>
          <p:cNvSpPr txBox="1"/>
          <p:nvPr/>
        </p:nvSpPr>
        <p:spPr>
          <a:xfrm>
            <a:off x="7604975" y="5924025"/>
            <a:ext cx="1388700" cy="764700"/>
          </a:xfrm>
          <a:prstGeom prst="rect">
            <a:avLst/>
          </a:prstGeom>
          <a:noFill/>
          <a:ln>
            <a:noFill/>
          </a:ln>
        </p:spPr>
        <p:txBody>
          <a:bodyPr anchorCtr="0" anchor="b" bIns="91425" lIns="91425" rIns="91425" tIns="91425">
            <a:noAutofit/>
          </a:bodyPr>
          <a:lstStyle/>
          <a:p>
            <a:pPr lvl="0" rtl="0" algn="r">
              <a:spcBef>
                <a:spcPts val="0"/>
              </a:spcBef>
              <a:buNone/>
            </a:pPr>
            <a:r>
              <a:rPr lang="en" sz="3000" u="sng">
                <a:solidFill>
                  <a:schemeClr val="hlink"/>
                </a:solidFill>
                <a:latin typeface="Open Sans"/>
                <a:ea typeface="Open Sans"/>
                <a:cs typeface="Open Sans"/>
                <a:sym typeface="Open Sans"/>
                <a:hlinkClick r:id="rId3"/>
              </a:rPr>
              <a:t>DEMO</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latin typeface="Open Sans"/>
                <a:ea typeface="Open Sans"/>
                <a:cs typeface="Open Sans"/>
                <a:sym typeface="Open Sans"/>
              </a:rPr>
              <a:t>ngRepeat (multi-element repeater)</a:t>
            </a:r>
          </a:p>
        </p:txBody>
      </p:sp>
      <p:sp>
        <p:nvSpPr>
          <p:cNvPr id="90" name="Shape 90"/>
          <p:cNvSpPr txBox="1"/>
          <p:nvPr>
            <p:ph idx="1" type="body"/>
          </p:nvPr>
        </p:nvSpPr>
        <p:spPr>
          <a:xfrm>
            <a:off x="457200" y="1600200"/>
            <a:ext cx="8471099" cy="4967700"/>
          </a:xfrm>
          <a:prstGeom prst="rect">
            <a:avLst/>
          </a:prstGeom>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Repeat over multiple elements</a:t>
            </a:r>
          </a:p>
          <a:p>
            <a:pPr lvl="0" rtl="0">
              <a:spcBef>
                <a:spcPts val="0"/>
              </a:spcBef>
              <a:buNone/>
            </a:pPr>
            <a:r>
              <a:t/>
            </a:r>
            <a:endParaRPr>
              <a:latin typeface="Inconsolata"/>
              <a:ea typeface="Inconsolata"/>
              <a:cs typeface="Inconsolata"/>
              <a:sym typeface="Inconsolata"/>
            </a:endParaRPr>
          </a:p>
          <a:p>
            <a:pPr lvl="0" rtl="0">
              <a:spcBef>
                <a:spcPts val="0"/>
              </a:spcBef>
              <a:buNone/>
            </a:pPr>
            <a:r>
              <a:rPr lang="en">
                <a:latin typeface="Inconsolata"/>
                <a:ea typeface="Inconsolata"/>
                <a:cs typeface="Inconsolata"/>
                <a:sym typeface="Inconsolata"/>
              </a:rPr>
              <a:t>&lt;dt </a:t>
            </a:r>
            <a:r>
              <a:rPr b="1" lang="en">
                <a:latin typeface="Inconsolata"/>
                <a:ea typeface="Inconsolata"/>
                <a:cs typeface="Inconsolata"/>
                <a:sym typeface="Inconsolata"/>
              </a:rPr>
              <a:t>ng-repeat-start</a:t>
            </a:r>
            <a:r>
              <a:rPr lang="en">
                <a:latin typeface="Inconsolata"/>
                <a:ea typeface="Inconsolata"/>
                <a:cs typeface="Inconsolata"/>
                <a:sym typeface="Inconsolata"/>
              </a:rPr>
              <a:t>="book in books"&gt;</a:t>
            </a:r>
          </a:p>
          <a:p>
            <a:pPr lvl="0" rtl="0">
              <a:spcBef>
                <a:spcPts val="0"/>
              </a:spcBef>
              <a:buNone/>
            </a:pPr>
            <a:r>
              <a:rPr lang="en">
                <a:latin typeface="Inconsolata"/>
                <a:ea typeface="Inconsolata"/>
                <a:cs typeface="Inconsolata"/>
                <a:sym typeface="Inconsolata"/>
              </a:rPr>
              <a:t>  {{book.title}}</a:t>
            </a:r>
          </a:p>
          <a:p>
            <a:pPr lvl="0" rtl="0">
              <a:spcBef>
                <a:spcPts val="0"/>
              </a:spcBef>
              <a:buNone/>
            </a:pPr>
            <a:r>
              <a:rPr lang="en">
                <a:latin typeface="Inconsolata"/>
                <a:ea typeface="Inconsolata"/>
                <a:cs typeface="Inconsolata"/>
                <a:sym typeface="Inconsolata"/>
              </a:rPr>
              <a:t>&lt;/dt&gt;</a:t>
            </a:r>
          </a:p>
          <a:p>
            <a:pPr lvl="0" rtl="0">
              <a:spcBef>
                <a:spcPts val="0"/>
              </a:spcBef>
              <a:buNone/>
            </a:pPr>
            <a:r>
              <a:rPr lang="en">
                <a:latin typeface="Inconsolata"/>
                <a:ea typeface="Inconsolata"/>
                <a:cs typeface="Inconsolata"/>
                <a:sym typeface="Inconsolata"/>
              </a:rPr>
              <a:t>&lt;dd&gt;{{book.author}}&lt;/dd&gt;</a:t>
            </a:r>
          </a:p>
          <a:p>
            <a:pPr lvl="0" rtl="0">
              <a:spcBef>
                <a:spcPts val="0"/>
              </a:spcBef>
              <a:buNone/>
            </a:pPr>
            <a:r>
              <a:rPr lang="en">
                <a:latin typeface="Inconsolata"/>
                <a:ea typeface="Inconsolata"/>
                <a:cs typeface="Inconsolata"/>
                <a:sym typeface="Inconsolata"/>
              </a:rPr>
              <a:t>&lt;dd </a:t>
            </a:r>
            <a:r>
              <a:rPr b="1" lang="en">
                <a:latin typeface="Inconsolata"/>
                <a:ea typeface="Inconsolata"/>
                <a:cs typeface="Inconsolata"/>
                <a:sym typeface="Inconsolata"/>
              </a:rPr>
              <a:t>ng-repeat-end</a:t>
            </a:r>
            <a:r>
              <a:rPr lang="en">
                <a:latin typeface="Inconsolata"/>
                <a:ea typeface="Inconsolata"/>
                <a:cs typeface="Inconsolata"/>
                <a:sym typeface="Inconsolata"/>
              </a:rPr>
              <a:t>&gt;</a:t>
            </a:r>
          </a:p>
          <a:p>
            <a:pPr lvl="0" rtl="0">
              <a:spcBef>
                <a:spcPts val="0"/>
              </a:spcBef>
              <a:buNone/>
            </a:pPr>
            <a:r>
              <a:rPr lang="en">
                <a:latin typeface="Inconsolata"/>
                <a:ea typeface="Inconsolata"/>
                <a:cs typeface="Inconsolata"/>
                <a:sym typeface="Inconsolata"/>
              </a:rPr>
              <a:t>  {{book.description}}</a:t>
            </a:r>
          </a:p>
          <a:p>
            <a:pPr lvl="0" rtl="0">
              <a:spcBef>
                <a:spcPts val="0"/>
              </a:spcBef>
              <a:buNone/>
            </a:pPr>
            <a:r>
              <a:rPr lang="en">
                <a:latin typeface="Inconsolata"/>
                <a:ea typeface="Inconsolata"/>
                <a:cs typeface="Inconsolata"/>
                <a:sym typeface="Inconsolata"/>
              </a:rPr>
              <a:t>&lt;/dd&gt;</a:t>
            </a:r>
          </a:p>
          <a:p>
            <a:pPr algn="r">
              <a:spcBef>
                <a:spcPts val="0"/>
              </a:spcBef>
              <a:buNone/>
            </a:pPr>
            <a:r>
              <a:rPr lang="en" u="sng">
                <a:solidFill>
                  <a:schemeClr val="hlink"/>
                </a:solidFill>
                <a:latin typeface="Open Sans"/>
                <a:ea typeface="Open Sans"/>
                <a:cs typeface="Open Sans"/>
                <a:sym typeface="Open Sans"/>
                <a:hlinkClick r:id="rId3"/>
              </a:rPr>
              <a:t>DEMO</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600"/>
              </a:spcBef>
              <a:buNone/>
            </a:pPr>
            <a:r>
              <a:rPr lang="en">
                <a:latin typeface="Open Sans"/>
                <a:ea typeface="Open Sans"/>
                <a:cs typeface="Open Sans"/>
                <a:sym typeface="Open Sans"/>
              </a:rPr>
              <a:t>ngRepeat (track by)</a:t>
            </a:r>
          </a:p>
        </p:txBody>
      </p:sp>
      <p:sp>
        <p:nvSpPr>
          <p:cNvPr id="96" name="Shape 96"/>
          <p:cNvSpPr txBox="1"/>
          <p:nvPr>
            <p:ph idx="1" type="body"/>
          </p:nvPr>
        </p:nvSpPr>
        <p:spPr>
          <a:xfrm>
            <a:off x="457200" y="1600200"/>
            <a:ext cx="8447999" cy="4967700"/>
          </a:xfrm>
          <a:prstGeom prst="rect">
            <a:avLst/>
          </a:prstGeom>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Control association between model and DOM:</a:t>
            </a:r>
          </a:p>
          <a:p>
            <a:pPr lvl="0" rtl="0">
              <a:spcBef>
                <a:spcPts val="0"/>
              </a:spcBef>
              <a:buNone/>
            </a:pPr>
            <a:r>
              <a:t/>
            </a:r>
            <a:endParaRPr>
              <a:latin typeface="Inconsolata"/>
              <a:ea typeface="Inconsolata"/>
              <a:cs typeface="Inconsolata"/>
              <a:sym typeface="Inconsolata"/>
            </a:endParaRPr>
          </a:p>
          <a:p>
            <a:pPr lvl="0" rtl="0">
              <a:spcBef>
                <a:spcPts val="0"/>
              </a:spcBef>
              <a:buNone/>
            </a:pPr>
            <a:r>
              <a:rPr lang="en">
                <a:latin typeface="Inconsolata"/>
                <a:ea typeface="Inconsolata"/>
                <a:cs typeface="Inconsolata"/>
                <a:sym typeface="Inconsolata"/>
              </a:rPr>
              <a:t>&lt;tr ng-repeat="student in students   </a:t>
            </a:r>
          </a:p>
          <a:p>
            <a:pPr lvl="0" rtl="0">
              <a:spcBef>
                <a:spcPts val="0"/>
              </a:spcBef>
              <a:buClr>
                <a:srgbClr val="000000"/>
              </a:buClr>
              <a:buSzPct val="36666"/>
              <a:buFont typeface="Arial"/>
              <a:buNone/>
            </a:pPr>
            <a:r>
              <a:rPr b="1" lang="en">
                <a:latin typeface="Inconsolata"/>
                <a:ea typeface="Inconsolata"/>
                <a:cs typeface="Inconsolata"/>
                <a:sym typeface="Inconsolata"/>
              </a:rPr>
              <a:t>               track by student.id</a:t>
            </a:r>
            <a:r>
              <a:rPr lang="en">
                <a:latin typeface="Inconsolata"/>
                <a:ea typeface="Inconsolata"/>
                <a:cs typeface="Inconsolata"/>
                <a:sym typeface="Inconsolata"/>
              </a:rPr>
              <a:t>"&gt;</a:t>
            </a:r>
          </a:p>
          <a:p>
            <a:pPr lvl="0" rtl="0">
              <a:spcBef>
                <a:spcPts val="0"/>
              </a:spcBef>
              <a:buClr>
                <a:srgbClr val="000000"/>
              </a:buClr>
              <a:buSzPct val="36666"/>
              <a:buFont typeface="Arial"/>
              <a:buNone/>
            </a:pPr>
            <a:r>
              <a:rPr lang="en">
                <a:latin typeface="Inconsolata"/>
                <a:ea typeface="Inconsolata"/>
                <a:cs typeface="Inconsolata"/>
                <a:sym typeface="Inconsolata"/>
              </a:rPr>
              <a:t>  &lt;td&gt;{{student.name}}&lt;/td&gt;</a:t>
            </a:r>
          </a:p>
          <a:p>
            <a:pPr lvl="0" rtl="0">
              <a:spcBef>
                <a:spcPts val="0"/>
              </a:spcBef>
              <a:buClr>
                <a:srgbClr val="000000"/>
              </a:buClr>
              <a:buSzPct val="36666"/>
              <a:buFont typeface="Arial"/>
              <a:buNone/>
            </a:pPr>
            <a:r>
              <a:rPr lang="en">
                <a:latin typeface="Inconsolata"/>
                <a:ea typeface="Inconsolata"/>
                <a:cs typeface="Inconsolata"/>
                <a:sym typeface="Inconsolata"/>
              </a:rPr>
              <a:t>  &lt;td&gt;{{student.score}}&lt;/td&gt;</a:t>
            </a:r>
          </a:p>
          <a:p>
            <a:pPr lvl="0" rtl="0">
              <a:spcBef>
                <a:spcPts val="0"/>
              </a:spcBef>
              <a:buNone/>
            </a:pPr>
            <a:r>
              <a:rPr lang="en">
                <a:latin typeface="Inconsolata"/>
                <a:ea typeface="Inconsolata"/>
                <a:cs typeface="Inconsolata"/>
                <a:sym typeface="Inconsolata"/>
              </a:rPr>
              <a:t>&lt;/tr&gt;</a:t>
            </a:r>
          </a:p>
          <a:p>
            <a:pPr lvl="0" rtl="0">
              <a:spcBef>
                <a:spcPts val="0"/>
              </a:spcBef>
              <a:buNone/>
            </a:pPr>
            <a:r>
              <a:t/>
            </a:r>
            <a:endParaRPr>
              <a:latin typeface="Inconsolata"/>
              <a:ea typeface="Inconsolata"/>
              <a:cs typeface="Inconsolata"/>
              <a:sym typeface="Inconsolata"/>
            </a:endParaRPr>
          </a:p>
          <a:p>
            <a:pPr lvl="0" rtl="0" algn="l">
              <a:spcBef>
                <a:spcPts val="0"/>
              </a:spcBef>
              <a:buNone/>
            </a:pPr>
            <a:r>
              <a:t/>
            </a:r>
            <a:endParaRPr sz="2400">
              <a:latin typeface="Open Sans"/>
              <a:ea typeface="Open Sans"/>
              <a:cs typeface="Open Sans"/>
              <a:sym typeface="Open Sans"/>
            </a:endParaRPr>
          </a:p>
          <a:p>
            <a:pPr lvl="0" rtl="0" algn="r">
              <a:spcBef>
                <a:spcPts val="0"/>
              </a:spcBef>
              <a:buNone/>
            </a:pPr>
            <a:r>
              <a:rPr lang="en" sz="2400">
                <a:latin typeface="Open Sans"/>
                <a:ea typeface="Open Sans"/>
                <a:cs typeface="Open Sans"/>
                <a:sym typeface="Open Sans"/>
              </a:rPr>
              <a:t>   </a:t>
            </a:r>
            <a:r>
              <a:rPr lang="en" u="sng">
                <a:solidFill>
                  <a:schemeClr val="hlink"/>
                </a:solidFill>
                <a:latin typeface="Open Sans"/>
                <a:ea typeface="Open Sans"/>
                <a:cs typeface="Open Sans"/>
                <a:sym typeface="Open Sans"/>
                <a:hlinkClick r:id="rId3"/>
              </a:rPr>
              <a:t>DEMO</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Controller as</a:t>
            </a:r>
          </a:p>
        </p:txBody>
      </p:sp>
      <p:sp>
        <p:nvSpPr>
          <p:cNvPr id="102" name="Shape 10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latin typeface="Inconsolata"/>
                <a:ea typeface="Inconsolata"/>
                <a:cs typeface="Inconsolata"/>
                <a:sym typeface="Inconsolata"/>
              </a:rPr>
              <a:t>&lt;body</a:t>
            </a:r>
          </a:p>
          <a:p>
            <a:pPr lvl="0" rtl="0">
              <a:spcBef>
                <a:spcPts val="0"/>
              </a:spcBef>
              <a:buNone/>
            </a:pPr>
            <a:r>
              <a:rPr lang="en">
                <a:latin typeface="Inconsolata"/>
                <a:ea typeface="Inconsolata"/>
                <a:cs typeface="Inconsolata"/>
                <a:sym typeface="Inconsolata"/>
              </a:rPr>
              <a:t>  </a:t>
            </a:r>
            <a:r>
              <a:rPr b="1" lang="en">
                <a:latin typeface="Inconsolata"/>
                <a:ea typeface="Inconsolata"/>
                <a:cs typeface="Inconsolata"/>
                <a:sym typeface="Inconsolata"/>
              </a:rPr>
              <a:t>ng-controller="DemoController as demo"</a:t>
            </a:r>
            <a:r>
              <a:rPr lang="en">
                <a:latin typeface="Inconsolata"/>
                <a:ea typeface="Inconsolata"/>
                <a:cs typeface="Inconsolata"/>
                <a:sym typeface="Inconsolata"/>
              </a:rPr>
              <a:t>&gt;</a:t>
            </a:r>
          </a:p>
          <a:p>
            <a:pPr lvl="0" rtl="0">
              <a:spcBef>
                <a:spcPts val="0"/>
              </a:spcBef>
              <a:buNone/>
            </a:pPr>
            <a:r>
              <a:rPr lang="en">
                <a:latin typeface="Inconsolata"/>
                <a:ea typeface="Inconsolata"/>
                <a:cs typeface="Inconsolata"/>
                <a:sym typeface="Inconsolata"/>
              </a:rPr>
              <a:t>&lt;tr ng-repeat="student in </a:t>
            </a:r>
            <a:r>
              <a:rPr b="1" lang="en">
                <a:latin typeface="Inconsolata"/>
                <a:ea typeface="Inconsolata"/>
                <a:cs typeface="Inconsolata"/>
                <a:sym typeface="Inconsolata"/>
              </a:rPr>
              <a:t>demo.students</a:t>
            </a:r>
            <a:r>
              <a:rPr lang="en">
                <a:latin typeface="Inconsolata"/>
                <a:ea typeface="Inconsolata"/>
                <a:cs typeface="Inconsolata"/>
                <a:sym typeface="Inconsolata"/>
              </a:rPr>
              <a:t>"&gt;</a:t>
            </a:r>
          </a:p>
          <a:p>
            <a:pPr lvl="0" rtl="0">
              <a:spcBef>
                <a:spcPts val="0"/>
              </a:spcBef>
              <a:buNone/>
            </a:pPr>
            <a:r>
              <a:rPr lang="en">
                <a:latin typeface="Inconsolata"/>
                <a:ea typeface="Inconsolata"/>
                <a:cs typeface="Inconsolata"/>
                <a:sym typeface="Inconsolata"/>
              </a:rPr>
              <a:t>  &lt;td&gt;{{student.name}}&lt;/td&gt;</a:t>
            </a:r>
          </a:p>
          <a:p>
            <a:pPr lvl="0" rtl="0">
              <a:spcBef>
                <a:spcPts val="0"/>
              </a:spcBef>
              <a:buNone/>
            </a:pPr>
            <a:r>
              <a:rPr lang="en">
                <a:latin typeface="Inconsolata"/>
                <a:ea typeface="Inconsolata"/>
                <a:cs typeface="Inconsolata"/>
                <a:sym typeface="Inconsolata"/>
              </a:rPr>
              <a:t>&lt;/tr&gt;</a:t>
            </a:r>
          </a:p>
          <a:p>
            <a:pPr lvl="0" rtl="0">
              <a:spcBef>
                <a:spcPts val="0"/>
              </a:spcBef>
              <a:buNone/>
            </a:pPr>
            <a:r>
              <a:rPr lang="en">
                <a:latin typeface="Inconsolata"/>
                <a:ea typeface="Inconsolata"/>
                <a:cs typeface="Inconsolata"/>
                <a:sym typeface="Inconsolata"/>
              </a:rPr>
              <a:t>&lt;/body&gt;</a:t>
            </a:r>
          </a:p>
          <a:p>
            <a:pPr lvl="0" rtl="0">
              <a:spcBef>
                <a:spcPts val="0"/>
              </a:spcBef>
              <a:buNone/>
            </a:pPr>
            <a:r>
              <a:t/>
            </a:r>
            <a:endParaRPr>
              <a:latin typeface="Inconsolata"/>
              <a:ea typeface="Inconsolata"/>
              <a:cs typeface="Inconsolata"/>
              <a:sym typeface="Inconsolata"/>
            </a:endParaRPr>
          </a:p>
          <a:p>
            <a:pPr lvl="0" rtl="0">
              <a:spcBef>
                <a:spcPts val="0"/>
              </a:spcBef>
              <a:buNone/>
            </a:pPr>
            <a:r>
              <a:rPr lang="en">
                <a:latin typeface="Inconsolata"/>
                <a:ea typeface="Inconsolata"/>
                <a:cs typeface="Inconsolata"/>
                <a:sym typeface="Inconsolata"/>
              </a:rPr>
              <a:t>function DemoController() {</a:t>
            </a:r>
          </a:p>
          <a:p>
            <a:pPr lvl="0" rtl="0">
              <a:spcBef>
                <a:spcPts val="0"/>
              </a:spcBef>
              <a:buNone/>
            </a:pPr>
            <a:r>
              <a:rPr lang="en">
                <a:latin typeface="Inconsolata"/>
                <a:ea typeface="Inconsolata"/>
                <a:cs typeface="Inconsolata"/>
                <a:sym typeface="Inconsolata"/>
              </a:rPr>
              <a:t>  </a:t>
            </a:r>
            <a:r>
              <a:rPr b="1" lang="en">
                <a:latin typeface="Inconsolata"/>
                <a:ea typeface="Inconsolata"/>
                <a:cs typeface="Inconsolata"/>
                <a:sym typeface="Inconsolata"/>
              </a:rPr>
              <a:t>this.students</a:t>
            </a:r>
            <a:r>
              <a:rPr lang="en">
                <a:latin typeface="Inconsolata"/>
                <a:ea typeface="Inconsolata"/>
                <a:cs typeface="Inconsolata"/>
                <a:sym typeface="Inconsolata"/>
              </a:rPr>
              <a:t> = [...]</a:t>
            </a:r>
          </a:p>
          <a:p>
            <a:pPr lvl="0" rtl="0">
              <a:spcBef>
                <a:spcPts val="0"/>
              </a:spcBef>
              <a:buNone/>
            </a:pPr>
            <a:r>
              <a:rPr lang="en">
                <a:latin typeface="Inconsolata"/>
                <a:ea typeface="Inconsolata"/>
                <a:cs typeface="Inconsolata"/>
                <a:sym typeface="Inconsolata"/>
              </a:rPr>
              <a:t>}</a:t>
            </a:r>
          </a:p>
        </p:txBody>
      </p:sp>
      <p:sp>
        <p:nvSpPr>
          <p:cNvPr id="103" name="Shape 103"/>
          <p:cNvSpPr txBox="1"/>
          <p:nvPr/>
        </p:nvSpPr>
        <p:spPr>
          <a:xfrm>
            <a:off x="7113850" y="6038100"/>
            <a:ext cx="1819799" cy="597600"/>
          </a:xfrm>
          <a:prstGeom prst="rect">
            <a:avLst/>
          </a:prstGeom>
          <a:noFill/>
          <a:ln>
            <a:noFill/>
          </a:ln>
        </p:spPr>
        <p:txBody>
          <a:bodyPr anchorCtr="0" anchor="t" bIns="91425" lIns="91425" rIns="91425" tIns="91425">
            <a:noAutofit/>
          </a:bodyPr>
          <a:lstStyle/>
          <a:p>
            <a:pPr>
              <a:spcBef>
                <a:spcPts val="0"/>
              </a:spcBef>
              <a:buNone/>
            </a:pPr>
            <a:r>
              <a:rPr lang="en" sz="2400">
                <a:solidFill>
                  <a:schemeClr val="dk1"/>
                </a:solidFill>
                <a:latin typeface="Open Sans"/>
                <a:ea typeface="Open Sans"/>
                <a:cs typeface="Open Sans"/>
                <a:sym typeface="Open Sans"/>
              </a:rPr>
              <a:t>   </a:t>
            </a:r>
            <a:r>
              <a:rPr lang="en" sz="3000" u="sng">
                <a:solidFill>
                  <a:schemeClr val="hlink"/>
                </a:solidFill>
                <a:latin typeface="Open Sans"/>
                <a:ea typeface="Open Sans"/>
                <a:cs typeface="Open Sans"/>
                <a:sym typeface="Open Sans"/>
                <a:hlinkClick r:id="rId3"/>
              </a:rPr>
              <a:t>DEMO</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latin typeface="Open Sans"/>
                <a:ea typeface="Open Sans"/>
                <a:cs typeface="Open Sans"/>
                <a:sym typeface="Open Sans"/>
              </a:rPr>
              <a:t>ng-if</a:t>
            </a:r>
          </a:p>
        </p:txBody>
      </p:sp>
      <p:sp>
        <p:nvSpPr>
          <p:cNvPr id="109" name="Shape 10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Conditionally compile template fragment:</a:t>
            </a:r>
          </a:p>
          <a:p>
            <a:pPr lvl="0" rtl="0">
              <a:spcBef>
                <a:spcPts val="0"/>
              </a:spcBef>
              <a:buNone/>
            </a:pPr>
            <a:r>
              <a:t/>
            </a:r>
            <a:endParaRPr>
              <a:latin typeface="Open Sans"/>
              <a:ea typeface="Open Sans"/>
              <a:cs typeface="Open Sans"/>
              <a:sym typeface="Open Sans"/>
            </a:endParaRPr>
          </a:p>
          <a:p>
            <a:pPr lvl="0" rtl="0">
              <a:spcBef>
                <a:spcPts val="0"/>
              </a:spcBef>
              <a:buNone/>
            </a:pPr>
            <a:r>
              <a:t/>
            </a:r>
            <a:endParaRPr>
              <a:latin typeface="Open Sans"/>
              <a:ea typeface="Open Sans"/>
              <a:cs typeface="Open Sans"/>
              <a:sym typeface="Open Sans"/>
            </a:endParaRPr>
          </a:p>
          <a:p>
            <a:pPr lvl="0" rtl="0">
              <a:spcBef>
                <a:spcPts val="0"/>
              </a:spcBef>
              <a:buNone/>
            </a:pPr>
            <a:r>
              <a:rPr lang="en">
                <a:latin typeface="Inconsolata"/>
                <a:ea typeface="Inconsolata"/>
                <a:cs typeface="Inconsolata"/>
                <a:sym typeface="Inconsolata"/>
              </a:rPr>
              <a:t>&lt;clock </a:t>
            </a:r>
            <a:r>
              <a:rPr b="1" lang="en">
                <a:latin typeface="Inconsolata"/>
                <a:ea typeface="Inconsolata"/>
                <a:cs typeface="Inconsolata"/>
                <a:sym typeface="Inconsolata"/>
              </a:rPr>
              <a:t>ng-if</a:t>
            </a:r>
            <a:r>
              <a:rPr lang="en">
                <a:latin typeface="Inconsolata"/>
                <a:ea typeface="Inconsolata"/>
                <a:cs typeface="Inconsolata"/>
                <a:sym typeface="Inconsolata"/>
              </a:rPr>
              <a:t>="demo.stopWatchEnabled"&gt;</a:t>
            </a:r>
          </a:p>
          <a:p>
            <a:pPr lvl="0" rtl="0">
              <a:spcBef>
                <a:spcPts val="0"/>
              </a:spcBef>
              <a:buNone/>
            </a:pPr>
            <a:r>
              <a:rPr lang="en">
                <a:latin typeface="Inconsolata"/>
                <a:ea typeface="Inconsolata"/>
                <a:cs typeface="Inconsolata"/>
                <a:sym typeface="Inconsolata"/>
              </a:rPr>
              <a:t>&lt;/clock&gt;</a:t>
            </a:r>
          </a:p>
          <a:p>
            <a:pPr lvl="0" rtl="0">
              <a:spcBef>
                <a:spcPts val="0"/>
              </a:spcBef>
              <a:buNone/>
            </a:pPr>
            <a:r>
              <a:t/>
            </a:r>
            <a:endParaRPr sz="2400">
              <a:latin typeface="Open Sans"/>
              <a:ea typeface="Open Sans"/>
              <a:cs typeface="Open Sans"/>
              <a:sym typeface="Open Sans"/>
            </a:endParaRPr>
          </a:p>
          <a:p>
            <a:pPr lvl="0" rtl="0">
              <a:spcBef>
                <a:spcPts val="0"/>
              </a:spcBef>
              <a:buNone/>
            </a:pPr>
            <a:r>
              <a:t/>
            </a:r>
            <a:endParaRPr sz="2400">
              <a:latin typeface="Open Sans"/>
              <a:ea typeface="Open Sans"/>
              <a:cs typeface="Open Sans"/>
              <a:sym typeface="Open Sans"/>
            </a:endParaRPr>
          </a:p>
          <a:p>
            <a:pPr lvl="0" rtl="0">
              <a:spcBef>
                <a:spcPts val="0"/>
              </a:spcBef>
              <a:buNone/>
            </a:pPr>
            <a:r>
              <a:t/>
            </a:r>
            <a:endParaRPr>
              <a:latin typeface="Open Sans"/>
              <a:ea typeface="Open Sans"/>
              <a:cs typeface="Open Sans"/>
              <a:sym typeface="Open Sans"/>
            </a:endParaRPr>
          </a:p>
          <a:p>
            <a:pPr algn="r">
              <a:spcBef>
                <a:spcPts val="0"/>
              </a:spcBef>
              <a:buNone/>
            </a:pPr>
            <a:r>
              <a:rPr lang="en" u="sng">
                <a:solidFill>
                  <a:schemeClr val="hlink"/>
                </a:solidFill>
                <a:latin typeface="Open Sans"/>
                <a:ea typeface="Open Sans"/>
                <a:cs typeface="Open Sans"/>
                <a:sym typeface="Open Sans"/>
                <a:hlinkClick r:id="rId3"/>
              </a:rPr>
              <a:t>DEMO</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latin typeface="Open Sans"/>
                <a:ea typeface="Open Sans"/>
                <a:cs typeface="Open Sans"/>
                <a:sym typeface="Open Sans"/>
              </a:rPr>
              <a:t>Expression language</a:t>
            </a:r>
          </a:p>
        </p:txBody>
      </p:sp>
      <p:sp>
        <p:nvSpPr>
          <p:cNvPr id="115" name="Shape 11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Support for new operators: </a:t>
            </a:r>
            <a:r>
              <a:rPr lang="en">
                <a:latin typeface="Courier New"/>
                <a:ea typeface="Courier New"/>
                <a:cs typeface="Courier New"/>
                <a:sym typeface="Courier New"/>
              </a:rPr>
              <a:t>===</a:t>
            </a:r>
            <a:r>
              <a:rPr lang="en">
                <a:latin typeface="Open Sans"/>
                <a:ea typeface="Open Sans"/>
                <a:cs typeface="Open Sans"/>
                <a:sym typeface="Open Sans"/>
              </a:rPr>
              <a:t>, </a:t>
            </a:r>
            <a:r>
              <a:rPr lang="en">
                <a:latin typeface="Inconsolata"/>
                <a:ea typeface="Inconsolata"/>
                <a:cs typeface="Inconsolata"/>
                <a:sym typeface="Inconsolata"/>
              </a:rPr>
              <a:t>!==</a:t>
            </a:r>
            <a:r>
              <a:rPr lang="en">
                <a:latin typeface="Open Sans"/>
                <a:ea typeface="Open Sans"/>
                <a:cs typeface="Open Sans"/>
                <a:sym typeface="Open Sans"/>
              </a:rPr>
              <a:t> and </a:t>
            </a:r>
            <a:r>
              <a:rPr lang="en">
                <a:latin typeface="Inconsolata"/>
                <a:ea typeface="Inconsolata"/>
                <a:cs typeface="Inconsolata"/>
                <a:sym typeface="Inconsolata"/>
              </a:rPr>
              <a:t>?</a:t>
            </a:r>
          </a:p>
          <a:p>
            <a:pPr lvl="0" rtl="0">
              <a:spcBef>
                <a:spcPts val="0"/>
              </a:spcBef>
              <a:buNone/>
            </a:pPr>
            <a:r>
              <a:t/>
            </a:r>
            <a:endParaRPr>
              <a:latin typeface="Inconsolata"/>
              <a:ea typeface="Inconsolata"/>
              <a:cs typeface="Inconsolata"/>
              <a:sym typeface="Inconsolata"/>
            </a:endParaRPr>
          </a:p>
          <a:p>
            <a:pPr lvl="0" rtl="0">
              <a:spcBef>
                <a:spcPts val="0"/>
              </a:spcBef>
              <a:buNone/>
            </a:pPr>
            <a:r>
              <a:t/>
            </a:r>
            <a:endParaRPr>
              <a:latin typeface="Inconsolata"/>
              <a:ea typeface="Inconsolata"/>
              <a:cs typeface="Inconsolata"/>
              <a:sym typeface="Inconsolata"/>
            </a:endParaRPr>
          </a:p>
          <a:p>
            <a:pPr lvl="0" rtl="0">
              <a:spcBef>
                <a:spcPts val="0"/>
              </a:spcBef>
              <a:buNone/>
            </a:pPr>
            <a:r>
              <a:rPr lang="en">
                <a:latin typeface="Inconsolata"/>
                <a:ea typeface="Inconsolata"/>
                <a:cs typeface="Inconsolata"/>
                <a:sym typeface="Inconsolata"/>
              </a:rPr>
              <a:t>&lt;p ng-if="</a:t>
            </a:r>
            <a:r>
              <a:rPr b="1" lang="en">
                <a:latin typeface="Inconsolata"/>
                <a:ea typeface="Inconsolata"/>
                <a:cs typeface="Inconsolata"/>
                <a:sym typeface="Inconsolata"/>
              </a:rPr>
              <a:t>loggedIn === 'true'</a:t>
            </a:r>
            <a:r>
              <a:rPr lang="en">
                <a:latin typeface="Inconsolata"/>
                <a:ea typeface="Inconsolata"/>
                <a:cs typeface="Inconsolata"/>
                <a:sym typeface="Inconsolata"/>
              </a:rPr>
              <a:t>"&gt;</a:t>
            </a:r>
          </a:p>
          <a:p>
            <a:pPr lvl="0" rtl="0">
              <a:spcBef>
                <a:spcPts val="0"/>
              </a:spcBef>
              <a:buNone/>
            </a:pPr>
            <a:r>
              <a:rPr lang="en">
                <a:latin typeface="Inconsolata"/>
                <a:ea typeface="Inconsolata"/>
                <a:cs typeface="Inconsolata"/>
                <a:sym typeface="Inconsolata"/>
              </a:rPr>
              <a:t>  &lt;a href="/logout"&gt;Log out&lt;/a&gt;</a:t>
            </a:r>
          </a:p>
          <a:p>
            <a:pPr lvl="0" rtl="0">
              <a:spcBef>
                <a:spcPts val="0"/>
              </a:spcBef>
              <a:buNone/>
            </a:pPr>
            <a:r>
              <a:rPr lang="en">
                <a:latin typeface="Inconsolata"/>
                <a:ea typeface="Inconsolata"/>
                <a:cs typeface="Inconsolata"/>
                <a:sym typeface="Inconsolata"/>
              </a:rPr>
              <a:t>&lt;/p&gt;</a:t>
            </a:r>
          </a:p>
          <a:p>
            <a:pPr lvl="0" rtl="0">
              <a:spcBef>
                <a:spcPts val="0"/>
              </a:spcBef>
              <a:buNone/>
            </a:pPr>
            <a:r>
              <a:t/>
            </a:r>
            <a:endParaRPr>
              <a:latin typeface="Inconsolata"/>
              <a:ea typeface="Inconsolata"/>
              <a:cs typeface="Inconsolata"/>
              <a:sym typeface="Inconsolata"/>
            </a:endParaRPr>
          </a:p>
          <a:p>
            <a:pPr lvl="0" rtl="0">
              <a:spcBef>
                <a:spcPts val="0"/>
              </a:spcBef>
              <a:buNone/>
            </a:pPr>
            <a:r>
              <a:rPr lang="en">
                <a:latin typeface="Inconsolata"/>
                <a:ea typeface="Inconsolata"/>
                <a:cs typeface="Inconsolata"/>
                <a:sym typeface="Inconsolata"/>
              </a:rPr>
              <a:t>ng-class="</a:t>
            </a:r>
            <a:r>
              <a:rPr b="1" lang="en">
                <a:latin typeface="Inconsolata"/>
                <a:ea typeface="Inconsolata"/>
                <a:cs typeface="Inconsolata"/>
                <a:sym typeface="Inconsolata"/>
              </a:rPr>
              <a:t>loggedIn ? 'user':'anonym'</a:t>
            </a:r>
            <a:r>
              <a:rPr lang="en">
                <a:latin typeface="Inconsolata"/>
                <a:ea typeface="Inconsolata"/>
                <a:cs typeface="Inconsolata"/>
                <a:sym typeface="Inconsolata"/>
              </a:rPr>
              <a:t>"</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latin typeface="Open Sans"/>
                <a:ea typeface="Open Sans"/>
                <a:cs typeface="Open Sans"/>
                <a:sym typeface="Open Sans"/>
              </a:rPr>
              <a:t>Touch / Mobile support</a:t>
            </a:r>
          </a:p>
        </p:txBody>
      </p:sp>
      <p:sp>
        <p:nvSpPr>
          <p:cNvPr id="121" name="Shape 12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ngMobile (ngTouch) module</a:t>
            </a:r>
          </a:p>
          <a:p>
            <a:pPr lvl="0" rtl="0">
              <a:spcBef>
                <a:spcPts val="0"/>
              </a:spcBef>
              <a:buNone/>
            </a:pPr>
            <a:r>
              <a:t/>
            </a:r>
            <a:endParaRPr/>
          </a:p>
          <a:p>
            <a:pPr lvl="0" rtl="0">
              <a:spcBef>
                <a:spcPts val="0"/>
              </a:spcBef>
              <a:buNone/>
            </a:pPr>
            <a:r>
              <a:rPr lang="en" sz="2400">
                <a:latin typeface="Inconsolata"/>
                <a:ea typeface="Inconsolata"/>
                <a:cs typeface="Inconsolata"/>
                <a:sym typeface="Inconsolata"/>
              </a:rPr>
              <a:t>&lt;button </a:t>
            </a:r>
            <a:r>
              <a:rPr b="1" lang="en" sz="2400">
                <a:latin typeface="Inconsolata"/>
                <a:ea typeface="Inconsolata"/>
                <a:cs typeface="Inconsolata"/>
                <a:sym typeface="Inconsolata"/>
              </a:rPr>
              <a:t>ng-click</a:t>
            </a:r>
            <a:r>
              <a:rPr lang="en" sz="2400">
                <a:latin typeface="Inconsolata"/>
                <a:ea typeface="Inconsolata"/>
                <a:cs typeface="Inconsolata"/>
                <a:sym typeface="Inconsolata"/>
              </a:rPr>
              <a:t>="doStuff()"&gt;tap here&lt;/button&gt;</a:t>
            </a:r>
          </a:p>
          <a:p>
            <a:pPr lvl="0" rtl="0">
              <a:spcBef>
                <a:spcPts val="0"/>
              </a:spcBef>
              <a:buNone/>
            </a:pPr>
            <a:r>
              <a:rPr lang="en" sz="2400">
                <a:latin typeface="Inconsolata"/>
                <a:ea typeface="Inconsolata"/>
                <a:cs typeface="Inconsolata"/>
                <a:sym typeface="Inconsolata"/>
              </a:rPr>
              <a:t> </a:t>
            </a:r>
          </a:p>
          <a:p>
            <a:pPr lvl="0" rtl="0">
              <a:spcBef>
                <a:spcPts val="0"/>
              </a:spcBef>
              <a:buNone/>
            </a:pPr>
            <a:r>
              <a:rPr lang="en" sz="2400">
                <a:latin typeface="Inconsolata"/>
                <a:ea typeface="Inconsolata"/>
                <a:cs typeface="Inconsolata"/>
                <a:sym typeface="Inconsolata"/>
              </a:rPr>
              <a:t>&lt;article </a:t>
            </a:r>
            <a:r>
              <a:rPr b="1" lang="en" sz="2400">
                <a:latin typeface="Inconsolata"/>
                <a:ea typeface="Inconsolata"/>
                <a:cs typeface="Inconsolata"/>
                <a:sym typeface="Inconsolata"/>
              </a:rPr>
              <a:t>ng-swipe</a:t>
            </a:r>
            <a:r>
              <a:rPr lang="en" sz="2400">
                <a:latin typeface="Inconsolata"/>
                <a:ea typeface="Inconsolata"/>
                <a:cs typeface="Inconsolata"/>
                <a:sym typeface="Inconsolata"/>
              </a:rPr>
              <a:t>="expand()"&gt;</a:t>
            </a:r>
          </a:p>
          <a:p>
            <a:pPr lvl="0" rtl="0">
              <a:spcBef>
                <a:spcPts val="0"/>
              </a:spcBef>
              <a:buNone/>
            </a:pPr>
            <a:r>
              <a:rPr lang="en" sz="2400">
                <a:latin typeface="Inconsolata"/>
                <a:ea typeface="Inconsolata"/>
                <a:cs typeface="Inconsolata"/>
                <a:sym typeface="Inconsolata"/>
              </a:rPr>
              <a:t>...</a:t>
            </a:r>
          </a:p>
          <a:p>
            <a:pPr lvl="0" rtl="0">
              <a:spcBef>
                <a:spcPts val="0"/>
              </a:spcBef>
              <a:buNone/>
            </a:pPr>
            <a:r>
              <a:rPr lang="en" sz="2400">
                <a:latin typeface="Inconsolata"/>
                <a:ea typeface="Inconsolata"/>
                <a:cs typeface="Inconsolata"/>
                <a:sym typeface="Inconsolata"/>
              </a:rPr>
              <a:t>&lt;/article&gt;</a:t>
            </a:r>
          </a:p>
        </p:txBody>
      </p:sp>
      <p:sp>
        <p:nvSpPr>
          <p:cNvPr id="122" name="Shape 122"/>
          <p:cNvSpPr txBox="1"/>
          <p:nvPr/>
        </p:nvSpPr>
        <p:spPr>
          <a:xfrm>
            <a:off x="7604975" y="5924025"/>
            <a:ext cx="1388700" cy="764700"/>
          </a:xfrm>
          <a:prstGeom prst="rect">
            <a:avLst/>
          </a:prstGeom>
          <a:noFill/>
          <a:ln>
            <a:noFill/>
          </a:ln>
        </p:spPr>
        <p:txBody>
          <a:bodyPr anchorCtr="0" anchor="b" bIns="91425" lIns="91425" rIns="91425" tIns="91425">
            <a:noAutofit/>
          </a:bodyPr>
          <a:lstStyle/>
          <a:p>
            <a:pPr lvl="0" rtl="0" algn="r">
              <a:spcBef>
                <a:spcPts val="0"/>
              </a:spcBef>
              <a:buNone/>
            </a:pPr>
            <a:r>
              <a:rPr lang="en" sz="3000" u="sng">
                <a:solidFill>
                  <a:schemeClr val="hlink"/>
                </a:solidFill>
                <a:latin typeface="Open Sans"/>
                <a:ea typeface="Open Sans"/>
                <a:cs typeface="Open Sans"/>
                <a:sym typeface="Open Sans"/>
                <a:hlinkClick r:id="rId3"/>
              </a:rPr>
              <a:t>DEMO</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latin typeface="Open Sans"/>
                <a:ea typeface="Open Sans"/>
                <a:cs typeface="Open Sans"/>
                <a:sym typeface="Open Sans"/>
              </a:rPr>
              <a:t>Security stuff</a:t>
            </a:r>
          </a:p>
        </p:txBody>
      </p:sp>
      <p:sp>
        <p:nvSpPr>
          <p:cNvPr id="128" name="Shape 12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u="sng">
                <a:solidFill>
                  <a:schemeClr val="hlink"/>
                </a:solidFill>
                <a:latin typeface="Open Sans"/>
                <a:ea typeface="Open Sans"/>
                <a:cs typeface="Open Sans"/>
                <a:sym typeface="Open Sans"/>
                <a:hlinkClick r:id="rId3"/>
              </a:rPr>
              <a:t>CSP</a:t>
            </a:r>
            <a:r>
              <a:rPr lang="en">
                <a:latin typeface="Open Sans"/>
                <a:ea typeface="Open Sans"/>
                <a:cs typeface="Open Sans"/>
                <a:sym typeface="Open Sans"/>
              </a:rPr>
              <a:t> autodetection</a:t>
            </a:r>
          </a:p>
          <a:p>
            <a:pPr lvl="0" rtl="0">
              <a:spcBef>
                <a:spcPts val="0"/>
              </a:spcBef>
              <a:buNone/>
            </a:pPr>
            <a:r>
              <a:t/>
            </a:r>
            <a:endParaRPr>
              <a:latin typeface="Open Sans"/>
              <a:ea typeface="Open Sans"/>
              <a:cs typeface="Open Sans"/>
              <a:sym typeface="Open Sans"/>
            </a:endParaRPr>
          </a:p>
          <a:p>
            <a:pPr lvl="0" rtl="0">
              <a:spcBef>
                <a:spcPts val="0"/>
              </a:spcBef>
              <a:buNone/>
            </a:pPr>
            <a:r>
              <a:rPr lang="en">
                <a:latin typeface="Open Sans"/>
                <a:ea typeface="Open Sans"/>
                <a:cs typeface="Open Sans"/>
                <a:sym typeface="Open Sans"/>
              </a:rPr>
              <a:t>Automatic Contextual Escaping for images and links</a:t>
            </a:r>
          </a:p>
          <a:p>
            <a:pPr lvl="0" rtl="0">
              <a:spcBef>
                <a:spcPts val="0"/>
              </a:spcBef>
              <a:buNone/>
            </a:pPr>
            <a:r>
              <a:t/>
            </a:r>
            <a:endParaRPr>
              <a:latin typeface="Open Sans"/>
              <a:ea typeface="Open Sans"/>
              <a:cs typeface="Open Sans"/>
              <a:sym typeface="Open Sans"/>
            </a:endParaRPr>
          </a:p>
          <a:p>
            <a:pPr>
              <a:spcBef>
                <a:spcPts val="0"/>
              </a:spcBef>
              <a:buNone/>
            </a:pPr>
            <a:r>
              <a:rPr lang="en">
                <a:latin typeface="Open Sans"/>
                <a:ea typeface="Open Sans"/>
                <a:cs typeface="Open Sans"/>
                <a:sym typeface="Open Sans"/>
              </a:rPr>
              <a:t>More security hardening (binding to iframes, scripts, etc)</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latin typeface="Open Sans"/>
                <a:ea typeface="Open Sans"/>
                <a:cs typeface="Open Sans"/>
                <a:sym typeface="Open Sans"/>
              </a:rPr>
              <a:t>Better Error Messages</a:t>
            </a:r>
          </a:p>
        </p:txBody>
      </p:sp>
      <p:sp>
        <p:nvSpPr>
          <p:cNvPr id="134" name="Shape 13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Before:</a:t>
            </a:r>
          </a:p>
          <a:p>
            <a:pPr lvl="0" rtl="0">
              <a:spcBef>
                <a:spcPts val="0"/>
              </a:spcBef>
              <a:buClr>
                <a:srgbClr val="000000"/>
              </a:buClr>
              <a:buSzPct val="50000"/>
              <a:buFont typeface="Arial"/>
              <a:buNone/>
            </a:pPr>
            <a:r>
              <a:rPr lang="en" sz="2200">
                <a:solidFill>
                  <a:srgbClr val="000000"/>
                </a:solidFill>
                <a:latin typeface="Inconsolata"/>
                <a:ea typeface="Inconsolata"/>
                <a:cs typeface="Inconsolata"/>
                <a:sym typeface="Inconsolata"/>
              </a:rPr>
              <a:t>Uncaught Error: No module: ngResource</a:t>
            </a:r>
          </a:p>
          <a:p>
            <a:pPr lvl="0" rtl="0">
              <a:spcBef>
                <a:spcPts val="0"/>
              </a:spcBef>
              <a:buNone/>
            </a:pPr>
            <a:r>
              <a:t/>
            </a:r>
            <a:endParaRPr sz="2200" u="sng">
              <a:solidFill>
                <a:srgbClr val="FF0000"/>
              </a:solidFill>
            </a:endParaRPr>
          </a:p>
        </p:txBody>
      </p:sp>
      <p:sp>
        <p:nvSpPr>
          <p:cNvPr id="135" name="Shape 135"/>
          <p:cNvSpPr txBox="1"/>
          <p:nvPr/>
        </p:nvSpPr>
        <p:spPr>
          <a:xfrm>
            <a:off x="482250" y="3063200"/>
            <a:ext cx="8229600" cy="18629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dk1"/>
                </a:solidFill>
                <a:latin typeface="Open Sans"/>
                <a:ea typeface="Open Sans"/>
                <a:cs typeface="Open Sans"/>
                <a:sym typeface="Open Sans"/>
              </a:rPr>
              <a:t>After:</a:t>
            </a:r>
          </a:p>
          <a:p>
            <a:pPr lvl="0" rtl="0">
              <a:spcBef>
                <a:spcPts val="0"/>
              </a:spcBef>
              <a:buNone/>
            </a:pPr>
            <a:r>
              <a:rPr lang="en" sz="2200">
                <a:latin typeface="Inconsolata"/>
                <a:ea typeface="Inconsolata"/>
                <a:cs typeface="Inconsolata"/>
                <a:sym typeface="Inconsolata"/>
              </a:rPr>
              <a:t>Uncaught Error: [di-nomod] Module 'ngResource' is not available! You either misspelled the module name or forgot to load it.</a:t>
            </a:r>
          </a:p>
          <a:p>
            <a:pPr lvl="0" rtl="0">
              <a:spcBef>
                <a:spcPts val="0"/>
              </a:spcBef>
              <a:buNone/>
            </a:pPr>
            <a:r>
              <a:rPr lang="en" sz="2200" u="sng">
                <a:solidFill>
                  <a:srgbClr val="0000FF"/>
                </a:solidFill>
                <a:latin typeface="Inconsolata"/>
                <a:ea typeface="Inconsolata"/>
                <a:cs typeface="Inconsolata"/>
                <a:sym typeface="Inconsolata"/>
              </a:rPr>
              <a:t>http://docs.angularjs.org/errors/di-nomod?a=ngResource</a:t>
            </a:r>
          </a:p>
          <a:p>
            <a:pPr>
              <a:spcBef>
                <a:spcPts val="0"/>
              </a:spcBef>
              <a:buNone/>
            </a:pPr>
            <a:r>
              <a:t/>
            </a:r>
            <a:endParaRPr/>
          </a:p>
        </p:txBody>
      </p:sp>
      <p:sp>
        <p:nvSpPr>
          <p:cNvPr id="136" name="Shape 136"/>
          <p:cNvSpPr txBox="1"/>
          <p:nvPr/>
        </p:nvSpPr>
        <p:spPr>
          <a:xfrm>
            <a:off x="521175" y="5354875"/>
            <a:ext cx="8229600" cy="1583999"/>
          </a:xfrm>
          <a:prstGeom prst="rect">
            <a:avLst/>
          </a:prstGeom>
          <a:noFill/>
          <a:ln>
            <a:noFill/>
          </a:ln>
        </p:spPr>
        <p:txBody>
          <a:bodyPr anchorCtr="0" anchor="t" bIns="91425" lIns="91425" rIns="91425" tIns="91425">
            <a:noAutofit/>
          </a:bodyPr>
          <a:lstStyle/>
          <a:p>
            <a:pPr lvl="0" rtl="0">
              <a:spcBef>
                <a:spcPts val="0"/>
              </a:spcBef>
              <a:buClr>
                <a:srgbClr val="000000"/>
              </a:buClr>
              <a:buSzPct val="36666"/>
              <a:buFont typeface="Arial"/>
              <a:buNone/>
            </a:pPr>
            <a:r>
              <a:rPr lang="en" sz="3000">
                <a:solidFill>
                  <a:schemeClr val="dk1"/>
                </a:solidFill>
                <a:latin typeface="Open Sans"/>
                <a:ea typeface="Open Sans"/>
                <a:cs typeface="Open Sans"/>
                <a:sym typeface="Open Sans"/>
              </a:rPr>
              <a:t>In production:</a:t>
            </a:r>
          </a:p>
          <a:p>
            <a:pPr lvl="0" rtl="0">
              <a:spcBef>
                <a:spcPts val="0"/>
              </a:spcBef>
              <a:buClr>
                <a:srgbClr val="000000"/>
              </a:buClr>
              <a:buSzPct val="50000"/>
              <a:buFont typeface="Arial"/>
              <a:buNone/>
            </a:pPr>
            <a:r>
              <a:rPr lang="en" sz="2200">
                <a:latin typeface="Inconsolata"/>
                <a:ea typeface="Inconsolata"/>
                <a:cs typeface="Inconsolata"/>
                <a:sym typeface="Inconsolata"/>
              </a:rPr>
              <a:t>Uncaught Error: [di-nomod] </a:t>
            </a:r>
            <a:r>
              <a:rPr lang="en" sz="2200" u="sng">
                <a:solidFill>
                  <a:srgbClr val="0000FF"/>
                </a:solidFill>
                <a:latin typeface="Inconsolata"/>
                <a:ea typeface="Inconsolata"/>
                <a:cs typeface="Inconsolata"/>
                <a:sym typeface="Inconsolata"/>
              </a:rPr>
              <a:t>http://docs.angularjs.org/errors/di-nomod?a=ngResource</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pic>
        <p:nvPicPr>
          <p:cNvPr id="141" name="Shape 141"/>
          <p:cNvPicPr preferRelativeResize="0"/>
          <p:nvPr/>
        </p:nvPicPr>
        <p:blipFill>
          <a:blip r:embed="rId3">
            <a:alphaModFix/>
          </a:blip>
          <a:stretch>
            <a:fillRect/>
          </a:stretch>
        </p:blipFill>
        <p:spPr>
          <a:xfrm>
            <a:off x="-7" y="0"/>
            <a:ext cx="5766414" cy="6857998"/>
          </a:xfrm>
          <a:prstGeom prst="rect">
            <a:avLst/>
          </a:prstGeom>
          <a:noFill/>
          <a:ln>
            <a:noFill/>
          </a:ln>
        </p:spPr>
      </p:pic>
      <p:cxnSp>
        <p:nvCxnSpPr>
          <p:cNvPr id="142" name="Shape 142"/>
          <p:cNvCxnSpPr/>
          <p:nvPr/>
        </p:nvCxnSpPr>
        <p:spPr>
          <a:xfrm>
            <a:off x="5769132" y="0"/>
            <a:ext cx="0" cy="6921599"/>
          </a:xfrm>
          <a:prstGeom prst="straightConnector1">
            <a:avLst/>
          </a:prstGeom>
          <a:noFill/>
          <a:ln cap="flat" cmpd="sng" w="9525">
            <a:solidFill>
              <a:srgbClr val="000000"/>
            </a:solidFill>
            <a:prstDash val="solid"/>
            <a:round/>
            <a:headEnd len="lg" w="lg" type="none"/>
            <a:tailEnd len="lg" w="lg" type="none"/>
          </a:ln>
        </p:spPr>
      </p:cxnSp>
      <p:sp>
        <p:nvSpPr>
          <p:cNvPr id="143" name="Shape 143"/>
          <p:cNvSpPr txBox="1"/>
          <p:nvPr/>
        </p:nvSpPr>
        <p:spPr>
          <a:xfrm>
            <a:off x="6290000" y="2229325"/>
            <a:ext cx="2597400" cy="2103299"/>
          </a:xfrm>
          <a:prstGeom prst="rect">
            <a:avLst/>
          </a:prstGeom>
          <a:noFill/>
          <a:ln>
            <a:noFill/>
          </a:ln>
        </p:spPr>
        <p:txBody>
          <a:bodyPr anchorCtr="0" anchor="t" bIns="91425" lIns="91425" rIns="91425" tIns="91425">
            <a:noAutofit/>
          </a:bodyPr>
          <a:lstStyle/>
          <a:p>
            <a:pPr>
              <a:spcBef>
                <a:spcPts val="0"/>
              </a:spcBef>
              <a:buNone/>
            </a:pPr>
            <a:r>
              <a:rPr lang="en" sz="4800">
                <a:latin typeface="Open Sans"/>
                <a:ea typeface="Open Sans"/>
                <a:cs typeface="Open Sans"/>
                <a:sym typeface="Open Sans"/>
              </a:rPr>
              <a:t>*&amp;$%@ Docs!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x="0" y="0"/>
          <a:ext cx="0" cy="0"/>
          <a:chOff x="0" y="0"/>
          <a:chExt cx="0" cy="0"/>
        </a:xfrm>
      </p:grpSpPr>
      <p:sp>
        <p:nvSpPr>
          <p:cNvPr id="30" name="Shape 30"/>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latin typeface="Open Sans"/>
                <a:ea typeface="Open Sans"/>
                <a:cs typeface="Open Sans"/>
                <a:sym typeface="Open Sans"/>
              </a:rPr>
              <a:t>1.2 + Community</a:t>
            </a:r>
          </a:p>
        </p:txBody>
      </p:sp>
      <p:sp>
        <p:nvSpPr>
          <p:cNvPr id="31" name="Shape 31"/>
          <p:cNvSpPr txBox="1"/>
          <p:nvPr>
            <p:ph idx="1" type="body"/>
          </p:nvPr>
        </p:nvSpPr>
        <p:spPr>
          <a:xfrm>
            <a:off x="457200" y="1600200"/>
            <a:ext cx="8368499" cy="4967700"/>
          </a:xfrm>
          <a:prstGeom prst="rect">
            <a:avLst/>
          </a:prstGeom>
        </p:spPr>
        <p:txBody>
          <a:bodyPr anchorCtr="0" anchor="t" bIns="91425" lIns="91425" rIns="91425" tIns="91425">
            <a:noAutofit/>
          </a:bodyPr>
          <a:lstStyle/>
          <a:p>
            <a:pPr lvl="0" rtl="0">
              <a:spcBef>
                <a:spcPts val="0"/>
              </a:spcBef>
              <a:buNone/>
            </a:pPr>
            <a:r>
              <a:rPr lang="en" sz="1100">
                <a:solidFill>
                  <a:srgbClr val="000000"/>
                </a:solidFill>
              </a:rPr>
              <a:t>Matias Niemelä, Pete Bacon Darwin, brettcannon, Daniel Luz, Brian Ford, Shyam Seshadri, Lucas Galfasó, Braden Shepherdson, Fred Sauer, Brent Morrow, Jamie Krug, Luis Ramón López, Sudhir Jonathan, Chirayu Krishnappa, Jens Rantil, Alexander Shtuchkin, Jeremy Tymes, Dave Geddes, Siddique Hameed, petrovalex, Matias Niemelä, radu, Pawel Kozlowski, Luc Morin, James deBoer, Gonzalo Ruiz de Villa, Fredrik Bonander, Mark Nadig, Matt Ginzton, Arlen Christian Mart Cuss, Dean Sofer, Julie, David Bennett, Rado Kirov, Vineet Kumar, Per Rovegård, Christian Vuerings, Ben Ripkens, @fbiville, Robb Shecter, Keir Mierle, Robin Böhm, Colin Frei, Cedric Soulas, JP Sugarbroad, Eric Case, Laurent, Shai Reznik, Lee Leathers, Jamison Dance, Felipe Lahti, Thibault Leruitte, Jared Forsyth, Tim Macfarlane, Timothy Ahong, Martin Probst, Uri Goldshtein, Will Moore, Matt Haggard, Zach Snow, Zhenbo Zhang, Jay Zeng, Max Martinsson, danilsomsikov, Chris Dawson, Joakim Blomskøld, David Chang, metaweta, naomiblack, Oren Avissar, phil, quazzie, Amir H. Hajizamani, Jonathan Zacsh, Josh Adams, Paulo Ávila, Pedro Del Gallego, Keyamoon, Kris Jenkins, Kury Kruitbosch, Laurent Cozic, Luis Ramón López, Manuel Braun, Manuel Kiessling, Marcin Wosinek, Mark Chapman, Mark Dalgleish, Matt Hardy, Matt Rohrer, Matthew Browne, Matthew McComb, Matthieu Larcher, Maxim Grach, Merrick Christensen, Michal Reichert, Michał Gołębiowski, Misha Moroshko, Murilo da Silva, Niel de la Rouviere, Partap Davis, Pascal Borreli, Pascal Corpet, Patrick, Peter Evjan, Philip Roberts, PowerKiKi, Prathan Thananart, R. Merkert, Rishabh Rao, Robbie Ferrero, Romain Neutron, Ron Yang, Rosina Bignall, Ryan Schumacher, Sahat Yalkabov, Sam McCall, Samuel Santos, Seunghoon Yeon, Srinivas Kusunam, Stein Jakob Nordbø, Stephane Bisson, Steve Nicolai, Steven Davidson, Sujeet Pillai, Sylvester Keil, Thomas Schultz, Tom Davis, Tom Hughes, Trotter Cashion, Tyler Akins, Tyson Benson, Wes Alvaro, William Bagayoko, Xiangru Chen, Zach Dexter, _pants, adamshaylor, austingreco, brandonjp, csugden, deboer, es128, ggoodman, gockxml, jamesBrennan, johnlindquist, kamagatos, kim lokoy, leesei, nlaplante, pavelgj, sergiopantoja, sgtpep, sqwishy trick, theotheo, uberspeck, unirgy, urenmj, veselinn, willtj, winkler1, zeflasher, {Qingping,Dave} Hou, 玉黍, Adam Macejak, Adrian Gheorghe, Alan Klement, Alex Pods, Alex Young, Alfred Nutile, Anatoly Shikolay, Andreas Marek, Andreas Pelme, Andrew McLeod, Andrew Vida, Anna Vester, Anton, Artur Ostrega, Benjamín Eidelman, Brian Campbell, Brice Burgess, Bruno Coelho, Cameron Westland, Cezar Berea, Chad Smith, Chad Whitacre, Chris M, Chris Nicola, Christoph Burgdorf, Ciro Nunes, Colin Kahn, Dan Kohn, Daniel Demmel, Daniel Stockton, Daniel Tse, Dave Clayton, David Holmes, David Sanders, Dylan Pyle, Eddie Monge, Eduardo Garcia, Ehsan Ghandhari, Enrique Paredes, Eugene Wolfson, Ewen Cumming, Fernando Correia, Francesc Rosàs, Gergely Imreh, German Galvis, Gert Goet, Gias Kay Lee, Glenn Goodrich, Godmar Back, Gregory Pike, Hamish Macpherson, Haralan Dobrev, Heath Matlock, Illniyar, Iristyle, Iwein Fuld, James Morrin, Jamie Mason, Jamie R. Rytlewski, Jared Beck, Jason Als, Jason Morrison, Javier Mendiara Cañardo, Jeff Cross, Jeff Pickelman, Jeremy Wilken, Jesse Cooke, Jimmy Zhuo, Johannes Hansen, John Fletcher, John Hume, Jonathan Card, Juha Syrjälä, János Rusiczki, Jørgen Borgesen, Kai Groner, Kanwei Li, Kevin Old, Kevin Wells, Kevin Western, Kevin Old, Kevin Wells, Kevin Western</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latin typeface="Open Sans"/>
                <a:ea typeface="Open Sans"/>
                <a:cs typeface="Open Sans"/>
                <a:sym typeface="Open Sans"/>
              </a:rPr>
              <a:t>Documentation Improvements</a:t>
            </a:r>
          </a:p>
        </p:txBody>
      </p:sp>
      <p:sp>
        <p:nvSpPr>
          <p:cNvPr id="149" name="Shape 14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Font typeface="Open Sans"/>
              <a:buAutoNum type="arabicPeriod"/>
            </a:pPr>
            <a:r>
              <a:rPr lang="en" u="sng">
                <a:solidFill>
                  <a:schemeClr val="hlink"/>
                </a:solidFill>
                <a:latin typeface="Open Sans"/>
                <a:ea typeface="Open Sans"/>
                <a:cs typeface="Open Sans"/>
                <a:sym typeface="Open Sans"/>
                <a:hlinkClick r:id="rId3"/>
              </a:rPr>
              <a:t>Navigation</a:t>
            </a:r>
            <a:r>
              <a:rPr lang="en">
                <a:latin typeface="Open Sans"/>
                <a:ea typeface="Open Sans"/>
                <a:cs typeface="Open Sans"/>
                <a:sym typeface="Open Sans"/>
              </a:rPr>
              <a:t>, </a:t>
            </a:r>
            <a:r>
              <a:rPr lang="en" u="sng">
                <a:solidFill>
                  <a:schemeClr val="hlink"/>
                </a:solidFill>
                <a:latin typeface="Open Sans"/>
                <a:ea typeface="Open Sans"/>
                <a:cs typeface="Open Sans"/>
                <a:sym typeface="Open Sans"/>
                <a:hlinkClick r:id="rId4"/>
              </a:rPr>
              <a:t>Search</a:t>
            </a:r>
            <a:r>
              <a:rPr lang="en">
                <a:latin typeface="Open Sans"/>
                <a:ea typeface="Open Sans"/>
                <a:cs typeface="Open Sans"/>
                <a:sym typeface="Open Sans"/>
              </a:rPr>
              <a:t>, </a:t>
            </a:r>
            <a:r>
              <a:rPr lang="en" u="sng">
                <a:solidFill>
                  <a:schemeClr val="hlink"/>
                </a:solidFill>
                <a:latin typeface="Open Sans"/>
                <a:ea typeface="Open Sans"/>
                <a:cs typeface="Open Sans"/>
                <a:sym typeface="Open Sans"/>
                <a:hlinkClick r:id="rId5"/>
              </a:rPr>
              <a:t>API organization</a:t>
            </a:r>
          </a:p>
          <a:p>
            <a:pPr indent="-228600" lvl="0" marL="457200" rtl="0">
              <a:spcBef>
                <a:spcPts val="0"/>
              </a:spcBef>
              <a:buFont typeface="Open Sans"/>
              <a:buAutoNum type="arabicPeriod"/>
            </a:pPr>
            <a:r>
              <a:rPr lang="en" u="sng">
                <a:solidFill>
                  <a:schemeClr val="hlink"/>
                </a:solidFill>
                <a:latin typeface="Open Sans"/>
                <a:ea typeface="Open Sans"/>
                <a:cs typeface="Open Sans"/>
                <a:sym typeface="Open Sans"/>
                <a:hlinkClick r:id="rId6"/>
              </a:rPr>
              <a:t>Interactive Tutorial</a:t>
            </a:r>
          </a:p>
          <a:p>
            <a:pPr indent="-228600" lvl="0" marL="457200" rtl="0">
              <a:spcBef>
                <a:spcPts val="0"/>
              </a:spcBef>
              <a:buFont typeface="Open Sans"/>
              <a:buAutoNum type="arabicPeriod"/>
            </a:pPr>
            <a:r>
              <a:rPr lang="en">
                <a:latin typeface="Open Sans"/>
                <a:ea typeface="Open Sans"/>
                <a:cs typeface="Open Sans"/>
                <a:sym typeface="Open Sans"/>
              </a:rPr>
              <a:t>Best Practices</a:t>
            </a:r>
          </a:p>
          <a:p>
            <a:pPr indent="-228600" lvl="0" marL="457200" rtl="0">
              <a:spcBef>
                <a:spcPts val="0"/>
              </a:spcBef>
              <a:buFont typeface="Open Sans"/>
              <a:buAutoNum type="arabicPeriod"/>
            </a:pPr>
            <a:r>
              <a:rPr lang="en">
                <a:latin typeface="Open Sans"/>
                <a:ea typeface="Open Sans"/>
                <a:cs typeface="Open Sans"/>
                <a:sym typeface="Open Sans"/>
              </a:rPr>
              <a:t>Directives</a:t>
            </a:r>
          </a:p>
          <a:p>
            <a:pPr indent="-228600" lvl="0" marL="457200" rtl="0">
              <a:spcBef>
                <a:spcPts val="0"/>
              </a:spcBef>
              <a:buFont typeface="Open Sans"/>
              <a:buAutoNum type="arabicPeriod"/>
            </a:pPr>
            <a:r>
              <a:rPr lang="en">
                <a:latin typeface="Open Sans"/>
                <a:ea typeface="Open Sans"/>
                <a:cs typeface="Open Sans"/>
                <a:sym typeface="Open Sans"/>
              </a:rPr>
              <a:t>Testing</a:t>
            </a:r>
          </a:p>
          <a:p>
            <a:pPr indent="-228600" lvl="0" marL="457200" rtl="0">
              <a:spcBef>
                <a:spcPts val="0"/>
              </a:spcBef>
              <a:buFont typeface="Open Sans"/>
              <a:buAutoNum type="arabicPeriod"/>
            </a:pPr>
            <a:r>
              <a:rPr lang="en">
                <a:latin typeface="Open Sans"/>
                <a:ea typeface="Open Sans"/>
                <a:cs typeface="Open Sans"/>
                <a:sym typeface="Open Sans"/>
              </a:rPr>
              <a:t>Scope, digest, apply, $compile, transclude</a:t>
            </a:r>
          </a:p>
          <a:p>
            <a:pPr indent="-228600" lvl="0" marL="457200">
              <a:spcBef>
                <a:spcPts val="0"/>
              </a:spcBef>
              <a:buFont typeface="Open Sans"/>
              <a:buAutoNum type="arabicPeriod"/>
            </a:pPr>
            <a:r>
              <a:rPr lang="en">
                <a:latin typeface="Open Sans"/>
                <a:ea typeface="Open Sans"/>
                <a:cs typeface="Open Sans"/>
                <a:sym typeface="Open Sans"/>
              </a:rPr>
              <a:t>Modules / ID</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857487"/>
            <a:ext cx="8229600" cy="1143000"/>
          </a:xfrm>
          <a:prstGeom prst="rect">
            <a:avLst/>
          </a:prstGeom>
        </p:spPr>
        <p:txBody>
          <a:bodyPr anchorCtr="0" anchor="b" bIns="91425" lIns="91425" rIns="91425" tIns="91425">
            <a:noAutofit/>
          </a:bodyPr>
          <a:lstStyle/>
          <a:p>
            <a:pPr algn="ctr">
              <a:spcBef>
                <a:spcPts val="0"/>
              </a:spcBef>
              <a:buNone/>
            </a:pPr>
            <a:r>
              <a:rPr b="0" lang="en" sz="6000">
                <a:latin typeface="Open Sans"/>
                <a:ea typeface="Open Sans"/>
                <a:cs typeface="Open Sans"/>
                <a:sym typeface="Open Sans"/>
              </a:rPr>
              <a:t>And beyond...</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grpSp>
        <p:nvGrpSpPr>
          <p:cNvPr id="159" name="Shape 159"/>
          <p:cNvGrpSpPr/>
          <p:nvPr/>
        </p:nvGrpSpPr>
        <p:grpSpPr>
          <a:xfrm>
            <a:off x="5423518" y="1859546"/>
            <a:ext cx="3282238" cy="3201403"/>
            <a:chOff x="5423518" y="1859546"/>
            <a:chExt cx="3282238" cy="3201403"/>
          </a:xfrm>
        </p:grpSpPr>
        <p:pic>
          <p:nvPicPr>
            <p:cNvPr id="160" name="Shape 160"/>
            <p:cNvPicPr preferRelativeResize="0"/>
            <p:nvPr/>
          </p:nvPicPr>
          <p:blipFill>
            <a:blip r:embed="rId3">
              <a:alphaModFix/>
            </a:blip>
            <a:stretch>
              <a:fillRect/>
            </a:stretch>
          </p:blipFill>
          <p:spPr>
            <a:xfrm>
              <a:off x="5423518" y="1859546"/>
              <a:ext cx="3282238" cy="816972"/>
            </a:xfrm>
            <a:prstGeom prst="rect">
              <a:avLst/>
            </a:prstGeom>
            <a:noFill/>
            <a:ln>
              <a:noFill/>
            </a:ln>
          </p:spPr>
        </p:pic>
        <p:pic>
          <p:nvPicPr>
            <p:cNvPr id="161" name="Shape 161"/>
            <p:cNvPicPr preferRelativeResize="0"/>
            <p:nvPr/>
          </p:nvPicPr>
          <p:blipFill>
            <a:blip r:embed="rId4">
              <a:alphaModFix/>
            </a:blip>
            <a:stretch>
              <a:fillRect/>
            </a:stretch>
          </p:blipFill>
          <p:spPr>
            <a:xfrm>
              <a:off x="5612578" y="3121135"/>
              <a:ext cx="2723711" cy="678226"/>
            </a:xfrm>
            <a:prstGeom prst="rect">
              <a:avLst/>
            </a:prstGeom>
            <a:noFill/>
            <a:ln>
              <a:noFill/>
            </a:ln>
          </p:spPr>
        </p:pic>
        <p:pic>
          <p:nvPicPr>
            <p:cNvPr id="162" name="Shape 162"/>
            <p:cNvPicPr preferRelativeResize="0"/>
            <p:nvPr/>
          </p:nvPicPr>
          <p:blipFill>
            <a:blip r:embed="rId5">
              <a:alphaModFix/>
            </a:blip>
            <a:stretch>
              <a:fillRect/>
            </a:stretch>
          </p:blipFill>
          <p:spPr>
            <a:xfrm>
              <a:off x="5671058" y="4243978"/>
              <a:ext cx="2787160" cy="816972"/>
            </a:xfrm>
            <a:prstGeom prst="rect">
              <a:avLst/>
            </a:prstGeom>
            <a:noFill/>
            <a:ln>
              <a:noFill/>
            </a:ln>
          </p:spPr>
        </p:pic>
      </p:grpSp>
      <p:pic>
        <p:nvPicPr>
          <p:cNvPr id="163" name="Shape 163"/>
          <p:cNvPicPr preferRelativeResize="0"/>
          <p:nvPr/>
        </p:nvPicPr>
        <p:blipFill>
          <a:blip r:embed="rId6">
            <a:alphaModFix/>
          </a:blip>
          <a:stretch>
            <a:fillRect/>
          </a:stretch>
        </p:blipFill>
        <p:spPr>
          <a:xfrm>
            <a:off x="1059487" y="2562400"/>
            <a:ext cx="1805824" cy="1805824"/>
          </a:xfrm>
          <a:prstGeom prst="rect">
            <a:avLst/>
          </a:prstGeom>
          <a:noFill/>
          <a:ln>
            <a:noFill/>
          </a:ln>
        </p:spPr>
      </p:pic>
      <p:sp>
        <p:nvSpPr>
          <p:cNvPr id="164" name="Shape 164"/>
          <p:cNvSpPr/>
          <p:nvPr/>
        </p:nvSpPr>
        <p:spPr>
          <a:xfrm>
            <a:off x="3948150" y="2872650"/>
            <a:ext cx="1247699" cy="1185299"/>
          </a:xfrm>
          <a:prstGeom prst="plus">
            <a:avLst>
              <a:gd fmla="val 39097" name="adj"/>
            </a:avLst>
          </a:prstGeom>
          <a:solidFill>
            <a:srgbClr val="00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165" name="Shape 165"/>
          <p:cNvPicPr preferRelativeResize="0"/>
          <p:nvPr/>
        </p:nvPicPr>
        <p:blipFill>
          <a:blip r:embed="rId7">
            <a:alphaModFix/>
          </a:blip>
          <a:stretch>
            <a:fillRect/>
          </a:stretch>
        </p:blipFill>
        <p:spPr>
          <a:xfrm>
            <a:off x="5612578" y="409139"/>
            <a:ext cx="1003660" cy="983693"/>
          </a:xfrm>
          <a:prstGeom prst="rect">
            <a:avLst/>
          </a:prstGeom>
          <a:noFill/>
          <a:ln>
            <a:noFill/>
          </a:ln>
        </p:spPr>
      </p:pic>
      <p:pic>
        <p:nvPicPr>
          <p:cNvPr id="166" name="Shape 166"/>
          <p:cNvPicPr preferRelativeResize="0"/>
          <p:nvPr/>
        </p:nvPicPr>
        <p:blipFill>
          <a:blip r:embed="rId8">
            <a:alphaModFix/>
          </a:blip>
          <a:stretch>
            <a:fillRect/>
          </a:stretch>
        </p:blipFill>
        <p:spPr>
          <a:xfrm>
            <a:off x="5796912" y="5437498"/>
            <a:ext cx="2355049" cy="1040199"/>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latin typeface="Open Sans"/>
                <a:ea typeface="Open Sans"/>
                <a:cs typeface="Open Sans"/>
                <a:sym typeface="Open Sans"/>
              </a:rPr>
              <a:t>Angular on Dart</a:t>
            </a:r>
          </a:p>
        </p:txBody>
      </p:sp>
      <p:sp>
        <p:nvSpPr>
          <p:cNvPr id="172" name="Shape 17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Font typeface="Arial"/>
              <a:buChar char="●"/>
            </a:pPr>
            <a:r>
              <a:rPr lang="en">
                <a:latin typeface="Open Sans"/>
                <a:ea typeface="Open Sans"/>
                <a:cs typeface="Open Sans"/>
                <a:sym typeface="Open Sans"/>
              </a:rPr>
              <a:t>Port of AngularJS, optimized for Dart</a:t>
            </a:r>
          </a:p>
          <a:p>
            <a:pPr indent="-228600" lvl="0" marL="457200" rtl="0">
              <a:spcBef>
                <a:spcPts val="0"/>
              </a:spcBef>
              <a:buFont typeface="Arial"/>
              <a:buChar char="●"/>
            </a:pPr>
            <a:r>
              <a:rPr lang="en">
                <a:latin typeface="Open Sans"/>
                <a:ea typeface="Open Sans"/>
                <a:cs typeface="Open Sans"/>
                <a:sym typeface="Open Sans"/>
              </a:rPr>
              <a:t>Same templates, separate implementation</a:t>
            </a:r>
          </a:p>
          <a:p>
            <a:pPr indent="-228600" lvl="0" marL="457200" rtl="0">
              <a:spcBef>
                <a:spcPts val="0"/>
              </a:spcBef>
              <a:buFont typeface="Arial"/>
              <a:buChar char="●"/>
            </a:pPr>
            <a:r>
              <a:rPr lang="en">
                <a:latin typeface="Open Sans"/>
                <a:ea typeface="Open Sans"/>
                <a:cs typeface="Open Sans"/>
                <a:sym typeface="Open Sans"/>
              </a:rPr>
              <a:t>Current status:</a:t>
            </a:r>
          </a:p>
          <a:p>
            <a:pPr indent="-228600" lvl="1" marL="914400" rtl="0">
              <a:spcBef>
                <a:spcPts val="0"/>
              </a:spcBef>
              <a:buFont typeface="Courier New"/>
              <a:buChar char="o"/>
            </a:pPr>
            <a:r>
              <a:rPr lang="en">
                <a:latin typeface="Open Sans"/>
                <a:ea typeface="Open Sans"/>
                <a:cs typeface="Open Sans"/>
                <a:sym typeface="Open Sans"/>
              </a:rPr>
              <a:t>Core: $compiler, $scope, expressions</a:t>
            </a:r>
          </a:p>
          <a:p>
            <a:pPr indent="-228600" lvl="1" marL="914400" rtl="0">
              <a:spcBef>
                <a:spcPts val="0"/>
              </a:spcBef>
              <a:buFont typeface="Courier New"/>
              <a:buChar char="o"/>
            </a:pPr>
            <a:r>
              <a:rPr lang="en">
                <a:latin typeface="Open Sans"/>
                <a:ea typeface="Open Sans"/>
                <a:cs typeface="Open Sans"/>
                <a:sym typeface="Open Sans"/>
              </a:rPr>
              <a:t>Basic directives: ngBind, ngRepeat</a:t>
            </a:r>
          </a:p>
          <a:p>
            <a:pPr indent="-228600" lvl="1" marL="914400" rtl="0">
              <a:spcBef>
                <a:spcPts val="0"/>
              </a:spcBef>
              <a:buFont typeface="Courier New"/>
              <a:buChar char="o"/>
            </a:pPr>
            <a:r>
              <a:rPr lang="en">
                <a:latin typeface="Open Sans"/>
                <a:ea typeface="Open Sans"/>
                <a:cs typeface="Open Sans"/>
                <a:sym typeface="Open Sans"/>
              </a:rPr>
              <a:t>Critical bits: DI, </a:t>
            </a:r>
            <a:r>
              <a:rPr lang="en" u="sng">
                <a:solidFill>
                  <a:schemeClr val="hlink"/>
                </a:solidFill>
                <a:latin typeface="Open Sans"/>
                <a:ea typeface="Open Sans"/>
                <a:cs typeface="Open Sans"/>
                <a:sym typeface="Open Sans"/>
                <a:hlinkClick r:id="rId3"/>
              </a:rPr>
              <a:t>Routes</a:t>
            </a:r>
          </a:p>
          <a:p>
            <a:pPr indent="-228600" lvl="1" marL="914400" rtl="0">
              <a:spcBef>
                <a:spcPts val="0"/>
              </a:spcBef>
              <a:buFont typeface="Courier New"/>
              <a:buChar char="o"/>
            </a:pPr>
            <a:r>
              <a:rPr lang="en">
                <a:latin typeface="Open Sans"/>
                <a:ea typeface="Open Sans"/>
                <a:cs typeface="Open Sans"/>
                <a:sym typeface="Open Sans"/>
              </a:rPr>
              <a:t>Testing: </a:t>
            </a:r>
            <a:r>
              <a:rPr lang="en" u="sng">
                <a:solidFill>
                  <a:schemeClr val="hlink"/>
                </a:solidFill>
                <a:latin typeface="Open Sans"/>
                <a:ea typeface="Open Sans"/>
                <a:cs typeface="Open Sans"/>
                <a:sym typeface="Open Sans"/>
                <a:hlinkClick r:id="rId4"/>
              </a:rPr>
              <a:t>Karma</a:t>
            </a:r>
            <a:r>
              <a:rPr lang="en">
                <a:latin typeface="Open Sans"/>
                <a:ea typeface="Open Sans"/>
                <a:cs typeface="Open Sans"/>
                <a:sym typeface="Open Sans"/>
              </a:rPr>
              <a:t> </a:t>
            </a:r>
          </a:p>
          <a:p>
            <a:pPr indent="-228600" lvl="0" marL="457200" rtl="0">
              <a:spcBef>
                <a:spcPts val="0"/>
              </a:spcBef>
              <a:buFont typeface="Arial"/>
              <a:buChar char="●"/>
            </a:pPr>
            <a:r>
              <a:rPr lang="en">
                <a:latin typeface="Open Sans"/>
                <a:ea typeface="Open Sans"/>
                <a:cs typeface="Open Sans"/>
                <a:sym typeface="Open Sans"/>
              </a:rPr>
              <a:t>Open source at: </a:t>
            </a:r>
            <a:r>
              <a:rPr lang="en" u="sng">
                <a:solidFill>
                  <a:schemeClr val="hlink"/>
                </a:solidFill>
                <a:latin typeface="Open Sans"/>
                <a:ea typeface="Open Sans"/>
                <a:cs typeface="Open Sans"/>
                <a:sym typeface="Open Sans"/>
                <a:hlinkClick r:id="rId5"/>
              </a:rPr>
              <a:t>https://github.com/angular/angular.dart</a:t>
            </a:r>
          </a:p>
          <a:p>
            <a:pPr lvl="0">
              <a:spcBef>
                <a:spcPts val="0"/>
              </a:spcBef>
              <a:buNone/>
            </a:pPr>
            <a:r>
              <a:t/>
            </a:r>
            <a:endParaRPr>
              <a:latin typeface="Open Sans"/>
              <a:ea typeface="Open Sans"/>
              <a:cs typeface="Open Sans"/>
              <a:sym typeface="Open Sans"/>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latin typeface="Open Sans"/>
                <a:ea typeface="Open Sans"/>
                <a:cs typeface="Open Sans"/>
                <a:sym typeface="Open Sans"/>
              </a:rPr>
              <a:t>Angular Next - based new standards</a:t>
            </a:r>
          </a:p>
        </p:txBody>
      </p:sp>
      <p:sp>
        <p:nvSpPr>
          <p:cNvPr id="178" name="Shape 17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Font typeface="Inconsolata"/>
            </a:pPr>
            <a:r>
              <a:rPr lang="en">
                <a:latin typeface="Inconsolata"/>
                <a:ea typeface="Inconsolata"/>
                <a:cs typeface="Inconsolata"/>
                <a:sym typeface="Inconsolata"/>
              </a:rPr>
              <a:t>Object.observe()</a:t>
            </a:r>
          </a:p>
          <a:p>
            <a:pPr indent="-228600" lvl="0" marL="457200" rtl="0">
              <a:spcBef>
                <a:spcPts val="0"/>
              </a:spcBef>
              <a:buFont typeface="Open Sans"/>
            </a:pPr>
            <a:r>
              <a:rPr lang="en">
                <a:latin typeface="Open Sans"/>
                <a:ea typeface="Open Sans"/>
                <a:cs typeface="Open Sans"/>
                <a:sym typeface="Open Sans"/>
              </a:rPr>
              <a:t>DOM Mutation Observers (DMO)</a:t>
            </a:r>
          </a:p>
          <a:p>
            <a:pPr indent="-228600" lvl="0" marL="457200" rtl="0">
              <a:spcBef>
                <a:spcPts val="0"/>
              </a:spcBef>
              <a:buFont typeface="Arial"/>
              <a:buChar char="●"/>
            </a:pPr>
            <a:r>
              <a:rPr lang="en">
                <a:latin typeface="Inconsolata"/>
                <a:ea typeface="Inconsolata"/>
                <a:cs typeface="Inconsolata"/>
                <a:sym typeface="Inconsolata"/>
              </a:rPr>
              <a:t>&lt;template&gt;</a:t>
            </a:r>
            <a:r>
              <a:rPr lang="en"/>
              <a:t> </a:t>
            </a:r>
            <a:r>
              <a:rPr lang="en">
                <a:latin typeface="Open Sans"/>
                <a:ea typeface="Open Sans"/>
                <a:cs typeface="Open Sans"/>
                <a:sym typeface="Open Sans"/>
              </a:rPr>
              <a:t>element</a:t>
            </a:r>
          </a:p>
          <a:p>
            <a:pPr indent="-228600" lvl="0" marL="457200" rtl="0">
              <a:spcBef>
                <a:spcPts val="0"/>
              </a:spcBef>
              <a:buFont typeface="Arial"/>
              <a:buChar char="●"/>
            </a:pPr>
            <a:r>
              <a:rPr lang="en">
                <a:latin typeface="Open Sans"/>
                <a:ea typeface="Open Sans"/>
                <a:cs typeface="Open Sans"/>
                <a:sym typeface="Open Sans"/>
              </a:rPr>
              <a:t>Shadow DOM</a:t>
            </a:r>
          </a:p>
          <a:p>
            <a:pPr indent="-228600" lvl="0" marL="457200" rtl="0">
              <a:spcBef>
                <a:spcPts val="0"/>
              </a:spcBef>
              <a:buFont typeface="Open Sans"/>
            </a:pPr>
            <a:r>
              <a:rPr lang="en">
                <a:latin typeface="Open Sans"/>
                <a:ea typeface="Open Sans"/>
                <a:cs typeface="Open Sans"/>
                <a:sym typeface="Open Sans"/>
              </a:rPr>
              <a:t>Web Components</a:t>
            </a:r>
          </a:p>
          <a:p>
            <a:pPr indent="-228600" lvl="0" marL="457200" rtl="0">
              <a:spcBef>
                <a:spcPts val="0"/>
              </a:spcBef>
              <a:buFont typeface="Open Sans"/>
            </a:pPr>
            <a:r>
              <a:rPr lang="en">
                <a:latin typeface="Open Sans"/>
                <a:ea typeface="Open Sans"/>
                <a:cs typeface="Open Sans"/>
                <a:sym typeface="Open Sans"/>
              </a:rPr>
              <a:t>Model Drive Views (MDV)</a:t>
            </a:r>
          </a:p>
          <a:p>
            <a:pPr lvl="0" rtl="0">
              <a:spcBef>
                <a:spcPts val="0"/>
              </a:spcBef>
              <a:buNone/>
            </a:pPr>
            <a:r>
              <a:t/>
            </a:r>
            <a:endParaRPr>
              <a:latin typeface="Open Sans"/>
              <a:ea typeface="Open Sans"/>
              <a:cs typeface="Open Sans"/>
              <a:sym typeface="Open Sans"/>
            </a:endParaRPr>
          </a:p>
          <a:p>
            <a:pPr lvl="0" rtl="0">
              <a:spcBef>
                <a:spcPts val="0"/>
              </a:spcBef>
              <a:buNone/>
            </a:pPr>
            <a:r>
              <a:rPr lang="en">
                <a:latin typeface="Open Sans"/>
                <a:ea typeface="Open Sans"/>
                <a:cs typeface="Open Sans"/>
                <a:sym typeface="Open Sans"/>
              </a:rPr>
              <a:t>Forward polyfills and transpilers for legacy browsers.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0" st="0"/>
                                            </p:txEl>
                                          </p:spTgt>
                                        </p:tgtEl>
                                        <p:attrNameLst>
                                          <p:attrName>style.visibility</p:attrName>
                                        </p:attrNameLst>
                                      </p:cBhvr>
                                      <p:to>
                                        <p:strVal val="visible"/>
                                      </p:to>
                                    </p:set>
                                    <p:animEffect filter="fade" transition="in">
                                      <p:cBhvr>
                                        <p:cTn dur="1000"/>
                                        <p:tgtEl>
                                          <p:spTgt spid="1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1" st="1"/>
                                            </p:txEl>
                                          </p:spTgt>
                                        </p:tgtEl>
                                        <p:attrNameLst>
                                          <p:attrName>style.visibility</p:attrName>
                                        </p:attrNameLst>
                                      </p:cBhvr>
                                      <p:to>
                                        <p:strVal val="visible"/>
                                      </p:to>
                                    </p:set>
                                    <p:animEffect filter="fade" transition="in">
                                      <p:cBhvr>
                                        <p:cTn dur="1000"/>
                                        <p:tgtEl>
                                          <p:spTgt spid="1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2" st="2"/>
                                            </p:txEl>
                                          </p:spTgt>
                                        </p:tgtEl>
                                        <p:attrNameLst>
                                          <p:attrName>style.visibility</p:attrName>
                                        </p:attrNameLst>
                                      </p:cBhvr>
                                      <p:to>
                                        <p:strVal val="visible"/>
                                      </p:to>
                                    </p:set>
                                    <p:animEffect filter="fade" transition="in">
                                      <p:cBhvr>
                                        <p:cTn dur="1000"/>
                                        <p:tgtEl>
                                          <p:spTgt spid="1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3" st="3"/>
                                            </p:txEl>
                                          </p:spTgt>
                                        </p:tgtEl>
                                        <p:attrNameLst>
                                          <p:attrName>style.visibility</p:attrName>
                                        </p:attrNameLst>
                                      </p:cBhvr>
                                      <p:to>
                                        <p:strVal val="visible"/>
                                      </p:to>
                                    </p:set>
                                    <p:animEffect filter="fade" transition="in">
                                      <p:cBhvr>
                                        <p:cTn dur="1000"/>
                                        <p:tgtEl>
                                          <p:spTgt spid="17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4" st="4"/>
                                            </p:txEl>
                                          </p:spTgt>
                                        </p:tgtEl>
                                        <p:attrNameLst>
                                          <p:attrName>style.visibility</p:attrName>
                                        </p:attrNameLst>
                                      </p:cBhvr>
                                      <p:to>
                                        <p:strVal val="visible"/>
                                      </p:to>
                                    </p:set>
                                    <p:animEffect filter="fade" transition="in">
                                      <p:cBhvr>
                                        <p:cTn dur="1000"/>
                                        <p:tgtEl>
                                          <p:spTgt spid="17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5" st="5"/>
                                            </p:txEl>
                                          </p:spTgt>
                                        </p:tgtEl>
                                        <p:attrNameLst>
                                          <p:attrName>style.visibility</p:attrName>
                                        </p:attrNameLst>
                                      </p:cBhvr>
                                      <p:to>
                                        <p:strVal val="visible"/>
                                      </p:to>
                                    </p:set>
                                    <p:animEffect filter="fade" transition="in">
                                      <p:cBhvr>
                                        <p:cTn dur="1000"/>
                                        <p:tgtEl>
                                          <p:spTgt spid="17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6" st="6"/>
                                            </p:txEl>
                                          </p:spTgt>
                                        </p:tgtEl>
                                        <p:attrNameLst>
                                          <p:attrName>style.visibility</p:attrName>
                                        </p:attrNameLst>
                                      </p:cBhvr>
                                      <p:to>
                                        <p:strVal val="visible"/>
                                      </p:to>
                                    </p:set>
                                    <p:animEffect filter="fade" transition="in">
                                      <p:cBhvr>
                                        <p:cTn dur="1000"/>
                                        <p:tgtEl>
                                          <p:spTgt spid="17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7" st="7"/>
                                            </p:txEl>
                                          </p:spTgt>
                                        </p:tgtEl>
                                        <p:attrNameLst>
                                          <p:attrName>style.visibility</p:attrName>
                                        </p:attrNameLst>
                                      </p:cBhvr>
                                      <p:to>
                                        <p:strVal val="visible"/>
                                      </p:to>
                                    </p:set>
                                    <p:animEffect filter="fade" transition="in">
                                      <p:cBhvr>
                                        <p:cTn dur="1000"/>
                                        <p:tgtEl>
                                          <p:spTgt spid="17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latin typeface="Open Sans"/>
                <a:ea typeface="Open Sans"/>
                <a:cs typeface="Open Sans"/>
                <a:sym typeface="Open Sans"/>
              </a:rPr>
              <a:t>Angular Next - Break up the core</a:t>
            </a:r>
          </a:p>
          <a:p>
            <a:pPr lvl="0" rtl="0">
              <a:spcBef>
                <a:spcPts val="0"/>
              </a:spcBef>
              <a:buNone/>
            </a:pPr>
            <a:r>
              <a:rPr i="1" lang="en" sz="3000">
                <a:latin typeface="Open Sans"/>
                <a:ea typeface="Open Sans"/>
                <a:cs typeface="Open Sans"/>
                <a:sym typeface="Open Sans"/>
              </a:rPr>
              <a:t>Power to the People</a:t>
            </a:r>
          </a:p>
        </p:txBody>
      </p:sp>
      <p:sp>
        <p:nvSpPr>
          <p:cNvPr id="184" name="Shape 184"/>
          <p:cNvSpPr/>
          <p:nvPr/>
        </p:nvSpPr>
        <p:spPr>
          <a:xfrm>
            <a:off x="1049650" y="2278925"/>
            <a:ext cx="3886500" cy="3886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latin typeface="Open Sans"/>
              <a:ea typeface="Open Sans"/>
              <a:cs typeface="Open Sans"/>
              <a:sym typeface="Open Sans"/>
            </a:endParaRPr>
          </a:p>
        </p:txBody>
      </p:sp>
      <p:sp>
        <p:nvSpPr>
          <p:cNvPr id="185" name="Shape 185"/>
          <p:cNvSpPr/>
          <p:nvPr/>
        </p:nvSpPr>
        <p:spPr>
          <a:xfrm>
            <a:off x="1672750" y="2584675"/>
            <a:ext cx="1432800" cy="7178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latin typeface="Open Sans"/>
              <a:ea typeface="Open Sans"/>
              <a:cs typeface="Open Sans"/>
              <a:sym typeface="Open Sans"/>
            </a:endParaRPr>
          </a:p>
        </p:txBody>
      </p:sp>
      <p:sp>
        <p:nvSpPr>
          <p:cNvPr id="186" name="Shape 186"/>
          <p:cNvSpPr txBox="1"/>
          <p:nvPr/>
        </p:nvSpPr>
        <p:spPr>
          <a:xfrm>
            <a:off x="1646450" y="2667725"/>
            <a:ext cx="1649100" cy="420900"/>
          </a:xfrm>
          <a:prstGeom prst="rect">
            <a:avLst/>
          </a:prstGeom>
          <a:noFill/>
          <a:ln>
            <a:noFill/>
          </a:ln>
        </p:spPr>
        <p:txBody>
          <a:bodyPr anchorCtr="0" anchor="t" bIns="91425" lIns="91425" rIns="91425" tIns="91425">
            <a:noAutofit/>
          </a:bodyPr>
          <a:lstStyle/>
          <a:p>
            <a:pPr>
              <a:spcBef>
                <a:spcPts val="0"/>
              </a:spcBef>
              <a:buNone/>
            </a:pPr>
            <a:r>
              <a:rPr lang="en" sz="2400">
                <a:latin typeface="Open Sans"/>
                <a:ea typeface="Open Sans"/>
                <a:cs typeface="Open Sans"/>
                <a:sym typeface="Open Sans"/>
              </a:rPr>
              <a:t>$location</a:t>
            </a:r>
          </a:p>
        </p:txBody>
      </p:sp>
      <p:sp>
        <p:nvSpPr>
          <p:cNvPr id="187" name="Shape 187"/>
          <p:cNvSpPr/>
          <p:nvPr/>
        </p:nvSpPr>
        <p:spPr>
          <a:xfrm>
            <a:off x="3193850" y="3291525"/>
            <a:ext cx="1432800" cy="7178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latin typeface="Open Sans"/>
              <a:ea typeface="Open Sans"/>
              <a:cs typeface="Open Sans"/>
              <a:sym typeface="Open Sans"/>
            </a:endParaRPr>
          </a:p>
        </p:txBody>
      </p:sp>
      <p:sp>
        <p:nvSpPr>
          <p:cNvPr id="188" name="Shape 188"/>
          <p:cNvSpPr txBox="1"/>
          <p:nvPr/>
        </p:nvSpPr>
        <p:spPr>
          <a:xfrm>
            <a:off x="3166150" y="3356599"/>
            <a:ext cx="1612799" cy="420900"/>
          </a:xfrm>
          <a:prstGeom prst="rect">
            <a:avLst/>
          </a:prstGeom>
          <a:noFill/>
          <a:ln>
            <a:noFill/>
          </a:ln>
        </p:spPr>
        <p:txBody>
          <a:bodyPr anchorCtr="0" anchor="t" bIns="91425" lIns="91425" rIns="91425" tIns="91425">
            <a:noAutofit/>
          </a:bodyPr>
          <a:lstStyle/>
          <a:p>
            <a:pPr lvl="0" rtl="0">
              <a:spcBef>
                <a:spcPts val="0"/>
              </a:spcBef>
              <a:buNone/>
            </a:pPr>
            <a:r>
              <a:rPr lang="en" sz="2400">
                <a:latin typeface="Open Sans"/>
                <a:ea typeface="Open Sans"/>
                <a:cs typeface="Open Sans"/>
                <a:sym typeface="Open Sans"/>
              </a:rPr>
              <a:t>$compile</a:t>
            </a:r>
          </a:p>
        </p:txBody>
      </p:sp>
      <p:sp>
        <p:nvSpPr>
          <p:cNvPr id="189" name="Shape 189"/>
          <p:cNvSpPr/>
          <p:nvPr/>
        </p:nvSpPr>
        <p:spPr>
          <a:xfrm>
            <a:off x="3129025" y="2547525"/>
            <a:ext cx="1166999" cy="7178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latin typeface="Open Sans"/>
              <a:ea typeface="Open Sans"/>
              <a:cs typeface="Open Sans"/>
              <a:sym typeface="Open Sans"/>
            </a:endParaRPr>
          </a:p>
        </p:txBody>
      </p:sp>
      <p:sp>
        <p:nvSpPr>
          <p:cNvPr id="190" name="Shape 190"/>
          <p:cNvSpPr txBox="1"/>
          <p:nvPr/>
        </p:nvSpPr>
        <p:spPr>
          <a:xfrm>
            <a:off x="3226825" y="2667725"/>
            <a:ext cx="993000" cy="420900"/>
          </a:xfrm>
          <a:prstGeom prst="rect">
            <a:avLst/>
          </a:prstGeom>
          <a:noFill/>
          <a:ln>
            <a:noFill/>
          </a:ln>
        </p:spPr>
        <p:txBody>
          <a:bodyPr anchorCtr="0" anchor="t" bIns="91425" lIns="91425" rIns="91425" tIns="91425">
            <a:noAutofit/>
          </a:bodyPr>
          <a:lstStyle/>
          <a:p>
            <a:pPr lvl="0" rtl="0">
              <a:spcBef>
                <a:spcPts val="0"/>
              </a:spcBef>
              <a:buNone/>
            </a:pPr>
            <a:r>
              <a:rPr lang="en" sz="2400">
                <a:latin typeface="Open Sans"/>
                <a:ea typeface="Open Sans"/>
                <a:cs typeface="Open Sans"/>
                <a:sym typeface="Open Sans"/>
              </a:rPr>
              <a:t>$http</a:t>
            </a:r>
          </a:p>
        </p:txBody>
      </p:sp>
      <p:sp>
        <p:nvSpPr>
          <p:cNvPr id="191" name="Shape 191"/>
          <p:cNvSpPr/>
          <p:nvPr/>
        </p:nvSpPr>
        <p:spPr>
          <a:xfrm>
            <a:off x="2279900" y="4524275"/>
            <a:ext cx="1432800" cy="7178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latin typeface="Open Sans"/>
              <a:ea typeface="Open Sans"/>
              <a:cs typeface="Open Sans"/>
              <a:sym typeface="Open Sans"/>
            </a:endParaRPr>
          </a:p>
        </p:txBody>
      </p:sp>
      <p:sp>
        <p:nvSpPr>
          <p:cNvPr id="192" name="Shape 192"/>
          <p:cNvSpPr txBox="1"/>
          <p:nvPr/>
        </p:nvSpPr>
        <p:spPr>
          <a:xfrm>
            <a:off x="2320750" y="4567300"/>
            <a:ext cx="1649100" cy="420900"/>
          </a:xfrm>
          <a:prstGeom prst="rect">
            <a:avLst/>
          </a:prstGeom>
          <a:noFill/>
          <a:ln>
            <a:noFill/>
          </a:ln>
        </p:spPr>
        <p:txBody>
          <a:bodyPr anchorCtr="0" anchor="t" bIns="91425" lIns="91425" rIns="91425" tIns="91425">
            <a:noAutofit/>
          </a:bodyPr>
          <a:lstStyle/>
          <a:p>
            <a:pPr lvl="0" rtl="0">
              <a:spcBef>
                <a:spcPts val="0"/>
              </a:spcBef>
              <a:buNone/>
            </a:pPr>
            <a:r>
              <a:rPr lang="en" sz="2400">
                <a:latin typeface="Open Sans"/>
                <a:ea typeface="Open Sans"/>
                <a:cs typeface="Open Sans"/>
                <a:sym typeface="Open Sans"/>
              </a:rPr>
              <a:t>$injector</a:t>
            </a:r>
          </a:p>
        </p:txBody>
      </p:sp>
      <p:sp>
        <p:nvSpPr>
          <p:cNvPr id="193" name="Shape 193"/>
          <p:cNvSpPr/>
          <p:nvPr/>
        </p:nvSpPr>
        <p:spPr>
          <a:xfrm>
            <a:off x="1495100" y="3291512"/>
            <a:ext cx="1340999" cy="7178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latin typeface="Open Sans"/>
              <a:ea typeface="Open Sans"/>
              <a:cs typeface="Open Sans"/>
              <a:sym typeface="Open Sans"/>
            </a:endParaRPr>
          </a:p>
        </p:txBody>
      </p:sp>
      <p:sp>
        <p:nvSpPr>
          <p:cNvPr id="194" name="Shape 194"/>
          <p:cNvSpPr txBox="1"/>
          <p:nvPr/>
        </p:nvSpPr>
        <p:spPr>
          <a:xfrm>
            <a:off x="1620950" y="3327862"/>
            <a:ext cx="1649100" cy="420900"/>
          </a:xfrm>
          <a:prstGeom prst="rect">
            <a:avLst/>
          </a:prstGeom>
          <a:noFill/>
          <a:ln>
            <a:noFill/>
          </a:ln>
        </p:spPr>
        <p:txBody>
          <a:bodyPr anchorCtr="0" anchor="t" bIns="91425" lIns="91425" rIns="91425" tIns="91425">
            <a:noAutofit/>
          </a:bodyPr>
          <a:lstStyle/>
          <a:p>
            <a:pPr lvl="0" rtl="0">
              <a:spcBef>
                <a:spcPts val="0"/>
              </a:spcBef>
              <a:buNone/>
            </a:pPr>
            <a:r>
              <a:rPr lang="en" sz="2400">
                <a:latin typeface="Open Sans"/>
                <a:ea typeface="Open Sans"/>
                <a:cs typeface="Open Sans"/>
                <a:sym typeface="Open Sans"/>
              </a:rPr>
              <a:t>$parse</a:t>
            </a:r>
          </a:p>
        </p:txBody>
      </p:sp>
      <p:sp>
        <p:nvSpPr>
          <p:cNvPr id="195" name="Shape 195"/>
          <p:cNvSpPr/>
          <p:nvPr/>
        </p:nvSpPr>
        <p:spPr>
          <a:xfrm>
            <a:off x="1169600" y="4018275"/>
            <a:ext cx="1717199" cy="5793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latin typeface="Open Sans"/>
              <a:ea typeface="Open Sans"/>
              <a:cs typeface="Open Sans"/>
              <a:sym typeface="Open Sans"/>
            </a:endParaRPr>
          </a:p>
        </p:txBody>
      </p:sp>
      <p:sp>
        <p:nvSpPr>
          <p:cNvPr id="196" name="Shape 196"/>
          <p:cNvSpPr/>
          <p:nvPr/>
        </p:nvSpPr>
        <p:spPr>
          <a:xfrm>
            <a:off x="2898375" y="4005256"/>
            <a:ext cx="1868399" cy="5793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latin typeface="Open Sans"/>
              <a:ea typeface="Open Sans"/>
              <a:cs typeface="Open Sans"/>
              <a:sym typeface="Open Sans"/>
            </a:endParaRPr>
          </a:p>
        </p:txBody>
      </p:sp>
      <p:sp>
        <p:nvSpPr>
          <p:cNvPr id="197" name="Shape 197"/>
          <p:cNvSpPr txBox="1"/>
          <p:nvPr/>
        </p:nvSpPr>
        <p:spPr>
          <a:xfrm>
            <a:off x="1249275" y="3988025"/>
            <a:ext cx="1649100" cy="420900"/>
          </a:xfrm>
          <a:prstGeom prst="rect">
            <a:avLst/>
          </a:prstGeom>
          <a:noFill/>
          <a:ln>
            <a:noFill/>
          </a:ln>
        </p:spPr>
        <p:txBody>
          <a:bodyPr anchorCtr="0" anchor="t" bIns="91425" lIns="91425" rIns="91425" tIns="91425">
            <a:noAutofit/>
          </a:bodyPr>
          <a:lstStyle/>
          <a:p>
            <a:pPr lvl="0" rtl="0">
              <a:spcBef>
                <a:spcPts val="0"/>
              </a:spcBef>
              <a:buNone/>
            </a:pPr>
            <a:r>
              <a:rPr lang="en" sz="2400">
                <a:latin typeface="Open Sans"/>
                <a:ea typeface="Open Sans"/>
                <a:cs typeface="Open Sans"/>
                <a:sym typeface="Open Sans"/>
              </a:rPr>
              <a:t>dateFilter</a:t>
            </a:r>
          </a:p>
        </p:txBody>
      </p:sp>
      <p:sp>
        <p:nvSpPr>
          <p:cNvPr id="198" name="Shape 198"/>
          <p:cNvSpPr txBox="1"/>
          <p:nvPr/>
        </p:nvSpPr>
        <p:spPr>
          <a:xfrm>
            <a:off x="3117650" y="3988025"/>
            <a:ext cx="1649100" cy="420900"/>
          </a:xfrm>
          <a:prstGeom prst="rect">
            <a:avLst/>
          </a:prstGeom>
          <a:noFill/>
          <a:ln>
            <a:noFill/>
          </a:ln>
        </p:spPr>
        <p:txBody>
          <a:bodyPr anchorCtr="0" anchor="t" bIns="91425" lIns="91425" rIns="91425" tIns="91425">
            <a:noAutofit/>
          </a:bodyPr>
          <a:lstStyle/>
          <a:p>
            <a:pPr lvl="0" rtl="0">
              <a:spcBef>
                <a:spcPts val="0"/>
              </a:spcBef>
              <a:buNone/>
            </a:pPr>
            <a:r>
              <a:rPr lang="en" sz="2400">
                <a:latin typeface="Open Sans"/>
                <a:ea typeface="Open Sans"/>
                <a:cs typeface="Open Sans"/>
                <a:sym typeface="Open Sans"/>
              </a:rPr>
              <a:t>ngRepeat</a:t>
            </a:r>
          </a:p>
        </p:txBody>
      </p:sp>
      <p:sp>
        <p:nvSpPr>
          <p:cNvPr id="199" name="Shape 199"/>
          <p:cNvSpPr txBox="1"/>
          <p:nvPr/>
        </p:nvSpPr>
        <p:spPr>
          <a:xfrm>
            <a:off x="2310750" y="5372625"/>
            <a:ext cx="1478100" cy="652800"/>
          </a:xfrm>
          <a:prstGeom prst="rect">
            <a:avLst/>
          </a:prstGeom>
          <a:noFill/>
          <a:ln>
            <a:noFill/>
          </a:ln>
        </p:spPr>
        <p:txBody>
          <a:bodyPr anchorCtr="0" anchor="t" bIns="91425" lIns="91425" rIns="91425" tIns="91425">
            <a:noAutofit/>
          </a:bodyPr>
          <a:lstStyle/>
          <a:p>
            <a:pPr lvl="0" rtl="0" algn="ctr">
              <a:spcBef>
                <a:spcPts val="0"/>
              </a:spcBef>
              <a:buNone/>
            </a:pPr>
            <a:r>
              <a:rPr lang="en" sz="2400">
                <a:latin typeface="Open Sans"/>
                <a:ea typeface="Open Sans"/>
                <a:cs typeface="Open Sans"/>
                <a:sym typeface="Open Sans"/>
              </a:rPr>
              <a:t>etc...</a:t>
            </a:r>
          </a:p>
        </p:txBody>
      </p:sp>
      <p:sp>
        <p:nvSpPr>
          <p:cNvPr id="200" name="Shape 200"/>
          <p:cNvSpPr txBox="1"/>
          <p:nvPr/>
        </p:nvSpPr>
        <p:spPr>
          <a:xfrm>
            <a:off x="1859200" y="1637837"/>
            <a:ext cx="2419799" cy="420900"/>
          </a:xfrm>
          <a:prstGeom prst="rect">
            <a:avLst/>
          </a:prstGeom>
          <a:noFill/>
          <a:ln>
            <a:noFill/>
          </a:ln>
        </p:spPr>
        <p:txBody>
          <a:bodyPr anchorCtr="0" anchor="t" bIns="91425" lIns="91425" rIns="91425" tIns="91425">
            <a:noAutofit/>
          </a:bodyPr>
          <a:lstStyle/>
          <a:p>
            <a:pPr lvl="0" rtl="0" algn="ctr">
              <a:spcBef>
                <a:spcPts val="0"/>
              </a:spcBef>
              <a:buNone/>
            </a:pPr>
            <a:r>
              <a:rPr lang="en" sz="3000">
                <a:latin typeface="Open Sans"/>
                <a:ea typeface="Open Sans"/>
                <a:cs typeface="Open Sans"/>
                <a:sym typeface="Open Sans"/>
              </a:rPr>
              <a:t>angular.js</a:t>
            </a:r>
          </a:p>
        </p:txBody>
      </p:sp>
      <p:sp>
        <p:nvSpPr>
          <p:cNvPr id="201" name="Shape 201"/>
          <p:cNvSpPr txBox="1"/>
          <p:nvPr/>
        </p:nvSpPr>
        <p:spPr>
          <a:xfrm>
            <a:off x="5286400" y="2773650"/>
            <a:ext cx="3661499" cy="2104199"/>
          </a:xfrm>
          <a:prstGeom prst="rect">
            <a:avLst/>
          </a:prstGeom>
          <a:noFill/>
          <a:ln>
            <a:noFill/>
          </a:ln>
        </p:spPr>
        <p:txBody>
          <a:bodyPr anchorCtr="0" anchor="t" bIns="91425" lIns="91425" rIns="91425" tIns="91425">
            <a:noAutofit/>
          </a:bodyPr>
          <a:lstStyle/>
          <a:p>
            <a:pPr lvl="0" rtl="0" algn="ctr">
              <a:spcBef>
                <a:spcPts val="0"/>
              </a:spcBef>
              <a:buNone/>
            </a:pPr>
            <a:r>
              <a:rPr lang="en" sz="3000">
                <a:latin typeface="Open Sans"/>
                <a:ea typeface="Open Sans"/>
                <a:cs typeface="Open Sans"/>
                <a:sym typeface="Open Sans"/>
              </a:rPr>
              <a:t>angular-resource.js</a:t>
            </a:r>
          </a:p>
          <a:p>
            <a:pPr lvl="0" rtl="0" algn="ctr">
              <a:spcBef>
                <a:spcPts val="0"/>
              </a:spcBef>
              <a:buNone/>
            </a:pPr>
            <a:r>
              <a:rPr lang="en" sz="3000">
                <a:latin typeface="Open Sans"/>
                <a:ea typeface="Open Sans"/>
                <a:cs typeface="Open Sans"/>
                <a:sym typeface="Open Sans"/>
              </a:rPr>
              <a:t>angular-route.js</a:t>
            </a:r>
          </a:p>
          <a:p>
            <a:pPr lvl="0" rtl="0" algn="ctr">
              <a:spcBef>
                <a:spcPts val="0"/>
              </a:spcBef>
              <a:buNone/>
            </a:pPr>
            <a:r>
              <a:rPr lang="en" sz="3000">
                <a:latin typeface="Open Sans"/>
                <a:ea typeface="Open Sans"/>
                <a:cs typeface="Open Sans"/>
                <a:sym typeface="Open Sans"/>
              </a:rPr>
              <a:t>angular-sanitize.js</a:t>
            </a:r>
          </a:p>
          <a:p>
            <a:pPr lvl="0" rtl="0" algn="ctr">
              <a:spcBef>
                <a:spcPts val="0"/>
              </a:spcBef>
              <a:buNone/>
            </a:pPr>
            <a:r>
              <a:rPr lang="en" sz="3000">
                <a:latin typeface="Open Sans"/>
                <a:ea typeface="Open Sans"/>
                <a:cs typeface="Open Sans"/>
                <a:sym typeface="Open Sans"/>
              </a:rPr>
              <a:t>...</a:t>
            </a:r>
          </a:p>
          <a:p>
            <a:pPr lvl="0" rtl="0" algn="ctr">
              <a:spcBef>
                <a:spcPts val="0"/>
              </a:spcBef>
              <a:buClr>
                <a:srgbClr val="000000"/>
              </a:buClr>
              <a:buFont typeface="Arial"/>
              <a:buNone/>
            </a:pPr>
            <a:r>
              <a:t/>
            </a:r>
            <a:endParaRPr sz="3000">
              <a:latin typeface="Open Sans"/>
              <a:ea typeface="Open Sans"/>
              <a:cs typeface="Open Sans"/>
              <a:sym typeface="Open Sans"/>
            </a:endParaRPr>
          </a:p>
          <a:p>
            <a:pPr lvl="0" rtl="0" algn="ctr">
              <a:spcBef>
                <a:spcPts val="0"/>
              </a:spcBef>
              <a:buNone/>
            </a:pPr>
            <a:r>
              <a:t/>
            </a:r>
            <a:endParaRPr sz="3000">
              <a:latin typeface="Open Sans"/>
              <a:ea typeface="Open Sans"/>
              <a:cs typeface="Open Sans"/>
              <a:sym typeface="Open Sans"/>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0" st="0"/>
                                            </p:txEl>
                                          </p:spTgt>
                                        </p:tgtEl>
                                        <p:attrNameLst>
                                          <p:attrName>style.visibility</p:attrName>
                                        </p:attrNameLst>
                                      </p:cBhvr>
                                      <p:to>
                                        <p:strVal val="visible"/>
                                      </p:to>
                                    </p:set>
                                    <p:animEffect filter="fade" transition="in">
                                      <p:cBhvr>
                                        <p:cTn dur="1000"/>
                                        <p:tgtEl>
                                          <p:spTgt spid="2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1" st="1"/>
                                            </p:txEl>
                                          </p:spTgt>
                                        </p:tgtEl>
                                        <p:attrNameLst>
                                          <p:attrName>style.visibility</p:attrName>
                                        </p:attrNameLst>
                                      </p:cBhvr>
                                      <p:to>
                                        <p:strVal val="visible"/>
                                      </p:to>
                                    </p:set>
                                    <p:animEffect filter="fade" transition="in">
                                      <p:cBhvr>
                                        <p:cTn dur="1000"/>
                                        <p:tgtEl>
                                          <p:spTgt spid="2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2" st="2"/>
                                            </p:txEl>
                                          </p:spTgt>
                                        </p:tgtEl>
                                        <p:attrNameLst>
                                          <p:attrName>style.visibility</p:attrName>
                                        </p:attrNameLst>
                                      </p:cBhvr>
                                      <p:to>
                                        <p:strVal val="visible"/>
                                      </p:to>
                                    </p:set>
                                    <p:animEffect filter="fade" transition="in">
                                      <p:cBhvr>
                                        <p:cTn dur="1000"/>
                                        <p:tgtEl>
                                          <p:spTgt spid="2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3" st="3"/>
                                            </p:txEl>
                                          </p:spTgt>
                                        </p:tgtEl>
                                        <p:attrNameLst>
                                          <p:attrName>style.visibility</p:attrName>
                                        </p:attrNameLst>
                                      </p:cBhvr>
                                      <p:to>
                                        <p:strVal val="visible"/>
                                      </p:to>
                                    </p:set>
                                    <p:animEffect filter="fade" transition="in">
                                      <p:cBhvr>
                                        <p:cTn dur="1000"/>
                                        <p:tgtEl>
                                          <p:spTgt spid="2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4" st="4"/>
                                            </p:txEl>
                                          </p:spTgt>
                                        </p:tgtEl>
                                        <p:attrNameLst>
                                          <p:attrName>style.visibility</p:attrName>
                                        </p:attrNameLst>
                                      </p:cBhvr>
                                      <p:to>
                                        <p:strVal val="visible"/>
                                      </p:to>
                                    </p:set>
                                    <p:animEffect filter="fade" transition="in">
                                      <p:cBhvr>
                                        <p:cTn dur="1000"/>
                                        <p:tgtEl>
                                          <p:spTgt spid="20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5" st="5"/>
                                            </p:txEl>
                                          </p:spTgt>
                                        </p:tgtEl>
                                        <p:attrNameLst>
                                          <p:attrName>style.visibility</p:attrName>
                                        </p:attrNameLst>
                                      </p:cBhvr>
                                      <p:to>
                                        <p:strVal val="visible"/>
                                      </p:to>
                                    </p:set>
                                    <p:animEffect filter="fade" transition="in">
                                      <p:cBhvr>
                                        <p:cTn dur="1000"/>
                                        <p:tgtEl>
                                          <p:spTgt spid="20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84"/>
                                        </p:tgtEl>
                                      </p:cBhvr>
                                    </p:animEffect>
                                    <p:set>
                                      <p:cBhvr>
                                        <p:cTn dur="1" fill="hold">
                                          <p:stCondLst>
                                            <p:cond delay="1000"/>
                                          </p:stCondLst>
                                        </p:cTn>
                                        <p:tgtEl>
                                          <p:spTgt spid="18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End-to-end Testing with Protractor</a:t>
            </a:r>
          </a:p>
        </p:txBody>
      </p:sp>
      <p:sp>
        <p:nvSpPr>
          <p:cNvPr id="207" name="Shape 20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rPr lang="en"/>
              <a:t>The successor to Angular Scenario Runner.</a:t>
            </a:r>
          </a:p>
          <a:p>
            <a:pPr lvl="0" rtl="0">
              <a:spcBef>
                <a:spcPts val="0"/>
              </a:spcBef>
              <a:buNone/>
            </a:pPr>
            <a:r>
              <a:t/>
            </a:r>
            <a:endParaRPr/>
          </a:p>
          <a:p>
            <a:pPr lvl="0" rtl="0" algn="ctr">
              <a:spcBef>
                <a:spcPts val="0"/>
              </a:spcBef>
              <a:buNone/>
            </a:pPr>
            <a:r>
              <a:rPr lang="en" u="sng">
                <a:solidFill>
                  <a:schemeClr val="hlink"/>
                </a:solidFill>
                <a:hlinkClick r:id="rId3"/>
              </a:rPr>
              <a:t>https://github.com/juliemr/protractor</a:t>
            </a:r>
          </a:p>
          <a:p>
            <a:pPr lvl="0" rtl="0" algn="ctr">
              <a:spcBef>
                <a:spcPts val="0"/>
              </a:spcBef>
              <a:buNone/>
            </a:pPr>
            <a:r>
              <a:t/>
            </a:r>
            <a:endParaRPr/>
          </a:p>
          <a:p>
            <a:pPr indent="-228600" lvl="0" marL="457200" rtl="0">
              <a:spcBef>
                <a:spcPts val="0"/>
              </a:spcBef>
              <a:buFont typeface="Arial"/>
              <a:buChar char="●"/>
            </a:pPr>
            <a:r>
              <a:rPr lang="en"/>
              <a:t>same great integration with Angular</a:t>
            </a:r>
          </a:p>
          <a:p>
            <a:pPr indent="-228600" lvl="0" marL="457200" rtl="0">
              <a:spcBef>
                <a:spcPts val="0"/>
              </a:spcBef>
              <a:buFont typeface="Arial"/>
              <a:buChar char="●"/>
            </a:pPr>
            <a:r>
              <a:rPr lang="en"/>
              <a:t>based on top of WebDriver</a:t>
            </a:r>
          </a:p>
          <a:p>
            <a:pPr indent="-228600" lvl="0" marL="457200">
              <a:spcBef>
                <a:spcPts val="0"/>
              </a:spcBef>
              <a:buFont typeface="Arial"/>
              <a:buChar char="●"/>
            </a:pPr>
            <a:r>
              <a:rPr lang="en"/>
              <a:t>full control over browser</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0" st="0"/>
                                            </p:txEl>
                                          </p:spTgt>
                                        </p:tgtEl>
                                        <p:attrNameLst>
                                          <p:attrName>style.visibility</p:attrName>
                                        </p:attrNameLst>
                                      </p:cBhvr>
                                      <p:to>
                                        <p:strVal val="visible"/>
                                      </p:to>
                                    </p:set>
                                    <p:animEffect filter="fade" transition="in">
                                      <p:cBhvr>
                                        <p:cTn dur="1000"/>
                                        <p:tgtEl>
                                          <p:spTgt spid="2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1" st="1"/>
                                            </p:txEl>
                                          </p:spTgt>
                                        </p:tgtEl>
                                        <p:attrNameLst>
                                          <p:attrName>style.visibility</p:attrName>
                                        </p:attrNameLst>
                                      </p:cBhvr>
                                      <p:to>
                                        <p:strVal val="visible"/>
                                      </p:to>
                                    </p:set>
                                    <p:animEffect filter="fade" transition="in">
                                      <p:cBhvr>
                                        <p:cTn dur="1000"/>
                                        <p:tgtEl>
                                          <p:spTgt spid="2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2" st="2"/>
                                            </p:txEl>
                                          </p:spTgt>
                                        </p:tgtEl>
                                        <p:attrNameLst>
                                          <p:attrName>style.visibility</p:attrName>
                                        </p:attrNameLst>
                                      </p:cBhvr>
                                      <p:to>
                                        <p:strVal val="visible"/>
                                      </p:to>
                                    </p:set>
                                    <p:animEffect filter="fade" transition="in">
                                      <p:cBhvr>
                                        <p:cTn dur="1000"/>
                                        <p:tgtEl>
                                          <p:spTgt spid="2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3" st="3"/>
                                            </p:txEl>
                                          </p:spTgt>
                                        </p:tgtEl>
                                        <p:attrNameLst>
                                          <p:attrName>style.visibility</p:attrName>
                                        </p:attrNameLst>
                                      </p:cBhvr>
                                      <p:to>
                                        <p:strVal val="visible"/>
                                      </p:to>
                                    </p:set>
                                    <p:animEffect filter="fade" transition="in">
                                      <p:cBhvr>
                                        <p:cTn dur="1000"/>
                                        <p:tgtEl>
                                          <p:spTgt spid="20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4" st="4"/>
                                            </p:txEl>
                                          </p:spTgt>
                                        </p:tgtEl>
                                        <p:attrNameLst>
                                          <p:attrName>style.visibility</p:attrName>
                                        </p:attrNameLst>
                                      </p:cBhvr>
                                      <p:to>
                                        <p:strVal val="visible"/>
                                      </p:to>
                                    </p:set>
                                    <p:animEffect filter="fade" transition="in">
                                      <p:cBhvr>
                                        <p:cTn dur="1000"/>
                                        <p:tgtEl>
                                          <p:spTgt spid="20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5" st="5"/>
                                            </p:txEl>
                                          </p:spTgt>
                                        </p:tgtEl>
                                        <p:attrNameLst>
                                          <p:attrName>style.visibility</p:attrName>
                                        </p:attrNameLst>
                                      </p:cBhvr>
                                      <p:to>
                                        <p:strVal val="visible"/>
                                      </p:to>
                                    </p:set>
                                    <p:animEffect filter="fade" transition="in">
                                      <p:cBhvr>
                                        <p:cTn dur="1000"/>
                                        <p:tgtEl>
                                          <p:spTgt spid="20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6" st="6"/>
                                            </p:txEl>
                                          </p:spTgt>
                                        </p:tgtEl>
                                        <p:attrNameLst>
                                          <p:attrName>style.visibility</p:attrName>
                                        </p:attrNameLst>
                                      </p:cBhvr>
                                      <p:to>
                                        <p:strVal val="visible"/>
                                      </p:to>
                                    </p:set>
                                    <p:animEffect filter="fade" transition="in">
                                      <p:cBhvr>
                                        <p:cTn dur="1000"/>
                                        <p:tgtEl>
                                          <p:spTgt spid="20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7" st="7"/>
                                            </p:txEl>
                                          </p:spTgt>
                                        </p:tgtEl>
                                        <p:attrNameLst>
                                          <p:attrName>style.visibility</p:attrName>
                                        </p:attrNameLst>
                                      </p:cBhvr>
                                      <p:to>
                                        <p:strVal val="visible"/>
                                      </p:to>
                                    </p:set>
                                    <p:animEffect filter="fade" transition="in">
                                      <p:cBhvr>
                                        <p:cTn dur="1000"/>
                                        <p:tgtEl>
                                          <p:spTgt spid="20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8" st="8"/>
                                            </p:txEl>
                                          </p:spTgt>
                                        </p:tgtEl>
                                        <p:attrNameLst>
                                          <p:attrName>style.visibility</p:attrName>
                                        </p:attrNameLst>
                                      </p:cBhvr>
                                      <p:to>
                                        <p:strVal val="visible"/>
                                      </p:to>
                                    </p:set>
                                    <p:animEffect filter="fade" transition="in">
                                      <p:cBhvr>
                                        <p:cTn dur="1000"/>
                                        <p:tgtEl>
                                          <p:spTgt spid="20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latin typeface="Open Sans"/>
                <a:ea typeface="Open Sans"/>
                <a:cs typeface="Open Sans"/>
                <a:sym typeface="Open Sans"/>
              </a:rPr>
              <a:t>Thanks!</a:t>
            </a:r>
          </a:p>
        </p:txBody>
      </p:sp>
      <p:sp>
        <p:nvSpPr>
          <p:cNvPr id="213" name="Shape 213"/>
          <p:cNvSpPr txBox="1"/>
          <p:nvPr>
            <p:ph idx="1" type="body"/>
          </p:nvPr>
        </p:nvSpPr>
        <p:spPr>
          <a:xfrm>
            <a:off x="457200" y="1600200"/>
            <a:ext cx="8229600" cy="4967700"/>
          </a:xfrm>
          <a:prstGeom prst="rect">
            <a:avLst/>
          </a:prstGeom>
        </p:spPr>
        <p:txBody>
          <a:bodyPr anchorCtr="0" anchor="ctr" bIns="91425" lIns="91425" rIns="91425" tIns="91425">
            <a:noAutofit/>
          </a:bodyPr>
          <a:lstStyle/>
          <a:p>
            <a:pPr algn="ctr">
              <a:spcBef>
                <a:spcPts val="0"/>
              </a:spcBef>
              <a:buNone/>
            </a:pPr>
            <a:r>
              <a:rPr lang="en" sz="6000">
                <a:latin typeface="Open Sans"/>
                <a:ea typeface="Open Sans"/>
                <a:cs typeface="Open Sans"/>
                <a:sym typeface="Open Sans"/>
              </a:rPr>
              <a:t>http://goo.gl/bl9Lw</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 name="Shape 35"/>
        <p:cNvGrpSpPr/>
        <p:nvPr/>
      </p:nvGrpSpPr>
      <p:grpSpPr>
        <a:xfrm>
          <a:off x="0" y="0"/>
          <a:ext cx="0" cy="0"/>
          <a:chOff x="0" y="0"/>
          <a:chExt cx="0" cy="0"/>
        </a:xfrm>
      </p:grpSpPr>
      <p:sp>
        <p:nvSpPr>
          <p:cNvPr id="36" name="Shape 3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latin typeface="Open Sans"/>
                <a:ea typeface="Open Sans"/>
                <a:cs typeface="Open Sans"/>
                <a:sym typeface="Open Sans"/>
              </a:rPr>
              <a:t>1.2 + Community</a:t>
            </a:r>
          </a:p>
        </p:txBody>
      </p:sp>
      <p:sp>
        <p:nvSpPr>
          <p:cNvPr id="37" name="Shape 37"/>
          <p:cNvSpPr txBox="1"/>
          <p:nvPr>
            <p:ph idx="1" type="body"/>
          </p:nvPr>
        </p:nvSpPr>
        <p:spPr>
          <a:xfrm>
            <a:off x="457200" y="1600200"/>
            <a:ext cx="8368499" cy="4967700"/>
          </a:xfrm>
          <a:prstGeom prst="rect">
            <a:avLst/>
          </a:prstGeom>
        </p:spPr>
        <p:txBody>
          <a:bodyPr anchorCtr="0" anchor="t" bIns="91425" lIns="91425" rIns="91425" tIns="91425">
            <a:noAutofit/>
          </a:bodyPr>
          <a:lstStyle/>
          <a:p>
            <a:pPr lvl="0" rtl="0">
              <a:spcBef>
                <a:spcPts val="0"/>
              </a:spcBef>
              <a:buNone/>
            </a:pPr>
            <a:r>
              <a:rPr lang="en" sz="1100">
                <a:solidFill>
                  <a:srgbClr val="B7B7B7"/>
                </a:solidFill>
              </a:rPr>
              <a:t>Matias Niemelä, Pete Bacon Darwin, brettcannon, Daniel Luz, Brian Ford, Shyam Seshadri, Lucas Galfasó, Braden Shepherdson, Fred Sauer, Brent Morrow, Jamie Krug, Luis Ramón López, Sudhir Jonathan, Chirayu Krishnappa, Jens Rantil, Alexander Shtuchkin, Jeremy Tymes, Dave Geddes, Siddique Hameed, petrovalex, Matias Niemelä, radu, Pawel Kozlowski, Luc Morin, James deBoer, Gonzalo Ruiz de Villa, Fredrik Bonander, Mark Nadig, Matt Ginzton, Arlen Christian Mart Cuss, Dean Sofer, Julie, David Bennett, Rado Kirov, Vineet Kumar, Per Rovegård, Christian Vuerings, Ben Ripkens, @fbiville, Robb Shecter, Keir Mierle, Robin Böhm, Colin Frei, Cedric Soulas, JP Sugarbroad, Eric Case, Laurent, Shai Reznik, Lee Leathers, Jamison Dance, Felipe Lahti, Thibault Leruitte, Jared Forsyth, Tim Macfarlane, Timothy Ahong, Martin Probst, Uri Goldshtein, Will Moore, Matt Haggard, Zach Snow, Zhenbo Zhang, Jay Zeng, Max Martinsson, danilsomsikov, Chris Dawson, Joakim Blomskøld, David Chang, metaweta, naomiblack, Oren Avissar, phil, quazzie, Amir H. Hajizamani, Jonathan Zacsh, Josh Adams, Paulo Ávila, Pedro Del Gallego, Keyamoon, Kris Jenkins, Kury Kruitbosch, Laurent Cozic, Luis Ramón López, Manuel Braun, Manuel Kiessling, Marcin Wosinek, Mark Chapman, Mark Dalgleish, Matt Hardy, Matt Rohrer, Matthew Browne, Matthew McComb, Matthieu Larcher, Maxim Grach, Merrick Christensen, Michal Reichert, Michał Gołębiowski, Misha Moroshko, Murilo da Silva, Niel de la Rouviere, Partap Davis, Pascal Borreli, Pascal Corpet, Patrick, Peter Evjan, Philip Roberts, PowerKiKi, Prathan Thananart, R. Merkert, Rishabh Rao, Robbie Ferrero, Romain Neutron, Ron Yang, Rosina Bignall, Ryan Schumacher, Sahat Yalkabov, Sam McCall, Samuel Santos, Seunghoon Yeon, Srinivas Kusunam, Stein Jakob Nordbø, Stephane Bisson, Steve Nicolai, Steven Davidson, Sujeet Pillai, Sylvester Keil, Thomas Schultz, Tom Davis, Tom Hughes, Trotter Cashion, Tyler Akins, Tyson Benson, Wes Alvaro, William Bagayoko, Xiangru Chen, Zach Dexter, _pants, adamshaylor, austingreco, brandonjp, csugden, deboer, es128, ggoodman, gockxml, jamesBrennan, johnlindquist, kamagatos, kim lokoy, leesei, nlaplante, pavelgj, sergiopantoja, sgtpep, sqwishy trick, theotheo, uberspeck, unirgy, urenmj, veselinn, willtj, winkler1, zeflasher, {Qingping,Dave} Hou, 玉黍, Adam Macejak, Adrian Gheorghe, Alan Klement, Alex Pods, Alex Young, Alfred Nutile, Anatoly Shikolay, Andreas Marek, Andreas Pelme, Andrew McLeod, Andrew Vida, Anna Vester, Anton, Artur Ostrega, Benjamín Eidelman, Brian Campbell, Brice Burgess, Bruno Coelho, Cameron Westland, Cezar Berea, Chad Smith, Chad Whitacre, Chris M, Chris Nicola, Christoph Burgdorf, Ciro Nunes, Colin Kahn, Dan Kohn, Daniel Demmel, Daniel Stockton, Daniel Tse, Dave Clayton, David Holmes, David Sanders, Dylan Pyle, Eddie Monge, Eduardo Garcia, Ehsan Ghandhari, Enrique Paredes, Eugene Wolfson, Ewen Cumming, Fernando Correia, Francesc Rosàs, Gergely Imreh, German Galvis, Gert Goet, Gias Kay Lee, Glenn Goodrich, Godmar Back, Gregory Pike, Hamish Macpherson, Haralan Dobrev, Heath Matlock, Illniyar, Iristyle, Iwein Fuld, James Morrin, Jamie Mason, Jamie R. Rytlewski, Jared Beck, Jason Als, Jason Morrison, Javier Mendiara Cañardo, Jeff Cross, Jeff Pickelman, Jeremy Wilken, Jesse Cooke, Jimmy Zhuo, Johannes Hansen, John Fletcher, John Hume, Jonathan Card, Juha Syrjälä, János Rusiczki, Jørgen Borgesen, Kai Groner, Kanwei Li, Kevin Old, Kevin Wells, Kevin Western, Kevin Old, Kevin Wells, Kevin Western</a:t>
            </a:r>
          </a:p>
        </p:txBody>
      </p:sp>
      <p:sp>
        <p:nvSpPr>
          <p:cNvPr id="38" name="Shape 38"/>
          <p:cNvSpPr txBox="1"/>
          <p:nvPr/>
        </p:nvSpPr>
        <p:spPr>
          <a:xfrm>
            <a:off x="1563150" y="2293500"/>
            <a:ext cx="6156600" cy="3581099"/>
          </a:xfrm>
          <a:prstGeom prst="rect">
            <a:avLst/>
          </a:prstGeom>
          <a:noFill/>
          <a:ln>
            <a:noFill/>
          </a:ln>
        </p:spPr>
        <p:txBody>
          <a:bodyPr anchorCtr="0" anchor="ctr" bIns="91425" lIns="91425" rIns="91425" tIns="91425">
            <a:noAutofit/>
          </a:bodyPr>
          <a:lstStyle/>
          <a:p>
            <a:pPr algn="ctr">
              <a:spcBef>
                <a:spcPts val="0"/>
              </a:spcBef>
              <a:buNone/>
            </a:pPr>
            <a:r>
              <a:rPr lang="en" sz="7200">
                <a:latin typeface="Open Sans"/>
                <a:ea typeface="Open Sans"/>
                <a:cs typeface="Open Sans"/>
                <a:sym typeface="Open Sans"/>
              </a:rPr>
              <a:t>Thank you!</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 name="Shape 42"/>
        <p:cNvGrpSpPr/>
        <p:nvPr/>
      </p:nvGrpSpPr>
      <p:grpSpPr>
        <a:xfrm>
          <a:off x="0" y="0"/>
          <a:ext cx="0" cy="0"/>
          <a:chOff x="0" y="0"/>
          <a:chExt cx="0" cy="0"/>
        </a:xfrm>
      </p:grpSpPr>
      <p:sp>
        <p:nvSpPr>
          <p:cNvPr id="43" name="Shape 43"/>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latin typeface="Courier New"/>
                <a:ea typeface="Courier New"/>
                <a:cs typeface="Courier New"/>
                <a:sym typeface="Courier New"/>
              </a:rPr>
              <a:t>ng-animate</a:t>
            </a:r>
          </a:p>
        </p:txBody>
      </p:sp>
      <p:sp>
        <p:nvSpPr>
          <p:cNvPr id="44" name="Shape 4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15000"/>
              </a:lnSpc>
              <a:spcBef>
                <a:spcPts val="0"/>
              </a:spcBef>
              <a:buFont typeface="Arial"/>
              <a:buChar char="●"/>
            </a:pPr>
            <a:r>
              <a:rPr lang="en">
                <a:latin typeface="Open Sans"/>
                <a:ea typeface="Open Sans"/>
                <a:cs typeface="Open Sans"/>
                <a:sym typeface="Open Sans"/>
              </a:rPr>
              <a:t>Declaratively add animations to your App</a:t>
            </a:r>
          </a:p>
          <a:p>
            <a:pPr indent="-228600" lvl="0" marL="457200" rtl="0">
              <a:lnSpc>
                <a:spcPct val="115000"/>
              </a:lnSpc>
              <a:spcBef>
                <a:spcPts val="0"/>
              </a:spcBef>
              <a:buFont typeface="Arial"/>
              <a:buChar char="●"/>
            </a:pPr>
            <a:r>
              <a:rPr lang="en">
                <a:latin typeface="Open Sans"/>
                <a:ea typeface="Open Sans"/>
                <a:cs typeface="Open Sans"/>
                <a:sym typeface="Open Sans"/>
              </a:rPr>
              <a:t>Supports CSS animations &amp; transitions </a:t>
            </a:r>
            <a:br>
              <a:rPr lang="en">
                <a:latin typeface="Open Sans"/>
                <a:ea typeface="Open Sans"/>
                <a:cs typeface="Open Sans"/>
                <a:sym typeface="Open Sans"/>
              </a:rPr>
            </a:br>
            <a:r>
              <a:rPr lang="en">
                <a:latin typeface="Open Sans"/>
                <a:ea typeface="Open Sans"/>
                <a:cs typeface="Open Sans"/>
                <a:sym typeface="Open Sans"/>
              </a:rPr>
              <a:t>(/w JS fallback)</a:t>
            </a:r>
          </a:p>
          <a:p>
            <a:pPr indent="-228600" lvl="0" marL="457200" rtl="0">
              <a:lnSpc>
                <a:spcPct val="115000"/>
              </a:lnSpc>
              <a:spcBef>
                <a:spcPts val="0"/>
              </a:spcBef>
              <a:buFont typeface="Arial"/>
              <a:buChar char="●"/>
            </a:pPr>
            <a:r>
              <a:rPr lang="en">
                <a:latin typeface="Open Sans"/>
                <a:ea typeface="Open Sans"/>
                <a:cs typeface="Open Sans"/>
                <a:sym typeface="Open Sans"/>
              </a:rPr>
              <a:t>CSS controls animation life-cycle</a:t>
            </a:r>
          </a:p>
          <a:p>
            <a:pPr indent="-228600" lvl="1" marL="914400" rtl="0">
              <a:lnSpc>
                <a:spcPct val="115000"/>
              </a:lnSpc>
              <a:spcBef>
                <a:spcPts val="0"/>
              </a:spcBef>
              <a:buFont typeface="Courier New"/>
              <a:buChar char="o"/>
            </a:pPr>
            <a:r>
              <a:rPr lang="en">
                <a:latin typeface="Open Sans"/>
                <a:ea typeface="Open Sans"/>
                <a:cs typeface="Open Sans"/>
                <a:sym typeface="Open Sans"/>
              </a:rPr>
              <a:t>Orchestrates DOM changes (add / move / remove)</a:t>
            </a:r>
          </a:p>
          <a:p>
            <a:pPr indent="-228600" lvl="1" marL="914400" rtl="0">
              <a:lnSpc>
                <a:spcPct val="115000"/>
              </a:lnSpc>
              <a:spcBef>
                <a:spcPts val="0"/>
              </a:spcBef>
              <a:buFont typeface="Courier New"/>
              <a:buChar char="o"/>
            </a:pPr>
            <a:r>
              <a:rPr lang="en">
                <a:latin typeface="Open Sans"/>
                <a:ea typeface="Open Sans"/>
                <a:cs typeface="Open Sans"/>
                <a:sym typeface="Open Sans"/>
              </a:rPr>
              <a:t>Keeps track of timing &amp; applies classes</a:t>
            </a:r>
          </a:p>
          <a:p>
            <a:pPr indent="-228600" lvl="1" marL="914400" rtl="0">
              <a:lnSpc>
                <a:spcPct val="115000"/>
              </a:lnSpc>
              <a:spcBef>
                <a:spcPts val="0"/>
              </a:spcBef>
              <a:buFont typeface="Courier New"/>
              <a:buChar char="o"/>
            </a:pPr>
            <a:r>
              <a:rPr lang="en">
                <a:latin typeface="Open Sans"/>
                <a:ea typeface="Open Sans"/>
                <a:cs typeface="Open Sans"/>
                <a:sym typeface="Open Sans"/>
              </a:rPr>
              <a:t>Gracefully degrade on old browsers (JS fallback)</a:t>
            </a:r>
          </a:p>
          <a:p>
            <a:pPr indent="-228600" lvl="1" marL="914400">
              <a:lnSpc>
                <a:spcPct val="115000"/>
              </a:lnSpc>
              <a:spcBef>
                <a:spcPts val="0"/>
              </a:spcBef>
              <a:buFont typeface="Courier New"/>
              <a:buChar char="o"/>
            </a:pPr>
            <a:r>
              <a:rPr lang="en">
                <a:latin typeface="Open Sans"/>
                <a:ea typeface="Open Sans"/>
                <a:cs typeface="Open Sans"/>
                <a:sym typeface="Open Sans"/>
              </a:rPr>
              <a:t>Prevents nested animations</a:t>
            </a:r>
          </a:p>
        </p:txBody>
      </p:sp>
      <p:sp>
        <p:nvSpPr>
          <p:cNvPr id="45" name="Shape 45"/>
          <p:cNvSpPr txBox="1"/>
          <p:nvPr/>
        </p:nvSpPr>
        <p:spPr>
          <a:xfrm>
            <a:off x="6715125" y="5545575"/>
            <a:ext cx="2278500" cy="1143000"/>
          </a:xfrm>
          <a:prstGeom prst="rect">
            <a:avLst/>
          </a:prstGeom>
          <a:noFill/>
          <a:ln>
            <a:noFill/>
          </a:ln>
        </p:spPr>
        <p:txBody>
          <a:bodyPr anchorCtr="0" anchor="b" bIns="91425" lIns="91425" rIns="91425" tIns="91425">
            <a:noAutofit/>
          </a:bodyPr>
          <a:lstStyle/>
          <a:p>
            <a:pPr algn="r">
              <a:spcBef>
                <a:spcPts val="0"/>
              </a:spcBef>
              <a:buNone/>
            </a:pPr>
            <a:r>
              <a:rPr lang="en" sz="3000" u="sng">
                <a:solidFill>
                  <a:schemeClr val="hlink"/>
                </a:solidFill>
                <a:latin typeface="Open Sans"/>
                <a:ea typeface="Open Sans"/>
                <a:cs typeface="Open Sans"/>
                <a:sym typeface="Open Sans"/>
                <a:hlinkClick r:id="rId3"/>
              </a:rPr>
              <a:t>DEMO</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
                                        </p:tgtEl>
                                        <p:attrNameLst>
                                          <p:attrName>style.visibility</p:attrName>
                                        </p:attrNameLst>
                                      </p:cBhvr>
                                      <p:to>
                                        <p:strVal val="visible"/>
                                      </p:to>
                                    </p:set>
                                    <p:animEffect filter="fade" transition="in">
                                      <p:cBhvr>
                                        <p:cTn dur="1000"/>
                                        <p:tgtEl>
                                          <p:spTgt spid="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latin typeface="Courier New"/>
                <a:ea typeface="Courier New"/>
                <a:cs typeface="Courier New"/>
                <a:sym typeface="Courier New"/>
              </a:rPr>
              <a:t>ng-animate</a:t>
            </a:r>
            <a:r>
              <a:rPr lang="en"/>
              <a:t> </a:t>
            </a:r>
            <a:r>
              <a:rPr lang="en">
                <a:latin typeface="Open Sans"/>
                <a:ea typeface="Open Sans"/>
                <a:cs typeface="Open Sans"/>
                <a:sym typeface="Open Sans"/>
              </a:rPr>
              <a:t>vNext</a:t>
            </a:r>
          </a:p>
        </p:txBody>
      </p:sp>
      <p:sp>
        <p:nvSpPr>
          <p:cNvPr id="51" name="Shape 5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50000"/>
              </a:lnSpc>
              <a:spcBef>
                <a:spcPts val="0"/>
              </a:spcBef>
              <a:buFont typeface="Arial"/>
              <a:buChar char="●"/>
            </a:pPr>
            <a:r>
              <a:rPr lang="en">
                <a:latin typeface="Open Sans"/>
                <a:ea typeface="Open Sans"/>
                <a:cs typeface="Open Sans"/>
                <a:sym typeface="Open Sans"/>
              </a:rPr>
              <a:t>Declaratively add CSS class transitions</a:t>
            </a:r>
          </a:p>
          <a:p>
            <a:pPr indent="-228600" lvl="0" marL="457200" rtl="0">
              <a:lnSpc>
                <a:spcPct val="150000"/>
              </a:lnSpc>
              <a:spcBef>
                <a:spcPts val="0"/>
              </a:spcBef>
              <a:buFont typeface="Arial"/>
              <a:buChar char="●"/>
            </a:pPr>
            <a:r>
              <a:rPr lang="en">
                <a:latin typeface="Open Sans"/>
                <a:ea typeface="Open Sans"/>
                <a:cs typeface="Open Sans"/>
                <a:sym typeface="Open Sans"/>
              </a:rPr>
              <a:t>Today: animate structural DOM changes</a:t>
            </a:r>
          </a:p>
          <a:p>
            <a:pPr indent="-228600" lvl="0" marL="457200">
              <a:lnSpc>
                <a:spcPct val="150000"/>
              </a:lnSpc>
              <a:spcBef>
                <a:spcPts val="0"/>
              </a:spcBef>
              <a:buFont typeface="Arial"/>
              <a:buChar char="●"/>
            </a:pPr>
            <a:r>
              <a:rPr lang="en">
                <a:latin typeface="Open Sans"/>
                <a:ea typeface="Open Sans"/>
                <a:cs typeface="Open Sans"/>
                <a:sym typeface="Open Sans"/>
              </a:rPr>
              <a:t>vNext: animate structural + class changes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
                                        </p:tgtEl>
                                        <p:attrNameLst>
                                          <p:attrName>style.visibility</p:attrName>
                                        </p:attrNameLst>
                                      </p:cBhvr>
                                      <p:to>
                                        <p:strVal val="visible"/>
                                      </p:to>
                                    </p:set>
                                    <p:animEffect filter="fade" transition="in">
                                      <p:cBhvr>
                                        <p:cTn dur="1000"/>
                                        <p:tgtEl>
                                          <p:spTgt spid="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latin typeface="Open Sans"/>
                <a:ea typeface="Open Sans"/>
                <a:cs typeface="Open Sans"/>
                <a:sym typeface="Open Sans"/>
              </a:rPr>
              <a:t>$http</a:t>
            </a:r>
          </a:p>
        </p:txBody>
      </p:sp>
      <p:sp>
        <p:nvSpPr>
          <p:cNvPr id="57" name="Shape 57"/>
          <p:cNvSpPr txBox="1"/>
          <p:nvPr>
            <p:ph idx="1" type="body"/>
          </p:nvPr>
        </p:nvSpPr>
        <p:spPr>
          <a:xfrm>
            <a:off x="310625" y="1600200"/>
            <a:ext cx="8726099" cy="4967700"/>
          </a:xfrm>
          <a:prstGeom prst="rect">
            <a:avLst/>
          </a:prstGeom>
        </p:spPr>
        <p:txBody>
          <a:bodyPr anchorCtr="0" anchor="t" bIns="91425" lIns="91425" rIns="91425" tIns="91425">
            <a:noAutofit/>
          </a:bodyPr>
          <a:lstStyle/>
          <a:p>
            <a:pPr indent="-228600" lvl="0" marL="457200" rtl="0">
              <a:spcBef>
                <a:spcPts val="0"/>
              </a:spcBef>
              <a:buFont typeface="Arial"/>
              <a:buChar char="●"/>
            </a:pPr>
            <a:r>
              <a:rPr lang="en">
                <a:latin typeface="Open Sans"/>
                <a:ea typeface="Open Sans"/>
                <a:cs typeface="Open Sans"/>
                <a:sym typeface="Open Sans"/>
              </a:rPr>
              <a:t>Support for Blobs (custom </a:t>
            </a:r>
            <a:r>
              <a:rPr lang="en">
                <a:latin typeface="Inconsolata"/>
                <a:ea typeface="Inconsolata"/>
                <a:cs typeface="Inconsolata"/>
                <a:sym typeface="Inconsolata"/>
              </a:rPr>
              <a:t>responseTypes</a:t>
            </a:r>
            <a:r>
              <a:rPr lang="en">
                <a:latin typeface="Open Sans"/>
                <a:ea typeface="Open Sans"/>
                <a:cs typeface="Open Sans"/>
                <a:sym typeface="Open Sans"/>
              </a:rPr>
              <a:t>)</a:t>
            </a:r>
          </a:p>
          <a:p>
            <a:pPr indent="-228600" lvl="0" marL="457200" rtl="0">
              <a:spcBef>
                <a:spcPts val="0"/>
              </a:spcBef>
              <a:buFont typeface="Arial"/>
              <a:buChar char="●"/>
            </a:pPr>
            <a:r>
              <a:rPr lang="en">
                <a:latin typeface="Open Sans"/>
                <a:ea typeface="Open Sans"/>
                <a:cs typeface="Open Sans"/>
                <a:sym typeface="Open Sans"/>
              </a:rPr>
              <a:t>Support for authentication (</a:t>
            </a:r>
            <a:r>
              <a:rPr lang="en">
                <a:latin typeface="Inconsolata"/>
                <a:ea typeface="Inconsolata"/>
                <a:cs typeface="Inconsolata"/>
                <a:sym typeface="Inconsolata"/>
              </a:rPr>
              <a:t>withCredentials</a:t>
            </a:r>
            <a:r>
              <a:rPr lang="en">
                <a:latin typeface="Open Sans"/>
                <a:ea typeface="Open Sans"/>
                <a:cs typeface="Open Sans"/>
                <a:sym typeface="Open Sans"/>
              </a:rPr>
              <a:t>)</a:t>
            </a:r>
          </a:p>
          <a:p>
            <a:pPr indent="-228600" lvl="0" marL="457200" rtl="0">
              <a:spcBef>
                <a:spcPts val="0"/>
              </a:spcBef>
              <a:buFont typeface="Arial"/>
              <a:buChar char="●"/>
            </a:pPr>
            <a:r>
              <a:rPr lang="en">
                <a:latin typeface="Open Sans"/>
                <a:ea typeface="Open Sans"/>
                <a:cs typeface="Open Sans"/>
                <a:sym typeface="Open Sans"/>
              </a:rPr>
              <a:t>Customizable XSRF header and cookie names</a:t>
            </a:r>
          </a:p>
          <a:p>
            <a:pPr indent="-228600" lvl="0" marL="457200" rtl="0">
              <a:spcBef>
                <a:spcPts val="0"/>
              </a:spcBef>
              <a:buFont typeface="Arial"/>
              <a:buChar char="●"/>
            </a:pPr>
            <a:r>
              <a:rPr lang="en">
                <a:latin typeface="Open Sans"/>
                <a:ea typeface="Open Sans"/>
                <a:cs typeface="Open Sans"/>
                <a:sym typeface="Open Sans"/>
              </a:rPr>
              <a:t>Aborting requests</a:t>
            </a:r>
          </a:p>
          <a:p>
            <a:pPr indent="-228600" lvl="0" marL="457200" rtl="0">
              <a:spcBef>
                <a:spcPts val="0"/>
              </a:spcBef>
              <a:buFont typeface="Arial"/>
              <a:buChar char="●"/>
            </a:pPr>
            <a:r>
              <a:rPr lang="en">
                <a:latin typeface="Open Sans"/>
                <a:ea typeface="Open Sans"/>
                <a:cs typeface="Open Sans"/>
                <a:sym typeface="Open Sans"/>
              </a:rPr>
              <a:t>Around interceptors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
                                        </p:tgtEl>
                                        <p:attrNameLst>
                                          <p:attrName>style.visibility</p:attrName>
                                        </p:attrNameLst>
                                      </p:cBhvr>
                                      <p:to>
                                        <p:strVal val="visible"/>
                                      </p:to>
                                    </p:set>
                                    <p:animEffect filter="fade" transition="in">
                                      <p:cBhvr>
                                        <p:cTn dur="1000"/>
                                        <p:tgtEl>
                                          <p:spTgt spid="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$http (around interceptors)</a:t>
            </a:r>
          </a:p>
        </p:txBody>
      </p:sp>
      <p:sp>
        <p:nvSpPr>
          <p:cNvPr id="63" name="Shape 6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t>Intercept requests and responses in your application via promise based api.</a:t>
            </a:r>
          </a:p>
          <a:p>
            <a:pPr lvl="0" rtl="0">
              <a:spcBef>
                <a:spcPts val="0"/>
              </a:spcBef>
              <a:buNone/>
            </a:pPr>
            <a:r>
              <a:t/>
            </a:r>
            <a:endParaRPr/>
          </a:p>
          <a:p>
            <a:pPr lvl="0" rtl="0">
              <a:spcBef>
                <a:spcPts val="0"/>
              </a:spcBef>
              <a:buNone/>
            </a:pPr>
            <a:r>
              <a:rPr lang="en"/>
              <a:t>Great for:</a:t>
            </a:r>
          </a:p>
          <a:p>
            <a:pPr indent="-228600" lvl="0" marL="457200" rtl="0">
              <a:spcBef>
                <a:spcPts val="0"/>
              </a:spcBef>
              <a:buFont typeface="Arial"/>
              <a:buChar char="●"/>
            </a:pPr>
            <a:r>
              <a:rPr lang="en"/>
              <a:t>authentication</a:t>
            </a:r>
          </a:p>
          <a:p>
            <a:pPr indent="-228600" lvl="0" marL="457200" rtl="0">
              <a:spcBef>
                <a:spcPts val="0"/>
              </a:spcBef>
              <a:buFont typeface="Arial"/>
              <a:buChar char="●"/>
            </a:pPr>
            <a:r>
              <a:rPr lang="en"/>
              <a:t>async request/response transforms</a:t>
            </a:r>
          </a:p>
          <a:p>
            <a:pPr indent="-228600" lvl="0" marL="457200" rtl="0">
              <a:spcBef>
                <a:spcPts val="0"/>
              </a:spcBef>
              <a:buFont typeface="Arial"/>
              <a:buChar char="●"/>
            </a:pPr>
            <a:r>
              <a:rPr lang="en"/>
              <a:t>transparent error recovery</a:t>
            </a:r>
          </a:p>
          <a:p>
            <a:pPr lvl="0" rtl="0">
              <a:spcBef>
                <a:spcPts val="0"/>
              </a:spcBef>
              <a:buNone/>
            </a:pPr>
            <a:r>
              <a:t/>
            </a:r>
            <a:endParaRPr/>
          </a:p>
          <a:p>
            <a:pPr lvl="0" rtl="0">
              <a:spcBef>
                <a:spcPts val="0"/>
              </a:spcBef>
              <a:buNone/>
            </a:pPr>
            <a:r>
              <a:rPr lang="en"/>
              <a:t>Docs: </a:t>
            </a:r>
            <a:r>
              <a:rPr lang="en" u="sng">
                <a:solidFill>
                  <a:schemeClr val="hlink"/>
                </a:solidFill>
                <a:hlinkClick r:id="rId3"/>
              </a:rPr>
              <a:t>$httpProvider.interceptors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xEl>
                                              <p:pRg end="0" st="0"/>
                                            </p:txEl>
                                          </p:spTgt>
                                        </p:tgtEl>
                                        <p:attrNameLst>
                                          <p:attrName>style.visibility</p:attrName>
                                        </p:attrNameLst>
                                      </p:cBhvr>
                                      <p:to>
                                        <p:strVal val="visible"/>
                                      </p:to>
                                    </p:set>
                                    <p:animEffect filter="fade" transition="in">
                                      <p:cBhvr>
                                        <p:cTn dur="1000"/>
                                        <p:tgtEl>
                                          <p:spTgt spid="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xEl>
                                              <p:pRg end="1" st="1"/>
                                            </p:txEl>
                                          </p:spTgt>
                                        </p:tgtEl>
                                        <p:attrNameLst>
                                          <p:attrName>style.visibility</p:attrName>
                                        </p:attrNameLst>
                                      </p:cBhvr>
                                      <p:to>
                                        <p:strVal val="visible"/>
                                      </p:to>
                                    </p:set>
                                    <p:animEffect filter="fade" transition="in">
                                      <p:cBhvr>
                                        <p:cTn dur="1000"/>
                                        <p:tgtEl>
                                          <p:spTgt spid="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xEl>
                                              <p:pRg end="2" st="2"/>
                                            </p:txEl>
                                          </p:spTgt>
                                        </p:tgtEl>
                                        <p:attrNameLst>
                                          <p:attrName>style.visibility</p:attrName>
                                        </p:attrNameLst>
                                      </p:cBhvr>
                                      <p:to>
                                        <p:strVal val="visible"/>
                                      </p:to>
                                    </p:set>
                                    <p:animEffect filter="fade" transition="in">
                                      <p:cBhvr>
                                        <p:cTn dur="1000"/>
                                        <p:tgtEl>
                                          <p:spTgt spid="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xEl>
                                              <p:pRg end="3" st="3"/>
                                            </p:txEl>
                                          </p:spTgt>
                                        </p:tgtEl>
                                        <p:attrNameLst>
                                          <p:attrName>style.visibility</p:attrName>
                                        </p:attrNameLst>
                                      </p:cBhvr>
                                      <p:to>
                                        <p:strVal val="visible"/>
                                      </p:to>
                                    </p:set>
                                    <p:animEffect filter="fade" transition="in">
                                      <p:cBhvr>
                                        <p:cTn dur="1000"/>
                                        <p:tgtEl>
                                          <p:spTgt spid="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xEl>
                                              <p:pRg end="4" st="4"/>
                                            </p:txEl>
                                          </p:spTgt>
                                        </p:tgtEl>
                                        <p:attrNameLst>
                                          <p:attrName>style.visibility</p:attrName>
                                        </p:attrNameLst>
                                      </p:cBhvr>
                                      <p:to>
                                        <p:strVal val="visible"/>
                                      </p:to>
                                    </p:set>
                                    <p:animEffect filter="fade" transition="in">
                                      <p:cBhvr>
                                        <p:cTn dur="1000"/>
                                        <p:tgtEl>
                                          <p:spTgt spid="6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xEl>
                                              <p:pRg end="5" st="5"/>
                                            </p:txEl>
                                          </p:spTgt>
                                        </p:tgtEl>
                                        <p:attrNameLst>
                                          <p:attrName>style.visibility</p:attrName>
                                        </p:attrNameLst>
                                      </p:cBhvr>
                                      <p:to>
                                        <p:strVal val="visible"/>
                                      </p:to>
                                    </p:set>
                                    <p:animEffect filter="fade" transition="in">
                                      <p:cBhvr>
                                        <p:cTn dur="1000"/>
                                        <p:tgtEl>
                                          <p:spTgt spid="6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xEl>
                                              <p:pRg end="6" st="6"/>
                                            </p:txEl>
                                          </p:spTgt>
                                        </p:tgtEl>
                                        <p:attrNameLst>
                                          <p:attrName>style.visibility</p:attrName>
                                        </p:attrNameLst>
                                      </p:cBhvr>
                                      <p:to>
                                        <p:strVal val="visible"/>
                                      </p:to>
                                    </p:set>
                                    <p:animEffect filter="fade" transition="in">
                                      <p:cBhvr>
                                        <p:cTn dur="1000"/>
                                        <p:tgtEl>
                                          <p:spTgt spid="6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xEl>
                                              <p:pRg end="7" st="7"/>
                                            </p:txEl>
                                          </p:spTgt>
                                        </p:tgtEl>
                                        <p:attrNameLst>
                                          <p:attrName>style.visibility</p:attrName>
                                        </p:attrNameLst>
                                      </p:cBhvr>
                                      <p:to>
                                        <p:strVal val="visible"/>
                                      </p:to>
                                    </p:set>
                                    <p:animEffect filter="fade" transition="in">
                                      <p:cBhvr>
                                        <p:cTn dur="1000"/>
                                        <p:tgtEl>
                                          <p:spTgt spid="63">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latin typeface="Open Sans"/>
                <a:ea typeface="Open Sans"/>
                <a:cs typeface="Open Sans"/>
                <a:sym typeface="Open Sans"/>
              </a:rPr>
              <a:t>$resource</a:t>
            </a:r>
          </a:p>
        </p:txBody>
      </p:sp>
      <p:sp>
        <p:nvSpPr>
          <p:cNvPr id="69" name="Shape 69"/>
          <p:cNvSpPr txBox="1"/>
          <p:nvPr/>
        </p:nvSpPr>
        <p:spPr>
          <a:xfrm>
            <a:off x="7604975" y="5924025"/>
            <a:ext cx="1388700" cy="764700"/>
          </a:xfrm>
          <a:prstGeom prst="rect">
            <a:avLst/>
          </a:prstGeom>
          <a:noFill/>
          <a:ln>
            <a:noFill/>
          </a:ln>
        </p:spPr>
        <p:txBody>
          <a:bodyPr anchorCtr="0" anchor="b" bIns="91425" lIns="91425" rIns="91425" tIns="91425">
            <a:noAutofit/>
          </a:bodyPr>
          <a:lstStyle/>
          <a:p>
            <a:pPr lvl="0" rtl="0" algn="r">
              <a:spcBef>
                <a:spcPts val="0"/>
              </a:spcBef>
              <a:buNone/>
            </a:pPr>
            <a:r>
              <a:rPr lang="en" sz="3000" u="sng">
                <a:solidFill>
                  <a:schemeClr val="hlink"/>
                </a:solidFill>
                <a:latin typeface="Open Sans"/>
                <a:ea typeface="Open Sans"/>
                <a:cs typeface="Open Sans"/>
                <a:sym typeface="Open Sans"/>
                <a:hlinkClick r:id="rId3"/>
              </a:rPr>
              <a:t>DEMO</a:t>
            </a:r>
          </a:p>
        </p:txBody>
      </p:sp>
      <p:sp>
        <p:nvSpPr>
          <p:cNvPr id="70" name="Shape 70"/>
          <p:cNvSpPr txBox="1"/>
          <p:nvPr>
            <p:ph idx="1" type="body"/>
          </p:nvPr>
        </p:nvSpPr>
        <p:spPr>
          <a:xfrm>
            <a:off x="457200" y="1600200"/>
            <a:ext cx="8536499" cy="4967700"/>
          </a:xfrm>
          <a:prstGeom prst="rect">
            <a:avLst/>
          </a:prstGeom>
        </p:spPr>
        <p:txBody>
          <a:bodyPr anchorCtr="0" anchor="t" bIns="91425" lIns="91425" rIns="91425" tIns="91425">
            <a:noAutofit/>
          </a:bodyPr>
          <a:lstStyle/>
          <a:p>
            <a:pPr indent="-228600" lvl="0" marL="457200" rtl="0">
              <a:spcBef>
                <a:spcPts val="0"/>
              </a:spcBef>
              <a:buFont typeface="Arial"/>
              <a:buChar char="●"/>
            </a:pPr>
            <a:r>
              <a:rPr lang="en">
                <a:latin typeface="Open Sans"/>
                <a:ea typeface="Open Sans"/>
                <a:cs typeface="Open Sans"/>
                <a:sym typeface="Open Sans"/>
              </a:rPr>
              <a:t>more configuration options (headers, urls, </a:t>
            </a:r>
            <a:r>
              <a:rPr lang="en" sz="1800">
                <a:latin typeface="Open Sans"/>
                <a:ea typeface="Open Sans"/>
                <a:cs typeface="Open Sans"/>
                <a:sym typeface="Open Sans"/>
              </a:rPr>
              <a:t>...</a:t>
            </a:r>
            <a:r>
              <a:rPr lang="en">
                <a:latin typeface="Open Sans"/>
                <a:ea typeface="Open Sans"/>
                <a:cs typeface="Open Sans"/>
                <a:sym typeface="Open Sans"/>
              </a:rPr>
              <a:t>)</a:t>
            </a:r>
          </a:p>
          <a:p>
            <a:pPr indent="-228600" lvl="0" marL="457200" rtl="0">
              <a:spcBef>
                <a:spcPts val="0"/>
              </a:spcBef>
              <a:buFont typeface="Arial"/>
              <a:buChar char="●"/>
            </a:pPr>
            <a:r>
              <a:rPr lang="en">
                <a:latin typeface="Open Sans"/>
                <a:ea typeface="Open Sans"/>
                <a:cs typeface="Open Sans"/>
                <a:sym typeface="Open Sans"/>
              </a:rPr>
              <a:t>resource interceptors</a:t>
            </a:r>
          </a:p>
          <a:p>
            <a:pPr indent="-228600" lvl="0" marL="457200" rtl="0">
              <a:spcBef>
                <a:spcPts val="0"/>
              </a:spcBef>
              <a:buFont typeface="Arial"/>
              <a:buChar char="●"/>
            </a:pPr>
            <a:r>
              <a:rPr lang="en">
                <a:latin typeface="Open Sans"/>
                <a:ea typeface="Open Sans"/>
                <a:cs typeface="Open Sans"/>
                <a:sym typeface="Open Sans"/>
              </a:rPr>
              <a:t>api enhanced with promises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latin typeface="Open Sans"/>
                <a:ea typeface="Open Sans"/>
                <a:cs typeface="Open Sans"/>
                <a:sym typeface="Open Sans"/>
              </a:rPr>
              <a:t>$route &amp; ngView</a:t>
            </a:r>
          </a:p>
        </p:txBody>
      </p:sp>
      <p:sp>
        <p:nvSpPr>
          <p:cNvPr id="76" name="Shape 7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Font typeface="Arial"/>
              <a:buChar char="●"/>
            </a:pPr>
            <a:r>
              <a:rPr lang="en">
                <a:latin typeface="Open Sans"/>
                <a:ea typeface="Open Sans"/>
                <a:cs typeface="Open Sans"/>
                <a:sym typeface="Open Sans"/>
              </a:rPr>
              <a:t>separate module</a:t>
            </a:r>
          </a:p>
          <a:p>
            <a:pPr indent="-228600" lvl="0" marL="457200" rtl="0">
              <a:spcBef>
                <a:spcPts val="0"/>
              </a:spcBef>
              <a:buFont typeface="Arial"/>
              <a:buChar char="●"/>
            </a:pPr>
            <a:r>
              <a:rPr lang="en">
                <a:latin typeface="Open Sans"/>
                <a:ea typeface="Open Sans"/>
                <a:cs typeface="Open Sans"/>
                <a:sym typeface="Open Sans"/>
              </a:rPr>
              <a:t>catch all params matching</a:t>
            </a:r>
          </a:p>
          <a:p>
            <a:pPr indent="457200" lvl="0" rtl="0">
              <a:lnSpc>
                <a:spcPct val="115000"/>
              </a:lnSpc>
              <a:spcBef>
                <a:spcPts val="0"/>
              </a:spcBef>
              <a:buNone/>
            </a:pPr>
            <a:r>
              <a:rPr lang="en" sz="2800">
                <a:latin typeface="Inconsolata"/>
                <a:ea typeface="Inconsolata"/>
                <a:cs typeface="Inconsolata"/>
                <a:sym typeface="Inconsolata"/>
              </a:rPr>
              <a:t>when('/users/:userId/params/*params/edit'</a:t>
            </a:r>
          </a:p>
          <a:p>
            <a:pPr indent="-228600" lvl="0" marL="457200" rtl="0">
              <a:spcBef>
                <a:spcPts val="0"/>
              </a:spcBef>
              <a:buFont typeface="Arial"/>
              <a:buChar char="●"/>
            </a:pPr>
            <a:r>
              <a:rPr lang="en">
                <a:latin typeface="Open Sans"/>
                <a:ea typeface="Open Sans"/>
                <a:cs typeface="Open Sans"/>
                <a:sym typeface="Open Sans"/>
              </a:rPr>
              <a:t>animation support</a:t>
            </a:r>
          </a:p>
          <a:p>
            <a:pPr lvl="0" rtl="0">
              <a:spcBef>
                <a:spcPts val="0"/>
              </a:spcBef>
              <a:buNone/>
            </a:pPr>
            <a:r>
              <a:t/>
            </a:r>
            <a:endParaRPr>
              <a:latin typeface="Open Sans"/>
              <a:ea typeface="Open Sans"/>
              <a:cs typeface="Open Sans"/>
              <a:sym typeface="Open Sans"/>
            </a:endParaRPr>
          </a:p>
          <a:p>
            <a:pPr lvl="0" rtl="0">
              <a:spcBef>
                <a:spcPts val="0"/>
              </a:spcBef>
              <a:buNone/>
            </a:pPr>
            <a:r>
              <a:t/>
            </a:r>
            <a:endParaRPr>
              <a:latin typeface="Open Sans"/>
              <a:ea typeface="Open Sans"/>
              <a:cs typeface="Open Sans"/>
              <a:sym typeface="Open Sans"/>
            </a:endParaRPr>
          </a:p>
        </p:txBody>
      </p:sp>
      <p:sp>
        <p:nvSpPr>
          <p:cNvPr id="77" name="Shape 77"/>
          <p:cNvSpPr txBox="1"/>
          <p:nvPr/>
        </p:nvSpPr>
        <p:spPr>
          <a:xfrm>
            <a:off x="7604975" y="5924025"/>
            <a:ext cx="1388700" cy="764700"/>
          </a:xfrm>
          <a:prstGeom prst="rect">
            <a:avLst/>
          </a:prstGeom>
          <a:noFill/>
          <a:ln>
            <a:noFill/>
          </a:ln>
        </p:spPr>
        <p:txBody>
          <a:bodyPr anchorCtr="0" anchor="b" bIns="91425" lIns="91425" rIns="91425" tIns="91425">
            <a:noAutofit/>
          </a:bodyPr>
          <a:lstStyle/>
          <a:p>
            <a:pPr lvl="0" rtl="0" algn="r">
              <a:spcBef>
                <a:spcPts val="0"/>
              </a:spcBef>
              <a:buNone/>
            </a:pPr>
            <a:r>
              <a:rPr lang="en" sz="3000" u="sng">
                <a:solidFill>
                  <a:schemeClr val="hlink"/>
                </a:solidFill>
                <a:latin typeface="Open Sans"/>
                <a:ea typeface="Open Sans"/>
                <a:cs typeface="Open Sans"/>
                <a:sym typeface="Open Sans"/>
                <a:hlinkClick r:id="rId3"/>
              </a:rPr>
              <a:t>DEMO</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par>
                                <p:cTn fill="hold" nodeType="with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