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9144000" cx="16256000"/>
  <p:notesSz cx="6858000" cy="9144000"/>
  <p:embeddedFontLst>
    <p:embeddedFont>
      <p:font typeface="Inconsolata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Inconsolata-bold.fntdata"/><Relationship Id="rId27" Type="http://schemas.openxmlformats.org/officeDocument/2006/relationships/font" Target="fonts/Inconsolata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200" u="none" cap="none" strike="noStrike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/>
          </a:p>
          <a:p>
            <a:pPr indent="0" lvl="1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Look at the arrows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Logic can be instantiated without view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View is declarative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Imperative for logic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Declarative for templates and configuration</a:t>
            </a:r>
          </a:p>
        </p:txBody>
      </p:sp>
      <p:sp>
        <p:nvSpPr>
          <p:cNvPr id="522" name="Shape 5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" name="Shape 5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https://github.com/mhevery/ng-google-io/commits/master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\</a:t>
            </a:r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Every web application is a way to get data from the database to the browser and back to the database.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What if one could express the application behavior just by adding markup to the static document.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-US"/>
              <a:t>(we host the DB in the cloud)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Making the marshaling process simple is the basic idea behind Angular and it is our passion.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-US"/>
              <a:t>But now we dropped the DB hosting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B: Misko what was your goal?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M: What do apps do? It is a marshaling problem. USER &lt;-&gt; DB; Could this be done by specifying your intent in HTML rather than in JS. (Center example).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M: This is really my passion. Turning well known problems into do-what-i-mean 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1574800" y="3375644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6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574800" y="5483021"/>
            <a:ext cx="11379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3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9144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13716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18288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22860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27432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32004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36576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" name="Shape 17"/>
          <p:cNvSpPr/>
          <p:nvPr/>
        </p:nvSpPr>
        <p:spPr>
          <a:xfrm>
            <a:off x="-685800" y="607218"/>
            <a:ext cx="3593999" cy="1231800"/>
          </a:xfrm>
          <a:prstGeom prst="roundRect">
            <a:avLst>
              <a:gd fmla="val 11852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" name="Shape 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93146" y="6569611"/>
            <a:ext cx="4315816" cy="122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720" y="790099"/>
            <a:ext cx="1106152" cy="866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5179675" y="7576934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5" marL="22860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6" marL="27432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7" marL="32004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8" marL="36576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Sub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15179675" y="7576934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5" marL="22860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6" marL="27432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7" marL="32004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8" marL="36576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939800" y="1356359"/>
            <a:ext cx="143955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0" y="2489200"/>
            <a:ext cx="15335400" cy="517199"/>
          </a:xfrm>
          <a:prstGeom prst="rect">
            <a:avLst/>
          </a:prstGeom>
          <a:solidFill>
            <a:srgbClr val="000000">
              <a:alpha val="9800"/>
            </a:srgbClr>
          </a:solidFill>
          <a:ln>
            <a:noFill/>
          </a:ln>
        </p:spPr>
        <p:txBody>
          <a:bodyPr anchorCtr="0" anchor="t" bIns="91425" lIns="91425" rIns="91425" tIns="91425"/>
          <a:lstStyle>
            <a:lvl1pPr indent="-1587" marL="941387" rtl="0">
              <a:spcBef>
                <a:spcPts val="0"/>
              </a:spcBef>
              <a:buClr>
                <a:srgbClr val="404040"/>
              </a:buClr>
              <a:buFont typeface="Inconsolata"/>
              <a:buNone/>
              <a:defRPr sz="2400">
                <a:solidFill>
                  <a:srgbClr val="40404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15179675" y="7576934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5" marL="22860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6" marL="27432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7" marL="32004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8" marL="36576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939800" y="1356359"/>
            <a:ext cx="143955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71" name="Shape 71"/>
          <p:cNvGrpSpPr/>
          <p:nvPr/>
        </p:nvGrpSpPr>
        <p:grpSpPr>
          <a:xfrm>
            <a:off x="14197105" y="2489200"/>
            <a:ext cx="1130400" cy="419099"/>
            <a:chOff x="14224000" y="2273300"/>
            <a:chExt cx="1130400" cy="419099"/>
          </a:xfrm>
        </p:grpSpPr>
        <p:sp>
          <p:nvSpPr>
            <p:cNvPr id="72" name="Shape 72"/>
            <p:cNvSpPr/>
            <p:nvPr/>
          </p:nvSpPr>
          <p:spPr>
            <a:xfrm>
              <a:off x="14224000" y="2273300"/>
              <a:ext cx="1130400" cy="41909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4471650" y="2282825"/>
              <a:ext cx="665099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en-US" sz="1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HTML</a:t>
              </a: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2" type="sldNum"/>
          </p:nvPr>
        </p:nvSpPr>
        <p:spPr>
          <a:xfrm>
            <a:off x="15179675" y="7576934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5" marL="22860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6" marL="27432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7" marL="32004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8" marL="36576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812800" y="366183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812800" y="2133600"/>
            <a:ext cx="14630400" cy="66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812800" y="366183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812800" y="2133600"/>
            <a:ext cx="7101300" cy="66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8341820" y="2133600"/>
            <a:ext cx="7101300" cy="66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AND_BODY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812800" y="366183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812800" y="2133600"/>
            <a:ext cx="14630400" cy="6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1574800" y="4355926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6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1574800" y="6463301"/>
            <a:ext cx="11379200" cy="470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3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9144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13716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18288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22860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27432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32004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36576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15179675" y="8750300"/>
            <a:ext cx="187324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5" marL="22860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6" marL="27432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7" marL="32004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8" marL="36576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-685800" y="1587500"/>
            <a:ext cx="3594099" cy="1231899"/>
          </a:xfrm>
          <a:prstGeom prst="roundRect">
            <a:avLst>
              <a:gd fmla="val 11852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93146" y="7549892"/>
            <a:ext cx="4315814" cy="1228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gue Slide">
    <p:bg>
      <p:bgPr>
        <a:solidFill>
          <a:srgbClr val="3F3F3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x="1574800" y="4355926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6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1574800" y="6463301"/>
            <a:ext cx="11379200" cy="470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3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9144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13716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18288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22860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27432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32004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36576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1" name="Shape 111"/>
          <p:cNvSpPr/>
          <p:nvPr/>
        </p:nvSpPr>
        <p:spPr>
          <a:xfrm>
            <a:off x="-685800" y="1587500"/>
            <a:ext cx="3594099" cy="1231899"/>
          </a:xfrm>
          <a:prstGeom prst="roundRect">
            <a:avLst>
              <a:gd fmla="val 11852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9720" y="1770380"/>
            <a:ext cx="1106152" cy="866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ue Slide">
    <p:bg>
      <p:bgPr>
        <a:solidFill>
          <a:srgbClr val="4387EB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1701800" y="2971800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x="1701800" y="5422900"/>
            <a:ext cx="1137920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9144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13716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18288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22860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27432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32004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36576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6" name="Shape 116"/>
          <p:cNvSpPr/>
          <p:nvPr/>
        </p:nvSpPr>
        <p:spPr>
          <a:xfrm flipH="1">
            <a:off x="13347700" y="3695700"/>
            <a:ext cx="3594099" cy="1231899"/>
          </a:xfrm>
          <a:prstGeom prst="roundRect">
            <a:avLst>
              <a:gd fmla="val 1185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76300" y="3878580"/>
            <a:ext cx="1106152" cy="866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gue Slide">
    <p:bg>
      <p:bgPr>
        <a:solidFill>
          <a:srgbClr val="3F3F3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ctrTitle"/>
          </p:nvPr>
        </p:nvSpPr>
        <p:spPr>
          <a:xfrm>
            <a:off x="1574800" y="3397076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6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1574800" y="5504451"/>
            <a:ext cx="11379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3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9144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13716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18288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22860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27432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32004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36576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5179675" y="779145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5" marL="22860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6" marL="27432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7" marL="32004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8" marL="36576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-685800" y="607218"/>
            <a:ext cx="3593999" cy="1231800"/>
          </a:xfrm>
          <a:prstGeom prst="roundRect">
            <a:avLst>
              <a:gd fmla="val 11852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9720" y="790099"/>
            <a:ext cx="1106152" cy="866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Segue Slide">
    <p:bg>
      <p:bgPr>
        <a:solidFill>
          <a:srgbClr val="3F3F3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1358900" y="3462337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1727200" y="7251700"/>
            <a:ext cx="11379200" cy="36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9144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13716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18288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22860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27432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32004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36576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1" name="Shape 121"/>
          <p:cNvSpPr/>
          <p:nvPr/>
        </p:nvSpPr>
        <p:spPr>
          <a:xfrm flipH="1">
            <a:off x="13347700" y="7251700"/>
            <a:ext cx="3594099" cy="1231899"/>
          </a:xfrm>
          <a:prstGeom prst="roundRect">
            <a:avLst>
              <a:gd fmla="val 11852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76300" y="7437120"/>
            <a:ext cx="1106152" cy="866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ogo Whit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2" type="sldNum"/>
          </p:nvPr>
        </p:nvSpPr>
        <p:spPr>
          <a:xfrm>
            <a:off x="15179675" y="8750300"/>
            <a:ext cx="187324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5" marL="22860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6" marL="27432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7" marL="32004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8" marL="36576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Shape 1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89600" y="4033519"/>
            <a:ext cx="2791974" cy="109423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7160260" y="4297680"/>
            <a:ext cx="4190999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5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Developers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ogo Gray">
    <p:bg>
      <p:bgPr>
        <a:solidFill>
          <a:srgbClr val="3F3F3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2" type="sldNum"/>
          </p:nvPr>
        </p:nvSpPr>
        <p:spPr>
          <a:xfrm>
            <a:off x="15179675" y="8750300"/>
            <a:ext cx="187324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5" marL="22860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6" marL="27432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7" marL="32004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8" marL="36576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7160260" y="4297680"/>
            <a:ext cx="4190999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5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Developers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94680" y="4028439"/>
            <a:ext cx="2666999" cy="1031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939800" y="165100"/>
            <a:ext cx="14350999" cy="1231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939800" y="1854200"/>
            <a:ext cx="14350999" cy="627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6375" marL="3048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1pPr>
            <a:lvl2pPr indent="-212725" marL="9144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2pPr>
            <a:lvl3pPr indent="-228600" marL="15621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3pPr>
            <a:lvl4pPr indent="-233363" marL="1960563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4pPr>
            <a:lvl5pPr indent="-228600" marL="24003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15179675" y="8750300"/>
            <a:ext cx="187324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5" marL="22860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6" marL="27432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7" marL="32004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8" marL="36576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subtitl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939800" y="165100"/>
            <a:ext cx="14350999" cy="1231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939800" y="2489200"/>
            <a:ext cx="14350999" cy="5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6375" marL="3048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1pPr>
            <a:lvl2pPr indent="-212725" marL="9144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2pPr>
            <a:lvl3pPr indent="-228600" marL="15621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3pPr>
            <a:lvl4pPr indent="-233363" marL="1960563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4pPr>
            <a:lvl5pPr indent="-228600" marL="24003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15179675" y="8750300"/>
            <a:ext cx="187324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5" marL="22860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6" marL="27432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7" marL="32004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8" marL="36576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939800" y="1356359"/>
            <a:ext cx="1439545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chemeClr val="lt2"/>
              </a:buClr>
              <a:buFont typeface="Open Sans"/>
              <a:buNone/>
              <a:defRPr sz="3000">
                <a:solidFill>
                  <a:schemeClr val="lt2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 b="1" sz="4000" cap="small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Open Sans"/>
              <a:buNone/>
              <a:defRPr sz="2000"/>
            </a:lvl1pPr>
            <a:lvl2pPr indent="0" marL="457200" rtl="0">
              <a:spcBef>
                <a:spcPts val="0"/>
              </a:spcBef>
              <a:buFont typeface="Open Sans"/>
              <a:buNone/>
              <a:defRPr sz="1800"/>
            </a:lvl2pPr>
            <a:lvl3pPr indent="0" marL="914400" rtl="0">
              <a:spcBef>
                <a:spcPts val="0"/>
              </a:spcBef>
              <a:buFont typeface="Open Sans"/>
              <a:buNone/>
              <a:defRPr sz="1600"/>
            </a:lvl3pPr>
            <a:lvl4pPr indent="0" marL="1371600" rtl="0">
              <a:spcBef>
                <a:spcPts val="0"/>
              </a:spcBef>
              <a:buFont typeface="Open Sans"/>
              <a:buNone/>
              <a:defRPr sz="1400"/>
            </a:lvl4pPr>
            <a:lvl5pPr indent="0" marL="1828800" rtl="0">
              <a:spcBef>
                <a:spcPts val="0"/>
              </a:spcBef>
              <a:buFont typeface="Open Sans"/>
              <a:buNone/>
              <a:defRPr sz="1400"/>
            </a:lvl5pPr>
            <a:lvl6pPr indent="0" marL="2286000" rtl="0">
              <a:spcBef>
                <a:spcPts val="0"/>
              </a:spcBef>
              <a:buFont typeface="Open Sans"/>
              <a:buNone/>
              <a:defRPr sz="1400"/>
            </a:lvl6pPr>
            <a:lvl7pPr indent="0" marL="2743200" rtl="0">
              <a:spcBef>
                <a:spcPts val="0"/>
              </a:spcBef>
              <a:buFont typeface="Open Sans"/>
              <a:buNone/>
              <a:defRPr sz="1400"/>
            </a:lvl7pPr>
            <a:lvl8pPr indent="0" marL="3200400" rtl="0">
              <a:spcBef>
                <a:spcPts val="0"/>
              </a:spcBef>
              <a:buFont typeface="Open Sans"/>
              <a:buNone/>
              <a:defRPr sz="1400"/>
            </a:lvl8pPr>
            <a:lvl9pPr indent="0" marL="3657600" rtl="0">
              <a:spcBef>
                <a:spcPts val="0"/>
              </a:spcBef>
              <a:buFont typeface="Open Sans"/>
              <a:buNone/>
              <a:defRPr sz="1400"/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15179675" y="8750300"/>
            <a:ext cx="187324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5" marL="22860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6" marL="27432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7" marL="32004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8" marL="36576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939800" y="165100"/>
            <a:ext cx="14350999" cy="1231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5179675" y="8750300"/>
            <a:ext cx="187324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5" marL="22860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6" marL="27432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7" marL="32004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8" marL="36576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Subtitle 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939800" y="165100"/>
            <a:ext cx="14350999" cy="1231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15179675" y="8750300"/>
            <a:ext cx="187324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5" marL="22860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6" marL="27432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7" marL="32004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8" marL="36576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939800" y="1356359"/>
            <a:ext cx="1439545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2" type="sldNum"/>
          </p:nvPr>
        </p:nvSpPr>
        <p:spPr>
          <a:xfrm>
            <a:off x="15179675" y="8750300"/>
            <a:ext cx="187324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5" marL="22860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6" marL="27432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7" marL="32004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8" marL="36576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ue Slide">
    <p:bg>
      <p:bgPr>
        <a:solidFill>
          <a:srgbClr val="4387EB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1701800" y="2971800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701800" y="5422900"/>
            <a:ext cx="113793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9144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13716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18288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22860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27432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32004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36576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 flipH="1">
            <a:off x="13347800" y="3695700"/>
            <a:ext cx="3593999" cy="1231800"/>
          </a:xfrm>
          <a:prstGeom prst="roundRect">
            <a:avLst>
              <a:gd fmla="val 1185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" name="Shape 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76300" y="3878580"/>
            <a:ext cx="1106152" cy="86613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5" marL="22860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6" marL="27432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7" marL="32004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8" marL="36576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Segue Slide">
    <p:bg>
      <p:bgPr>
        <a:solidFill>
          <a:srgbClr val="3F3F3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1358900" y="2593749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1727200" y="6383110"/>
            <a:ext cx="113793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9144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13716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18288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22860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27432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32004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36576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Shape 35"/>
          <p:cNvSpPr/>
          <p:nvPr/>
        </p:nvSpPr>
        <p:spPr>
          <a:xfrm flipH="1">
            <a:off x="13347800" y="6383110"/>
            <a:ext cx="3593999" cy="1231800"/>
          </a:xfrm>
          <a:prstGeom prst="roundRect">
            <a:avLst>
              <a:gd fmla="val 11852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" name="Shape 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76300" y="6568531"/>
            <a:ext cx="1106152" cy="86613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5" marL="22860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6" marL="27432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7" marL="32004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8" marL="36576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ogo Whit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2" type="sldNum"/>
          </p:nvPr>
        </p:nvSpPr>
        <p:spPr>
          <a:xfrm>
            <a:off x="15179675" y="7576934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5" marL="22860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6" marL="27432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7" marL="32004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8" marL="36576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" name="Shape 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89600" y="4033519"/>
            <a:ext cx="2791974" cy="109423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/>
        </p:nvSpPr>
        <p:spPr>
          <a:xfrm>
            <a:off x="7160260" y="4297680"/>
            <a:ext cx="4190999" cy="9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5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Developers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ogo Gray">
    <p:bg>
      <p:bgPr>
        <a:solidFill>
          <a:srgbClr val="3F3F3F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2" type="sldNum"/>
          </p:nvPr>
        </p:nvSpPr>
        <p:spPr>
          <a:xfrm>
            <a:off x="15179675" y="7576934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5" marL="22860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6" marL="27432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7" marL="32004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8" marL="36576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7160260" y="4297680"/>
            <a:ext cx="4190999" cy="9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5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Developers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94680" y="4028439"/>
            <a:ext cx="2666999" cy="1031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939800" y="1854200"/>
            <a:ext cx="14351099" cy="6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6375" marL="3048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1pPr>
            <a:lvl2pPr indent="-212725" marL="9144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2pPr>
            <a:lvl3pPr indent="-228600" marL="15621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3pPr>
            <a:lvl4pPr indent="-233362" marL="1960562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4pPr>
            <a:lvl5pPr indent="-228600" marL="24003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5179675" y="7576934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5" marL="22860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6" marL="27432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7" marL="32004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8" marL="36576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sub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939800" y="2489200"/>
            <a:ext cx="14351099" cy="574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6375" marL="3048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1pPr>
            <a:lvl2pPr indent="-212725" marL="9144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2pPr>
            <a:lvl3pPr indent="-228600" marL="15621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3pPr>
            <a:lvl4pPr indent="-233362" marL="1960562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4pPr>
            <a:lvl5pPr indent="-228600" marL="24003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5179675" y="7576934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5" marL="22860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6" marL="27432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7" marL="32004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8" marL="36576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939800" y="1356359"/>
            <a:ext cx="143955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chemeClr val="lt2"/>
              </a:buClr>
              <a:buFont typeface="Open Sans"/>
              <a:buNone/>
              <a:defRPr sz="3000">
                <a:solidFill>
                  <a:schemeClr val="lt2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 b="1" sz="4000" cap="small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Open Sans"/>
              <a:buNone/>
              <a:defRPr sz="2000"/>
            </a:lvl1pPr>
            <a:lvl2pPr indent="0" marL="457200" rtl="0">
              <a:spcBef>
                <a:spcPts val="0"/>
              </a:spcBef>
              <a:buFont typeface="Open Sans"/>
              <a:buNone/>
              <a:defRPr sz="1800"/>
            </a:lvl2pPr>
            <a:lvl3pPr indent="0" marL="914400" rtl="0">
              <a:spcBef>
                <a:spcPts val="0"/>
              </a:spcBef>
              <a:buFont typeface="Open Sans"/>
              <a:buNone/>
              <a:defRPr sz="1600"/>
            </a:lvl3pPr>
            <a:lvl4pPr indent="0" marL="1371600" rtl="0">
              <a:spcBef>
                <a:spcPts val="0"/>
              </a:spcBef>
              <a:buFont typeface="Open Sans"/>
              <a:buNone/>
              <a:defRPr sz="1400"/>
            </a:lvl4pPr>
            <a:lvl5pPr indent="0" marL="1828800" rtl="0">
              <a:spcBef>
                <a:spcPts val="0"/>
              </a:spcBef>
              <a:buFont typeface="Open Sans"/>
              <a:buNone/>
              <a:defRPr sz="1400"/>
            </a:lvl5pPr>
            <a:lvl6pPr indent="0" marL="2286000" rtl="0">
              <a:spcBef>
                <a:spcPts val="0"/>
              </a:spcBef>
              <a:buFont typeface="Open Sans"/>
              <a:buNone/>
              <a:defRPr sz="1400"/>
            </a:lvl6pPr>
            <a:lvl7pPr indent="0" marL="2743200" rtl="0">
              <a:spcBef>
                <a:spcPts val="0"/>
              </a:spcBef>
              <a:buFont typeface="Open Sans"/>
              <a:buNone/>
              <a:defRPr sz="1400"/>
            </a:lvl7pPr>
            <a:lvl8pPr indent="0" marL="3200400" rtl="0">
              <a:spcBef>
                <a:spcPts val="0"/>
              </a:spcBef>
              <a:buFont typeface="Open Sans"/>
              <a:buNone/>
              <a:defRPr sz="1400"/>
            </a:lvl8pPr>
            <a:lvl9pPr indent="0" marL="3657600" rtl="0">
              <a:spcBef>
                <a:spcPts val="0"/>
              </a:spcBef>
              <a:buFont typeface="Open Sans"/>
              <a:buNone/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5179675" y="7576934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5" marL="22860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6" marL="27432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7" marL="32004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8" marL="36576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939800" y="1854200"/>
            <a:ext cx="14351099" cy="6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6375" marL="30480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Arial"/>
              <a:buChar char="●"/>
              <a:defRPr b="0" baseline="0" i="0" sz="26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12725" marL="91440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Arial"/>
              <a:buChar char="●"/>
              <a:defRPr b="0" baseline="0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marL="156210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Arial"/>
              <a:buChar char="●"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33362" marL="1960562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Arial"/>
              <a:buChar char="●"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marL="240030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Arial"/>
              <a:buChar char="●"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marL="28575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marL="33147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marL="3771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marL="42291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15179675" y="7576934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5" marL="22860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6" marL="27432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7" marL="32004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8" marL="36576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Shape 12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33228" y="7401039"/>
            <a:ext cx="513936" cy="40242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>
            <a:off x="0" y="7876032"/>
            <a:ext cx="16257900" cy="12680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939800" y="165100"/>
            <a:ext cx="14350999" cy="1231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939800" y="1854200"/>
            <a:ext cx="14350999" cy="627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6375" marL="30480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Arial"/>
              <a:buChar char="●"/>
              <a:defRPr b="0" baseline="0" i="0" sz="26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12725" marL="91440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Arial"/>
              <a:buChar char="●"/>
              <a:defRPr b="0" baseline="0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marL="156210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Arial"/>
              <a:buChar char="●"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33363" marL="1960563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Arial"/>
              <a:buChar char="●"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marL="240030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Arial"/>
              <a:buChar char="●"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marL="28575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marL="33147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marL="3771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marL="42291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15179675" y="8750300"/>
            <a:ext cx="187324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5" marL="22860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6" marL="27432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7" marL="32004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8" marL="36576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33228" y="8574404"/>
            <a:ext cx="513937" cy="40242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gif"/><Relationship Id="rId10" Type="http://schemas.openxmlformats.org/officeDocument/2006/relationships/image" Target="../media/image25.png"/><Relationship Id="rId13" Type="http://schemas.openxmlformats.org/officeDocument/2006/relationships/image" Target="../media/image21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24.png"/><Relationship Id="rId9" Type="http://schemas.openxmlformats.org/officeDocument/2006/relationships/image" Target="../media/image12.jpg"/><Relationship Id="rId15" Type="http://schemas.openxmlformats.org/officeDocument/2006/relationships/image" Target="../media/image17.jpg"/><Relationship Id="rId14" Type="http://schemas.openxmlformats.org/officeDocument/2006/relationships/image" Target="../media/image27.png"/><Relationship Id="rId16" Type="http://schemas.openxmlformats.org/officeDocument/2006/relationships/image" Target="../media/image22.png"/><Relationship Id="rId5" Type="http://schemas.openxmlformats.org/officeDocument/2006/relationships/image" Target="../media/image09.png"/><Relationship Id="rId6" Type="http://schemas.openxmlformats.org/officeDocument/2006/relationships/image" Target="../media/image19.jpg"/><Relationship Id="rId7" Type="http://schemas.openxmlformats.org/officeDocument/2006/relationships/image" Target="../media/image10.jpg"/><Relationship Id="rId8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72" name="Shape 372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Structure</a:t>
            </a:r>
          </a:p>
        </p:txBody>
      </p:sp>
      <p:cxnSp>
        <p:nvCxnSpPr>
          <p:cNvPr id="373" name="Shape 373"/>
          <p:cNvCxnSpPr/>
          <p:nvPr/>
        </p:nvCxnSpPr>
        <p:spPr>
          <a:xfrm flipH="1">
            <a:off x="11123459" y="3884221"/>
            <a:ext cx="1851899" cy="2824800"/>
          </a:xfrm>
          <a:prstGeom prst="straightConnector1">
            <a:avLst/>
          </a:prstGeom>
          <a:noFill/>
          <a:ln cap="flat" cmpd="sng" w="76200">
            <a:solidFill>
              <a:srgbClr val="F4B400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374" name="Shape 374"/>
          <p:cNvSpPr txBox="1"/>
          <p:nvPr/>
        </p:nvSpPr>
        <p:spPr>
          <a:xfrm flipH="1">
            <a:off x="11972070" y="4915585"/>
            <a:ext cx="24021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Manages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3280305" y="3884221"/>
            <a:ext cx="1837800" cy="2824800"/>
          </a:xfrm>
          <a:prstGeom prst="straightConnector1">
            <a:avLst/>
          </a:prstGeom>
          <a:noFill/>
          <a:ln cap="flat" cmpd="sng" w="76200">
            <a:solidFill>
              <a:srgbClr val="2364D7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6" name="Shape 376"/>
          <p:cNvSpPr txBox="1"/>
          <p:nvPr/>
        </p:nvSpPr>
        <p:spPr>
          <a:xfrm flipH="1">
            <a:off x="2120627" y="4915593"/>
            <a:ext cx="1842299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Notifies</a:t>
            </a:r>
          </a:p>
        </p:txBody>
      </p:sp>
      <p:cxnSp>
        <p:nvCxnSpPr>
          <p:cNvPr id="377" name="Shape 377"/>
          <p:cNvCxnSpPr/>
          <p:nvPr/>
        </p:nvCxnSpPr>
        <p:spPr>
          <a:xfrm>
            <a:off x="5704200" y="3026083"/>
            <a:ext cx="4847533" cy="0"/>
          </a:xfrm>
          <a:prstGeom prst="straightConnector1">
            <a:avLst/>
          </a:prstGeom>
          <a:noFill/>
          <a:ln cap="flat" cmpd="sng" w="76200">
            <a:solidFill>
              <a:srgbClr val="03914B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378" name="Shape 378"/>
          <p:cNvSpPr txBox="1"/>
          <p:nvPr/>
        </p:nvSpPr>
        <p:spPr>
          <a:xfrm flipH="1">
            <a:off x="6222758" y="2396533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3000"/>
              <a:t>Observes</a:t>
            </a:r>
          </a:p>
        </p:txBody>
      </p:sp>
      <p:grpSp>
        <p:nvGrpSpPr>
          <p:cNvPr id="379" name="Shape 379"/>
          <p:cNvGrpSpPr/>
          <p:nvPr/>
        </p:nvGrpSpPr>
        <p:grpSpPr>
          <a:xfrm>
            <a:off x="5118389" y="5850800"/>
            <a:ext cx="6005400" cy="1716299"/>
            <a:chOff x="5118389" y="5850800"/>
            <a:chExt cx="6005400" cy="1716299"/>
          </a:xfrm>
        </p:grpSpPr>
        <p:sp>
          <p:nvSpPr>
            <p:cNvPr id="380" name="Shape 380"/>
            <p:cNvSpPr/>
            <p:nvPr/>
          </p:nvSpPr>
          <p:spPr>
            <a:xfrm flipH="1">
              <a:off x="5118389" y="5850800"/>
              <a:ext cx="6005400" cy="1716299"/>
            </a:xfrm>
            <a:prstGeom prst="rect">
              <a:avLst/>
            </a:prstGeom>
            <a:solidFill>
              <a:schemeClr val="accent5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3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Logic / Controller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-US" sz="3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(JS Classes)</a:t>
              </a:r>
            </a:p>
          </p:txBody>
        </p:sp>
        <p:grpSp>
          <p:nvGrpSpPr>
            <p:cNvPr id="381" name="Shape 381"/>
            <p:cNvGrpSpPr/>
            <p:nvPr/>
          </p:nvGrpSpPr>
          <p:grpSpPr>
            <a:xfrm flipH="1">
              <a:off x="5227491" y="6108323"/>
              <a:ext cx="1128386" cy="1201253"/>
              <a:chOff x="5722276" y="3335500"/>
              <a:chExt cx="3063769" cy="3264275"/>
            </a:xfrm>
          </p:grpSpPr>
          <p:sp>
            <p:nvSpPr>
              <p:cNvPr id="382" name="Shape 382"/>
              <p:cNvSpPr/>
              <p:nvPr/>
            </p:nvSpPr>
            <p:spPr>
              <a:xfrm rot="470992">
                <a:off x="5836261" y="4704715"/>
                <a:ext cx="1700131" cy="1787319"/>
              </a:xfrm>
              <a:prstGeom prst="star10">
                <a:avLst>
                  <a:gd fmla="val 39335" name="adj"/>
                  <a:gd fmla="val 105146" name="hf"/>
                </a:avLst>
              </a:prstGeom>
              <a:solidFill>
                <a:srgbClr val="03914B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Shape 383"/>
              <p:cNvSpPr/>
              <p:nvPr/>
            </p:nvSpPr>
            <p:spPr>
              <a:xfrm>
                <a:off x="6671825" y="3335500"/>
                <a:ext cx="1700099" cy="1787399"/>
              </a:xfrm>
              <a:prstGeom prst="star10">
                <a:avLst>
                  <a:gd fmla="val 38489" name="adj"/>
                  <a:gd fmla="val 105146" name="hf"/>
                </a:avLst>
              </a:prstGeom>
              <a:solidFill>
                <a:srgbClr val="03914B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Shape 384"/>
              <p:cNvSpPr/>
              <p:nvPr/>
            </p:nvSpPr>
            <p:spPr>
              <a:xfrm rot="-839109">
                <a:off x="7787695" y="4785736"/>
                <a:ext cx="897503" cy="944797"/>
              </a:xfrm>
              <a:prstGeom prst="star10">
                <a:avLst>
                  <a:gd fmla="val 36284" name="adj"/>
                  <a:gd fmla="val 105146" name="hf"/>
                </a:avLst>
              </a:prstGeom>
              <a:solidFill>
                <a:srgbClr val="03914B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Shape 385"/>
              <p:cNvSpPr/>
              <p:nvPr/>
            </p:nvSpPr>
            <p:spPr>
              <a:xfrm>
                <a:off x="7368725" y="4098533"/>
                <a:ext cx="306299" cy="306299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Shape 386"/>
              <p:cNvSpPr/>
              <p:nvPr/>
            </p:nvSpPr>
            <p:spPr>
              <a:xfrm>
                <a:off x="6555592" y="5413976"/>
                <a:ext cx="306299" cy="306299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Shape 387"/>
              <p:cNvSpPr/>
              <p:nvPr/>
            </p:nvSpPr>
            <p:spPr>
              <a:xfrm>
                <a:off x="8140986" y="5166087"/>
                <a:ext cx="170699" cy="1659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8" name="Shape 388"/>
          <p:cNvSpPr/>
          <p:nvPr/>
        </p:nvSpPr>
        <p:spPr>
          <a:xfrm flipH="1">
            <a:off x="856800" y="2167933"/>
            <a:ext cx="4847400" cy="1716299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Shape 389"/>
          <p:cNvSpPr txBox="1"/>
          <p:nvPr/>
        </p:nvSpPr>
        <p:spPr>
          <a:xfrm flipH="1">
            <a:off x="2613769" y="2321460"/>
            <a:ext cx="2900399" cy="14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UI / View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(DOM)</a:t>
            </a:r>
          </a:p>
        </p:txBody>
      </p:sp>
      <p:grpSp>
        <p:nvGrpSpPr>
          <p:cNvPr id="390" name="Shape 390"/>
          <p:cNvGrpSpPr/>
          <p:nvPr/>
        </p:nvGrpSpPr>
        <p:grpSpPr>
          <a:xfrm flipH="1">
            <a:off x="10551734" y="2167933"/>
            <a:ext cx="4847400" cy="1716299"/>
            <a:chOff x="856800" y="2167933"/>
            <a:chExt cx="4847400" cy="1716299"/>
          </a:xfrm>
        </p:grpSpPr>
        <p:sp>
          <p:nvSpPr>
            <p:cNvPr id="391" name="Shape 391"/>
            <p:cNvSpPr/>
            <p:nvPr/>
          </p:nvSpPr>
          <p:spPr>
            <a:xfrm>
              <a:off x="856800" y="2167933"/>
              <a:ext cx="4847400" cy="1716299"/>
            </a:xfrm>
            <a:prstGeom prst="rect">
              <a:avLst/>
            </a:prstGeom>
            <a:solidFill>
              <a:schemeClr val="accent5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4090407" y="2724477"/>
              <a:ext cx="1508053" cy="671989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29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RAM</a:t>
              </a:r>
            </a:p>
          </p:txBody>
        </p:sp>
        <p:sp>
          <p:nvSpPr>
            <p:cNvPr id="393" name="Shape 393"/>
            <p:cNvSpPr/>
            <p:nvPr/>
          </p:nvSpPr>
          <p:spPr>
            <a:xfrm>
              <a:off x="4190276" y="2565152"/>
              <a:ext cx="89941" cy="219023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324396" y="2565152"/>
              <a:ext cx="89941" cy="219023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458516" y="2565152"/>
              <a:ext cx="89941" cy="219023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4592635" y="2565152"/>
              <a:ext cx="89941" cy="219023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4726755" y="2565152"/>
              <a:ext cx="89941" cy="219023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4860875" y="2565152"/>
              <a:ext cx="89941" cy="219023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4994994" y="2565152"/>
              <a:ext cx="89941" cy="219023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5129114" y="2565152"/>
              <a:ext cx="89941" cy="219023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5263233" y="2565152"/>
              <a:ext cx="89941" cy="219023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5397353" y="2565152"/>
              <a:ext cx="89941" cy="219023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403" name="Shape 403"/>
            <p:cNvGrpSpPr/>
            <p:nvPr/>
          </p:nvGrpSpPr>
          <p:grpSpPr>
            <a:xfrm>
              <a:off x="4195925" y="3331444"/>
              <a:ext cx="1297017" cy="219023"/>
              <a:chOff x="2637622" y="3556800"/>
              <a:chExt cx="2210699" cy="374399"/>
            </a:xfrm>
          </p:grpSpPr>
          <p:sp>
            <p:nvSpPr>
              <p:cNvPr id="404" name="Shape 404"/>
              <p:cNvSpPr/>
              <p:nvPr/>
            </p:nvSpPr>
            <p:spPr>
              <a:xfrm>
                <a:off x="2637622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Shape 405"/>
              <p:cNvSpPr/>
              <p:nvPr/>
            </p:nvSpPr>
            <p:spPr>
              <a:xfrm>
                <a:off x="2866222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Shape 406"/>
              <p:cNvSpPr/>
              <p:nvPr/>
            </p:nvSpPr>
            <p:spPr>
              <a:xfrm>
                <a:off x="3094822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Shape 407"/>
              <p:cNvSpPr/>
              <p:nvPr/>
            </p:nvSpPr>
            <p:spPr>
              <a:xfrm>
                <a:off x="33234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Shape 408"/>
              <p:cNvSpPr/>
              <p:nvPr/>
            </p:nvSpPr>
            <p:spPr>
              <a:xfrm>
                <a:off x="35520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Shape 409"/>
              <p:cNvSpPr/>
              <p:nvPr/>
            </p:nvSpPr>
            <p:spPr>
              <a:xfrm>
                <a:off x="37806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Shape 410"/>
              <p:cNvSpPr/>
              <p:nvPr/>
            </p:nvSpPr>
            <p:spPr>
              <a:xfrm>
                <a:off x="40092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Shape 411"/>
              <p:cNvSpPr/>
              <p:nvPr/>
            </p:nvSpPr>
            <p:spPr>
              <a:xfrm>
                <a:off x="42378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Shape 412"/>
              <p:cNvSpPr/>
              <p:nvPr/>
            </p:nvSpPr>
            <p:spPr>
              <a:xfrm>
                <a:off x="44664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Shape 413"/>
              <p:cNvSpPr/>
              <p:nvPr/>
            </p:nvSpPr>
            <p:spPr>
              <a:xfrm>
                <a:off x="46950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4" name="Shape 414"/>
            <p:cNvSpPr txBox="1"/>
            <p:nvPr/>
          </p:nvSpPr>
          <p:spPr>
            <a:xfrm>
              <a:off x="1058702" y="2289733"/>
              <a:ext cx="2900399" cy="14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Clr>
                  <a:srgbClr val="000000"/>
                </a:buClr>
                <a:buSzPct val="36666"/>
                <a:buFont typeface="Arial"/>
                <a:buNone/>
              </a:pPr>
              <a:r>
                <a:rPr lang="en-US" sz="3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/ Model</a:t>
              </a:r>
            </a:p>
            <a:p>
              <a:pPr lvl="0" rtl="0" algn="ctr">
                <a:spcBef>
                  <a:spcPts val="0"/>
                </a:spcBef>
                <a:buClr>
                  <a:srgbClr val="000000"/>
                </a:buClr>
                <a:buSzPct val="36666"/>
                <a:buFont typeface="Arial"/>
                <a:buNone/>
              </a:pPr>
              <a:r>
                <a:rPr lang="en-US" sz="3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(JS Objects)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1068001" y="2391368"/>
            <a:ext cx="1405560" cy="1267698"/>
            <a:chOff x="763225" y="2543825"/>
            <a:chExt cx="3063557" cy="2770925"/>
          </a:xfrm>
        </p:grpSpPr>
        <p:sp>
          <p:nvSpPr>
            <p:cNvPr id="416" name="Shape 416"/>
            <p:cNvSpPr/>
            <p:nvPr/>
          </p:nvSpPr>
          <p:spPr>
            <a:xfrm>
              <a:off x="1727625" y="2543825"/>
              <a:ext cx="1435199" cy="632400"/>
            </a:xfrm>
            <a:prstGeom prst="roundRect">
              <a:avLst>
                <a:gd fmla="val 16667" name="adj"/>
              </a:avLst>
            </a:prstGeom>
            <a:solidFill>
              <a:srgbClr val="4387EB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1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&lt;div&gt;</a:t>
              </a:r>
            </a:p>
          </p:txBody>
        </p:sp>
        <p:sp>
          <p:nvSpPr>
            <p:cNvPr id="417" name="Shape 417"/>
            <p:cNvSpPr/>
            <p:nvPr/>
          </p:nvSpPr>
          <p:spPr>
            <a:xfrm>
              <a:off x="763225" y="3486598"/>
              <a:ext cx="1646099" cy="632400"/>
            </a:xfrm>
            <a:prstGeom prst="roundRect">
              <a:avLst>
                <a:gd fmla="val 16667" name="adj"/>
              </a:avLst>
            </a:prstGeom>
            <a:solidFill>
              <a:srgbClr val="03914B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1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&lt;span&gt;</a:t>
              </a:r>
            </a:p>
          </p:txBody>
        </p:sp>
        <p:sp>
          <p:nvSpPr>
            <p:cNvPr id="418" name="Shape 418"/>
            <p:cNvSpPr/>
            <p:nvPr/>
          </p:nvSpPr>
          <p:spPr>
            <a:xfrm>
              <a:off x="2621982" y="3486598"/>
              <a:ext cx="1204800" cy="632400"/>
            </a:xfrm>
            <a:prstGeom prst="roundRect">
              <a:avLst>
                <a:gd fmla="val 16667" name="adj"/>
              </a:avLst>
            </a:prstGeom>
            <a:solidFill>
              <a:srgbClr val="D63D3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1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&lt;ul&gt;</a:t>
              </a:r>
            </a:p>
          </p:txBody>
        </p:sp>
        <p:sp>
          <p:nvSpPr>
            <p:cNvPr id="419" name="Shape 419"/>
            <p:cNvSpPr/>
            <p:nvPr/>
          </p:nvSpPr>
          <p:spPr>
            <a:xfrm>
              <a:off x="2201493" y="43775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2373070" y="45299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10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2544646" y="46823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1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&lt;li&gt;</a:t>
              </a:r>
            </a:p>
          </p:txBody>
        </p:sp>
        <p:cxnSp>
          <p:nvCxnSpPr>
            <p:cNvPr id="422" name="Shape 422"/>
            <p:cNvCxnSpPr>
              <a:stCxn id="416" idx="2"/>
              <a:endCxn id="417" idx="0"/>
            </p:cNvCxnSpPr>
            <p:nvPr/>
          </p:nvCxnSpPr>
          <p:spPr>
            <a:xfrm flipH="1">
              <a:off x="1586024" y="3176225"/>
              <a:ext cx="859200" cy="310199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23" name="Shape 423"/>
            <p:cNvCxnSpPr>
              <a:stCxn id="416" idx="2"/>
              <a:endCxn id="418" idx="0"/>
            </p:cNvCxnSpPr>
            <p:nvPr/>
          </p:nvCxnSpPr>
          <p:spPr>
            <a:xfrm>
              <a:off x="2445224" y="3176225"/>
              <a:ext cx="779400" cy="310199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24" name="Shape 424"/>
            <p:cNvCxnSpPr>
              <a:stCxn id="418" idx="2"/>
              <a:endCxn id="419" idx="0"/>
            </p:cNvCxnSpPr>
            <p:nvPr/>
          </p:nvCxnSpPr>
          <p:spPr>
            <a:xfrm flipH="1">
              <a:off x="2781582" y="4118998"/>
              <a:ext cx="442800" cy="25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25" name="Shape 425"/>
            <p:cNvCxnSpPr>
              <a:stCxn id="418" idx="2"/>
              <a:endCxn id="420" idx="0"/>
            </p:cNvCxnSpPr>
            <p:nvPr/>
          </p:nvCxnSpPr>
          <p:spPr>
            <a:xfrm flipH="1">
              <a:off x="2952882" y="4118998"/>
              <a:ext cx="271500" cy="41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26" name="Shape 426"/>
            <p:cNvCxnSpPr>
              <a:stCxn id="418" idx="2"/>
              <a:endCxn id="421" idx="0"/>
            </p:cNvCxnSpPr>
            <p:nvPr/>
          </p:nvCxnSpPr>
          <p:spPr>
            <a:xfrm flipH="1">
              <a:off x="3125082" y="4118998"/>
              <a:ext cx="99300" cy="56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432" name="Shape 432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Dependency Injection</a:t>
            </a: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958337" y="1651000"/>
            <a:ext cx="8385000" cy="6806400"/>
          </a:xfrm>
          <a:prstGeom prst="rect">
            <a:avLst/>
          </a:prstGeom>
          <a:solidFill>
            <a:srgbClr val="000000">
              <a:alpha val="9800"/>
            </a:srgbClr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latin typeface="Inconsolata"/>
                <a:ea typeface="Inconsolata"/>
                <a:cs typeface="Inconsolata"/>
                <a:sym typeface="Inconsolata"/>
              </a:rPr>
              <a:t>function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2400">
                <a:solidFill>
                  <a:srgbClr val="2364D7"/>
                </a:solidFill>
                <a:latin typeface="Inconsolata"/>
                <a:ea typeface="Inconsolata"/>
                <a:cs typeface="Inconsolata"/>
                <a:sym typeface="Inconsolata"/>
              </a:rPr>
              <a:t>UserController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(voiceSynth)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.user = { first: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'Larry'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, last: 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'Page'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};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.bye = </a:t>
            </a:r>
            <a:r>
              <a:rPr b="1" lang="en-US" sz="2400">
                <a:latin typeface="Inconsolata"/>
                <a:ea typeface="Inconsolata"/>
                <a:cs typeface="Inconsolata"/>
                <a:sym typeface="Inconsolata"/>
              </a:rPr>
              <a:t>function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() { voiceSynth.say(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'bye'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) };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function </a:t>
            </a:r>
            <a:r>
              <a:rPr lang="en-US" sz="2400">
                <a:solidFill>
                  <a:srgbClr val="2364D7"/>
                </a:solidFill>
                <a:latin typeface="Inconsolata"/>
                <a:ea typeface="Inconsolata"/>
                <a:cs typeface="Inconsolata"/>
                <a:sym typeface="Inconsolata"/>
              </a:rPr>
              <a:t>VoiceSynth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(webAudio)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.say = </a:t>
            </a:r>
            <a:r>
              <a:rPr b="1" lang="en-US" sz="2400">
                <a:latin typeface="Inconsolata"/>
                <a:ea typeface="Inconsolata"/>
                <a:cs typeface="Inconsolata"/>
                <a:sym typeface="Inconsolata"/>
              </a:rPr>
              <a:t>function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(text) {</a:t>
            </a:r>
            <a:r>
              <a:rPr lang="en-US" sz="2400">
                <a:solidFill>
                  <a:srgbClr val="4387EB"/>
                </a:solidFill>
                <a:latin typeface="Inconsolata"/>
                <a:ea typeface="Inconsolata"/>
                <a:cs typeface="Inconsolata"/>
                <a:sym typeface="Inconsolata"/>
              </a:rPr>
              <a:t>// do Web Audio stuff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};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};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var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myApp = angular.module(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'myApp'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, []);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myApp.controller(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'UserController'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, UserController);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myApp.service(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'voiceSynth'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, VoiceSynth);</a:t>
            </a:r>
          </a:p>
        </p:txBody>
      </p:sp>
      <p:sp>
        <p:nvSpPr>
          <p:cNvPr id="434" name="Shape 434"/>
          <p:cNvSpPr/>
          <p:nvPr/>
        </p:nvSpPr>
        <p:spPr>
          <a:xfrm>
            <a:off x="9781855" y="1648955"/>
            <a:ext cx="5758800" cy="6808500"/>
          </a:xfrm>
          <a:prstGeom prst="roundRect">
            <a:avLst>
              <a:gd fmla="val 564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Module: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myApp</a:t>
            </a:r>
          </a:p>
        </p:txBody>
      </p:sp>
      <p:sp>
        <p:nvSpPr>
          <p:cNvPr id="435" name="Shape 435"/>
          <p:cNvSpPr/>
          <p:nvPr/>
        </p:nvSpPr>
        <p:spPr>
          <a:xfrm>
            <a:off x="10026800" y="4366180"/>
            <a:ext cx="2368499" cy="873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UserController</a:t>
            </a:r>
          </a:p>
        </p:txBody>
      </p:sp>
      <p:sp>
        <p:nvSpPr>
          <p:cNvPr id="436" name="Shape 436"/>
          <p:cNvSpPr/>
          <p:nvPr/>
        </p:nvSpPr>
        <p:spPr>
          <a:xfrm>
            <a:off x="10026800" y="7249810"/>
            <a:ext cx="2368499" cy="873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WebAudio</a:t>
            </a:r>
          </a:p>
        </p:txBody>
      </p:sp>
      <p:sp>
        <p:nvSpPr>
          <p:cNvPr id="437" name="Shape 437"/>
          <p:cNvSpPr/>
          <p:nvPr/>
        </p:nvSpPr>
        <p:spPr>
          <a:xfrm>
            <a:off x="10026800" y="5844555"/>
            <a:ext cx="2368499" cy="873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VoiceSynth</a:t>
            </a:r>
          </a:p>
        </p:txBody>
      </p:sp>
      <p:cxnSp>
        <p:nvCxnSpPr>
          <p:cNvPr id="438" name="Shape 438"/>
          <p:cNvCxnSpPr>
            <a:stCxn id="436" idx="0"/>
            <a:endCxn id="437" idx="2"/>
          </p:cNvCxnSpPr>
          <p:nvPr/>
        </p:nvCxnSpPr>
        <p:spPr>
          <a:xfrm rot="10800000">
            <a:off x="11211049" y="6717910"/>
            <a:ext cx="0" cy="53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9" name="Shape 439"/>
          <p:cNvCxnSpPr>
            <a:stCxn id="437" idx="0"/>
            <a:endCxn id="435" idx="2"/>
          </p:cNvCxnSpPr>
          <p:nvPr/>
        </p:nvCxnSpPr>
        <p:spPr>
          <a:xfrm rot="10800000">
            <a:off x="11211049" y="5239455"/>
            <a:ext cx="0" cy="60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0" name="Shape 440"/>
          <p:cNvSpPr/>
          <p:nvPr/>
        </p:nvSpPr>
        <p:spPr>
          <a:xfrm>
            <a:off x="10026800" y="2951586"/>
            <a:ext cx="2368499" cy="873299"/>
          </a:xfrm>
          <a:prstGeom prst="roundRect">
            <a:avLst>
              <a:gd fmla="val 16667" name="adj"/>
            </a:avLst>
          </a:prstGeom>
          <a:solidFill>
            <a:srgbClr val="4387FD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View (DOM)</a:t>
            </a:r>
          </a:p>
        </p:txBody>
      </p:sp>
      <p:cxnSp>
        <p:nvCxnSpPr>
          <p:cNvPr id="441" name="Shape 441"/>
          <p:cNvCxnSpPr>
            <a:stCxn id="435" idx="0"/>
            <a:endCxn id="440" idx="2"/>
          </p:cNvCxnSpPr>
          <p:nvPr/>
        </p:nvCxnSpPr>
        <p:spPr>
          <a:xfrm rot="10800000">
            <a:off x="11211049" y="3824980"/>
            <a:ext cx="0" cy="54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9781855" y="1648955"/>
            <a:ext cx="5758800" cy="6808500"/>
          </a:xfrm>
          <a:prstGeom prst="roundRect">
            <a:avLst>
              <a:gd fmla="val 564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Module: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myMocks -&gt; myApp</a:t>
            </a:r>
          </a:p>
        </p:txBody>
      </p:sp>
      <p:sp>
        <p:nvSpPr>
          <p:cNvPr id="447" name="Shape 447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448" name="Shape 448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Dependency Injection: Mocking</a:t>
            </a:r>
          </a:p>
        </p:txBody>
      </p:sp>
      <p:sp>
        <p:nvSpPr>
          <p:cNvPr id="449" name="Shape 449"/>
          <p:cNvSpPr txBox="1"/>
          <p:nvPr>
            <p:ph idx="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958850" y="1651000"/>
            <a:ext cx="8385000" cy="6806400"/>
          </a:xfrm>
          <a:prstGeom prst="rect">
            <a:avLst/>
          </a:prstGeom>
          <a:solidFill>
            <a:srgbClr val="000000">
              <a:alpha val="9800"/>
            </a:srgbClr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b="1" lang="en-US" sz="2400">
                <a:latin typeface="Inconsolata"/>
                <a:ea typeface="Inconsolata"/>
                <a:cs typeface="Inconsolata"/>
                <a:sym typeface="Inconsolata"/>
              </a:rPr>
              <a:t>function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VoiceSynthMock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()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.say = </a:t>
            </a:r>
            <a:r>
              <a:rPr b="1" lang="en-US" sz="2400">
                <a:latin typeface="Inconsolata"/>
                <a:ea typeface="Inconsolata"/>
                <a:cs typeface="Inconsolata"/>
                <a:sym typeface="Inconsolata"/>
              </a:rPr>
              <a:t>function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(text)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.said.push(text);</a:t>
            </a:r>
          </a:p>
          <a:p>
            <a:pPr indent="0" lvl="0" mar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};</a:t>
            </a:r>
          </a:p>
          <a:p>
            <a:pPr indent="0" lvl="0" mar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.said = [];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};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var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myMocks = angular.module(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'myMocks'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, [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'myApp'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]);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myApp.service(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'voiceSynth'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, VoiceSynthMock);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10026800" y="4366180"/>
            <a:ext cx="2368499" cy="873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UserController</a:t>
            </a:r>
          </a:p>
        </p:txBody>
      </p:sp>
      <p:sp>
        <p:nvSpPr>
          <p:cNvPr id="452" name="Shape 452"/>
          <p:cNvSpPr/>
          <p:nvPr/>
        </p:nvSpPr>
        <p:spPr>
          <a:xfrm>
            <a:off x="12685775" y="5844555"/>
            <a:ext cx="2681100" cy="873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VoiceSynthMock</a:t>
            </a:r>
          </a:p>
        </p:txBody>
      </p:sp>
      <p:cxnSp>
        <p:nvCxnSpPr>
          <p:cNvPr id="453" name="Shape 453"/>
          <p:cNvCxnSpPr>
            <a:stCxn id="452" idx="0"/>
            <a:endCxn id="451" idx="2"/>
          </p:cNvCxnSpPr>
          <p:nvPr/>
        </p:nvCxnSpPr>
        <p:spPr>
          <a:xfrm rot="10800000">
            <a:off x="11211125" y="5239455"/>
            <a:ext cx="2815200" cy="60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4" name="Shape 454"/>
          <p:cNvSpPr/>
          <p:nvPr/>
        </p:nvSpPr>
        <p:spPr>
          <a:xfrm>
            <a:off x="10026800" y="7249810"/>
            <a:ext cx="2368499" cy="873299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WebAudio</a:t>
            </a:r>
          </a:p>
        </p:txBody>
      </p:sp>
      <p:sp>
        <p:nvSpPr>
          <p:cNvPr id="455" name="Shape 455"/>
          <p:cNvSpPr/>
          <p:nvPr/>
        </p:nvSpPr>
        <p:spPr>
          <a:xfrm>
            <a:off x="10026800" y="5844555"/>
            <a:ext cx="2368499" cy="873299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VoiceSynth</a:t>
            </a:r>
          </a:p>
        </p:txBody>
      </p:sp>
      <p:cxnSp>
        <p:nvCxnSpPr>
          <p:cNvPr id="456" name="Shape 456"/>
          <p:cNvCxnSpPr>
            <a:stCxn id="454" idx="0"/>
            <a:endCxn id="455" idx="2"/>
          </p:cNvCxnSpPr>
          <p:nvPr/>
        </p:nvCxnSpPr>
        <p:spPr>
          <a:xfrm rot="10800000">
            <a:off x="11211049" y="6717910"/>
            <a:ext cx="0" cy="5319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7" name="Shape 457"/>
          <p:cNvCxnSpPr>
            <a:stCxn id="455" idx="0"/>
            <a:endCxn id="458" idx="2"/>
          </p:cNvCxnSpPr>
          <p:nvPr/>
        </p:nvCxnSpPr>
        <p:spPr>
          <a:xfrm rot="10800000">
            <a:off x="11211049" y="5239455"/>
            <a:ext cx="0" cy="6051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9" name="Shape 459"/>
          <p:cNvSpPr/>
          <p:nvPr/>
        </p:nvSpPr>
        <p:spPr>
          <a:xfrm>
            <a:off x="10026800" y="2951586"/>
            <a:ext cx="2368499" cy="873299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rgbClr val="FFFFFF"/>
                </a:solidFill>
              </a:rPr>
              <a:t>View (DOM)</a:t>
            </a:r>
          </a:p>
        </p:txBody>
      </p:sp>
      <p:cxnSp>
        <p:nvCxnSpPr>
          <p:cNvPr id="460" name="Shape 460"/>
          <p:cNvCxnSpPr>
            <a:stCxn id="458" idx="0"/>
            <a:endCxn id="459" idx="2"/>
          </p:cNvCxnSpPr>
          <p:nvPr/>
        </p:nvCxnSpPr>
        <p:spPr>
          <a:xfrm rot="10800000">
            <a:off x="11211049" y="3824886"/>
            <a:ext cx="0" cy="541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Shape 465"/>
          <p:cNvGrpSpPr/>
          <p:nvPr/>
        </p:nvGrpSpPr>
        <p:grpSpPr>
          <a:xfrm>
            <a:off x="4812674" y="2135875"/>
            <a:ext cx="10826934" cy="3998100"/>
            <a:chOff x="4812674" y="2135875"/>
            <a:chExt cx="10826934" cy="3998100"/>
          </a:xfrm>
        </p:grpSpPr>
        <p:sp>
          <p:nvSpPr>
            <p:cNvPr id="466" name="Shape 466"/>
            <p:cNvSpPr/>
            <p:nvPr/>
          </p:nvSpPr>
          <p:spPr>
            <a:xfrm>
              <a:off x="4812674" y="2675275"/>
              <a:ext cx="4428599" cy="2919300"/>
            </a:xfrm>
            <a:prstGeom prst="cloudCallout">
              <a:avLst>
                <a:gd fmla="val 67170" name="adj1"/>
                <a:gd fmla="val 378" name="adj2"/>
              </a:avLst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4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Eureka!!!</a:t>
              </a:r>
            </a:p>
          </p:txBody>
        </p:sp>
        <p:sp>
          <p:nvSpPr>
            <p:cNvPr id="467" name="Shape 467"/>
            <p:cNvSpPr txBox="1"/>
            <p:nvPr/>
          </p:nvSpPr>
          <p:spPr>
            <a:xfrm>
              <a:off x="10320908" y="4165433"/>
              <a:ext cx="5318699" cy="18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-US" sz="3600">
                  <a:solidFill>
                    <a:srgbClr val="03914B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my-tab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b="1" lang="en-US" sz="3600">
                  <a:solidFill>
                    <a:srgbClr val="03914B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my-pane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b="1" lang="en-US" sz="3600">
                  <a:solidFill>
                    <a:srgbClr val="03914B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my-map</a:t>
              </a:r>
            </a:p>
          </p:txBody>
        </p:sp>
        <p:sp>
          <p:nvSpPr>
            <p:cNvPr id="468" name="Shape 468"/>
            <p:cNvSpPr/>
            <p:nvPr/>
          </p:nvSpPr>
          <p:spPr>
            <a:xfrm>
              <a:off x="10185300" y="2135875"/>
              <a:ext cx="5137499" cy="3998100"/>
            </a:xfrm>
            <a:prstGeom prst="roundRect">
              <a:avLst>
                <a:gd fmla="val 10473" name="adj"/>
              </a:avLst>
            </a:prstGeom>
            <a:noFill/>
            <a:ln cap="flat" cmpd="sng" w="76200">
              <a:solidFill>
                <a:srgbClr val="4387E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Shape 469"/>
          <p:cNvSpPr/>
          <p:nvPr/>
        </p:nvSpPr>
        <p:spPr>
          <a:xfrm>
            <a:off x="10185300" y="2135875"/>
            <a:ext cx="5137499" cy="24789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4387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grpSp>
        <p:nvGrpSpPr>
          <p:cNvPr id="471" name="Shape 471"/>
          <p:cNvGrpSpPr/>
          <p:nvPr/>
        </p:nvGrpSpPr>
        <p:grpSpPr>
          <a:xfrm>
            <a:off x="2500778" y="2620554"/>
            <a:ext cx="1779437" cy="1895890"/>
            <a:chOff x="5722276" y="3335500"/>
            <a:chExt cx="3063769" cy="3264275"/>
          </a:xfrm>
        </p:grpSpPr>
        <p:sp>
          <p:nvSpPr>
            <p:cNvPr id="472" name="Shape 472"/>
            <p:cNvSpPr/>
            <p:nvPr/>
          </p:nvSpPr>
          <p:spPr>
            <a:xfrm rot="470992">
              <a:off x="5836261" y="4704715"/>
              <a:ext cx="1700131" cy="1787319"/>
            </a:xfrm>
            <a:prstGeom prst="star10">
              <a:avLst>
                <a:gd fmla="val 39335" name="adj"/>
                <a:gd fmla="val 105146" name="hf"/>
              </a:avLst>
            </a:prstGeom>
            <a:solidFill>
              <a:srgbClr val="03914B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6671825" y="3335500"/>
              <a:ext cx="1700099" cy="1787399"/>
            </a:xfrm>
            <a:prstGeom prst="star10">
              <a:avLst>
                <a:gd fmla="val 38489" name="adj"/>
                <a:gd fmla="val 105146" name="hf"/>
              </a:avLst>
            </a:prstGeom>
            <a:solidFill>
              <a:srgbClr val="03914B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 rot="-839109">
              <a:off x="7787695" y="4785736"/>
              <a:ext cx="897503" cy="944797"/>
            </a:xfrm>
            <a:prstGeom prst="star10">
              <a:avLst>
                <a:gd fmla="val 36284" name="adj"/>
                <a:gd fmla="val 105146" name="hf"/>
              </a:avLst>
            </a:prstGeom>
            <a:solidFill>
              <a:srgbClr val="03914B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7368725" y="4098533"/>
              <a:ext cx="306299" cy="306299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6555592" y="5413976"/>
              <a:ext cx="306299" cy="306299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140986" y="5166087"/>
              <a:ext cx="170699" cy="1659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Shape 478"/>
          <p:cNvSpPr txBox="1"/>
          <p:nvPr/>
        </p:nvSpPr>
        <p:spPr>
          <a:xfrm>
            <a:off x="1098650" y="460500"/>
            <a:ext cx="5717700" cy="18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>
                <a:latin typeface="Open Sans"/>
                <a:ea typeface="Open Sans"/>
                <a:cs typeface="Open Sans"/>
                <a:sym typeface="Open Sans"/>
              </a:rPr>
              <a:t>Imperative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10320900" y="2430900"/>
            <a:ext cx="5318699" cy="18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{{ databinding }}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ng-hide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ng-controller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ng-model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8542475" y="460500"/>
            <a:ext cx="6561000" cy="18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 sz="7200">
                <a:latin typeface="Open Sans"/>
                <a:ea typeface="Open Sans"/>
                <a:cs typeface="Open Sans"/>
                <a:sym typeface="Open Sans"/>
              </a:rPr>
              <a:t>Declarative</a:t>
            </a:r>
          </a:p>
        </p:txBody>
      </p:sp>
      <p:grpSp>
        <p:nvGrpSpPr>
          <p:cNvPr id="481" name="Shape 481"/>
          <p:cNvGrpSpPr/>
          <p:nvPr/>
        </p:nvGrpSpPr>
        <p:grpSpPr>
          <a:xfrm>
            <a:off x="3147524" y="6414576"/>
            <a:ext cx="9725550" cy="2215886"/>
            <a:chOff x="3147524" y="6414576"/>
            <a:chExt cx="9725550" cy="2215886"/>
          </a:xfrm>
        </p:grpSpPr>
        <p:sp>
          <p:nvSpPr>
            <p:cNvPr id="482" name="Shape 482"/>
            <p:cNvSpPr/>
            <p:nvPr/>
          </p:nvSpPr>
          <p:spPr>
            <a:xfrm flipH="1" rot="5400000">
              <a:off x="10334474" y="5323825"/>
              <a:ext cx="1196700" cy="3880499"/>
            </a:xfrm>
            <a:prstGeom prst="bentArrow">
              <a:avLst>
                <a:gd fmla="val 21960" name="adj1"/>
                <a:gd fmla="val 25000" name="adj2"/>
                <a:gd fmla="val 25000" name="adj3"/>
                <a:gd fmla="val 43750" name="adj4"/>
              </a:avLst>
            </a:prstGeom>
            <a:solidFill>
              <a:srgbClr val="F4B4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483" name="Shape 483"/>
            <p:cNvGrpSpPr/>
            <p:nvPr/>
          </p:nvGrpSpPr>
          <p:grpSpPr>
            <a:xfrm>
              <a:off x="7473522" y="6414576"/>
              <a:ext cx="1308955" cy="2215886"/>
              <a:chOff x="12882094" y="6380851"/>
              <a:chExt cx="1308955" cy="2215886"/>
            </a:xfrm>
          </p:grpSpPr>
          <p:sp>
            <p:nvSpPr>
              <p:cNvPr id="484" name="Shape 484"/>
              <p:cNvSpPr/>
              <p:nvPr/>
            </p:nvSpPr>
            <p:spPr>
              <a:xfrm>
                <a:off x="13385832" y="6880486"/>
                <a:ext cx="190800" cy="3369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Shape 485"/>
              <p:cNvSpPr/>
              <p:nvPr/>
            </p:nvSpPr>
            <p:spPr>
              <a:xfrm rot="-1433651">
                <a:off x="13023934" y="6654747"/>
                <a:ext cx="204419" cy="743264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Shape 486"/>
              <p:cNvSpPr/>
              <p:nvPr/>
            </p:nvSpPr>
            <p:spPr>
              <a:xfrm rot="-1797217">
                <a:off x="13814556" y="7108825"/>
                <a:ext cx="204286" cy="743397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Shape 487"/>
              <p:cNvSpPr/>
              <p:nvPr/>
            </p:nvSpPr>
            <p:spPr>
              <a:xfrm>
                <a:off x="13228282" y="7853338"/>
                <a:ext cx="204299" cy="743399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Shape 488"/>
              <p:cNvSpPr/>
              <p:nvPr/>
            </p:nvSpPr>
            <p:spPr>
              <a:xfrm>
                <a:off x="13563226" y="7853338"/>
                <a:ext cx="204299" cy="743399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Shape 489"/>
              <p:cNvSpPr/>
              <p:nvPr/>
            </p:nvSpPr>
            <p:spPr>
              <a:xfrm>
                <a:off x="13170500" y="6380851"/>
                <a:ext cx="624599" cy="624300"/>
              </a:xfrm>
              <a:prstGeom prst="smileyFace">
                <a:avLst>
                  <a:gd fmla="val 4653" name="adj"/>
                </a:avLst>
              </a:prstGeom>
              <a:solidFill>
                <a:schemeClr val="accent3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Shape 490"/>
              <p:cNvSpPr/>
              <p:nvPr/>
            </p:nvSpPr>
            <p:spPr>
              <a:xfrm>
                <a:off x="13254606" y="6523445"/>
                <a:ext cx="197100" cy="142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Shape 491"/>
              <p:cNvSpPr/>
              <p:nvPr/>
            </p:nvSpPr>
            <p:spPr>
              <a:xfrm>
                <a:off x="13511806" y="6523445"/>
                <a:ext cx="197100" cy="142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92" name="Shape 492"/>
              <p:cNvCxnSpPr>
                <a:stCxn id="491" idx="1"/>
                <a:endCxn id="491" idx="1"/>
              </p:cNvCxnSpPr>
              <p:nvPr/>
            </p:nvCxnSpPr>
            <p:spPr>
              <a:xfrm>
                <a:off x="13511806" y="6594845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493" name="Shape 493"/>
              <p:cNvCxnSpPr>
                <a:stCxn id="491" idx="1"/>
                <a:endCxn id="490" idx="3"/>
              </p:cNvCxnSpPr>
              <p:nvPr/>
            </p:nvCxnSpPr>
            <p:spPr>
              <a:xfrm rot="10800000">
                <a:off x="13451806" y="6594845"/>
                <a:ext cx="600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494" name="Shape 494"/>
              <p:cNvCxnSpPr>
                <a:stCxn id="490" idx="1"/>
              </p:cNvCxnSpPr>
              <p:nvPr/>
            </p:nvCxnSpPr>
            <p:spPr>
              <a:xfrm rot="10800000">
                <a:off x="13170606" y="6539945"/>
                <a:ext cx="84000" cy="54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495" name="Shape 495"/>
              <p:cNvCxnSpPr/>
              <p:nvPr/>
            </p:nvCxnSpPr>
            <p:spPr>
              <a:xfrm flipH="1" rot="10800000">
                <a:off x="13709007" y="6539976"/>
                <a:ext cx="84000" cy="54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sp>
            <p:nvSpPr>
              <p:cNvPr id="496" name="Shape 496"/>
              <p:cNvSpPr/>
              <p:nvPr/>
            </p:nvSpPr>
            <p:spPr>
              <a:xfrm>
                <a:off x="13156435" y="7056835"/>
                <a:ext cx="663600" cy="884700"/>
              </a:xfrm>
              <a:prstGeom prst="roundRect">
                <a:avLst>
                  <a:gd fmla="val 27252" name="adj"/>
                </a:avLst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Shape 497"/>
              <p:cNvSpPr/>
              <p:nvPr/>
            </p:nvSpPr>
            <p:spPr>
              <a:xfrm>
                <a:off x="13588648" y="7222428"/>
                <a:ext cx="204299" cy="206999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Shape 498"/>
              <p:cNvSpPr/>
              <p:nvPr/>
            </p:nvSpPr>
            <p:spPr>
              <a:xfrm>
                <a:off x="13588648" y="7222428"/>
                <a:ext cx="204299" cy="609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Shape 499"/>
              <p:cNvSpPr/>
              <p:nvPr/>
            </p:nvSpPr>
            <p:spPr>
              <a:xfrm>
                <a:off x="13741528" y="7185371"/>
                <a:ext cx="26699" cy="98999"/>
              </a:xfrm>
              <a:prstGeom prst="roundRect">
                <a:avLst>
                  <a:gd fmla="val 16667" name="adj"/>
                </a:avLst>
              </a:prstGeom>
              <a:solidFill>
                <a:srgbClr val="2364D7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0" name="Shape 500"/>
            <p:cNvSpPr/>
            <p:nvPr/>
          </p:nvSpPr>
          <p:spPr>
            <a:xfrm rot="-5400000">
              <a:off x="4489424" y="5254075"/>
              <a:ext cx="1196700" cy="3880499"/>
            </a:xfrm>
            <a:prstGeom prst="bentArrow">
              <a:avLst>
                <a:gd fmla="val 21960" name="adj1"/>
                <a:gd fmla="val 25000" name="adj2"/>
                <a:gd fmla="val 25000" name="adj3"/>
                <a:gd fmla="val 43750" name="adj4"/>
              </a:avLst>
            </a:prstGeom>
            <a:solidFill>
              <a:srgbClr val="F4B4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Shape 501"/>
          <p:cNvGrpSpPr/>
          <p:nvPr/>
        </p:nvGrpSpPr>
        <p:grpSpPr>
          <a:xfrm>
            <a:off x="2736019" y="4704050"/>
            <a:ext cx="1308955" cy="3926413"/>
            <a:chOff x="2736019" y="4704050"/>
            <a:chExt cx="1308955" cy="3926413"/>
          </a:xfrm>
        </p:grpSpPr>
        <p:grpSp>
          <p:nvGrpSpPr>
            <p:cNvPr id="502" name="Shape 502"/>
            <p:cNvGrpSpPr/>
            <p:nvPr/>
          </p:nvGrpSpPr>
          <p:grpSpPr>
            <a:xfrm>
              <a:off x="2736019" y="6414576"/>
              <a:ext cx="1308955" cy="2215886"/>
              <a:chOff x="12882094" y="6380851"/>
              <a:chExt cx="1308955" cy="2215886"/>
            </a:xfrm>
          </p:grpSpPr>
          <p:sp>
            <p:nvSpPr>
              <p:cNvPr id="503" name="Shape 503"/>
              <p:cNvSpPr/>
              <p:nvPr/>
            </p:nvSpPr>
            <p:spPr>
              <a:xfrm>
                <a:off x="13385832" y="6880486"/>
                <a:ext cx="190800" cy="3369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Shape 504"/>
              <p:cNvSpPr/>
              <p:nvPr/>
            </p:nvSpPr>
            <p:spPr>
              <a:xfrm rot="-1433651">
                <a:off x="13023934" y="6654747"/>
                <a:ext cx="204419" cy="743264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Shape 505"/>
              <p:cNvSpPr/>
              <p:nvPr/>
            </p:nvSpPr>
            <p:spPr>
              <a:xfrm rot="-1797217">
                <a:off x="13814556" y="7108825"/>
                <a:ext cx="204286" cy="743397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Shape 506"/>
              <p:cNvSpPr/>
              <p:nvPr/>
            </p:nvSpPr>
            <p:spPr>
              <a:xfrm>
                <a:off x="13228282" y="7853338"/>
                <a:ext cx="204299" cy="743399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Shape 507"/>
              <p:cNvSpPr/>
              <p:nvPr/>
            </p:nvSpPr>
            <p:spPr>
              <a:xfrm>
                <a:off x="13563226" y="7853338"/>
                <a:ext cx="204299" cy="743399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Shape 508"/>
              <p:cNvSpPr/>
              <p:nvPr/>
            </p:nvSpPr>
            <p:spPr>
              <a:xfrm>
                <a:off x="13170500" y="6380851"/>
                <a:ext cx="624599" cy="624300"/>
              </a:xfrm>
              <a:prstGeom prst="smileyFace">
                <a:avLst>
                  <a:gd fmla="val -4653" name="adj"/>
                </a:avLst>
              </a:prstGeom>
              <a:solidFill>
                <a:schemeClr val="accent3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Shape 509"/>
              <p:cNvSpPr/>
              <p:nvPr/>
            </p:nvSpPr>
            <p:spPr>
              <a:xfrm>
                <a:off x="13254606" y="6523445"/>
                <a:ext cx="197100" cy="142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Shape 510"/>
              <p:cNvSpPr/>
              <p:nvPr/>
            </p:nvSpPr>
            <p:spPr>
              <a:xfrm>
                <a:off x="13511806" y="6523445"/>
                <a:ext cx="197100" cy="142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11" name="Shape 511"/>
              <p:cNvCxnSpPr>
                <a:stCxn id="510" idx="1"/>
                <a:endCxn id="510" idx="1"/>
              </p:cNvCxnSpPr>
              <p:nvPr/>
            </p:nvCxnSpPr>
            <p:spPr>
              <a:xfrm>
                <a:off x="13511806" y="6594845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12" name="Shape 512"/>
              <p:cNvCxnSpPr>
                <a:stCxn id="510" idx="1"/>
                <a:endCxn id="509" idx="3"/>
              </p:cNvCxnSpPr>
              <p:nvPr/>
            </p:nvCxnSpPr>
            <p:spPr>
              <a:xfrm rot="10800000">
                <a:off x="13451806" y="6594845"/>
                <a:ext cx="600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13" name="Shape 513"/>
              <p:cNvCxnSpPr>
                <a:stCxn id="509" idx="1"/>
              </p:cNvCxnSpPr>
              <p:nvPr/>
            </p:nvCxnSpPr>
            <p:spPr>
              <a:xfrm rot="10800000">
                <a:off x="13170606" y="6539945"/>
                <a:ext cx="84000" cy="54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14" name="Shape 514"/>
              <p:cNvCxnSpPr/>
              <p:nvPr/>
            </p:nvCxnSpPr>
            <p:spPr>
              <a:xfrm flipH="1" rot="10800000">
                <a:off x="13709007" y="6539976"/>
                <a:ext cx="84000" cy="54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sp>
            <p:nvSpPr>
              <p:cNvPr id="515" name="Shape 515"/>
              <p:cNvSpPr/>
              <p:nvPr/>
            </p:nvSpPr>
            <p:spPr>
              <a:xfrm>
                <a:off x="13156435" y="7056835"/>
                <a:ext cx="663600" cy="884700"/>
              </a:xfrm>
              <a:prstGeom prst="roundRect">
                <a:avLst>
                  <a:gd fmla="val 27252" name="adj"/>
                </a:avLst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Shape 516"/>
              <p:cNvSpPr/>
              <p:nvPr/>
            </p:nvSpPr>
            <p:spPr>
              <a:xfrm>
                <a:off x="13588648" y="7222428"/>
                <a:ext cx="204299" cy="206999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Shape 517"/>
              <p:cNvSpPr/>
              <p:nvPr/>
            </p:nvSpPr>
            <p:spPr>
              <a:xfrm>
                <a:off x="13588648" y="7222428"/>
                <a:ext cx="204299" cy="609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Shape 518"/>
              <p:cNvSpPr/>
              <p:nvPr/>
            </p:nvSpPr>
            <p:spPr>
              <a:xfrm>
                <a:off x="13741528" y="7185371"/>
                <a:ext cx="26699" cy="98999"/>
              </a:xfrm>
              <a:prstGeom prst="roundRect">
                <a:avLst>
                  <a:gd fmla="val 16667" name="adj"/>
                </a:avLst>
              </a:prstGeom>
              <a:solidFill>
                <a:srgbClr val="2364D7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9" name="Shape 519"/>
            <p:cNvSpPr/>
            <p:nvPr/>
          </p:nvSpPr>
          <p:spPr>
            <a:xfrm>
              <a:off x="3109450" y="4704050"/>
              <a:ext cx="496199" cy="15282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6C338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525" name="Shape 525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Directives as Components</a:t>
            </a:r>
          </a:p>
        </p:txBody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4855987" y="1783300"/>
            <a:ext cx="10477799" cy="1921800"/>
          </a:xfrm>
          <a:prstGeom prst="rect">
            <a:avLst/>
          </a:prstGeom>
          <a:solidFill>
            <a:srgbClr val="000000">
              <a:alpha val="9410"/>
            </a:srgbClr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&lt;rating </a:t>
            </a:r>
            <a:r>
              <a:rPr lang="en-US" sz="25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max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="</a:t>
            </a:r>
            <a:r>
              <a:rPr lang="en-US" sz="25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5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" </a:t>
            </a:r>
            <a:r>
              <a:rPr lang="en-US" sz="25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model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="</a:t>
            </a:r>
            <a:r>
              <a:rPr lang="en-US" sz="25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stars.average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&lt;/rating&gt;</a:t>
            </a:r>
          </a:p>
        </p:txBody>
      </p:sp>
      <p:sp>
        <p:nvSpPr>
          <p:cNvPr id="527" name="Shape 527"/>
          <p:cNvSpPr txBox="1"/>
          <p:nvPr>
            <p:ph idx="2" type="body"/>
          </p:nvPr>
        </p:nvSpPr>
        <p:spPr>
          <a:xfrm>
            <a:off x="4870307" y="4034275"/>
            <a:ext cx="10502099" cy="1944899"/>
          </a:xfrm>
          <a:prstGeom prst="rect">
            <a:avLst/>
          </a:prstGeom>
          <a:solidFill>
            <a:srgbClr val="000000">
              <a:alpha val="9410"/>
            </a:srgbClr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&lt;tabs&gt;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&lt;tab </a:t>
            </a:r>
            <a:r>
              <a:rPr lang="en-US" sz="25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title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="</a:t>
            </a:r>
            <a:r>
              <a:rPr lang="en-US" sz="25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Active tab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"&gt;...&lt;/tab&gt;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&lt;tab </a:t>
            </a:r>
            <a:r>
              <a:rPr lang="en-US" sz="25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title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="</a:t>
            </a:r>
            <a:r>
              <a:rPr lang="en-US" sz="25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Inactive tab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"&gt;...&lt;/tab&gt;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&lt;/tabs&gt;</a:t>
            </a:r>
          </a:p>
        </p:txBody>
      </p:sp>
      <p:sp>
        <p:nvSpPr>
          <p:cNvPr id="528" name="Shape 528"/>
          <p:cNvSpPr txBox="1"/>
          <p:nvPr>
            <p:ph idx="3" type="body"/>
          </p:nvPr>
        </p:nvSpPr>
        <p:spPr>
          <a:xfrm>
            <a:off x="4871207" y="6227912"/>
            <a:ext cx="10500299" cy="1902300"/>
          </a:xfrm>
          <a:prstGeom prst="rect">
            <a:avLst/>
          </a:prstGeom>
          <a:solidFill>
            <a:srgbClr val="000000">
              <a:alpha val="9410"/>
            </a:srgbClr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&lt;span </a:t>
            </a:r>
            <a:r>
              <a:rPr lang="en-US" sz="25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tooltip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="</a:t>
            </a:r>
            <a:r>
              <a:rPr lang="en-US" sz="2500">
                <a:solidFill>
                  <a:srgbClr val="2364D7"/>
                </a:solidFill>
                <a:latin typeface="Inconsolata"/>
                <a:ea typeface="Inconsolata"/>
                <a:cs typeface="Inconsolata"/>
                <a:sym typeface="Inconsolata"/>
              </a:rPr>
              <a:t>{{messages.tip1}}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"&gt;</a:t>
            </a:r>
          </a:p>
        </p:txBody>
      </p:sp>
      <p:pic>
        <p:nvPicPr>
          <p:cNvPr id="529" name="Shape 5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200" y="1783300"/>
            <a:ext cx="31242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Shape 5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0200" y="4016125"/>
            <a:ext cx="31242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Shape 5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5437" y="6227912"/>
            <a:ext cx="313372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type="ctrTitle"/>
          </p:nvPr>
        </p:nvSpPr>
        <p:spPr>
          <a:xfrm>
            <a:off x="1574800" y="3397076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Live Coding</a:t>
            </a:r>
          </a:p>
        </p:txBody>
      </p:sp>
      <p:sp>
        <p:nvSpPr>
          <p:cNvPr id="537" name="Shape 537"/>
          <p:cNvSpPr txBox="1"/>
          <p:nvPr>
            <p:ph idx="1" type="subTitle"/>
          </p:nvPr>
        </p:nvSpPr>
        <p:spPr>
          <a:xfrm>
            <a:off x="1574800" y="5504451"/>
            <a:ext cx="113793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SzPct val="25000"/>
              <a:buFont typeface="Open Sans"/>
              <a:buNone/>
            </a:pPr>
            <a:r>
              <a:rPr lang="en-US"/>
              <a:t>Miško types while Brad tap-dances...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543" name="Shape 543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Community</a:t>
            </a:r>
          </a:p>
        </p:txBody>
      </p:sp>
      <p:pic>
        <p:nvPicPr>
          <p:cNvPr id="544" name="Shape 5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848" y="1989593"/>
            <a:ext cx="11827004" cy="581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550" name="Shape 550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Ecosystem</a:t>
            </a:r>
          </a:p>
        </p:txBody>
      </p:sp>
      <p:sp>
        <p:nvSpPr>
          <p:cNvPr id="551" name="Shape 551"/>
          <p:cNvSpPr/>
          <p:nvPr/>
        </p:nvSpPr>
        <p:spPr>
          <a:xfrm>
            <a:off x="937703" y="1794841"/>
            <a:ext cx="3213600" cy="7202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Tools</a:t>
            </a:r>
          </a:p>
        </p:txBody>
      </p:sp>
      <p:sp>
        <p:nvSpPr>
          <p:cNvPr id="552" name="Shape 552"/>
          <p:cNvSpPr/>
          <p:nvPr/>
        </p:nvSpPr>
        <p:spPr>
          <a:xfrm>
            <a:off x="937703" y="1797325"/>
            <a:ext cx="3213600" cy="635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937703" y="1797325"/>
            <a:ext cx="209399" cy="63599"/>
          </a:xfrm>
          <a:prstGeom prst="rect">
            <a:avLst/>
          </a:prstGeom>
          <a:solidFill>
            <a:srgbClr val="4387FD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4512777" y="1794841"/>
            <a:ext cx="3213600" cy="7202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UI Components</a:t>
            </a:r>
          </a:p>
        </p:txBody>
      </p:sp>
      <p:sp>
        <p:nvSpPr>
          <p:cNvPr id="555" name="Shape 555"/>
          <p:cNvSpPr/>
          <p:nvPr/>
        </p:nvSpPr>
        <p:spPr>
          <a:xfrm>
            <a:off x="4512777" y="1797325"/>
            <a:ext cx="3213600" cy="635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4512777" y="1797325"/>
            <a:ext cx="209399" cy="63599"/>
          </a:xfrm>
          <a:prstGeom prst="rect">
            <a:avLst/>
          </a:prstGeom>
          <a:solidFill>
            <a:srgbClr val="F44A3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8106868" y="1794841"/>
            <a:ext cx="3213600" cy="7202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Libraries</a:t>
            </a:r>
          </a:p>
        </p:txBody>
      </p:sp>
      <p:sp>
        <p:nvSpPr>
          <p:cNvPr id="558" name="Shape 558"/>
          <p:cNvSpPr/>
          <p:nvPr/>
        </p:nvSpPr>
        <p:spPr>
          <a:xfrm>
            <a:off x="8106868" y="1797325"/>
            <a:ext cx="3213600" cy="635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8106868" y="1797325"/>
            <a:ext cx="209399" cy="63599"/>
          </a:xfrm>
          <a:prstGeom prst="rect">
            <a:avLst/>
          </a:prstGeom>
          <a:solidFill>
            <a:srgbClr val="FFCC4D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11681942" y="1794841"/>
            <a:ext cx="3213600" cy="7202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Books</a:t>
            </a:r>
          </a:p>
        </p:txBody>
      </p:sp>
      <p:sp>
        <p:nvSpPr>
          <p:cNvPr id="561" name="Shape 561"/>
          <p:cNvSpPr/>
          <p:nvPr/>
        </p:nvSpPr>
        <p:spPr>
          <a:xfrm>
            <a:off x="11681942" y="1797325"/>
            <a:ext cx="3213600" cy="635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11681942" y="1797325"/>
            <a:ext cx="209399" cy="63599"/>
          </a:xfrm>
          <a:prstGeom prst="rect">
            <a:avLst/>
          </a:prstGeom>
          <a:solidFill>
            <a:srgbClr val="0DA86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63" name="Shape 563"/>
          <p:cNvGrpSpPr/>
          <p:nvPr/>
        </p:nvGrpSpPr>
        <p:grpSpPr>
          <a:xfrm>
            <a:off x="4512777" y="2810905"/>
            <a:ext cx="3227359" cy="4756782"/>
            <a:chOff x="4512777" y="2810905"/>
            <a:chExt cx="3227359" cy="4756782"/>
          </a:xfrm>
        </p:grpSpPr>
        <p:grpSp>
          <p:nvGrpSpPr>
            <p:cNvPr id="564" name="Shape 564"/>
            <p:cNvGrpSpPr/>
            <p:nvPr/>
          </p:nvGrpSpPr>
          <p:grpSpPr>
            <a:xfrm>
              <a:off x="4512777" y="2810905"/>
              <a:ext cx="3227359" cy="1214217"/>
              <a:chOff x="4512777" y="2810905"/>
              <a:chExt cx="3227359" cy="1214217"/>
            </a:xfrm>
          </p:grpSpPr>
          <p:pic>
            <p:nvPicPr>
              <p:cNvPr id="565" name="Shape 56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12777" y="2810905"/>
                <a:ext cx="1204459" cy="12142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6" name="Shape 566"/>
              <p:cNvSpPr txBox="1"/>
              <p:nvPr/>
            </p:nvSpPr>
            <p:spPr>
              <a:xfrm>
                <a:off x="5641037" y="3060414"/>
                <a:ext cx="2099099" cy="7151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3000">
                    <a:latin typeface="Open Sans"/>
                    <a:ea typeface="Open Sans"/>
                    <a:cs typeface="Open Sans"/>
                    <a:sym typeface="Open Sans"/>
                  </a:rPr>
                  <a:t>AngularUI</a:t>
                </a:r>
              </a:p>
            </p:txBody>
          </p:sp>
        </p:grpSp>
        <p:pic>
          <p:nvPicPr>
            <p:cNvPr id="567" name="Shape 56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37122" y="4775366"/>
              <a:ext cx="3169102" cy="10486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8" name="Shape 56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36263" y="6574293"/>
              <a:ext cx="3170823" cy="99339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9" name="Shape 569"/>
          <p:cNvGrpSpPr/>
          <p:nvPr/>
        </p:nvGrpSpPr>
        <p:grpSpPr>
          <a:xfrm>
            <a:off x="11681969" y="2820190"/>
            <a:ext cx="3213574" cy="4825916"/>
            <a:chOff x="11681969" y="2820190"/>
            <a:chExt cx="3213574" cy="4825916"/>
          </a:xfrm>
        </p:grpSpPr>
        <p:pic>
          <p:nvPicPr>
            <p:cNvPr id="570" name="Shape 57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1681969" y="2820190"/>
              <a:ext cx="1531414" cy="20791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1" name="Shape 57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1691394" y="5631430"/>
              <a:ext cx="1529127" cy="20146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2" name="Shape 57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3352975" y="2820190"/>
              <a:ext cx="1542568" cy="20791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3" name="Shape 57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3352975" y="5631430"/>
              <a:ext cx="1542568" cy="20146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4" name="Shape 574"/>
          <p:cNvGrpSpPr/>
          <p:nvPr/>
        </p:nvGrpSpPr>
        <p:grpSpPr>
          <a:xfrm>
            <a:off x="937703" y="2774086"/>
            <a:ext cx="3215671" cy="4872020"/>
            <a:chOff x="937703" y="2774086"/>
            <a:chExt cx="3215671" cy="4872020"/>
          </a:xfrm>
        </p:grpSpPr>
        <p:pic>
          <p:nvPicPr>
            <p:cNvPr id="575" name="Shape 57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937703" y="2774086"/>
              <a:ext cx="1153037" cy="11530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6" name="Shape 57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950113" y="4265441"/>
              <a:ext cx="3079527" cy="5523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7" name="Shape 57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841923" y="5175661"/>
              <a:ext cx="1405160" cy="12187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8" name="Shape 578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939800" y="6732775"/>
              <a:ext cx="3213574" cy="9133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9" name="Shape 579"/>
            <p:cNvSpPr txBox="1"/>
            <p:nvPr/>
          </p:nvSpPr>
          <p:spPr>
            <a:xfrm>
              <a:off x="1982206" y="2973825"/>
              <a:ext cx="1835099" cy="720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3000">
                  <a:latin typeface="Open Sans"/>
                  <a:ea typeface="Open Sans"/>
                  <a:cs typeface="Open Sans"/>
                  <a:sym typeface="Open Sans"/>
                </a:rPr>
                <a:t>Batarang</a:t>
              </a:r>
            </a:p>
          </p:txBody>
        </p:sp>
      </p:grpSp>
      <p:grpSp>
        <p:nvGrpSpPr>
          <p:cNvPr id="580" name="Shape 580"/>
          <p:cNvGrpSpPr/>
          <p:nvPr/>
        </p:nvGrpSpPr>
        <p:grpSpPr>
          <a:xfrm>
            <a:off x="8107516" y="2820190"/>
            <a:ext cx="3216499" cy="4884500"/>
            <a:chOff x="8107516" y="2820190"/>
            <a:chExt cx="3216499" cy="4884500"/>
          </a:xfrm>
        </p:grpSpPr>
        <p:pic>
          <p:nvPicPr>
            <p:cNvPr id="581" name="Shape 58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107516" y="4946722"/>
              <a:ext cx="3216499" cy="6370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2" name="Shape 582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953676" y="6514677"/>
              <a:ext cx="1524178" cy="1190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3" name="Shape 58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9113107" y="2820190"/>
              <a:ext cx="1201121" cy="11956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ctrTitle"/>
          </p:nvPr>
        </p:nvSpPr>
        <p:spPr>
          <a:xfrm>
            <a:off x="1701800" y="2971800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</a:p>
        </p:txBody>
      </p:sp>
      <p:sp>
        <p:nvSpPr>
          <p:cNvPr id="589" name="Shape 589"/>
          <p:cNvSpPr txBox="1"/>
          <p:nvPr>
            <p:ph idx="1" type="subTitle"/>
          </p:nvPr>
        </p:nvSpPr>
        <p:spPr>
          <a:xfrm>
            <a:off x="1701800" y="5422900"/>
            <a:ext cx="3432899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SzPct val="25000"/>
              <a:buFont typeface="Open Sans"/>
              <a:buNone/>
            </a:pPr>
            <a:r>
              <a:rPr lang="en-US" sz="2400"/>
              <a:t>angularjs.org </a:t>
            </a:r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1698450" y="6229800"/>
            <a:ext cx="3896700" cy="41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+angularjs</a:t>
            </a:r>
          </a:p>
        </p:txBody>
      </p:sp>
      <p:sp>
        <p:nvSpPr>
          <p:cNvPr id="591" name="Shape 591"/>
          <p:cNvSpPr/>
          <p:nvPr/>
        </p:nvSpPr>
        <p:spPr>
          <a:xfrm>
            <a:off x="1698450" y="6710457"/>
            <a:ext cx="3896700" cy="41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@angularjs</a:t>
            </a:r>
          </a:p>
        </p:txBody>
      </p:sp>
      <p:sp>
        <p:nvSpPr>
          <p:cNvPr id="592" name="Shape 592"/>
          <p:cNvSpPr/>
          <p:nvPr/>
        </p:nvSpPr>
        <p:spPr>
          <a:xfrm>
            <a:off x="1698450" y="7180153"/>
            <a:ext cx="3896700" cy="41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@mhevery</a:t>
            </a:r>
          </a:p>
        </p:txBody>
      </p:sp>
      <p:sp>
        <p:nvSpPr>
          <p:cNvPr id="593" name="Shape 593"/>
          <p:cNvSpPr/>
          <p:nvPr/>
        </p:nvSpPr>
        <p:spPr>
          <a:xfrm>
            <a:off x="13501825" y="3814700"/>
            <a:ext cx="1266300" cy="965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94" name="Shape 5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6303" y="3796303"/>
            <a:ext cx="970054" cy="1024915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Shape 595"/>
          <p:cNvSpPr/>
          <p:nvPr/>
        </p:nvSpPr>
        <p:spPr>
          <a:xfrm>
            <a:off x="1698450" y="7684128"/>
            <a:ext cx="3896700" cy="41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@bradlygreen</a:t>
            </a:r>
          </a:p>
        </p:txBody>
      </p:sp>
      <p:sp>
        <p:nvSpPr>
          <p:cNvPr id="596" name="Shape 596"/>
          <p:cNvSpPr txBox="1"/>
          <p:nvPr>
            <p:ph idx="2" type="subTitle"/>
          </p:nvPr>
        </p:nvSpPr>
        <p:spPr>
          <a:xfrm>
            <a:off x="8999799" y="7564128"/>
            <a:ext cx="6519599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SzPct val="25000"/>
              <a:buFont typeface="Open Sans"/>
              <a:buNone/>
            </a:pPr>
            <a:r>
              <a:rPr lang="en-US" sz="2400"/>
              <a:t>Code samples: http://goo.gl/N1sCd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1574800" y="3375644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Design Principles of AngularJS</a:t>
            </a:r>
          </a:p>
        </p:txBody>
      </p:sp>
      <p:sp>
        <p:nvSpPr>
          <p:cNvPr id="92" name="Shape 92"/>
          <p:cNvSpPr/>
          <p:nvPr/>
        </p:nvSpPr>
        <p:spPr>
          <a:xfrm>
            <a:off x="1612900" y="6943725"/>
            <a:ext cx="6605400" cy="1076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Mi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š</a:t>
            </a: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ko Hevery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Father of AngularJS</a:t>
            </a:r>
          </a:p>
        </p:txBody>
      </p:sp>
      <p:sp>
        <p:nvSpPr>
          <p:cNvPr id="93" name="Shape 93"/>
          <p:cNvSpPr/>
          <p:nvPr/>
        </p:nvSpPr>
        <p:spPr>
          <a:xfrm>
            <a:off x="4725250" y="6943725"/>
            <a:ext cx="54483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Brad Green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Manager-guy of AngularJS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pic>
        <p:nvPicPr>
          <p:cNvPr id="606" name="Shape 6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301" y="2313215"/>
            <a:ext cx="4311397" cy="4517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The Principles</a:t>
            </a:r>
          </a:p>
        </p:txBody>
      </p:sp>
      <p:grpSp>
        <p:nvGrpSpPr>
          <p:cNvPr id="156" name="Shape 156"/>
          <p:cNvGrpSpPr/>
          <p:nvPr/>
        </p:nvGrpSpPr>
        <p:grpSpPr>
          <a:xfrm>
            <a:off x="939712" y="2892300"/>
            <a:ext cx="4365087" cy="4876125"/>
            <a:chOff x="939712" y="2892300"/>
            <a:chExt cx="4365087" cy="4876125"/>
          </a:xfrm>
        </p:grpSpPr>
        <p:grpSp>
          <p:nvGrpSpPr>
            <p:cNvPr id="157" name="Shape 157"/>
            <p:cNvGrpSpPr/>
            <p:nvPr/>
          </p:nvGrpSpPr>
          <p:grpSpPr>
            <a:xfrm>
              <a:off x="939800" y="2892300"/>
              <a:ext cx="4365000" cy="3359399"/>
              <a:chOff x="939800" y="2892300"/>
              <a:chExt cx="4365000" cy="3359399"/>
            </a:xfrm>
          </p:grpSpPr>
          <p:sp>
            <p:nvSpPr>
              <p:cNvPr id="158" name="Shape 158"/>
              <p:cNvSpPr/>
              <p:nvPr/>
            </p:nvSpPr>
            <p:spPr>
              <a:xfrm>
                <a:off x="939800" y="3361950"/>
                <a:ext cx="4365000" cy="2420099"/>
              </a:xfrm>
              <a:prstGeom prst="roundRect">
                <a:avLst>
                  <a:gd fmla="val 9588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b="1" lang="en-US" sz="36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Boilerplate</a:t>
                </a:r>
              </a:p>
            </p:txBody>
          </p:sp>
          <p:sp>
            <p:nvSpPr>
              <p:cNvPr id="159" name="Shape 159"/>
              <p:cNvSpPr/>
              <p:nvPr/>
            </p:nvSpPr>
            <p:spPr>
              <a:xfrm>
                <a:off x="1103250" y="4409250"/>
                <a:ext cx="375900" cy="325499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Shape 160"/>
              <p:cNvSpPr/>
              <p:nvPr/>
            </p:nvSpPr>
            <p:spPr>
              <a:xfrm>
                <a:off x="1103250" y="3536475"/>
                <a:ext cx="375900" cy="325499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1103250" y="5282025"/>
                <a:ext cx="375900" cy="325499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4714625" y="4409250"/>
                <a:ext cx="375900" cy="325499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4714625" y="3536475"/>
                <a:ext cx="375900" cy="325499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Shape 164"/>
              <p:cNvSpPr/>
              <p:nvPr/>
            </p:nvSpPr>
            <p:spPr>
              <a:xfrm>
                <a:off x="4714625" y="5282025"/>
                <a:ext cx="375900" cy="325499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2908937" y="3536475"/>
                <a:ext cx="375900" cy="325499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3811781" y="3536475"/>
                <a:ext cx="375900" cy="325499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x="2006093" y="3536475"/>
                <a:ext cx="375900" cy="325499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2908937" y="5282025"/>
                <a:ext cx="375900" cy="325499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3811781" y="5282025"/>
                <a:ext cx="375900" cy="325499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2006093" y="5282025"/>
                <a:ext cx="375900" cy="325499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1355225" y="2892300"/>
                <a:ext cx="3359399" cy="3359399"/>
              </a:xfrm>
              <a:prstGeom prst="noSmoking">
                <a:avLst>
                  <a:gd fmla="val 11888" name="adj"/>
                </a:avLst>
              </a:prstGeom>
              <a:solidFill>
                <a:srgbClr val="E00D0D">
                  <a:alpha val="65380"/>
                </a:srgbClr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2" name="Shape 172"/>
            <p:cNvSpPr txBox="1"/>
            <p:nvPr/>
          </p:nvSpPr>
          <p:spPr>
            <a:xfrm>
              <a:off x="939712" y="6730125"/>
              <a:ext cx="4365000" cy="10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b="1" lang="en-US" sz="3600">
                  <a:latin typeface="Open Sans"/>
                  <a:ea typeface="Open Sans"/>
                  <a:cs typeface="Open Sans"/>
                  <a:sym typeface="Open Sans"/>
                </a:rPr>
                <a:t>D.R.Y.</a:t>
              </a:r>
            </a:p>
          </p:txBody>
        </p:sp>
      </p:grpSp>
      <p:grpSp>
        <p:nvGrpSpPr>
          <p:cNvPr id="173" name="Shape 173"/>
          <p:cNvGrpSpPr/>
          <p:nvPr/>
        </p:nvGrpSpPr>
        <p:grpSpPr>
          <a:xfrm>
            <a:off x="6948079" y="2892300"/>
            <a:ext cx="4495925" cy="4876125"/>
            <a:chOff x="6948079" y="2892300"/>
            <a:chExt cx="4495925" cy="4876125"/>
          </a:xfrm>
        </p:grpSpPr>
        <p:grpSp>
          <p:nvGrpSpPr>
            <p:cNvPr id="174" name="Shape 174"/>
            <p:cNvGrpSpPr/>
            <p:nvPr/>
          </p:nvGrpSpPr>
          <p:grpSpPr>
            <a:xfrm>
              <a:off x="6948079" y="2892300"/>
              <a:ext cx="4495925" cy="3419400"/>
              <a:chOff x="4219462" y="3033725"/>
              <a:chExt cx="4495925" cy="3419400"/>
            </a:xfrm>
          </p:grpSpPr>
          <p:cxnSp>
            <p:nvCxnSpPr>
              <p:cNvPr id="175" name="Shape 175"/>
              <p:cNvCxnSpPr/>
              <p:nvPr/>
            </p:nvCxnSpPr>
            <p:spPr>
              <a:xfrm flipH="1">
                <a:off x="4724449" y="4400550"/>
                <a:ext cx="3500400" cy="1218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76" name="Shape 176"/>
              <p:cNvCxnSpPr/>
              <p:nvPr/>
            </p:nvCxnSpPr>
            <p:spPr>
              <a:xfrm>
                <a:off x="4719637" y="3033725"/>
                <a:ext cx="0" cy="2847899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77" name="Shape 177"/>
              <p:cNvCxnSpPr/>
              <p:nvPr/>
            </p:nvCxnSpPr>
            <p:spPr>
              <a:xfrm>
                <a:off x="8215312" y="3033725"/>
                <a:ext cx="0" cy="2847899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sp>
            <p:nvSpPr>
              <p:cNvPr id="178" name="Shape 178"/>
              <p:cNvSpPr/>
              <p:nvPr/>
            </p:nvSpPr>
            <p:spPr>
              <a:xfrm>
                <a:off x="4219575" y="4267200"/>
                <a:ext cx="4495800" cy="328800"/>
              </a:xfrm>
              <a:prstGeom prst="trapezoid">
                <a:avLst>
                  <a:gd fmla="val 150638" name="adj"/>
                </a:avLst>
              </a:prstGeom>
              <a:solidFill>
                <a:schemeClr val="accent3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9" name="Shape 179"/>
              <p:cNvCxnSpPr/>
              <p:nvPr/>
            </p:nvCxnSpPr>
            <p:spPr>
              <a:xfrm>
                <a:off x="4219575" y="3109925"/>
                <a:ext cx="0" cy="33432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80" name="Shape 180"/>
              <p:cNvCxnSpPr/>
              <p:nvPr/>
            </p:nvCxnSpPr>
            <p:spPr>
              <a:xfrm>
                <a:off x="8715375" y="3109925"/>
                <a:ext cx="0" cy="33432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81" name="Shape 181"/>
              <p:cNvCxnSpPr/>
              <p:nvPr/>
            </p:nvCxnSpPr>
            <p:spPr>
              <a:xfrm rot="10800000">
                <a:off x="4229187" y="6243825"/>
                <a:ext cx="4486199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82" name="Shape 182"/>
              <p:cNvCxnSpPr/>
              <p:nvPr/>
            </p:nvCxnSpPr>
            <p:spPr>
              <a:xfrm rot="10800000">
                <a:off x="4719725" y="5739000"/>
                <a:ext cx="3495599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83" name="Shape 183"/>
              <p:cNvCxnSpPr/>
              <p:nvPr/>
            </p:nvCxnSpPr>
            <p:spPr>
              <a:xfrm rot="10800000">
                <a:off x="8205674" y="5738749"/>
                <a:ext cx="509700" cy="504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84" name="Shape 184"/>
              <p:cNvCxnSpPr/>
              <p:nvPr/>
            </p:nvCxnSpPr>
            <p:spPr>
              <a:xfrm flipH="1" rot="10800000">
                <a:off x="4219462" y="5738749"/>
                <a:ext cx="509700" cy="504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85" name="Shape 185"/>
              <p:cNvCxnSpPr/>
              <p:nvPr/>
            </p:nvCxnSpPr>
            <p:spPr>
              <a:xfrm rot="10800000">
                <a:off x="4224449" y="4724699"/>
                <a:ext cx="4481400" cy="10665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sp>
          <p:nvSpPr>
            <p:cNvPr id="186" name="Shape 186"/>
            <p:cNvSpPr txBox="1"/>
            <p:nvPr/>
          </p:nvSpPr>
          <p:spPr>
            <a:xfrm>
              <a:off x="6948142" y="6730125"/>
              <a:ext cx="4495800" cy="10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600">
                  <a:latin typeface="Open Sans"/>
                  <a:ea typeface="Open Sans"/>
                  <a:cs typeface="Open Sans"/>
                  <a:sym typeface="Open Sans"/>
                </a:rPr>
                <a:t>Structure</a:t>
              </a:r>
            </a:p>
          </p:txBody>
        </p:sp>
      </p:grpSp>
      <p:grpSp>
        <p:nvGrpSpPr>
          <p:cNvPr id="187" name="Shape 187"/>
          <p:cNvGrpSpPr/>
          <p:nvPr/>
        </p:nvGrpSpPr>
        <p:grpSpPr>
          <a:xfrm>
            <a:off x="12742734" y="3109707"/>
            <a:ext cx="2619299" cy="4658717"/>
            <a:chOff x="12742734" y="3109707"/>
            <a:chExt cx="2619299" cy="4658717"/>
          </a:xfrm>
        </p:grpSpPr>
        <p:grpSp>
          <p:nvGrpSpPr>
            <p:cNvPr id="188" name="Shape 188"/>
            <p:cNvGrpSpPr/>
            <p:nvPr/>
          </p:nvGrpSpPr>
          <p:grpSpPr>
            <a:xfrm>
              <a:off x="13696883" y="3109707"/>
              <a:ext cx="711000" cy="2924585"/>
              <a:chOff x="2724083" y="3374514"/>
              <a:chExt cx="711000" cy="2924585"/>
            </a:xfrm>
          </p:grpSpPr>
          <p:grpSp>
            <p:nvGrpSpPr>
              <p:cNvPr id="189" name="Shape 189"/>
              <p:cNvGrpSpPr/>
              <p:nvPr/>
            </p:nvGrpSpPr>
            <p:grpSpPr>
              <a:xfrm>
                <a:off x="2724083" y="3374514"/>
                <a:ext cx="711000" cy="2924585"/>
                <a:chOff x="2724083" y="3374514"/>
                <a:chExt cx="711000" cy="2924585"/>
              </a:xfrm>
            </p:grpSpPr>
            <p:sp>
              <p:nvSpPr>
                <p:cNvPr id="190" name="Shape 190"/>
                <p:cNvSpPr/>
                <p:nvPr/>
              </p:nvSpPr>
              <p:spPr>
                <a:xfrm>
                  <a:off x="2806950" y="3447900"/>
                  <a:ext cx="541500" cy="285119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4387FD"/>
                </a:solidFill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Shape 191"/>
                <p:cNvSpPr/>
                <p:nvPr/>
              </p:nvSpPr>
              <p:spPr>
                <a:xfrm flipH="1" rot="10800000">
                  <a:off x="2724083" y="3374514"/>
                  <a:ext cx="711000" cy="124499"/>
                </a:xfrm>
                <a:prstGeom prst="trapezoid">
                  <a:avLst>
                    <a:gd fmla="val 95695" name="adj"/>
                  </a:avLst>
                </a:prstGeom>
                <a:solidFill>
                  <a:srgbClr val="4387FD"/>
                </a:solidFill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Shape 192"/>
                <p:cNvSpPr/>
                <p:nvPr/>
              </p:nvSpPr>
              <p:spPr>
                <a:xfrm>
                  <a:off x="2806950" y="3422814"/>
                  <a:ext cx="541500" cy="324599"/>
                </a:xfrm>
                <a:prstGeom prst="roundRect">
                  <a:avLst>
                    <a:gd fmla="val 0" name="adj"/>
                  </a:avLst>
                </a:prstGeom>
                <a:solidFill>
                  <a:srgbClr val="4387FD"/>
                </a:solidFill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3" name="Shape 193"/>
              <p:cNvGrpSpPr/>
              <p:nvPr/>
            </p:nvGrpSpPr>
            <p:grpSpPr>
              <a:xfrm>
                <a:off x="3090837" y="3771800"/>
                <a:ext cx="260400" cy="2286000"/>
                <a:chOff x="3086074" y="3695600"/>
                <a:chExt cx="260400" cy="2286000"/>
              </a:xfrm>
            </p:grpSpPr>
            <p:cxnSp>
              <p:nvCxnSpPr>
                <p:cNvPr id="194" name="Shape 194"/>
                <p:cNvCxnSpPr/>
                <p:nvPr/>
              </p:nvCxnSpPr>
              <p:spPr>
                <a:xfrm rot="10800000">
                  <a:off x="3086074" y="3695600"/>
                  <a:ext cx="260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195" name="Shape 195"/>
                <p:cNvCxnSpPr/>
                <p:nvPr/>
              </p:nvCxnSpPr>
              <p:spPr>
                <a:xfrm rot="10800000">
                  <a:off x="3233675" y="38480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196" name="Shape 196"/>
                <p:cNvCxnSpPr/>
                <p:nvPr/>
              </p:nvCxnSpPr>
              <p:spPr>
                <a:xfrm rot="10800000">
                  <a:off x="3233675" y="40004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197" name="Shape 197"/>
                <p:cNvCxnSpPr/>
                <p:nvPr/>
              </p:nvCxnSpPr>
              <p:spPr>
                <a:xfrm rot="10800000">
                  <a:off x="3233675" y="41528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198" name="Shape 198"/>
                <p:cNvCxnSpPr/>
                <p:nvPr/>
              </p:nvCxnSpPr>
              <p:spPr>
                <a:xfrm rot="10800000">
                  <a:off x="3086074" y="4305200"/>
                  <a:ext cx="260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199" name="Shape 199"/>
                <p:cNvCxnSpPr/>
                <p:nvPr/>
              </p:nvCxnSpPr>
              <p:spPr>
                <a:xfrm rot="10800000">
                  <a:off x="3233675" y="44576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200" name="Shape 200"/>
                <p:cNvCxnSpPr/>
                <p:nvPr/>
              </p:nvCxnSpPr>
              <p:spPr>
                <a:xfrm rot="10800000">
                  <a:off x="3233675" y="46100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201" name="Shape 201"/>
                <p:cNvCxnSpPr/>
                <p:nvPr/>
              </p:nvCxnSpPr>
              <p:spPr>
                <a:xfrm rot="10800000">
                  <a:off x="3233675" y="47624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202" name="Shape 202"/>
                <p:cNvCxnSpPr/>
                <p:nvPr/>
              </p:nvCxnSpPr>
              <p:spPr>
                <a:xfrm rot="10800000">
                  <a:off x="3086074" y="4914800"/>
                  <a:ext cx="260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203" name="Shape 203"/>
                <p:cNvCxnSpPr/>
                <p:nvPr/>
              </p:nvCxnSpPr>
              <p:spPr>
                <a:xfrm rot="10800000">
                  <a:off x="3233675" y="50672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204" name="Shape 204"/>
                <p:cNvCxnSpPr/>
                <p:nvPr/>
              </p:nvCxnSpPr>
              <p:spPr>
                <a:xfrm rot="10800000">
                  <a:off x="3233675" y="52196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205" name="Shape 205"/>
                <p:cNvCxnSpPr/>
                <p:nvPr/>
              </p:nvCxnSpPr>
              <p:spPr>
                <a:xfrm rot="10800000">
                  <a:off x="3233675" y="53720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206" name="Shape 206"/>
                <p:cNvCxnSpPr/>
                <p:nvPr/>
              </p:nvCxnSpPr>
              <p:spPr>
                <a:xfrm rot="10800000">
                  <a:off x="3086074" y="5524400"/>
                  <a:ext cx="260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207" name="Shape 207"/>
                <p:cNvCxnSpPr/>
                <p:nvPr/>
              </p:nvCxnSpPr>
              <p:spPr>
                <a:xfrm rot="10800000">
                  <a:off x="3233675" y="56768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208" name="Shape 208"/>
                <p:cNvCxnSpPr/>
                <p:nvPr/>
              </p:nvCxnSpPr>
              <p:spPr>
                <a:xfrm rot="10800000">
                  <a:off x="3233675" y="58292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209" name="Shape 209"/>
                <p:cNvCxnSpPr/>
                <p:nvPr/>
              </p:nvCxnSpPr>
              <p:spPr>
                <a:xfrm rot="10800000">
                  <a:off x="3233675" y="59816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</p:grpSp>
        <p:sp>
          <p:nvSpPr>
            <p:cNvPr id="210" name="Shape 210"/>
            <p:cNvSpPr txBox="1"/>
            <p:nvPr/>
          </p:nvSpPr>
          <p:spPr>
            <a:xfrm>
              <a:off x="12742734" y="6730125"/>
              <a:ext cx="2619299" cy="10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600">
                  <a:latin typeface="Open Sans"/>
                  <a:ea typeface="Open Sans"/>
                  <a:cs typeface="Open Sans"/>
                  <a:sym typeface="Open Sans"/>
                </a:rPr>
                <a:t>Testability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16" name="Shape 216"/>
          <p:cNvSpPr/>
          <p:nvPr/>
        </p:nvSpPr>
        <p:spPr>
          <a:xfrm>
            <a:off x="1727200" y="2933700"/>
            <a:ext cx="12801599" cy="3124199"/>
          </a:xfrm>
          <a:prstGeom prst="roundRect">
            <a:avLst>
              <a:gd fmla="val 16667" name="adj"/>
            </a:avLst>
          </a:prstGeom>
          <a:solidFill>
            <a:srgbClr val="F4B4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1553400" y="3125100"/>
            <a:ext cx="13047599" cy="28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15000">
                <a:latin typeface="Courier New"/>
                <a:ea typeface="Courier New"/>
                <a:cs typeface="Courier New"/>
                <a:sym typeface="Courier New"/>
              </a:rPr>
              <a:t>&lt;angular/&gt;</a:t>
            </a:r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2009: GetAngular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grpSp>
        <p:nvGrpSpPr>
          <p:cNvPr id="224" name="Shape 224"/>
          <p:cNvGrpSpPr/>
          <p:nvPr/>
        </p:nvGrpSpPr>
        <p:grpSpPr>
          <a:xfrm>
            <a:off x="12112992" y="6189301"/>
            <a:ext cx="2558700" cy="1572523"/>
            <a:chOff x="12112992" y="6189301"/>
            <a:chExt cx="2558700" cy="1572523"/>
          </a:xfrm>
        </p:grpSpPr>
        <p:sp>
          <p:nvSpPr>
            <p:cNvPr id="225" name="Shape 225"/>
            <p:cNvSpPr/>
            <p:nvPr/>
          </p:nvSpPr>
          <p:spPr>
            <a:xfrm>
              <a:off x="12564546" y="6696100"/>
              <a:ext cx="1766700" cy="427199"/>
            </a:xfrm>
            <a:prstGeom prst="rect">
              <a:avLst/>
            </a:prstGeom>
            <a:solidFill>
              <a:srgbClr val="F44A3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12112992" y="7163325"/>
              <a:ext cx="2558700" cy="598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2400">
                  <a:latin typeface="Open Sans"/>
                  <a:ea typeface="Open Sans"/>
                  <a:cs typeface="Open Sans"/>
                  <a:sym typeface="Open Sans"/>
                </a:rPr>
                <a:t>with Angular</a:t>
              </a:r>
            </a:p>
          </p:txBody>
        </p:sp>
        <p:sp>
          <p:nvSpPr>
            <p:cNvPr id="227" name="Shape 227"/>
            <p:cNvSpPr txBox="1"/>
            <p:nvPr/>
          </p:nvSpPr>
          <p:spPr>
            <a:xfrm>
              <a:off x="12570192" y="6189301"/>
              <a:ext cx="1768199" cy="41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2400">
                  <a:latin typeface="Open Sans"/>
                  <a:ea typeface="Open Sans"/>
                  <a:cs typeface="Open Sans"/>
                  <a:sym typeface="Open Sans"/>
                </a:rPr>
                <a:t>1,500 LOC</a:t>
              </a:r>
            </a:p>
          </p:txBody>
        </p:sp>
      </p:grpSp>
      <p:sp>
        <p:nvSpPr>
          <p:cNvPr id="228" name="Shape 228"/>
          <p:cNvSpPr/>
          <p:nvPr/>
        </p:nvSpPr>
        <p:spPr>
          <a:xfrm>
            <a:off x="933450" y="2267100"/>
            <a:ext cx="5772300" cy="48575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953" y="3683567"/>
            <a:ext cx="4311292" cy="20246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" name="Shape 230"/>
          <p:cNvGrpSpPr/>
          <p:nvPr/>
        </p:nvGrpSpPr>
        <p:grpSpPr>
          <a:xfrm>
            <a:off x="8991600" y="2167575"/>
            <a:ext cx="5905500" cy="5594249"/>
            <a:chOff x="8991600" y="2167575"/>
            <a:chExt cx="5905500" cy="5594249"/>
          </a:xfrm>
        </p:grpSpPr>
        <p:sp>
          <p:nvSpPr>
            <p:cNvPr id="231" name="Shape 231"/>
            <p:cNvSpPr/>
            <p:nvPr/>
          </p:nvSpPr>
          <p:spPr>
            <a:xfrm>
              <a:off x="9514646" y="2664098"/>
              <a:ext cx="1766700" cy="4459800"/>
            </a:xfrm>
            <a:prstGeom prst="rect">
              <a:avLst/>
            </a:prstGeom>
            <a:solidFill>
              <a:srgbClr val="4387FD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 txBox="1"/>
            <p:nvPr/>
          </p:nvSpPr>
          <p:spPr>
            <a:xfrm>
              <a:off x="9187100" y="7163325"/>
              <a:ext cx="2339700" cy="598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-US" sz="2400">
                  <a:latin typeface="Open Sans"/>
                  <a:ea typeface="Open Sans"/>
                  <a:cs typeface="Open Sans"/>
                  <a:sym typeface="Open Sans"/>
                </a:rPr>
                <a:t>Before</a:t>
              </a:r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9446629" y="2167575"/>
              <a:ext cx="1924499" cy="598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2400">
                  <a:latin typeface="Open Sans"/>
                  <a:ea typeface="Open Sans"/>
                  <a:cs typeface="Open Sans"/>
                  <a:sym typeface="Open Sans"/>
                </a:rPr>
                <a:t>17,000 LOC</a:t>
              </a:r>
            </a:p>
          </p:txBody>
        </p:sp>
        <p:cxnSp>
          <p:nvCxnSpPr>
            <p:cNvPr id="234" name="Shape 234"/>
            <p:cNvCxnSpPr/>
            <p:nvPr/>
          </p:nvCxnSpPr>
          <p:spPr>
            <a:xfrm>
              <a:off x="8991600" y="7124700"/>
              <a:ext cx="5905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235" name="Shape 235"/>
          <p:cNvSpPr txBox="1"/>
          <p:nvPr>
            <p:ph type="title"/>
          </p:nvPr>
        </p:nvSpPr>
        <p:spPr>
          <a:xfrm>
            <a:off x="939800" y="165100"/>
            <a:ext cx="66071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Project</a:t>
            </a:r>
          </a:p>
        </p:txBody>
      </p:sp>
      <p:sp>
        <p:nvSpPr>
          <p:cNvPr id="236" name="Shape 236"/>
          <p:cNvSpPr txBox="1"/>
          <p:nvPr>
            <p:ph idx="2" type="title"/>
          </p:nvPr>
        </p:nvSpPr>
        <p:spPr>
          <a:xfrm>
            <a:off x="8172450" y="165100"/>
            <a:ext cx="66071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Results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Shape 241"/>
          <p:cNvGrpSpPr/>
          <p:nvPr/>
        </p:nvGrpSpPr>
        <p:grpSpPr>
          <a:xfrm>
            <a:off x="697890" y="496477"/>
            <a:ext cx="10359299" cy="7869300"/>
            <a:chOff x="697890" y="496477"/>
            <a:chExt cx="10359299" cy="7869300"/>
          </a:xfrm>
        </p:grpSpPr>
        <p:sp>
          <p:nvSpPr>
            <p:cNvPr id="242" name="Shape 242"/>
            <p:cNvSpPr/>
            <p:nvPr/>
          </p:nvSpPr>
          <p:spPr>
            <a:xfrm>
              <a:off x="697890" y="496477"/>
              <a:ext cx="10359299" cy="78693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813333" y="1388712"/>
              <a:ext cx="10099499" cy="6793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2039719" y="754197"/>
              <a:ext cx="8873399" cy="402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1555633" y="809685"/>
              <a:ext cx="336599" cy="2744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 flipH="1">
              <a:off x="869833" y="809685"/>
              <a:ext cx="336599" cy="2744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Shape 247"/>
          <p:cNvGrpSpPr/>
          <p:nvPr/>
        </p:nvGrpSpPr>
        <p:grpSpPr>
          <a:xfrm>
            <a:off x="1128100" y="2163782"/>
            <a:ext cx="9379499" cy="5199599"/>
            <a:chOff x="1128100" y="2773382"/>
            <a:chExt cx="9379499" cy="5199599"/>
          </a:xfrm>
        </p:grpSpPr>
        <p:sp>
          <p:nvSpPr>
            <p:cNvPr id="248" name="Shape 248"/>
            <p:cNvSpPr/>
            <p:nvPr/>
          </p:nvSpPr>
          <p:spPr>
            <a:xfrm>
              <a:off x="1128100" y="2773382"/>
              <a:ext cx="9379499" cy="5199599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rgbClr val="CD372D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249" name="Shape 2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00649" y="4593583"/>
              <a:ext cx="1553781" cy="16332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0" name="Shape 250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grpSp>
        <p:nvGrpSpPr>
          <p:cNvPr id="251" name="Shape 251"/>
          <p:cNvGrpSpPr/>
          <p:nvPr/>
        </p:nvGrpSpPr>
        <p:grpSpPr>
          <a:xfrm>
            <a:off x="12546359" y="3712640"/>
            <a:ext cx="1973100" cy="2175918"/>
            <a:chOff x="7577759" y="5298989"/>
            <a:chExt cx="1973100" cy="1754348"/>
          </a:xfrm>
        </p:grpSpPr>
        <p:sp>
          <p:nvSpPr>
            <p:cNvPr id="252" name="Shape 252"/>
            <p:cNvSpPr/>
            <p:nvPr/>
          </p:nvSpPr>
          <p:spPr>
            <a:xfrm>
              <a:off x="7577759" y="6373238"/>
              <a:ext cx="1973100" cy="680099"/>
            </a:xfrm>
            <a:prstGeom prst="can">
              <a:avLst>
                <a:gd fmla="val 35046" name="adj"/>
              </a:avLst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3000">
                <a:solidFill>
                  <a:srgbClr val="FFFFFF"/>
                </a:solidFill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7577759" y="5832347"/>
              <a:ext cx="1973100" cy="680099"/>
            </a:xfrm>
            <a:prstGeom prst="can">
              <a:avLst>
                <a:gd fmla="val 35046" name="adj"/>
              </a:avLst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29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Database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7577759" y="5298989"/>
              <a:ext cx="1973100" cy="680099"/>
            </a:xfrm>
            <a:prstGeom prst="can">
              <a:avLst>
                <a:gd fmla="val 35046" name="adj"/>
              </a:avLst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3000">
                <a:solidFill>
                  <a:srgbClr val="FFFFFF"/>
                </a:solidFill>
              </a:endParaRPr>
            </a:p>
          </p:txBody>
        </p:sp>
      </p:grpSp>
      <p:grpSp>
        <p:nvGrpSpPr>
          <p:cNvPr id="255" name="Shape 255"/>
          <p:cNvGrpSpPr/>
          <p:nvPr/>
        </p:nvGrpSpPr>
        <p:grpSpPr>
          <a:xfrm>
            <a:off x="7300000" y="3958450"/>
            <a:ext cx="2570400" cy="1684299"/>
            <a:chOff x="2315000" y="3404400"/>
            <a:chExt cx="2570400" cy="1684299"/>
          </a:xfrm>
        </p:grpSpPr>
        <p:sp>
          <p:nvSpPr>
            <p:cNvPr id="256" name="Shape 256"/>
            <p:cNvSpPr/>
            <p:nvPr/>
          </p:nvSpPr>
          <p:spPr>
            <a:xfrm>
              <a:off x="2315000" y="3676750"/>
              <a:ext cx="2570400" cy="1148699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29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RAM</a:t>
              </a:r>
            </a:p>
          </p:txBody>
        </p:sp>
        <p:sp>
          <p:nvSpPr>
            <p:cNvPr id="257" name="Shape 257"/>
            <p:cNvSpPr/>
            <p:nvPr/>
          </p:nvSpPr>
          <p:spPr>
            <a:xfrm>
              <a:off x="2485222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713822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942422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171022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3399621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628221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856821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4085421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4314021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4542621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Shape 267"/>
            <p:cNvGrpSpPr/>
            <p:nvPr/>
          </p:nvGrpSpPr>
          <p:grpSpPr>
            <a:xfrm>
              <a:off x="2494850" y="4714300"/>
              <a:ext cx="2210699" cy="374399"/>
              <a:chOff x="2637622" y="3556800"/>
              <a:chExt cx="2210699" cy="374399"/>
            </a:xfrm>
          </p:grpSpPr>
          <p:sp>
            <p:nvSpPr>
              <p:cNvPr id="268" name="Shape 268"/>
              <p:cNvSpPr/>
              <p:nvPr/>
            </p:nvSpPr>
            <p:spPr>
              <a:xfrm>
                <a:off x="2637622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Shape 269"/>
              <p:cNvSpPr/>
              <p:nvPr/>
            </p:nvSpPr>
            <p:spPr>
              <a:xfrm>
                <a:off x="2866222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3094822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Shape 271"/>
              <p:cNvSpPr/>
              <p:nvPr/>
            </p:nvSpPr>
            <p:spPr>
              <a:xfrm>
                <a:off x="33234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Shape 272"/>
              <p:cNvSpPr/>
              <p:nvPr/>
            </p:nvSpPr>
            <p:spPr>
              <a:xfrm>
                <a:off x="35520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Shape 273"/>
              <p:cNvSpPr/>
              <p:nvPr/>
            </p:nvSpPr>
            <p:spPr>
              <a:xfrm>
                <a:off x="37806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Shape 274"/>
              <p:cNvSpPr/>
              <p:nvPr/>
            </p:nvSpPr>
            <p:spPr>
              <a:xfrm>
                <a:off x="40092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Shape 275"/>
              <p:cNvSpPr/>
              <p:nvPr/>
            </p:nvSpPr>
            <p:spPr>
              <a:xfrm>
                <a:off x="42378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Shape 276"/>
              <p:cNvSpPr/>
              <p:nvPr/>
            </p:nvSpPr>
            <p:spPr>
              <a:xfrm>
                <a:off x="44664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Shape 277"/>
              <p:cNvSpPr/>
              <p:nvPr/>
            </p:nvSpPr>
            <p:spPr>
              <a:xfrm>
                <a:off x="46950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8" name="Shape 278"/>
          <p:cNvGrpSpPr/>
          <p:nvPr/>
        </p:nvGrpSpPr>
        <p:grpSpPr>
          <a:xfrm>
            <a:off x="3132264" y="2319157"/>
            <a:ext cx="5091899" cy="4881339"/>
            <a:chOff x="3132264" y="2623321"/>
            <a:chExt cx="5091899" cy="3925800"/>
          </a:xfrm>
        </p:grpSpPr>
        <p:sp>
          <p:nvSpPr>
            <p:cNvPr id="279" name="Shape 279"/>
            <p:cNvSpPr/>
            <p:nvPr/>
          </p:nvSpPr>
          <p:spPr>
            <a:xfrm flipH="1">
              <a:off x="3132264" y="2623321"/>
              <a:ext cx="4939499" cy="801599"/>
            </a:xfrm>
            <a:prstGeom prst="curvedDownArrow">
              <a:avLst>
                <a:gd fmla="val 52215" name="adj1"/>
                <a:gd fmla="val 95701" name="adj2"/>
                <a:gd fmla="val 25000" name="adj3"/>
              </a:avLst>
            </a:prstGeom>
            <a:solidFill>
              <a:srgbClr val="F4B4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 flipH="1" rot="10800000">
              <a:off x="3284664" y="5747521"/>
              <a:ext cx="4939499" cy="801599"/>
            </a:xfrm>
            <a:prstGeom prst="curvedDownArrow">
              <a:avLst>
                <a:gd fmla="val 52215" name="adj1"/>
                <a:gd fmla="val 95701" name="adj2"/>
                <a:gd fmla="val 25000" name="adj3"/>
              </a:avLst>
            </a:prstGeom>
            <a:solidFill>
              <a:srgbClr val="F4B4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Shape 281"/>
          <p:cNvGrpSpPr/>
          <p:nvPr/>
        </p:nvGrpSpPr>
        <p:grpSpPr>
          <a:xfrm>
            <a:off x="8686114" y="2319157"/>
            <a:ext cx="5091899" cy="4881339"/>
            <a:chOff x="8686114" y="2623321"/>
            <a:chExt cx="5091899" cy="3925800"/>
          </a:xfrm>
        </p:grpSpPr>
        <p:sp>
          <p:nvSpPr>
            <p:cNvPr id="282" name="Shape 282"/>
            <p:cNvSpPr/>
            <p:nvPr/>
          </p:nvSpPr>
          <p:spPr>
            <a:xfrm flipH="1">
              <a:off x="8686114" y="2623321"/>
              <a:ext cx="4939499" cy="801599"/>
            </a:xfrm>
            <a:prstGeom prst="curvedDownArrow">
              <a:avLst>
                <a:gd fmla="val 52215" name="adj1"/>
                <a:gd fmla="val 95701" name="adj2"/>
                <a:gd fmla="val 25000" name="adj3"/>
              </a:avLst>
            </a:prstGeom>
            <a:solidFill>
              <a:srgbClr val="F4B4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 flipH="1" rot="10800000">
              <a:off x="8838514" y="5747521"/>
              <a:ext cx="4939499" cy="801599"/>
            </a:xfrm>
            <a:prstGeom prst="curvedDownArrow">
              <a:avLst>
                <a:gd fmla="val 52215" name="adj1"/>
                <a:gd fmla="val 95701" name="adj2"/>
                <a:gd fmla="val 25000" name="adj3"/>
              </a:avLst>
            </a:prstGeom>
            <a:solidFill>
              <a:srgbClr val="F4B4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Shape 284"/>
          <p:cNvGrpSpPr/>
          <p:nvPr/>
        </p:nvGrpSpPr>
        <p:grpSpPr>
          <a:xfrm>
            <a:off x="1449025" y="3382025"/>
            <a:ext cx="3063557" cy="2770925"/>
            <a:chOff x="763225" y="2543825"/>
            <a:chExt cx="3063557" cy="2770925"/>
          </a:xfrm>
        </p:grpSpPr>
        <p:sp>
          <p:nvSpPr>
            <p:cNvPr id="285" name="Shape 285"/>
            <p:cNvSpPr/>
            <p:nvPr/>
          </p:nvSpPr>
          <p:spPr>
            <a:xfrm>
              <a:off x="1727625" y="2543825"/>
              <a:ext cx="1435199" cy="632400"/>
            </a:xfrm>
            <a:prstGeom prst="roundRect">
              <a:avLst>
                <a:gd fmla="val 16667" name="adj"/>
              </a:avLst>
            </a:prstGeom>
            <a:solidFill>
              <a:srgbClr val="4387EB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&lt;div&gt;</a:t>
              </a:r>
            </a:p>
          </p:txBody>
        </p:sp>
        <p:sp>
          <p:nvSpPr>
            <p:cNvPr id="286" name="Shape 286"/>
            <p:cNvSpPr/>
            <p:nvPr/>
          </p:nvSpPr>
          <p:spPr>
            <a:xfrm>
              <a:off x="763225" y="3486598"/>
              <a:ext cx="1646099" cy="632400"/>
            </a:xfrm>
            <a:prstGeom prst="roundRect">
              <a:avLst>
                <a:gd fmla="val 16667" name="adj"/>
              </a:avLst>
            </a:prstGeom>
            <a:solidFill>
              <a:srgbClr val="03914B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&lt;span&gt;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2621982" y="3486598"/>
              <a:ext cx="1204800" cy="632400"/>
            </a:xfrm>
            <a:prstGeom prst="roundRect">
              <a:avLst>
                <a:gd fmla="val 16667" name="adj"/>
              </a:avLst>
            </a:prstGeom>
            <a:solidFill>
              <a:srgbClr val="D63D3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&lt;ul&gt;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2201493" y="43775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</a:rPr>
                <a:t>&lt;li&gt;</a:t>
              </a:r>
            </a:p>
          </p:txBody>
        </p:sp>
        <p:sp>
          <p:nvSpPr>
            <p:cNvPr id="289" name="Shape 289"/>
            <p:cNvSpPr/>
            <p:nvPr/>
          </p:nvSpPr>
          <p:spPr>
            <a:xfrm>
              <a:off x="2373070" y="45299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</a:rPr>
                <a:t>&lt;li&gt;</a:t>
              </a:r>
            </a:p>
          </p:txBody>
        </p:sp>
        <p:sp>
          <p:nvSpPr>
            <p:cNvPr id="290" name="Shape 290"/>
            <p:cNvSpPr/>
            <p:nvPr/>
          </p:nvSpPr>
          <p:spPr>
            <a:xfrm>
              <a:off x="2544646" y="46823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&lt;li&gt;</a:t>
              </a:r>
            </a:p>
          </p:txBody>
        </p:sp>
        <p:cxnSp>
          <p:nvCxnSpPr>
            <p:cNvPr id="291" name="Shape 291"/>
            <p:cNvCxnSpPr>
              <a:stCxn id="285" idx="2"/>
              <a:endCxn id="286" idx="0"/>
            </p:cNvCxnSpPr>
            <p:nvPr/>
          </p:nvCxnSpPr>
          <p:spPr>
            <a:xfrm flipH="1">
              <a:off x="1586324" y="3176225"/>
              <a:ext cx="858900" cy="31049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92" name="Shape 292"/>
            <p:cNvCxnSpPr>
              <a:stCxn id="285" idx="2"/>
              <a:endCxn id="287" idx="0"/>
            </p:cNvCxnSpPr>
            <p:nvPr/>
          </p:nvCxnSpPr>
          <p:spPr>
            <a:xfrm>
              <a:off x="2445224" y="3176225"/>
              <a:ext cx="779100" cy="31049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93" name="Shape 293"/>
            <p:cNvCxnSpPr>
              <a:stCxn id="287" idx="2"/>
              <a:endCxn id="288" idx="0"/>
            </p:cNvCxnSpPr>
            <p:nvPr/>
          </p:nvCxnSpPr>
          <p:spPr>
            <a:xfrm flipH="1">
              <a:off x="2781582" y="4118998"/>
              <a:ext cx="442800" cy="258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94" name="Shape 294"/>
            <p:cNvCxnSpPr>
              <a:stCxn id="287" idx="2"/>
              <a:endCxn id="289" idx="0"/>
            </p:cNvCxnSpPr>
            <p:nvPr/>
          </p:nvCxnSpPr>
          <p:spPr>
            <a:xfrm flipH="1">
              <a:off x="2953182" y="4118998"/>
              <a:ext cx="271200" cy="411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95" name="Shape 295"/>
            <p:cNvCxnSpPr>
              <a:stCxn id="287" idx="2"/>
              <a:endCxn id="290" idx="0"/>
            </p:cNvCxnSpPr>
            <p:nvPr/>
          </p:nvCxnSpPr>
          <p:spPr>
            <a:xfrm flipH="1">
              <a:off x="3124782" y="4118998"/>
              <a:ext cx="99600" cy="563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296" name="Shape 296"/>
          <p:cNvSpPr/>
          <p:nvPr/>
        </p:nvSpPr>
        <p:spPr>
          <a:xfrm>
            <a:off x="4831300" y="3814050"/>
            <a:ext cx="1973100" cy="1973100"/>
          </a:xfrm>
          <a:prstGeom prst="heart">
            <a:avLst/>
          </a:prstGeom>
          <a:solidFill>
            <a:srgbClr val="CD372D"/>
          </a:solidFill>
          <a:ln cap="flat" cmpd="sng" w="762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02" name="Shape 302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Data Binding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883400" y="1844638"/>
            <a:ext cx="14463900" cy="5414100"/>
          </a:xfrm>
          <a:prstGeom prst="rect">
            <a:avLst/>
          </a:prstGeom>
          <a:solidFill>
            <a:srgbClr val="000000">
              <a:alpha val="9800"/>
            </a:srgbClr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&lt;html </a:t>
            </a:r>
            <a:r>
              <a:rPr lang="en-US" sz="36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ng-app</a:t>
            </a:r>
            <a:r>
              <a:rPr lang="en-US" sz="36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&lt;body&gt;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  &lt;input </a:t>
            </a:r>
            <a:r>
              <a:rPr lang="en-US" sz="36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ng-model</a:t>
            </a:r>
            <a:r>
              <a:rPr lang="en-US" sz="36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-US" sz="36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'user.name'</a:t>
            </a: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  &lt;p </a:t>
            </a:r>
            <a:r>
              <a:rPr lang="en-US" sz="36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ng-show</a:t>
            </a:r>
            <a:r>
              <a:rPr lang="en-US" sz="36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-US" sz="36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'user.name'</a:t>
            </a: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&gt;Hi </a:t>
            </a:r>
            <a:r>
              <a:rPr lang="en-US" sz="3600">
                <a:solidFill>
                  <a:srgbClr val="2364D7"/>
                </a:solidFill>
                <a:latin typeface="Inconsolata"/>
                <a:ea typeface="Inconsolata"/>
                <a:cs typeface="Inconsolata"/>
                <a:sym typeface="Inconsolata"/>
              </a:rPr>
              <a:t>{{user.name}}</a:t>
            </a: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&lt;/p&gt;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  &lt;script </a:t>
            </a:r>
            <a:r>
              <a:rPr lang="en-US" sz="36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src</a:t>
            </a: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-US" sz="36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'angular.js'</a:t>
            </a: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&gt;&lt;/script&gt;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&lt;/body&gt;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&lt;/html&gt;</a:t>
            </a:r>
          </a:p>
        </p:txBody>
      </p:sp>
      <p:sp>
        <p:nvSpPr>
          <p:cNvPr id="304" name="Shape 304"/>
          <p:cNvSpPr/>
          <p:nvPr/>
        </p:nvSpPr>
        <p:spPr>
          <a:xfrm>
            <a:off x="11241875" y="669017"/>
            <a:ext cx="4125000" cy="2582699"/>
          </a:xfrm>
          <a:prstGeom prst="cloudCallout">
            <a:avLst>
              <a:gd fmla="val -81335" name="adj1"/>
              <a:gd fmla="val 41981" name="adj2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600">
                <a:solidFill>
                  <a:srgbClr val="FFFFFF"/>
                </a:solidFill>
              </a:rPr>
              <a:t>Eureka: DOM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2" type="sldNum"/>
          </p:nvPr>
        </p:nvSpPr>
        <p:spPr>
          <a:xfrm>
            <a:off x="15215175" y="8679275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grpSp>
        <p:nvGrpSpPr>
          <p:cNvPr id="310" name="Shape 310"/>
          <p:cNvGrpSpPr/>
          <p:nvPr/>
        </p:nvGrpSpPr>
        <p:grpSpPr>
          <a:xfrm>
            <a:off x="12804808" y="4671784"/>
            <a:ext cx="1878962" cy="1231223"/>
            <a:chOff x="2315000" y="3404400"/>
            <a:chExt cx="2570400" cy="1684299"/>
          </a:xfrm>
        </p:grpSpPr>
        <p:sp>
          <p:nvSpPr>
            <p:cNvPr id="311" name="Shape 311"/>
            <p:cNvSpPr/>
            <p:nvPr/>
          </p:nvSpPr>
          <p:spPr>
            <a:xfrm>
              <a:off x="2315000" y="3676750"/>
              <a:ext cx="2570400" cy="1148699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</a:rPr>
                <a:t>RAM</a:t>
              </a:r>
            </a:p>
          </p:txBody>
        </p:sp>
        <p:sp>
          <p:nvSpPr>
            <p:cNvPr id="312" name="Shape 312"/>
            <p:cNvSpPr/>
            <p:nvPr/>
          </p:nvSpPr>
          <p:spPr>
            <a:xfrm>
              <a:off x="2485222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713822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942422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71022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3399621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3628221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3856821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4085421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4314021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4542621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2" name="Shape 322"/>
            <p:cNvGrpSpPr/>
            <p:nvPr/>
          </p:nvGrpSpPr>
          <p:grpSpPr>
            <a:xfrm>
              <a:off x="2494850" y="4714300"/>
              <a:ext cx="2210699" cy="374399"/>
              <a:chOff x="2637622" y="3556800"/>
              <a:chExt cx="2210699" cy="374399"/>
            </a:xfrm>
          </p:grpSpPr>
          <p:sp>
            <p:nvSpPr>
              <p:cNvPr id="323" name="Shape 323"/>
              <p:cNvSpPr/>
              <p:nvPr/>
            </p:nvSpPr>
            <p:spPr>
              <a:xfrm>
                <a:off x="2637622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2866222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Shape 325"/>
              <p:cNvSpPr/>
              <p:nvPr/>
            </p:nvSpPr>
            <p:spPr>
              <a:xfrm>
                <a:off x="3094822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Shape 326"/>
              <p:cNvSpPr/>
              <p:nvPr/>
            </p:nvSpPr>
            <p:spPr>
              <a:xfrm>
                <a:off x="33234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35520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37806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40092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Shape 330"/>
              <p:cNvSpPr/>
              <p:nvPr/>
            </p:nvSpPr>
            <p:spPr>
              <a:xfrm>
                <a:off x="42378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Shape 331"/>
              <p:cNvSpPr/>
              <p:nvPr/>
            </p:nvSpPr>
            <p:spPr>
              <a:xfrm>
                <a:off x="44664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Shape 332"/>
              <p:cNvSpPr/>
              <p:nvPr/>
            </p:nvSpPr>
            <p:spPr>
              <a:xfrm>
                <a:off x="46950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3" name="Shape 333"/>
          <p:cNvSpPr/>
          <p:nvPr/>
        </p:nvSpPr>
        <p:spPr>
          <a:xfrm flipH="1">
            <a:off x="2223290" y="2315207"/>
            <a:ext cx="11795999" cy="1561800"/>
          </a:xfrm>
          <a:prstGeom prst="curvedDownArrow">
            <a:avLst>
              <a:gd fmla="val 52215" name="adj1"/>
              <a:gd fmla="val 95701" name="adj2"/>
              <a:gd fmla="val 25000" name="adj3"/>
            </a:avLst>
          </a:prstGeom>
          <a:solidFill>
            <a:srgbClr val="F4B4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 txBox="1"/>
          <p:nvPr/>
        </p:nvSpPr>
        <p:spPr>
          <a:xfrm>
            <a:off x="3385944" y="919017"/>
            <a:ext cx="10096499" cy="18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7200">
                <a:latin typeface="Courier New"/>
                <a:ea typeface="Courier New"/>
                <a:cs typeface="Courier New"/>
                <a:sym typeface="Courier New"/>
              </a:rPr>
              <a:t>{{ databinding }}</a:t>
            </a:r>
          </a:p>
        </p:txBody>
      </p:sp>
      <p:grpSp>
        <p:nvGrpSpPr>
          <p:cNvPr id="335" name="Shape 335"/>
          <p:cNvGrpSpPr/>
          <p:nvPr/>
        </p:nvGrpSpPr>
        <p:grpSpPr>
          <a:xfrm flipH="1">
            <a:off x="6378753" y="3655258"/>
            <a:ext cx="4110880" cy="3264275"/>
            <a:chOff x="11200975" y="5392800"/>
            <a:chExt cx="4110880" cy="3264275"/>
          </a:xfrm>
        </p:grpSpPr>
        <p:grpSp>
          <p:nvGrpSpPr>
            <p:cNvPr id="336" name="Shape 336"/>
            <p:cNvGrpSpPr/>
            <p:nvPr/>
          </p:nvGrpSpPr>
          <p:grpSpPr>
            <a:xfrm>
              <a:off x="12248085" y="5392800"/>
              <a:ext cx="3063769" cy="3264275"/>
              <a:chOff x="5722276" y="3335500"/>
              <a:chExt cx="3063769" cy="3264275"/>
            </a:xfrm>
          </p:grpSpPr>
          <p:sp>
            <p:nvSpPr>
              <p:cNvPr id="337" name="Shape 337"/>
              <p:cNvSpPr/>
              <p:nvPr/>
            </p:nvSpPr>
            <p:spPr>
              <a:xfrm rot="470992">
                <a:off x="5836261" y="4704715"/>
                <a:ext cx="1700131" cy="1787319"/>
              </a:xfrm>
              <a:prstGeom prst="star10">
                <a:avLst>
                  <a:gd fmla="val 39335" name="adj"/>
                  <a:gd fmla="val 105146" name="hf"/>
                </a:avLst>
              </a:prstGeom>
              <a:solidFill>
                <a:srgbClr val="03914B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Shape 338"/>
              <p:cNvSpPr/>
              <p:nvPr/>
            </p:nvSpPr>
            <p:spPr>
              <a:xfrm>
                <a:off x="6671825" y="3335500"/>
                <a:ext cx="1700099" cy="1787399"/>
              </a:xfrm>
              <a:prstGeom prst="star10">
                <a:avLst>
                  <a:gd fmla="val 38489" name="adj"/>
                  <a:gd fmla="val 105146" name="hf"/>
                </a:avLst>
              </a:prstGeom>
              <a:solidFill>
                <a:srgbClr val="03914B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Shape 339"/>
              <p:cNvSpPr/>
              <p:nvPr/>
            </p:nvSpPr>
            <p:spPr>
              <a:xfrm rot="-839109">
                <a:off x="7787695" y="4785736"/>
                <a:ext cx="897503" cy="944797"/>
              </a:xfrm>
              <a:prstGeom prst="star10">
                <a:avLst>
                  <a:gd fmla="val 36284" name="adj"/>
                  <a:gd fmla="val 105146" name="hf"/>
                </a:avLst>
              </a:prstGeom>
              <a:solidFill>
                <a:srgbClr val="03914B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Shape 340"/>
              <p:cNvSpPr/>
              <p:nvPr/>
            </p:nvSpPr>
            <p:spPr>
              <a:xfrm>
                <a:off x="7368725" y="4098533"/>
                <a:ext cx="306299" cy="306299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Shape 341"/>
              <p:cNvSpPr/>
              <p:nvPr/>
            </p:nvSpPr>
            <p:spPr>
              <a:xfrm>
                <a:off x="6555592" y="5413976"/>
                <a:ext cx="306299" cy="306299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Shape 342"/>
              <p:cNvSpPr/>
              <p:nvPr/>
            </p:nvSpPr>
            <p:spPr>
              <a:xfrm>
                <a:off x="8140986" y="5166087"/>
                <a:ext cx="170699" cy="1659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3" name="Shape 343"/>
            <p:cNvSpPr txBox="1"/>
            <p:nvPr/>
          </p:nvSpPr>
          <p:spPr>
            <a:xfrm>
              <a:off x="11200975" y="6440700"/>
              <a:ext cx="1606800" cy="8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b="1" lang="en-US" sz="3600">
                  <a:latin typeface="Open Sans"/>
                  <a:ea typeface="Open Sans"/>
                  <a:cs typeface="Open Sans"/>
                  <a:sym typeface="Open Sans"/>
                </a:rPr>
                <a:t>Logic</a:t>
              </a:r>
            </a:p>
          </p:txBody>
        </p:sp>
      </p:grpSp>
      <p:sp>
        <p:nvSpPr>
          <p:cNvPr id="344" name="Shape 344"/>
          <p:cNvSpPr/>
          <p:nvPr/>
        </p:nvSpPr>
        <p:spPr>
          <a:xfrm flipH="1" rot="10800000">
            <a:off x="2536194" y="6891782"/>
            <a:ext cx="11795999" cy="1561800"/>
          </a:xfrm>
          <a:prstGeom prst="curvedDownArrow">
            <a:avLst>
              <a:gd fmla="val 52215" name="adj1"/>
              <a:gd fmla="val 95701" name="adj2"/>
              <a:gd fmla="val 25000" name="adj3"/>
            </a:avLst>
          </a:prstGeom>
          <a:solidFill>
            <a:srgbClr val="F4B4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45" name="Shape 345"/>
          <p:cNvGrpSpPr/>
          <p:nvPr/>
        </p:nvGrpSpPr>
        <p:grpSpPr>
          <a:xfrm>
            <a:off x="1144225" y="3991625"/>
            <a:ext cx="3063557" cy="2770925"/>
            <a:chOff x="763225" y="2543825"/>
            <a:chExt cx="3063557" cy="2770925"/>
          </a:xfrm>
        </p:grpSpPr>
        <p:sp>
          <p:nvSpPr>
            <p:cNvPr id="346" name="Shape 346"/>
            <p:cNvSpPr/>
            <p:nvPr/>
          </p:nvSpPr>
          <p:spPr>
            <a:xfrm>
              <a:off x="1727625" y="2543825"/>
              <a:ext cx="1435199" cy="632400"/>
            </a:xfrm>
            <a:prstGeom prst="roundRect">
              <a:avLst>
                <a:gd fmla="val 16667" name="adj"/>
              </a:avLst>
            </a:prstGeom>
            <a:solidFill>
              <a:srgbClr val="4387EB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&lt;div&gt;</a:t>
              </a:r>
            </a:p>
          </p:txBody>
        </p:sp>
        <p:sp>
          <p:nvSpPr>
            <p:cNvPr id="347" name="Shape 347"/>
            <p:cNvSpPr/>
            <p:nvPr/>
          </p:nvSpPr>
          <p:spPr>
            <a:xfrm>
              <a:off x="763225" y="3486598"/>
              <a:ext cx="1646099" cy="632400"/>
            </a:xfrm>
            <a:prstGeom prst="roundRect">
              <a:avLst>
                <a:gd fmla="val 16667" name="adj"/>
              </a:avLst>
            </a:prstGeom>
            <a:solidFill>
              <a:srgbClr val="03914B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&lt;span&gt;</a:t>
              </a:r>
            </a:p>
          </p:txBody>
        </p:sp>
        <p:sp>
          <p:nvSpPr>
            <p:cNvPr id="348" name="Shape 348"/>
            <p:cNvSpPr/>
            <p:nvPr/>
          </p:nvSpPr>
          <p:spPr>
            <a:xfrm>
              <a:off x="2621982" y="3486598"/>
              <a:ext cx="1204800" cy="632400"/>
            </a:xfrm>
            <a:prstGeom prst="roundRect">
              <a:avLst>
                <a:gd fmla="val 16667" name="adj"/>
              </a:avLst>
            </a:prstGeom>
            <a:solidFill>
              <a:srgbClr val="D63D3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&lt;ul&gt;</a:t>
              </a:r>
            </a:p>
          </p:txBody>
        </p:sp>
        <p:sp>
          <p:nvSpPr>
            <p:cNvPr id="349" name="Shape 349"/>
            <p:cNvSpPr/>
            <p:nvPr/>
          </p:nvSpPr>
          <p:spPr>
            <a:xfrm>
              <a:off x="2201493" y="43775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</a:rPr>
                <a:t>&lt;li&gt;</a:t>
              </a:r>
            </a:p>
          </p:txBody>
        </p:sp>
        <p:sp>
          <p:nvSpPr>
            <p:cNvPr id="350" name="Shape 350"/>
            <p:cNvSpPr/>
            <p:nvPr/>
          </p:nvSpPr>
          <p:spPr>
            <a:xfrm>
              <a:off x="2373070" y="45299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</a:rPr>
                <a:t>&lt;li&gt;</a:t>
              </a:r>
            </a:p>
          </p:txBody>
        </p:sp>
        <p:sp>
          <p:nvSpPr>
            <p:cNvPr id="351" name="Shape 351"/>
            <p:cNvSpPr/>
            <p:nvPr/>
          </p:nvSpPr>
          <p:spPr>
            <a:xfrm>
              <a:off x="2544646" y="46823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&lt;li&gt;</a:t>
              </a:r>
            </a:p>
          </p:txBody>
        </p:sp>
        <p:cxnSp>
          <p:nvCxnSpPr>
            <p:cNvPr id="352" name="Shape 352"/>
            <p:cNvCxnSpPr>
              <a:stCxn id="346" idx="2"/>
              <a:endCxn id="347" idx="0"/>
            </p:cNvCxnSpPr>
            <p:nvPr/>
          </p:nvCxnSpPr>
          <p:spPr>
            <a:xfrm flipH="1">
              <a:off x="1586324" y="3176225"/>
              <a:ext cx="858900" cy="31049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53" name="Shape 353"/>
            <p:cNvCxnSpPr>
              <a:stCxn id="346" idx="2"/>
              <a:endCxn id="348" idx="0"/>
            </p:cNvCxnSpPr>
            <p:nvPr/>
          </p:nvCxnSpPr>
          <p:spPr>
            <a:xfrm>
              <a:off x="2445224" y="3176225"/>
              <a:ext cx="779100" cy="31049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54" name="Shape 354"/>
            <p:cNvCxnSpPr>
              <a:stCxn id="348" idx="2"/>
              <a:endCxn id="349" idx="0"/>
            </p:cNvCxnSpPr>
            <p:nvPr/>
          </p:nvCxnSpPr>
          <p:spPr>
            <a:xfrm flipH="1">
              <a:off x="2781582" y="4118998"/>
              <a:ext cx="442800" cy="258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55" name="Shape 355"/>
            <p:cNvCxnSpPr>
              <a:stCxn id="348" idx="2"/>
              <a:endCxn id="350" idx="0"/>
            </p:cNvCxnSpPr>
            <p:nvPr/>
          </p:nvCxnSpPr>
          <p:spPr>
            <a:xfrm flipH="1">
              <a:off x="2953182" y="4118998"/>
              <a:ext cx="271200" cy="411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56" name="Shape 356"/>
            <p:cNvCxnSpPr>
              <a:stCxn id="348" idx="2"/>
              <a:endCxn id="351" idx="0"/>
            </p:cNvCxnSpPr>
            <p:nvPr/>
          </p:nvCxnSpPr>
          <p:spPr>
            <a:xfrm flipH="1">
              <a:off x="3124782" y="4118998"/>
              <a:ext cx="99600" cy="563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8589220" y="1879385"/>
            <a:ext cx="7467000" cy="4486799"/>
          </a:xfrm>
          <a:prstGeom prst="rect">
            <a:avLst/>
          </a:prstGeom>
          <a:solidFill>
            <a:srgbClr val="000000">
              <a:alpha val="9800"/>
            </a:srgbClr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latin typeface="Inconsolata"/>
                <a:ea typeface="Inconsolata"/>
                <a:cs typeface="Inconsolata"/>
                <a:sym typeface="Inconsolata"/>
              </a:rPr>
              <a:t>function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UserCtrl()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.user =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  first: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'Larry'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,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  last: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'Page'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};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.bye = </a:t>
            </a:r>
            <a:r>
              <a:rPr b="1" lang="en-US" sz="2400">
                <a:latin typeface="Inconsolata"/>
                <a:ea typeface="Inconsolata"/>
                <a:cs typeface="Inconsolata"/>
                <a:sym typeface="Inconsolata"/>
              </a:rPr>
              <a:t>function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() {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alert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'bye:'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+ this.user.first);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};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}</a:t>
            </a:r>
          </a:p>
        </p:txBody>
      </p:sp>
      <p:sp>
        <p:nvSpPr>
          <p:cNvPr id="362" name="Shape 362"/>
          <p:cNvSpPr txBox="1"/>
          <p:nvPr>
            <p:ph idx="2" type="body"/>
          </p:nvPr>
        </p:nvSpPr>
        <p:spPr>
          <a:xfrm>
            <a:off x="949870" y="1879385"/>
            <a:ext cx="7467000" cy="4486799"/>
          </a:xfrm>
          <a:prstGeom prst="rect">
            <a:avLst/>
          </a:prstGeom>
          <a:solidFill>
            <a:srgbClr val="000000">
              <a:alpha val="9800"/>
            </a:srgbClr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&lt;html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ng-app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&lt;body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ng-controller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'UserCtrl as uCtrl'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Hi</a:t>
            </a:r>
            <a:r>
              <a:rPr lang="en-US" sz="2400">
                <a:solidFill>
                  <a:srgbClr val="2364D7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&lt;input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ng-model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'uCtrl.user.first'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&lt;button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ng-click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'uCtrl.bye()'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&gt;bye&lt;/button&gt;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&lt;script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src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'angular.js'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&gt;&lt;/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script&gt;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&lt;script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src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'UserControllers.js'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&gt;&lt;/script&gt;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&lt;/body&gt;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&lt;/html&gt;</a:t>
            </a:r>
          </a:p>
        </p:txBody>
      </p:sp>
      <p:sp>
        <p:nvSpPr>
          <p:cNvPr id="363" name="Shape 363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64" name="Shape 364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MVC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2854570" y="6546050"/>
            <a:ext cx="36576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index.html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0493920" y="6546050"/>
            <a:ext cx="36576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UserController.js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Google 4/23/13 v2">
      <a:dk1>
        <a:srgbClr val="666666"/>
      </a:dk1>
      <a:lt1>
        <a:srgbClr val="FFFFFF"/>
      </a:lt1>
      <a:dk2>
        <a:srgbClr val="000000"/>
      </a:dk2>
      <a:lt2>
        <a:srgbClr val="404040"/>
      </a:lt2>
      <a:accent1>
        <a:srgbClr val="4387FD"/>
      </a:accent1>
      <a:accent2>
        <a:srgbClr val="F44A3F"/>
      </a:accent2>
      <a:accent3>
        <a:srgbClr val="FFD14D"/>
      </a:accent3>
      <a:accent4>
        <a:srgbClr val="0DA861"/>
      </a:accent4>
      <a:accent5>
        <a:srgbClr val="666666"/>
      </a:accent5>
      <a:accent6>
        <a:srgbClr val="E0E0E0"/>
      </a:accent6>
      <a:hlink>
        <a:srgbClr val="404040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Google 4/23/13 v2">
      <a:dk1>
        <a:srgbClr val="666666"/>
      </a:dk1>
      <a:lt1>
        <a:srgbClr val="FFFFFF"/>
      </a:lt1>
      <a:dk2>
        <a:srgbClr val="000000"/>
      </a:dk2>
      <a:lt2>
        <a:srgbClr val="404040"/>
      </a:lt2>
      <a:accent1>
        <a:srgbClr val="4387FD"/>
      </a:accent1>
      <a:accent2>
        <a:srgbClr val="F44A3F"/>
      </a:accent2>
      <a:accent3>
        <a:srgbClr val="FFD14D"/>
      </a:accent3>
      <a:accent4>
        <a:srgbClr val="0DA861"/>
      </a:accent4>
      <a:accent5>
        <a:srgbClr val="666666"/>
      </a:accent5>
      <a:accent6>
        <a:srgbClr val="E0E0E0"/>
      </a:accent6>
      <a:hlink>
        <a:srgbClr val="404040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